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2" r:id="rId3"/>
    <p:sldId id="359" r:id="rId4"/>
    <p:sldId id="415" r:id="rId5"/>
    <p:sldId id="416" r:id="rId6"/>
    <p:sldId id="417" r:id="rId7"/>
    <p:sldId id="414" r:id="rId8"/>
    <p:sldId id="418" r:id="rId9"/>
    <p:sldId id="409" r:id="rId10"/>
    <p:sldId id="419" r:id="rId11"/>
    <p:sldId id="437" r:id="rId12"/>
    <p:sldId id="425" r:id="rId13"/>
    <p:sldId id="426" r:id="rId14"/>
    <p:sldId id="413" r:id="rId15"/>
    <p:sldId id="420" r:id="rId16"/>
    <p:sldId id="421" r:id="rId17"/>
    <p:sldId id="435" r:id="rId18"/>
    <p:sldId id="427" r:id="rId19"/>
    <p:sldId id="436" r:id="rId20"/>
    <p:sldId id="430" r:id="rId21"/>
    <p:sldId id="429" r:id="rId22"/>
    <p:sldId id="428" r:id="rId23"/>
    <p:sldId id="431" r:id="rId24"/>
    <p:sldId id="432" r:id="rId25"/>
    <p:sldId id="433" r:id="rId26"/>
    <p:sldId id="434" r:id="rId27"/>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24" autoAdjust="0"/>
  </p:normalViewPr>
  <p:slideViewPr>
    <p:cSldViewPr>
      <p:cViewPr varScale="1">
        <p:scale>
          <a:sx n="68" d="100"/>
          <a:sy n="68" d="100"/>
        </p:scale>
        <p:origin x="-1362" y="-96"/>
      </p:cViewPr>
      <p:guideLst>
        <p:guide orient="horz" pos="2160"/>
        <p:guide pos="2880"/>
      </p:guideLst>
    </p:cSldViewPr>
  </p:slideViewPr>
  <p:notesTextViewPr>
    <p:cViewPr>
      <p:scale>
        <a:sx n="1" d="1"/>
        <a:sy n="1" d="1"/>
      </p:scale>
      <p:origin x="0" y="0"/>
    </p:cViewPr>
  </p:notesTextViewPr>
  <p:sorterViewPr>
    <p:cViewPr>
      <p:scale>
        <a:sx n="100" d="100"/>
        <a:sy n="100" d="100"/>
      </p:scale>
      <p:origin x="0" y="1095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2F9C13C8-E1D8-4966-8B07-20DF2414522B}" type="datetimeFigureOut">
              <a:rPr lang="en-US" smtClean="0"/>
              <a:pPr/>
              <a:t>10/28/2014</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16C94A96-0311-4982-8CBD-5F6DFD41576C}" type="slidenum">
              <a:rPr lang="en-US" smtClean="0"/>
              <a:pPr/>
              <a:t>‹#›</a:t>
            </a:fld>
            <a:endParaRPr lang="en-US"/>
          </a:p>
        </p:txBody>
      </p:sp>
    </p:spTree>
    <p:extLst>
      <p:ext uri="{BB962C8B-B14F-4D97-AF65-F5344CB8AC3E}">
        <p14:creationId xmlns:p14="http://schemas.microsoft.com/office/powerpoint/2010/main" xmlns="" val="462696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79FFEA72-0E5F-4FB8-8291-746DE328233D}" type="datetimeFigureOut">
              <a:rPr lang="en-US" smtClean="0"/>
              <a:pPr/>
              <a:t>10/28/2014</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AF130D41-D944-4068-BE1A-E03885801B9D}" type="slidenum">
              <a:rPr lang="en-US" smtClean="0"/>
              <a:pPr/>
              <a:t>‹#›</a:t>
            </a:fld>
            <a:endParaRPr lang="en-US"/>
          </a:p>
        </p:txBody>
      </p:sp>
    </p:spTree>
    <p:extLst>
      <p:ext uri="{BB962C8B-B14F-4D97-AF65-F5344CB8AC3E}">
        <p14:creationId xmlns:p14="http://schemas.microsoft.com/office/powerpoint/2010/main" xmlns="" val="9680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Cloudy values {a=20, b=45, c=80}</a:t>
            </a:r>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15</a:t>
            </a:fld>
            <a:endParaRPr lang="en-US"/>
          </a:p>
        </p:txBody>
      </p:sp>
    </p:spTree>
    <p:extLst>
      <p:ext uri="{BB962C8B-B14F-4D97-AF65-F5344CB8AC3E}">
        <p14:creationId xmlns:p14="http://schemas.microsoft.com/office/powerpoint/2010/main" xmlns="" val="256455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Cloudy values {a=20, b=45, c=80}</a:t>
            </a:r>
          </a:p>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18</a:t>
            </a:fld>
            <a:endParaRPr lang="en-US"/>
          </a:p>
        </p:txBody>
      </p:sp>
    </p:spTree>
    <p:extLst>
      <p:ext uri="{BB962C8B-B14F-4D97-AF65-F5344CB8AC3E}">
        <p14:creationId xmlns:p14="http://schemas.microsoft.com/office/powerpoint/2010/main" xmlns="" val="407830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Cloudy values {a=20, b=45, c=80}</a:t>
            </a:r>
          </a:p>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19</a:t>
            </a:fld>
            <a:endParaRPr lang="en-US"/>
          </a:p>
        </p:txBody>
      </p:sp>
    </p:spTree>
    <p:extLst>
      <p:ext uri="{BB962C8B-B14F-4D97-AF65-F5344CB8AC3E}">
        <p14:creationId xmlns:p14="http://schemas.microsoft.com/office/powerpoint/2010/main" xmlns="" val="407830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20</a:t>
            </a:fld>
            <a:endParaRPr lang="en-US"/>
          </a:p>
        </p:txBody>
      </p:sp>
    </p:spTree>
    <p:extLst>
      <p:ext uri="{BB962C8B-B14F-4D97-AF65-F5344CB8AC3E}">
        <p14:creationId xmlns:p14="http://schemas.microsoft.com/office/powerpoint/2010/main" xmlns="" val="107877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2B9FB3B-075D-418B-AC35-EE109AF90066}" type="datetimeFigureOut">
              <a:rPr lang="en-US" smtClean="0"/>
              <a:pPr/>
              <a:t>10/28/2014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0BE13D1-ECE1-4540-B89C-0AAC17CECE6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2B9FB3B-075D-418B-AC35-EE109AF90066}" type="datetimeFigureOut">
              <a:rPr lang="en-US" smtClean="0"/>
              <a:pPr/>
              <a:t>10/28/2014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0BE13D1-ECE1-4540-B89C-0AAC17CECE6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E13D1-ECE1-4540-B89C-0AAC17CECE6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13D1-ECE1-4540-B89C-0AAC17CECE6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E13D1-ECE1-4540-B89C-0AAC17CECE6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2B9FB3B-075D-418B-AC35-EE109AF90066}" type="datetimeFigureOut">
              <a:rPr lang="en-US" smtClean="0"/>
              <a:pPr/>
              <a:t>10/28/2014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0BE13D1-ECE1-4540-B89C-0AAC17CECE6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smtClean="0">
                <a:solidFill>
                  <a:schemeClr val="accent4">
                    <a:lumMod val="50000"/>
                  </a:schemeClr>
                </a:solidFill>
              </a:rPr>
              <a:t>Chap </a:t>
            </a:r>
            <a:r>
              <a:rPr lang="en-US" sz="6600" b="1" smtClean="0">
                <a:solidFill>
                  <a:schemeClr val="accent4">
                    <a:lumMod val="50000"/>
                  </a:schemeClr>
                </a:solidFill>
              </a:rPr>
              <a:t>4: </a:t>
            </a:r>
            <a:r>
              <a:rPr lang="en-US" sz="6600" b="1" dirty="0" smtClean="0">
                <a:solidFill>
                  <a:srgbClr val="FF0000"/>
                </a:solidFill>
              </a:rPr>
              <a:t>Fuzzy Logic</a:t>
            </a:r>
            <a:endParaRPr lang="en-US" sz="6600" b="1" dirty="0">
              <a:solidFill>
                <a:srgbClr val="FF0000"/>
              </a:solidFill>
            </a:endParaRPr>
          </a:p>
        </p:txBody>
      </p:sp>
      <p:sp>
        <p:nvSpPr>
          <p:cNvPr id="3" name="Subtitle 2"/>
          <p:cNvSpPr>
            <a:spLocks noGrp="1"/>
          </p:cNvSpPr>
          <p:nvPr>
            <p:ph type="subTitle" idx="1"/>
          </p:nvPr>
        </p:nvSpPr>
        <p:spPr/>
        <p:txBody>
          <a:bodyPr>
            <a:normAutofit/>
          </a:bodyPr>
          <a:lstStyle/>
          <a:p>
            <a:r>
              <a:rPr lang="en-US" sz="2800" b="1" dirty="0" smtClean="0">
                <a:solidFill>
                  <a:schemeClr val="tx1"/>
                </a:solidFill>
                <a:latin typeface="Calibri" pitchFamily="34" charset="0"/>
                <a:cs typeface="Calibri" pitchFamily="34" charset="0"/>
              </a:rPr>
              <a:t>BCS2313: Artificial Intelligence Techniques </a:t>
            </a:r>
            <a:endParaRPr lang="en-US" sz="2800" b="1" dirty="0">
              <a:solidFill>
                <a:schemeClr val="tx1"/>
              </a:solidFill>
              <a:latin typeface="Calibri" pitchFamily="34" charset="0"/>
              <a:cs typeface="Calibri" pitchFamily="34" charset="0"/>
            </a:endParaRPr>
          </a:p>
        </p:txBody>
      </p:sp>
      <p:sp>
        <p:nvSpPr>
          <p:cNvPr id="4" name="TextBox 3"/>
          <p:cNvSpPr txBox="1"/>
          <p:nvPr/>
        </p:nvSpPr>
        <p:spPr>
          <a:xfrm>
            <a:off x="2302343" y="2004168"/>
            <a:ext cx="184731" cy="523220"/>
          </a:xfrm>
          <a:prstGeom prst="rect">
            <a:avLst/>
          </a:prstGeom>
          <a:noFill/>
        </p:spPr>
        <p:txBody>
          <a:bodyPr wrap="none" rtlCol="0">
            <a:spAutoFit/>
          </a:bodyPr>
          <a:lstStyle/>
          <a:p>
            <a:endParaRPr lang="en-US" sz="2800" b="1" dirty="0"/>
          </a:p>
        </p:txBody>
      </p:sp>
      <p:sp>
        <p:nvSpPr>
          <p:cNvPr id="5" name="TextBox 4"/>
          <p:cNvSpPr txBox="1"/>
          <p:nvPr/>
        </p:nvSpPr>
        <p:spPr>
          <a:xfrm>
            <a:off x="2286000" y="2514600"/>
            <a:ext cx="1919180" cy="523220"/>
          </a:xfrm>
          <a:prstGeom prst="rect">
            <a:avLst/>
          </a:prstGeom>
          <a:noFill/>
        </p:spPr>
        <p:txBody>
          <a:bodyPr wrap="none" rtlCol="0">
            <a:spAutoFit/>
          </a:bodyPr>
          <a:lstStyle/>
          <a:p>
            <a:r>
              <a:rPr lang="en-US" sz="2800" dirty="0" smtClean="0"/>
              <a:t>FSKKP, UMP</a:t>
            </a:r>
            <a:endParaRPr lang="en-US" sz="2800" dirty="0"/>
          </a:p>
        </p:txBody>
      </p:sp>
    </p:spTree>
    <p:extLst>
      <p:ext uri="{BB962C8B-B14F-4D97-AF65-F5344CB8AC3E}">
        <p14:creationId xmlns:p14="http://schemas.microsoft.com/office/powerpoint/2010/main" xmlns="" val="344136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Triangular Membership </a:t>
            </a:r>
            <a:r>
              <a:rPr lang="en-US" sz="4400" dirty="0"/>
              <a:t>Functions</a:t>
            </a:r>
          </a:p>
        </p:txBody>
      </p:sp>
      <p:sp>
        <p:nvSpPr>
          <p:cNvPr id="3" name="Content Placeholder 2"/>
          <p:cNvSpPr>
            <a:spLocks noGrp="1"/>
          </p:cNvSpPr>
          <p:nvPr>
            <p:ph sz="quarter" idx="1"/>
          </p:nvPr>
        </p:nvSpPr>
        <p:spPr>
          <a:xfrm>
            <a:off x="457200" y="4419600"/>
            <a:ext cx="8229600" cy="1981200"/>
          </a:xfrm>
        </p:spPr>
        <p:txBody>
          <a:bodyPr>
            <a:normAutofit/>
          </a:bodyPr>
          <a:lstStyle/>
          <a:p>
            <a:r>
              <a:rPr lang="en-US" sz="2800" dirty="0"/>
              <a:t>a, b and c represent the x coordinates of the three vertices of </a:t>
            </a:r>
            <a:r>
              <a:rPr lang="en-US" sz="2800" i="1" dirty="0"/>
              <a:t>µ</a:t>
            </a:r>
            <a:r>
              <a:rPr lang="en-US" sz="1600" i="1" dirty="0"/>
              <a:t>A</a:t>
            </a:r>
            <a:r>
              <a:rPr lang="en-US" sz="2800" dirty="0"/>
              <a:t>(x) in a fuzzy set A (a: lower boundary and c: upper boundary where membership degree is zero, b: the </a:t>
            </a:r>
            <a:r>
              <a:rPr lang="en-US" sz="2800" dirty="0" smtClean="0"/>
              <a:t>center </a:t>
            </a:r>
            <a:r>
              <a:rPr lang="en-US" sz="2800" dirty="0"/>
              <a:t>where membership degree is 1)</a:t>
            </a:r>
          </a:p>
          <a:p>
            <a:endParaRPr lang="en-US" sz="2800" dirty="0"/>
          </a:p>
        </p:txBody>
      </p:sp>
      <p:grpSp>
        <p:nvGrpSpPr>
          <p:cNvPr id="17" name="Group 16"/>
          <p:cNvGrpSpPr/>
          <p:nvPr/>
        </p:nvGrpSpPr>
        <p:grpSpPr>
          <a:xfrm>
            <a:off x="4648200" y="1436687"/>
            <a:ext cx="3810000" cy="2678113"/>
            <a:chOff x="3886200" y="1676400"/>
            <a:chExt cx="3810000" cy="2678113"/>
          </a:xfrm>
        </p:grpSpPr>
        <p:sp>
          <p:nvSpPr>
            <p:cNvPr id="4" name="Line 5"/>
            <p:cNvSpPr>
              <a:spLocks noChangeShapeType="1"/>
            </p:cNvSpPr>
            <p:nvPr/>
          </p:nvSpPr>
          <p:spPr bwMode="auto">
            <a:xfrm flipV="1">
              <a:off x="4724400" y="2057400"/>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5" name="Line 6"/>
            <p:cNvSpPr>
              <a:spLocks noChangeShapeType="1"/>
            </p:cNvSpPr>
            <p:nvPr/>
          </p:nvSpPr>
          <p:spPr bwMode="auto">
            <a:xfrm>
              <a:off x="4724400" y="40386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6" name="Line 7"/>
            <p:cNvSpPr>
              <a:spLocks noChangeShapeType="1"/>
            </p:cNvSpPr>
            <p:nvPr/>
          </p:nvSpPr>
          <p:spPr bwMode="auto">
            <a:xfrm flipV="1">
              <a:off x="5181600" y="2286000"/>
              <a:ext cx="762000" cy="1752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8"/>
            <p:cNvSpPr>
              <a:spLocks noChangeShapeType="1"/>
            </p:cNvSpPr>
            <p:nvPr/>
          </p:nvSpPr>
          <p:spPr bwMode="auto">
            <a:xfrm>
              <a:off x="5943600" y="2286000"/>
              <a:ext cx="990600" cy="1752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9"/>
            <p:cNvSpPr>
              <a:spLocks noChangeShapeType="1"/>
            </p:cNvSpPr>
            <p:nvPr/>
          </p:nvSpPr>
          <p:spPr bwMode="auto">
            <a:xfrm>
              <a:off x="5943600" y="2286000"/>
              <a:ext cx="0" cy="1752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10"/>
            <p:cNvSpPr txBox="1">
              <a:spLocks noChangeArrowheads="1"/>
            </p:cNvSpPr>
            <p:nvPr/>
          </p:nvSpPr>
          <p:spPr bwMode="auto">
            <a:xfrm>
              <a:off x="5029200" y="39624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a</a:t>
              </a:r>
            </a:p>
          </p:txBody>
        </p:sp>
        <p:sp>
          <p:nvSpPr>
            <p:cNvPr id="10" name="Text Box 11"/>
            <p:cNvSpPr txBox="1">
              <a:spLocks noChangeArrowheads="1"/>
            </p:cNvSpPr>
            <p:nvPr/>
          </p:nvSpPr>
          <p:spPr bwMode="auto">
            <a:xfrm>
              <a:off x="5791200" y="39878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b</a:t>
              </a:r>
            </a:p>
          </p:txBody>
        </p:sp>
        <p:sp>
          <p:nvSpPr>
            <p:cNvPr id="11" name="Text Box 12"/>
            <p:cNvSpPr txBox="1">
              <a:spLocks noChangeArrowheads="1"/>
            </p:cNvSpPr>
            <p:nvPr/>
          </p:nvSpPr>
          <p:spPr bwMode="auto">
            <a:xfrm>
              <a:off x="6781800" y="39624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c</a:t>
              </a:r>
            </a:p>
          </p:txBody>
        </p:sp>
        <p:sp>
          <p:nvSpPr>
            <p:cNvPr id="12" name="Text Box 13"/>
            <p:cNvSpPr txBox="1">
              <a:spLocks noChangeArrowheads="1"/>
            </p:cNvSpPr>
            <p:nvPr/>
          </p:nvSpPr>
          <p:spPr bwMode="auto">
            <a:xfrm>
              <a:off x="7239000" y="3733800"/>
              <a:ext cx="457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sz="2800" i="1">
                  <a:latin typeface="Times New Roman" pitchFamily="18" charset="0"/>
                </a:rPr>
                <a:t>x</a:t>
              </a:r>
              <a:endParaRPr lang="en-GB" sz="2800"/>
            </a:p>
          </p:txBody>
        </p:sp>
        <p:sp>
          <p:nvSpPr>
            <p:cNvPr id="13" name="Text Box 14"/>
            <p:cNvSpPr txBox="1">
              <a:spLocks noChangeArrowheads="1"/>
            </p:cNvSpPr>
            <p:nvPr/>
          </p:nvSpPr>
          <p:spPr bwMode="auto">
            <a:xfrm>
              <a:off x="3886200" y="1676400"/>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sz="2800" i="1">
                  <a:latin typeface="Times New Roman" pitchFamily="18" charset="0"/>
                </a:rPr>
                <a:t>µ</a:t>
              </a:r>
              <a:r>
                <a:rPr lang="en-GB" sz="2800" i="1" baseline="-25000">
                  <a:latin typeface="Times New Roman" pitchFamily="18" charset="0"/>
                </a:rPr>
                <a:t>A</a:t>
              </a:r>
              <a:r>
                <a:rPr lang="en-GB" sz="2800"/>
                <a:t>(</a:t>
              </a:r>
              <a:r>
                <a:rPr lang="en-GB" sz="2800" i="1">
                  <a:latin typeface="Times New Roman" pitchFamily="18" charset="0"/>
                </a:rPr>
                <a:t>x</a:t>
              </a:r>
              <a:r>
                <a:rPr lang="en-GB" sz="2800"/>
                <a:t>)</a:t>
              </a:r>
            </a:p>
          </p:txBody>
        </p:sp>
        <p:sp>
          <p:nvSpPr>
            <p:cNvPr id="14" name="Line 15"/>
            <p:cNvSpPr>
              <a:spLocks noChangeShapeType="1"/>
            </p:cNvSpPr>
            <p:nvPr/>
          </p:nvSpPr>
          <p:spPr bwMode="auto">
            <a:xfrm flipH="1">
              <a:off x="4724400" y="2286000"/>
              <a:ext cx="121920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Text Box 16"/>
            <p:cNvSpPr txBox="1">
              <a:spLocks noChangeArrowheads="1"/>
            </p:cNvSpPr>
            <p:nvPr/>
          </p:nvSpPr>
          <p:spPr bwMode="auto">
            <a:xfrm>
              <a:off x="4419600" y="21336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1</a:t>
              </a:r>
            </a:p>
          </p:txBody>
        </p:sp>
        <p:sp>
          <p:nvSpPr>
            <p:cNvPr id="16" name="Text Box 19"/>
            <p:cNvSpPr txBox="1">
              <a:spLocks noChangeArrowheads="1"/>
            </p:cNvSpPr>
            <p:nvPr/>
          </p:nvSpPr>
          <p:spPr bwMode="auto">
            <a:xfrm>
              <a:off x="4419600" y="3824288"/>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0</a:t>
              </a:r>
            </a:p>
          </p:txBody>
        </p:sp>
      </p:grpSp>
      <p:graphicFrame>
        <p:nvGraphicFramePr>
          <p:cNvPr id="18" name="Object 17"/>
          <p:cNvGraphicFramePr>
            <a:graphicFrameLocks noChangeAspect="1"/>
          </p:cNvGraphicFramePr>
          <p:nvPr>
            <p:extLst>
              <p:ext uri="{D42A27DB-BD31-4B8C-83A1-F6EECF244321}">
                <p14:modId xmlns:p14="http://schemas.microsoft.com/office/powerpoint/2010/main" xmlns="" val="4158916779"/>
              </p:ext>
            </p:extLst>
          </p:nvPr>
        </p:nvGraphicFramePr>
        <p:xfrm>
          <a:off x="690982" y="1600200"/>
          <a:ext cx="3423818" cy="2370931"/>
        </p:xfrm>
        <a:graphic>
          <a:graphicData uri="http://schemas.openxmlformats.org/presentationml/2006/ole">
            <p:oleObj spid="_x0000_s29742" name="Equation" r:id="rId3" imgW="1866900" imgH="1295400" progId="Equation.3">
              <p:embed/>
            </p:oleObj>
          </a:graphicData>
        </a:graphic>
      </p:graphicFrame>
    </p:spTree>
    <p:extLst>
      <p:ext uri="{BB962C8B-B14F-4D97-AF65-F5344CB8AC3E}">
        <p14:creationId xmlns:p14="http://schemas.microsoft.com/office/powerpoint/2010/main" xmlns="" val="3050209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Trapezoid Membership </a:t>
            </a:r>
            <a:r>
              <a:rPr lang="en-US" sz="4400" dirty="0"/>
              <a:t>Functions</a:t>
            </a:r>
          </a:p>
        </p:txBody>
      </p:sp>
      <p:sp>
        <p:nvSpPr>
          <p:cNvPr id="3" name="Content Placeholder 2"/>
          <p:cNvSpPr>
            <a:spLocks noGrp="1"/>
          </p:cNvSpPr>
          <p:nvPr>
            <p:ph sz="quarter" idx="1"/>
          </p:nvPr>
        </p:nvSpPr>
        <p:spPr>
          <a:xfrm>
            <a:off x="457200" y="4191000"/>
            <a:ext cx="8229600" cy="2286000"/>
          </a:xfrm>
        </p:spPr>
        <p:txBody>
          <a:bodyPr>
            <a:normAutofit/>
          </a:bodyPr>
          <a:lstStyle/>
          <a:p>
            <a:r>
              <a:rPr lang="en-US" sz="2800" dirty="0"/>
              <a:t>a, </a:t>
            </a:r>
            <a:r>
              <a:rPr lang="en-US" sz="2800" dirty="0" smtClean="0"/>
              <a:t>b, c </a:t>
            </a:r>
            <a:r>
              <a:rPr lang="en-US" sz="2800" dirty="0"/>
              <a:t>and </a:t>
            </a:r>
            <a:r>
              <a:rPr lang="en-US" sz="2800" dirty="0" smtClean="0"/>
              <a:t>d </a:t>
            </a:r>
            <a:r>
              <a:rPr lang="en-US" sz="2800" dirty="0"/>
              <a:t>represent the x coordinates of the </a:t>
            </a:r>
            <a:r>
              <a:rPr lang="en-US" sz="2800" dirty="0" smtClean="0"/>
              <a:t>four </a:t>
            </a:r>
            <a:r>
              <a:rPr lang="en-US" sz="2800" dirty="0"/>
              <a:t>vertices of </a:t>
            </a:r>
            <a:r>
              <a:rPr lang="en-US" sz="2800" i="1" dirty="0"/>
              <a:t>µ</a:t>
            </a:r>
            <a:r>
              <a:rPr lang="en-US" sz="1600" i="1" dirty="0"/>
              <a:t>A</a:t>
            </a:r>
            <a:r>
              <a:rPr lang="en-US" sz="2800" dirty="0"/>
              <a:t>(x) in a fuzzy set A (a: lower boundary and </a:t>
            </a:r>
            <a:r>
              <a:rPr lang="en-US" sz="2800" dirty="0" smtClean="0"/>
              <a:t>d: </a:t>
            </a:r>
            <a:r>
              <a:rPr lang="en-US" sz="2800" dirty="0"/>
              <a:t>upper boundary where membership degree is zero, </a:t>
            </a:r>
            <a:r>
              <a:rPr lang="en-US" sz="2800" dirty="0" smtClean="0"/>
              <a:t>b and c: </a:t>
            </a:r>
            <a:r>
              <a:rPr lang="en-US" sz="2800" dirty="0"/>
              <a:t>the </a:t>
            </a:r>
            <a:r>
              <a:rPr lang="en-US" sz="2800" dirty="0" smtClean="0"/>
              <a:t>center line where </a:t>
            </a:r>
            <a:r>
              <a:rPr lang="en-US" sz="2800" dirty="0"/>
              <a:t>membership degree is 1</a:t>
            </a:r>
            <a:r>
              <a:rPr lang="en-US" sz="2800" dirty="0" smtClean="0"/>
              <a:t>)</a:t>
            </a:r>
            <a:endParaRPr lang="en-US" sz="2800" dirty="0"/>
          </a:p>
        </p:txBody>
      </p:sp>
      <p:graphicFrame>
        <p:nvGraphicFramePr>
          <p:cNvPr id="18" name="Object 17"/>
          <p:cNvGraphicFramePr>
            <a:graphicFrameLocks noChangeAspect="1"/>
          </p:cNvGraphicFramePr>
          <p:nvPr>
            <p:extLst>
              <p:ext uri="{D42A27DB-BD31-4B8C-83A1-F6EECF244321}">
                <p14:modId xmlns:p14="http://schemas.microsoft.com/office/powerpoint/2010/main" xmlns="" val="1169051243"/>
              </p:ext>
            </p:extLst>
          </p:nvPr>
        </p:nvGraphicFramePr>
        <p:xfrm>
          <a:off x="690563" y="1219200"/>
          <a:ext cx="3424237" cy="2787650"/>
        </p:xfrm>
        <a:graphic>
          <a:graphicData uri="http://schemas.openxmlformats.org/presentationml/2006/ole">
            <p:oleObj spid="_x0000_s39959" name="Equation" r:id="rId3" imgW="1866600" imgH="1523880" progId="Equation.3">
              <p:embed/>
            </p:oleObj>
          </a:graphicData>
        </a:graphic>
      </p:graphicFrame>
      <p:grpSp>
        <p:nvGrpSpPr>
          <p:cNvPr id="22" name="Group 21"/>
          <p:cNvGrpSpPr/>
          <p:nvPr/>
        </p:nvGrpSpPr>
        <p:grpSpPr>
          <a:xfrm>
            <a:off x="4648200" y="1436687"/>
            <a:ext cx="4267200" cy="2678113"/>
            <a:chOff x="4648200" y="1436687"/>
            <a:chExt cx="4267200" cy="2678113"/>
          </a:xfrm>
        </p:grpSpPr>
        <p:sp>
          <p:nvSpPr>
            <p:cNvPr id="4" name="Line 5"/>
            <p:cNvSpPr>
              <a:spLocks noChangeShapeType="1"/>
            </p:cNvSpPr>
            <p:nvPr/>
          </p:nvSpPr>
          <p:spPr bwMode="auto">
            <a:xfrm flipV="1">
              <a:off x="5486400" y="1817687"/>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5" name="Line 6"/>
            <p:cNvSpPr>
              <a:spLocks noChangeShapeType="1"/>
            </p:cNvSpPr>
            <p:nvPr/>
          </p:nvSpPr>
          <p:spPr bwMode="auto">
            <a:xfrm>
              <a:off x="5486400" y="3798887"/>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6" name="Line 7"/>
            <p:cNvSpPr>
              <a:spLocks noChangeShapeType="1"/>
            </p:cNvSpPr>
            <p:nvPr/>
          </p:nvSpPr>
          <p:spPr bwMode="auto">
            <a:xfrm flipV="1">
              <a:off x="5791200" y="2046287"/>
              <a:ext cx="762000" cy="1752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8"/>
            <p:cNvSpPr>
              <a:spLocks noChangeShapeType="1"/>
            </p:cNvSpPr>
            <p:nvPr/>
          </p:nvSpPr>
          <p:spPr bwMode="auto">
            <a:xfrm>
              <a:off x="7239000" y="2046287"/>
              <a:ext cx="990600" cy="1752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9"/>
            <p:cNvSpPr>
              <a:spLocks noChangeShapeType="1"/>
            </p:cNvSpPr>
            <p:nvPr/>
          </p:nvSpPr>
          <p:spPr bwMode="auto">
            <a:xfrm>
              <a:off x="6553200" y="2046287"/>
              <a:ext cx="0" cy="1752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10"/>
            <p:cNvSpPr txBox="1">
              <a:spLocks noChangeArrowheads="1"/>
            </p:cNvSpPr>
            <p:nvPr/>
          </p:nvSpPr>
          <p:spPr bwMode="auto">
            <a:xfrm>
              <a:off x="5638800" y="3748087"/>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dirty="0"/>
                <a:t>a</a:t>
              </a:r>
            </a:p>
          </p:txBody>
        </p:sp>
        <p:sp>
          <p:nvSpPr>
            <p:cNvPr id="10" name="Text Box 11"/>
            <p:cNvSpPr txBox="1">
              <a:spLocks noChangeArrowheads="1"/>
            </p:cNvSpPr>
            <p:nvPr/>
          </p:nvSpPr>
          <p:spPr bwMode="auto">
            <a:xfrm>
              <a:off x="6400800" y="3748087"/>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dirty="0"/>
                <a:t>b</a:t>
              </a:r>
            </a:p>
          </p:txBody>
        </p:sp>
        <p:sp>
          <p:nvSpPr>
            <p:cNvPr id="11" name="Text Box 12"/>
            <p:cNvSpPr txBox="1">
              <a:spLocks noChangeArrowheads="1"/>
            </p:cNvSpPr>
            <p:nvPr/>
          </p:nvSpPr>
          <p:spPr bwMode="auto">
            <a:xfrm>
              <a:off x="7100455" y="3748087"/>
              <a:ext cx="381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dirty="0"/>
                <a:t>c</a:t>
              </a:r>
            </a:p>
          </p:txBody>
        </p:sp>
        <p:sp>
          <p:nvSpPr>
            <p:cNvPr id="12" name="Text Box 13"/>
            <p:cNvSpPr txBox="1">
              <a:spLocks noChangeArrowheads="1"/>
            </p:cNvSpPr>
            <p:nvPr/>
          </p:nvSpPr>
          <p:spPr bwMode="auto">
            <a:xfrm>
              <a:off x="8458200" y="3494087"/>
              <a:ext cx="457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sz="2800" i="1" dirty="0">
                  <a:latin typeface="Times New Roman" pitchFamily="18" charset="0"/>
                </a:rPr>
                <a:t>x</a:t>
              </a:r>
              <a:endParaRPr lang="en-GB" sz="2800" dirty="0"/>
            </a:p>
          </p:txBody>
        </p:sp>
        <p:sp>
          <p:nvSpPr>
            <p:cNvPr id="13" name="Text Box 14"/>
            <p:cNvSpPr txBox="1">
              <a:spLocks noChangeArrowheads="1"/>
            </p:cNvSpPr>
            <p:nvPr/>
          </p:nvSpPr>
          <p:spPr bwMode="auto">
            <a:xfrm>
              <a:off x="4648200" y="1436687"/>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sz="2800" i="1" dirty="0">
                  <a:latin typeface="Times New Roman" pitchFamily="18" charset="0"/>
                </a:rPr>
                <a:t>µ</a:t>
              </a:r>
              <a:r>
                <a:rPr lang="en-GB" sz="2800" i="1" baseline="-25000" dirty="0">
                  <a:latin typeface="Times New Roman" pitchFamily="18" charset="0"/>
                </a:rPr>
                <a:t>A</a:t>
              </a:r>
              <a:r>
                <a:rPr lang="en-GB" sz="2800" dirty="0"/>
                <a:t>(</a:t>
              </a:r>
              <a:r>
                <a:rPr lang="en-GB" sz="2800" i="1" dirty="0">
                  <a:latin typeface="Times New Roman" pitchFamily="18" charset="0"/>
                </a:rPr>
                <a:t>x</a:t>
              </a:r>
              <a:r>
                <a:rPr lang="en-GB" sz="2800" dirty="0"/>
                <a:t>)</a:t>
              </a:r>
            </a:p>
          </p:txBody>
        </p:sp>
        <p:sp>
          <p:nvSpPr>
            <p:cNvPr id="14" name="Line 15"/>
            <p:cNvSpPr>
              <a:spLocks noChangeShapeType="1"/>
            </p:cNvSpPr>
            <p:nvPr/>
          </p:nvSpPr>
          <p:spPr bwMode="auto">
            <a:xfrm flipH="1" flipV="1">
              <a:off x="5486400" y="2046287"/>
              <a:ext cx="1066800"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Text Box 16"/>
            <p:cNvSpPr txBox="1">
              <a:spLocks noChangeArrowheads="1"/>
            </p:cNvSpPr>
            <p:nvPr/>
          </p:nvSpPr>
          <p:spPr bwMode="auto">
            <a:xfrm>
              <a:off x="5181600" y="1893887"/>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1</a:t>
              </a:r>
            </a:p>
          </p:txBody>
        </p:sp>
        <p:sp>
          <p:nvSpPr>
            <p:cNvPr id="16" name="Text Box 19"/>
            <p:cNvSpPr txBox="1">
              <a:spLocks noChangeArrowheads="1"/>
            </p:cNvSpPr>
            <p:nvPr/>
          </p:nvSpPr>
          <p:spPr bwMode="auto">
            <a:xfrm>
              <a:off x="5181600" y="3584575"/>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a:t>0</a:t>
              </a:r>
            </a:p>
          </p:txBody>
        </p:sp>
        <p:sp>
          <p:nvSpPr>
            <p:cNvPr id="19" name="Line 8"/>
            <p:cNvSpPr>
              <a:spLocks noChangeShapeType="1"/>
            </p:cNvSpPr>
            <p:nvPr/>
          </p:nvSpPr>
          <p:spPr bwMode="auto">
            <a:xfrm flipV="1">
              <a:off x="6553200" y="2046287"/>
              <a:ext cx="685800"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Line 9"/>
            <p:cNvSpPr>
              <a:spLocks noChangeShapeType="1"/>
            </p:cNvSpPr>
            <p:nvPr/>
          </p:nvSpPr>
          <p:spPr bwMode="auto">
            <a:xfrm>
              <a:off x="7239000" y="2057400"/>
              <a:ext cx="0" cy="175260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Text Box 11"/>
            <p:cNvSpPr txBox="1">
              <a:spLocks noChangeArrowheads="1"/>
            </p:cNvSpPr>
            <p:nvPr/>
          </p:nvSpPr>
          <p:spPr bwMode="auto">
            <a:xfrm>
              <a:off x="8077200" y="3747655"/>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GB" dirty="0"/>
                <a:t>d</a:t>
              </a:r>
            </a:p>
          </p:txBody>
        </p:sp>
      </p:grpSp>
    </p:spTree>
    <p:extLst>
      <p:ext uri="{BB962C8B-B14F-4D97-AF65-F5344CB8AC3E}">
        <p14:creationId xmlns:p14="http://schemas.microsoft.com/office/powerpoint/2010/main" xmlns="" val="17595259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Problem</a:t>
            </a:r>
            <a:endParaRPr lang="en-US" sz="4400" dirty="0"/>
          </a:p>
        </p:txBody>
      </p:sp>
      <p:sp>
        <p:nvSpPr>
          <p:cNvPr id="3" name="Content Placeholder 2"/>
          <p:cNvSpPr>
            <a:spLocks noGrp="1"/>
          </p:cNvSpPr>
          <p:nvPr>
            <p:ph sz="quarter" idx="1"/>
          </p:nvPr>
        </p:nvSpPr>
        <p:spPr/>
        <p:txBody>
          <a:bodyPr>
            <a:normAutofit/>
          </a:bodyPr>
          <a:lstStyle/>
          <a:p>
            <a:r>
              <a:rPr lang="en-US" sz="3200" dirty="0" smtClean="0"/>
              <a:t>You have to developed a fuzzy logic system for intelligence speed control system for a car. The inputs of your system is the ambience temperature which taken form the car sensors,  and cloud cover data taken weather data server. Your system should suggest the driver what is the appropriate speed base on the inputs.</a:t>
            </a:r>
            <a:endParaRPr lang="en-US" sz="3200" dirty="0"/>
          </a:p>
        </p:txBody>
      </p:sp>
    </p:spTree>
    <p:extLst>
      <p:ext uri="{BB962C8B-B14F-4D97-AF65-F5344CB8AC3E}">
        <p14:creationId xmlns:p14="http://schemas.microsoft.com/office/powerpoint/2010/main" xmlns="" val="2431229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Fuzzy Logic System (FLS)</a:t>
            </a:r>
          </a:p>
        </p:txBody>
      </p:sp>
      <p:pic>
        <p:nvPicPr>
          <p:cNvPr id="276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52" y="1371600"/>
            <a:ext cx="9091748"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1892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Autofit/>
          </a:bodyPr>
          <a:lstStyle/>
          <a:p>
            <a:r>
              <a:rPr lang="en-US" sz="4400" dirty="0" smtClean="0"/>
              <a:t>1) Define Linguistic Variables &amp; Terms</a:t>
            </a:r>
            <a:endParaRPr lang="en-US" sz="4400" dirty="0"/>
          </a:p>
        </p:txBody>
      </p:sp>
      <p:sp>
        <p:nvSpPr>
          <p:cNvPr id="3" name="Content Placeholder 2"/>
          <p:cNvSpPr>
            <a:spLocks noGrp="1"/>
          </p:cNvSpPr>
          <p:nvPr>
            <p:ph sz="quarter" idx="1"/>
          </p:nvPr>
        </p:nvSpPr>
        <p:spPr>
          <a:xfrm>
            <a:off x="457200" y="1219200"/>
            <a:ext cx="8229600" cy="2514600"/>
          </a:xfrm>
        </p:spPr>
        <p:txBody>
          <a:bodyPr/>
          <a:lstStyle/>
          <a:p>
            <a:r>
              <a:rPr lang="en-US" sz="3200" dirty="0"/>
              <a:t>Temp: {Freezing, Cool, Warm, Hot}</a:t>
            </a:r>
          </a:p>
          <a:p>
            <a:r>
              <a:rPr lang="en-US" sz="3200" dirty="0" smtClean="0"/>
              <a:t>Cover:{Sunny, Partly Cloudy, Overcast}</a:t>
            </a:r>
          </a:p>
          <a:p>
            <a:r>
              <a:rPr lang="en-US" sz="3200" dirty="0" smtClean="0"/>
              <a:t>Speed:{Slow, Fast}</a:t>
            </a:r>
          </a:p>
          <a:p>
            <a:endParaRPr lang="en-US" dirty="0"/>
          </a:p>
        </p:txBody>
      </p:sp>
    </p:spTree>
    <p:extLst>
      <p:ext uri="{BB962C8B-B14F-4D97-AF65-F5344CB8AC3E}">
        <p14:creationId xmlns:p14="http://schemas.microsoft.com/office/powerpoint/2010/main" xmlns="" val="2219582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normAutofit/>
          </a:bodyPr>
          <a:lstStyle/>
          <a:p>
            <a:r>
              <a:rPr lang="en-US" sz="4400" dirty="0"/>
              <a:t>2) Construct Membership Functions</a:t>
            </a:r>
          </a:p>
        </p:txBody>
      </p:sp>
      <p:sp>
        <p:nvSpPr>
          <p:cNvPr id="3" name="Content Placeholder 2"/>
          <p:cNvSpPr>
            <a:spLocks noGrp="1"/>
          </p:cNvSpPr>
          <p:nvPr>
            <p:ph sz="quarter" idx="1"/>
          </p:nvPr>
        </p:nvSpPr>
        <p:spPr>
          <a:xfrm>
            <a:off x="457200" y="1143000"/>
            <a:ext cx="8229600" cy="4937760"/>
          </a:xfrm>
        </p:spPr>
        <p:txBody>
          <a:bodyPr/>
          <a:lstStyle/>
          <a:p>
            <a:pPr marL="0" indent="0">
              <a:buNone/>
            </a:pPr>
            <a:r>
              <a:rPr lang="en-US" sz="3200" b="1" dirty="0" smtClean="0">
                <a:solidFill>
                  <a:srgbClr val="0070C0"/>
                </a:solidFill>
              </a:rPr>
              <a:t>Input</a:t>
            </a:r>
          </a:p>
          <a:p>
            <a:r>
              <a:rPr lang="en-US" sz="2800" dirty="0" smtClean="0"/>
              <a:t>Temp</a:t>
            </a:r>
            <a:r>
              <a:rPr lang="en-US" sz="2800" dirty="0"/>
              <a:t>: {Freezing, Cool, Warm, Hot</a:t>
            </a:r>
            <a:r>
              <a:rPr lang="en-US" sz="2800" dirty="0" smtClean="0"/>
              <a:t>}</a:t>
            </a:r>
          </a:p>
          <a:p>
            <a:endParaRPr lang="en-US" sz="2800" dirty="0"/>
          </a:p>
          <a:p>
            <a:endParaRPr lang="en-US" sz="2800" dirty="0" smtClean="0"/>
          </a:p>
          <a:p>
            <a:endParaRPr lang="en-US" sz="2800" dirty="0" smtClean="0"/>
          </a:p>
          <a:p>
            <a:endParaRPr lang="en-US" sz="2800" dirty="0" smtClean="0"/>
          </a:p>
          <a:p>
            <a:r>
              <a:rPr lang="en-US" sz="2800" dirty="0" smtClean="0"/>
              <a:t>Cover</a:t>
            </a:r>
            <a:r>
              <a:rPr lang="en-US" sz="2800" dirty="0"/>
              <a:t>: {Sunny, </a:t>
            </a:r>
            <a:r>
              <a:rPr lang="en-US" sz="2800" dirty="0" smtClean="0"/>
              <a:t>Partly Cloudy, </a:t>
            </a:r>
            <a:r>
              <a:rPr lang="en-US" sz="2800" dirty="0"/>
              <a:t>Overcast}</a:t>
            </a:r>
          </a:p>
          <a:p>
            <a:endParaRPr lang="en-US" sz="2800"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640460058"/>
              </p:ext>
            </p:extLst>
          </p:nvPr>
        </p:nvGraphicFramePr>
        <p:xfrm>
          <a:off x="1600200" y="2348345"/>
          <a:ext cx="3770300" cy="1828800"/>
        </p:xfrm>
        <a:graphic>
          <a:graphicData uri="http://schemas.openxmlformats.org/presentationml/2006/ole">
            <p:oleObj spid="_x0000_s30816" name="Visio" r:id="rId4" imgW="4745021" imgH="2218314" progId="Visio.Drawing.11">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4091257689"/>
              </p:ext>
            </p:extLst>
          </p:nvPr>
        </p:nvGraphicFramePr>
        <p:xfrm>
          <a:off x="1600199" y="4767263"/>
          <a:ext cx="3661421" cy="1785937"/>
        </p:xfrm>
        <a:graphic>
          <a:graphicData uri="http://schemas.openxmlformats.org/presentationml/2006/ole">
            <p:oleObj spid="_x0000_s30817" name="Visio" r:id="rId5" imgW="4575962" imgH="2231441" progId="Visio.Drawing.11">
              <p:embed/>
            </p:oleObj>
          </a:graphicData>
        </a:graphic>
      </p:graphicFrame>
    </p:spTree>
    <p:extLst>
      <p:ext uri="{BB962C8B-B14F-4D97-AF65-F5344CB8AC3E}">
        <p14:creationId xmlns:p14="http://schemas.microsoft.com/office/powerpoint/2010/main" xmlns="" val="651195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normAutofit/>
          </a:bodyPr>
          <a:lstStyle/>
          <a:p>
            <a:r>
              <a:rPr lang="en-US" sz="4400" dirty="0"/>
              <a:t>2) Construct Membership Functions</a:t>
            </a:r>
          </a:p>
        </p:txBody>
      </p:sp>
      <p:sp>
        <p:nvSpPr>
          <p:cNvPr id="3" name="Content Placeholder 2"/>
          <p:cNvSpPr>
            <a:spLocks noGrp="1"/>
          </p:cNvSpPr>
          <p:nvPr>
            <p:ph sz="quarter" idx="1"/>
          </p:nvPr>
        </p:nvSpPr>
        <p:spPr>
          <a:xfrm>
            <a:off x="457200" y="1143000"/>
            <a:ext cx="8229600" cy="3962400"/>
          </a:xfrm>
        </p:spPr>
        <p:txBody>
          <a:bodyPr/>
          <a:lstStyle/>
          <a:p>
            <a:pPr marL="0" indent="0">
              <a:buNone/>
            </a:pPr>
            <a:r>
              <a:rPr lang="en-US" sz="3200" b="1" dirty="0" smtClean="0">
                <a:solidFill>
                  <a:srgbClr val="0070C0"/>
                </a:solidFill>
              </a:rPr>
              <a:t>Output</a:t>
            </a:r>
          </a:p>
          <a:p>
            <a:r>
              <a:rPr lang="en-US" sz="2800" dirty="0" smtClean="0"/>
              <a:t>Speed</a:t>
            </a:r>
            <a:r>
              <a:rPr lang="en-US" sz="2800" dirty="0"/>
              <a:t>: {Slow, Fast}</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64889998"/>
              </p:ext>
            </p:extLst>
          </p:nvPr>
        </p:nvGraphicFramePr>
        <p:xfrm>
          <a:off x="1295400" y="2362200"/>
          <a:ext cx="4575175" cy="2219325"/>
        </p:xfrm>
        <a:graphic>
          <a:graphicData uri="http://schemas.openxmlformats.org/presentationml/2006/ole">
            <p:oleObj spid="_x0000_s31792" name="Visio" r:id="rId3" imgW="4726935" imgH="2218314" progId="Visio.Drawing.11">
              <p:embed/>
            </p:oleObj>
          </a:graphicData>
        </a:graphic>
      </p:graphicFrame>
    </p:spTree>
    <p:extLst>
      <p:ext uri="{BB962C8B-B14F-4D97-AF65-F5344CB8AC3E}">
        <p14:creationId xmlns:p14="http://schemas.microsoft.com/office/powerpoint/2010/main" xmlns="" val="3947241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normAutofit/>
          </a:bodyPr>
          <a:lstStyle/>
          <a:p>
            <a:r>
              <a:rPr lang="en-US" sz="4400" dirty="0" smtClean="0"/>
              <a:t>3) Construct </a:t>
            </a:r>
            <a:r>
              <a:rPr lang="en-US" sz="4400" dirty="0"/>
              <a:t>the Rule Based</a:t>
            </a:r>
          </a:p>
        </p:txBody>
      </p:sp>
      <p:sp>
        <p:nvSpPr>
          <p:cNvPr id="3" name="Content Placeholder 2"/>
          <p:cNvSpPr>
            <a:spLocks noGrp="1"/>
          </p:cNvSpPr>
          <p:nvPr>
            <p:ph sz="quarter" idx="1"/>
          </p:nvPr>
        </p:nvSpPr>
        <p:spPr/>
        <p:txBody>
          <a:bodyPr>
            <a:normAutofit/>
          </a:bodyPr>
          <a:lstStyle/>
          <a:p>
            <a:r>
              <a:rPr lang="en-US" sz="3200" dirty="0"/>
              <a:t>If it's Sunny and </a:t>
            </a:r>
            <a:r>
              <a:rPr lang="en-US" sz="3200" dirty="0" smtClean="0"/>
              <a:t>Cool, </a:t>
            </a:r>
            <a:r>
              <a:rPr lang="en-US" sz="3200" dirty="0"/>
              <a:t>drive Fast</a:t>
            </a:r>
          </a:p>
          <a:p>
            <a:pPr>
              <a:buFontTx/>
              <a:buNone/>
            </a:pPr>
            <a:r>
              <a:rPr lang="en-US" sz="3200" dirty="0"/>
              <a:t>      </a:t>
            </a:r>
            <a:r>
              <a:rPr lang="en-US" sz="3200" dirty="0">
                <a:solidFill>
                  <a:srgbClr val="FF0000"/>
                </a:solidFill>
              </a:rPr>
              <a:t>Sunny(Cover)</a:t>
            </a:r>
            <a:r>
              <a:rPr lang="en-US" sz="3200" dirty="0" smtClean="0">
                <a:solidFill>
                  <a:srgbClr val="FF0000"/>
                </a:solidFill>
                <a:sym typeface="Symbol" pitchFamily="18" charset="2"/>
              </a:rPr>
              <a:t>Cool</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Fast(Speed) </a:t>
            </a:r>
            <a:endParaRPr lang="en-US" sz="3200" dirty="0" smtClean="0">
              <a:solidFill>
                <a:srgbClr val="FF0000"/>
              </a:solidFill>
            </a:endParaRPr>
          </a:p>
          <a:p>
            <a:r>
              <a:rPr lang="en-US" sz="3200" dirty="0"/>
              <a:t>If it's Sunny and </a:t>
            </a:r>
            <a:r>
              <a:rPr lang="en-US" sz="3200" dirty="0" smtClean="0"/>
              <a:t>Hot, </a:t>
            </a:r>
            <a:r>
              <a:rPr lang="en-US" sz="3200" dirty="0"/>
              <a:t>drive Fast</a:t>
            </a:r>
          </a:p>
          <a:p>
            <a:pPr>
              <a:buFontTx/>
              <a:buNone/>
            </a:pPr>
            <a:r>
              <a:rPr lang="en-US" sz="3200" dirty="0"/>
              <a:t>      </a:t>
            </a:r>
            <a:r>
              <a:rPr lang="en-US" sz="3200" dirty="0">
                <a:solidFill>
                  <a:srgbClr val="FF0000"/>
                </a:solidFill>
              </a:rPr>
              <a:t>Sunny(Cover)</a:t>
            </a:r>
            <a:r>
              <a:rPr lang="en-US" sz="3200" dirty="0" smtClean="0">
                <a:solidFill>
                  <a:srgbClr val="FF0000"/>
                </a:solidFill>
                <a:sym typeface="Symbol" pitchFamily="18" charset="2"/>
              </a:rPr>
              <a:t>Hot</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Fast(Speed) </a:t>
            </a:r>
            <a:endParaRPr lang="en-US" sz="3200" dirty="0"/>
          </a:p>
          <a:p>
            <a:r>
              <a:rPr lang="en-US" sz="3200" dirty="0" smtClean="0"/>
              <a:t>If </a:t>
            </a:r>
            <a:r>
              <a:rPr lang="en-US" sz="3200" dirty="0"/>
              <a:t>it's Cloudy and </a:t>
            </a:r>
            <a:r>
              <a:rPr lang="en-US" sz="3200" dirty="0" smtClean="0"/>
              <a:t>Warm, </a:t>
            </a:r>
            <a:r>
              <a:rPr lang="en-US" sz="3200" dirty="0"/>
              <a:t>drive Slow</a:t>
            </a:r>
          </a:p>
          <a:p>
            <a:pPr>
              <a:buFontTx/>
              <a:buNone/>
            </a:pPr>
            <a:r>
              <a:rPr lang="en-US" sz="3200" dirty="0"/>
              <a:t>     </a:t>
            </a:r>
            <a:r>
              <a:rPr lang="en-US" sz="3200" dirty="0">
                <a:solidFill>
                  <a:srgbClr val="FF0000"/>
                </a:solidFill>
              </a:rPr>
              <a:t>Cloudy(Cover)</a:t>
            </a:r>
            <a:r>
              <a:rPr lang="en-US" sz="3200" dirty="0" smtClean="0">
                <a:solidFill>
                  <a:srgbClr val="FF0000"/>
                </a:solidFill>
                <a:sym typeface="Symbol" pitchFamily="18" charset="2"/>
              </a:rPr>
              <a:t>Warm</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a:t>
            </a:r>
            <a:r>
              <a:rPr lang="en-US" sz="3200" dirty="0" smtClean="0">
                <a:solidFill>
                  <a:srgbClr val="FF0000"/>
                </a:solidFill>
              </a:rPr>
              <a:t>Slow(Speed</a:t>
            </a:r>
            <a:r>
              <a:rPr lang="en-US" sz="3200" dirty="0">
                <a:solidFill>
                  <a:srgbClr val="FF0000"/>
                </a:solidFill>
              </a:rPr>
              <a:t>)</a:t>
            </a:r>
          </a:p>
          <a:p>
            <a:r>
              <a:rPr lang="en-US" sz="3200" dirty="0"/>
              <a:t>If it's Cloudy and Cool, drive Slow</a:t>
            </a:r>
          </a:p>
          <a:p>
            <a:pPr>
              <a:buFontTx/>
              <a:buNone/>
            </a:pPr>
            <a:r>
              <a:rPr lang="en-US" sz="3200" dirty="0"/>
              <a:t>     </a:t>
            </a:r>
            <a:r>
              <a:rPr lang="en-US" sz="3200" dirty="0">
                <a:solidFill>
                  <a:srgbClr val="FF0000"/>
                </a:solidFill>
              </a:rPr>
              <a:t>Cloudy(Cover)</a:t>
            </a:r>
            <a:r>
              <a:rPr lang="en-US" sz="3200" dirty="0">
                <a:solidFill>
                  <a:srgbClr val="FF0000"/>
                </a:solidFill>
                <a:sym typeface="Symbol" pitchFamily="18" charset="2"/>
              </a:rPr>
              <a:t></a:t>
            </a:r>
            <a:r>
              <a:rPr lang="en-US" sz="3200" dirty="0">
                <a:solidFill>
                  <a:srgbClr val="FF0000"/>
                </a:solidFill>
              </a:rPr>
              <a:t>Cool(Temp)</a:t>
            </a:r>
            <a:r>
              <a:rPr lang="en-US" sz="3200" dirty="0">
                <a:solidFill>
                  <a:srgbClr val="FF0000"/>
                </a:solidFill>
                <a:sym typeface="Symbol" pitchFamily="18" charset="2"/>
              </a:rPr>
              <a:t></a:t>
            </a:r>
            <a:r>
              <a:rPr lang="en-US" sz="3200" dirty="0">
                <a:solidFill>
                  <a:srgbClr val="FF0000"/>
                </a:solidFill>
              </a:rPr>
              <a:t> Slow(Speed)</a:t>
            </a:r>
          </a:p>
          <a:p>
            <a:pPr>
              <a:buFontTx/>
              <a:buNone/>
            </a:pPr>
            <a:endParaRPr lang="en-US" sz="3200" dirty="0"/>
          </a:p>
        </p:txBody>
      </p:sp>
    </p:spTree>
    <p:extLst>
      <p:ext uri="{BB962C8B-B14F-4D97-AF65-F5344CB8AC3E}">
        <p14:creationId xmlns:p14="http://schemas.microsoft.com/office/powerpoint/2010/main" xmlns="" val="598431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81 </a:t>
            </a:r>
            <a:r>
              <a:rPr lang="en-US" sz="2800" dirty="0"/>
              <a:t>F</a:t>
            </a:r>
            <a:r>
              <a:rPr lang="en-US" sz="2800" dirty="0">
                <a:latin typeface="Arial" charset="0"/>
                <a:cs typeface="Arial" charset="0"/>
              </a:rPr>
              <a:t>°</a:t>
            </a:r>
            <a:r>
              <a:rPr lang="en-US" sz="2800" dirty="0"/>
              <a:t> </a:t>
            </a:r>
            <a:r>
              <a:rPr lang="en-US" sz="2800" dirty="0">
                <a:sym typeface="Symbol" pitchFamily="18" charset="2"/>
              </a:rPr>
              <a:t> </a:t>
            </a:r>
            <a:r>
              <a:rPr lang="en-US" sz="2800" dirty="0" smtClean="0">
                <a:sym typeface="Symbol" pitchFamily="18" charset="2"/>
              </a:rPr>
              <a:t>Hot</a:t>
            </a:r>
            <a:r>
              <a:rPr lang="en-US" sz="2800" dirty="0" smtClean="0"/>
              <a:t> </a:t>
            </a:r>
            <a:r>
              <a:rPr lang="en-US" sz="2800" dirty="0"/>
              <a:t>= </a:t>
            </a:r>
            <a:r>
              <a:rPr lang="en-US" sz="2800" dirty="0" smtClean="0"/>
              <a:t>??, </a:t>
            </a:r>
            <a:r>
              <a:rPr lang="en-US" sz="2800" dirty="0"/>
              <a:t>Warm=  </a:t>
            </a:r>
            <a:r>
              <a:rPr lang="en-US" sz="2800" dirty="0" smtClean="0"/>
              <a:t>??</a:t>
            </a:r>
          </a:p>
          <a:p>
            <a:endParaRPr lang="en-US" sz="2800" dirty="0"/>
          </a:p>
          <a:p>
            <a:endParaRPr lang="en-US" sz="2800" dirty="0" smtClean="0"/>
          </a:p>
          <a:p>
            <a:endParaRPr lang="en-US" sz="2800" dirty="0"/>
          </a:p>
          <a:p>
            <a:endParaRPr lang="en-US" sz="2800" dirty="0" smtClean="0"/>
          </a:p>
          <a:p>
            <a:r>
              <a:rPr lang="en-US" sz="2800" dirty="0" smtClean="0"/>
              <a:t>23% </a:t>
            </a:r>
            <a:r>
              <a:rPr lang="en-US" sz="2800" dirty="0"/>
              <a:t>Cover </a:t>
            </a:r>
            <a:r>
              <a:rPr lang="en-US" sz="2800" dirty="0">
                <a:sym typeface="Symbol" pitchFamily="18" charset="2"/>
              </a:rPr>
              <a:t></a:t>
            </a:r>
            <a:r>
              <a:rPr lang="en-US" sz="2800" dirty="0"/>
              <a:t>Sunny = </a:t>
            </a:r>
            <a:r>
              <a:rPr lang="en-US" sz="2800" dirty="0" smtClean="0"/>
              <a:t>??, </a:t>
            </a:r>
            <a:r>
              <a:rPr lang="en-US" sz="2800" dirty="0"/>
              <a:t>Cloudy = </a:t>
            </a:r>
            <a:r>
              <a:rPr lang="en-US" sz="2800" dirty="0" smtClean="0"/>
              <a:t>??</a:t>
            </a:r>
            <a:endParaRPr lang="en-US" sz="2800" dirty="0"/>
          </a:p>
          <a:p>
            <a:endParaRPr lang="en-US" sz="2800" dirty="0"/>
          </a:p>
          <a:p>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3617379616"/>
              </p:ext>
            </p:extLst>
          </p:nvPr>
        </p:nvGraphicFramePr>
        <p:xfrm>
          <a:off x="1890912" y="1881188"/>
          <a:ext cx="3976488" cy="1928812"/>
        </p:xfrm>
        <a:graphic>
          <a:graphicData uri="http://schemas.openxmlformats.org/presentationml/2006/ole">
            <p:oleObj spid="_x0000_s33882" name="Visio" r:id="rId4" imgW="4575962" imgH="2219858" progId="Visio.Drawing.11">
              <p:embed/>
            </p:oleObj>
          </a:graphicData>
        </a:graphic>
      </p:graphicFrame>
      <p:sp>
        <p:nvSpPr>
          <p:cNvPr id="5" name="Line 6"/>
          <p:cNvSpPr>
            <a:spLocks noChangeShapeType="1"/>
          </p:cNvSpPr>
          <p:nvPr/>
        </p:nvSpPr>
        <p:spPr bwMode="auto">
          <a:xfrm flipH="1" flipV="1">
            <a:off x="4648199" y="2590799"/>
            <a:ext cx="1" cy="748147"/>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flipH="1">
            <a:off x="2071253" y="2590800"/>
            <a:ext cx="2576945"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flipH="1">
            <a:off x="2071255" y="2819400"/>
            <a:ext cx="2576944"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xmlns="" val="4241851582"/>
              </p:ext>
            </p:extLst>
          </p:nvPr>
        </p:nvGraphicFramePr>
        <p:xfrm>
          <a:off x="1905000" y="4343400"/>
          <a:ext cx="4061737" cy="1981200"/>
        </p:xfrm>
        <a:graphic>
          <a:graphicData uri="http://schemas.openxmlformats.org/presentationml/2006/ole">
            <p:oleObj spid="_x0000_s33883" name="Visio" r:id="rId5" imgW="4575962" imgH="2231441" progId="Visio.Drawing.11">
              <p:embed/>
            </p:oleObj>
          </a:graphicData>
        </a:graphic>
      </p:graphicFrame>
      <p:sp>
        <p:nvSpPr>
          <p:cNvPr id="15" name="Line 6"/>
          <p:cNvSpPr>
            <a:spLocks noChangeShapeType="1"/>
          </p:cNvSpPr>
          <p:nvPr/>
        </p:nvSpPr>
        <p:spPr bwMode="auto">
          <a:xfrm flipV="1">
            <a:off x="3248890" y="4876800"/>
            <a:ext cx="0" cy="9144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8"/>
          <p:cNvSpPr>
            <a:spLocks noChangeShapeType="1"/>
          </p:cNvSpPr>
          <p:nvPr/>
        </p:nvSpPr>
        <p:spPr bwMode="auto">
          <a:xfrm flipH="1">
            <a:off x="2085110" y="4876800"/>
            <a:ext cx="1143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8"/>
          <p:cNvSpPr>
            <a:spLocks noChangeShapeType="1"/>
          </p:cNvSpPr>
          <p:nvPr/>
        </p:nvSpPr>
        <p:spPr bwMode="auto">
          <a:xfrm flipH="1">
            <a:off x="2105890" y="5562600"/>
            <a:ext cx="1143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Title 1"/>
          <p:cNvSpPr>
            <a:spLocks noGrp="1"/>
          </p:cNvSpPr>
          <p:nvPr>
            <p:ph type="title"/>
          </p:nvPr>
        </p:nvSpPr>
        <p:spPr>
          <a:xfrm>
            <a:off x="0" y="304800"/>
            <a:ext cx="9144000" cy="990600"/>
          </a:xfrm>
        </p:spPr>
        <p:txBody>
          <a:bodyPr>
            <a:noAutofit/>
          </a:bodyPr>
          <a:lstStyle/>
          <a:p>
            <a:r>
              <a:rPr lang="en-US" sz="4400" dirty="0" smtClean="0"/>
              <a:t>4) </a:t>
            </a:r>
            <a:r>
              <a:rPr lang="en-US" sz="4400" b="1" dirty="0" err="1" smtClean="0"/>
              <a:t>Fuzzification</a:t>
            </a:r>
            <a:r>
              <a:rPr lang="en-US" sz="4400" b="1" dirty="0" smtClean="0"/>
              <a:t>: </a:t>
            </a:r>
            <a:r>
              <a:rPr lang="en-US" sz="4400" dirty="0" smtClean="0"/>
              <a:t>Convert Crips Input to Fuzzy Value</a:t>
            </a:r>
            <a:endParaRPr lang="en-US" sz="4400" b="1" dirty="0"/>
          </a:p>
        </p:txBody>
      </p:sp>
    </p:spTree>
    <p:extLst>
      <p:ext uri="{BB962C8B-B14F-4D97-AF65-F5344CB8AC3E}">
        <p14:creationId xmlns:p14="http://schemas.microsoft.com/office/powerpoint/2010/main" xmlns="" val="2292935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81 </a:t>
            </a:r>
            <a:r>
              <a:rPr lang="en-US" sz="2800" dirty="0"/>
              <a:t>F</a:t>
            </a:r>
            <a:r>
              <a:rPr lang="en-US" sz="2800" dirty="0">
                <a:latin typeface="Arial" charset="0"/>
                <a:cs typeface="Arial" charset="0"/>
              </a:rPr>
              <a:t>°</a:t>
            </a:r>
            <a:r>
              <a:rPr lang="en-US" sz="2800" dirty="0"/>
              <a:t> </a:t>
            </a:r>
            <a:r>
              <a:rPr lang="en-US" sz="2800" dirty="0">
                <a:sym typeface="Symbol" pitchFamily="18" charset="2"/>
              </a:rPr>
              <a:t> </a:t>
            </a:r>
            <a:r>
              <a:rPr lang="en-US" sz="2800" dirty="0" smtClean="0">
                <a:sym typeface="Symbol" pitchFamily="18" charset="2"/>
              </a:rPr>
              <a:t>Hot</a:t>
            </a:r>
            <a:r>
              <a:rPr lang="en-US" sz="2800" dirty="0" smtClean="0"/>
              <a:t> </a:t>
            </a:r>
            <a:r>
              <a:rPr lang="en-US" sz="2800" dirty="0"/>
              <a:t>= </a:t>
            </a:r>
            <a:r>
              <a:rPr lang="en-US" sz="2800" dirty="0" smtClean="0"/>
              <a:t>0.55, </a:t>
            </a:r>
            <a:r>
              <a:rPr lang="en-US" sz="2800" dirty="0"/>
              <a:t>Warm=  </a:t>
            </a:r>
            <a:r>
              <a:rPr lang="en-US" sz="2800" dirty="0" smtClean="0"/>
              <a:t>0.45</a:t>
            </a:r>
          </a:p>
          <a:p>
            <a:endParaRPr lang="en-US" sz="2800" dirty="0"/>
          </a:p>
          <a:p>
            <a:endParaRPr lang="en-US" sz="2800" dirty="0" smtClean="0"/>
          </a:p>
          <a:p>
            <a:endParaRPr lang="en-US" sz="2800" dirty="0"/>
          </a:p>
          <a:p>
            <a:endParaRPr lang="en-US" sz="2800" dirty="0" smtClean="0"/>
          </a:p>
          <a:p>
            <a:r>
              <a:rPr lang="en-US" sz="2800" dirty="0" smtClean="0"/>
              <a:t>23% </a:t>
            </a:r>
            <a:r>
              <a:rPr lang="en-US" sz="2800" dirty="0"/>
              <a:t>Cover </a:t>
            </a:r>
            <a:r>
              <a:rPr lang="en-US" sz="2800" dirty="0">
                <a:sym typeface="Symbol" pitchFamily="18" charset="2"/>
              </a:rPr>
              <a:t></a:t>
            </a:r>
            <a:r>
              <a:rPr lang="en-US" sz="2800" dirty="0"/>
              <a:t>Sunny = </a:t>
            </a:r>
            <a:r>
              <a:rPr lang="en-US" sz="2800" dirty="0" smtClean="0"/>
              <a:t>0.85, </a:t>
            </a:r>
            <a:r>
              <a:rPr lang="en-US" sz="2800" dirty="0"/>
              <a:t>Cloudy = </a:t>
            </a:r>
            <a:r>
              <a:rPr lang="en-US" sz="2800" dirty="0" smtClean="0"/>
              <a:t>0.1</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331516588"/>
              </p:ext>
            </p:extLst>
          </p:nvPr>
        </p:nvGraphicFramePr>
        <p:xfrm>
          <a:off x="1890912" y="1881188"/>
          <a:ext cx="3976488" cy="1928812"/>
        </p:xfrm>
        <a:graphic>
          <a:graphicData uri="http://schemas.openxmlformats.org/presentationml/2006/ole">
            <p:oleObj spid="_x0000_s38974" name="Visio" r:id="rId4" imgW="4575962" imgH="2219858" progId="Visio.Drawing.11">
              <p:embed/>
            </p:oleObj>
          </a:graphicData>
        </a:graphic>
      </p:graphicFrame>
      <p:sp>
        <p:nvSpPr>
          <p:cNvPr id="5" name="Line 6"/>
          <p:cNvSpPr>
            <a:spLocks noChangeShapeType="1"/>
          </p:cNvSpPr>
          <p:nvPr/>
        </p:nvSpPr>
        <p:spPr bwMode="auto">
          <a:xfrm flipH="1" flipV="1">
            <a:off x="4648199" y="2590799"/>
            <a:ext cx="1" cy="748147"/>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flipH="1">
            <a:off x="2071253" y="2590800"/>
            <a:ext cx="2576945"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flipH="1">
            <a:off x="2071255" y="2819400"/>
            <a:ext cx="2576944"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xmlns="" val="2863634487"/>
              </p:ext>
            </p:extLst>
          </p:nvPr>
        </p:nvGraphicFramePr>
        <p:xfrm>
          <a:off x="1905000" y="4343400"/>
          <a:ext cx="4061737" cy="1981200"/>
        </p:xfrm>
        <a:graphic>
          <a:graphicData uri="http://schemas.openxmlformats.org/presentationml/2006/ole">
            <p:oleObj spid="_x0000_s38975" name="Visio" r:id="rId5" imgW="4575962" imgH="2231441" progId="Visio.Drawing.11">
              <p:embed/>
            </p:oleObj>
          </a:graphicData>
        </a:graphic>
      </p:graphicFrame>
      <p:sp>
        <p:nvSpPr>
          <p:cNvPr id="15" name="Line 6"/>
          <p:cNvSpPr>
            <a:spLocks noChangeShapeType="1"/>
          </p:cNvSpPr>
          <p:nvPr/>
        </p:nvSpPr>
        <p:spPr bwMode="auto">
          <a:xfrm flipV="1">
            <a:off x="3248890" y="4876800"/>
            <a:ext cx="0" cy="9144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8"/>
          <p:cNvSpPr>
            <a:spLocks noChangeShapeType="1"/>
          </p:cNvSpPr>
          <p:nvPr/>
        </p:nvSpPr>
        <p:spPr bwMode="auto">
          <a:xfrm flipH="1">
            <a:off x="2085110" y="4876800"/>
            <a:ext cx="1143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8"/>
          <p:cNvSpPr>
            <a:spLocks noChangeShapeType="1"/>
          </p:cNvSpPr>
          <p:nvPr/>
        </p:nvSpPr>
        <p:spPr bwMode="auto">
          <a:xfrm flipH="1">
            <a:off x="2105890" y="5562600"/>
            <a:ext cx="1143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Title 1"/>
          <p:cNvSpPr>
            <a:spLocks noGrp="1"/>
          </p:cNvSpPr>
          <p:nvPr>
            <p:ph type="title"/>
          </p:nvPr>
        </p:nvSpPr>
        <p:spPr>
          <a:xfrm>
            <a:off x="0" y="304800"/>
            <a:ext cx="9144000" cy="990600"/>
          </a:xfrm>
        </p:spPr>
        <p:txBody>
          <a:bodyPr>
            <a:noAutofit/>
          </a:bodyPr>
          <a:lstStyle/>
          <a:p>
            <a:r>
              <a:rPr lang="en-US" sz="4400" dirty="0" smtClean="0"/>
              <a:t>4) </a:t>
            </a:r>
            <a:r>
              <a:rPr lang="en-US" sz="4400" b="1" dirty="0" err="1" smtClean="0"/>
              <a:t>Fuzzification</a:t>
            </a:r>
            <a:r>
              <a:rPr lang="en-US" sz="4400" b="1" dirty="0" smtClean="0"/>
              <a:t>: </a:t>
            </a:r>
            <a:r>
              <a:rPr lang="en-US" sz="4400" dirty="0" smtClean="0"/>
              <a:t>Convert Crips Input to Fuzzy Value</a:t>
            </a:r>
            <a:endParaRPr lang="en-US" sz="4400" b="1" dirty="0"/>
          </a:p>
        </p:txBody>
      </p:sp>
    </p:spTree>
    <p:extLst>
      <p:ext uri="{BB962C8B-B14F-4D97-AF65-F5344CB8AC3E}">
        <p14:creationId xmlns:p14="http://schemas.microsoft.com/office/powerpoint/2010/main" xmlns="" val="328653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What You’ll Learn </a:t>
            </a:r>
            <a:endParaRPr lang="en-US" sz="4400"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lvl="0"/>
            <a:r>
              <a:rPr lang="en-US" sz="3200" dirty="0" smtClean="0"/>
              <a:t>Fuzzy Logic</a:t>
            </a:r>
            <a:endParaRPr lang="en-US" sz="3200" dirty="0"/>
          </a:p>
          <a:p>
            <a:pPr lvl="1"/>
            <a:r>
              <a:rPr lang="en-US" sz="2800" dirty="0" smtClean="0"/>
              <a:t>Fuzzy Logic System</a:t>
            </a:r>
          </a:p>
          <a:p>
            <a:pPr lvl="1"/>
            <a:r>
              <a:rPr lang="en-US" sz="2800" dirty="0" smtClean="0"/>
              <a:t>Type of Membership Function</a:t>
            </a:r>
          </a:p>
          <a:p>
            <a:pPr lvl="1"/>
            <a:r>
              <a:rPr lang="en-US" sz="2800" dirty="0" smtClean="0"/>
              <a:t>Fuzzy Logic Problem &amp; Solution</a:t>
            </a:r>
          </a:p>
          <a:p>
            <a:pPr lvl="1"/>
            <a:endParaRPr lang="en-US" sz="2800" dirty="0"/>
          </a:p>
          <a:p>
            <a:endParaRPr lang="en-US" dirty="0"/>
          </a:p>
        </p:txBody>
      </p:sp>
    </p:spTree>
    <p:extLst>
      <p:ext uri="{BB962C8B-B14F-4D97-AF65-F5344CB8AC3E}">
        <p14:creationId xmlns:p14="http://schemas.microsoft.com/office/powerpoint/2010/main" xmlns="" val="3025275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normAutofit/>
          </a:bodyPr>
          <a:lstStyle/>
          <a:p>
            <a:r>
              <a:rPr lang="en-US" sz="4400" dirty="0"/>
              <a:t>5) Evaluate the Rule Based</a:t>
            </a:r>
          </a:p>
        </p:txBody>
      </p:sp>
      <p:sp>
        <p:nvSpPr>
          <p:cNvPr id="3" name="Content Placeholder 2"/>
          <p:cNvSpPr>
            <a:spLocks noGrp="1"/>
          </p:cNvSpPr>
          <p:nvPr>
            <p:ph sz="quarter" idx="1"/>
          </p:nvPr>
        </p:nvSpPr>
        <p:spPr/>
        <p:txBody>
          <a:bodyPr>
            <a:normAutofit/>
          </a:bodyPr>
          <a:lstStyle/>
          <a:p>
            <a:r>
              <a:rPr lang="en-US" sz="3200" dirty="0"/>
              <a:t>If it's Sunny and </a:t>
            </a:r>
            <a:r>
              <a:rPr lang="en-US" sz="3200" dirty="0" smtClean="0"/>
              <a:t>Cool, </a:t>
            </a:r>
            <a:r>
              <a:rPr lang="en-US" sz="3200" dirty="0"/>
              <a:t>drive Fast</a:t>
            </a:r>
          </a:p>
          <a:p>
            <a:pPr>
              <a:buFontTx/>
              <a:buNone/>
            </a:pPr>
            <a:r>
              <a:rPr lang="en-US" sz="3200" dirty="0"/>
              <a:t>      </a:t>
            </a:r>
            <a:r>
              <a:rPr lang="en-US" sz="3200" dirty="0">
                <a:solidFill>
                  <a:srgbClr val="FF0000"/>
                </a:solidFill>
              </a:rPr>
              <a:t>Sunny(Cover)</a:t>
            </a:r>
            <a:r>
              <a:rPr lang="en-US" sz="3200" dirty="0" smtClean="0">
                <a:solidFill>
                  <a:srgbClr val="FF0000"/>
                </a:solidFill>
                <a:sym typeface="Symbol" pitchFamily="18" charset="2"/>
              </a:rPr>
              <a:t>Cool</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Fast(Speed) </a:t>
            </a:r>
            <a:endParaRPr lang="en-US" sz="3200" dirty="0" smtClean="0">
              <a:solidFill>
                <a:srgbClr val="FF0000"/>
              </a:solidFill>
            </a:endParaRPr>
          </a:p>
          <a:p>
            <a:r>
              <a:rPr lang="en-US" sz="3200" dirty="0"/>
              <a:t>If it's Sunny and </a:t>
            </a:r>
            <a:r>
              <a:rPr lang="en-US" sz="3200" dirty="0" smtClean="0"/>
              <a:t>Hot, </a:t>
            </a:r>
            <a:r>
              <a:rPr lang="en-US" sz="3200" dirty="0"/>
              <a:t>drive Fast</a:t>
            </a:r>
          </a:p>
          <a:p>
            <a:pPr>
              <a:buFontTx/>
              <a:buNone/>
            </a:pPr>
            <a:r>
              <a:rPr lang="en-US" sz="3200" dirty="0"/>
              <a:t>      </a:t>
            </a:r>
            <a:r>
              <a:rPr lang="en-US" sz="3200" dirty="0">
                <a:solidFill>
                  <a:srgbClr val="FF0000"/>
                </a:solidFill>
              </a:rPr>
              <a:t>Sunny(Cover)</a:t>
            </a:r>
            <a:r>
              <a:rPr lang="en-US" sz="3200" dirty="0" smtClean="0">
                <a:solidFill>
                  <a:srgbClr val="FF0000"/>
                </a:solidFill>
                <a:sym typeface="Symbol" pitchFamily="18" charset="2"/>
              </a:rPr>
              <a:t>Hot</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Fast(Speed) </a:t>
            </a:r>
            <a:endParaRPr lang="en-US" sz="3200" dirty="0"/>
          </a:p>
          <a:p>
            <a:r>
              <a:rPr lang="en-US" sz="3200" dirty="0" smtClean="0"/>
              <a:t>If </a:t>
            </a:r>
            <a:r>
              <a:rPr lang="en-US" sz="3200" dirty="0"/>
              <a:t>it's Cloudy and </a:t>
            </a:r>
            <a:r>
              <a:rPr lang="en-US" sz="3200" dirty="0" smtClean="0"/>
              <a:t>Warm, </a:t>
            </a:r>
            <a:r>
              <a:rPr lang="en-US" sz="3200" dirty="0"/>
              <a:t>drive Slow</a:t>
            </a:r>
          </a:p>
          <a:p>
            <a:pPr>
              <a:buFontTx/>
              <a:buNone/>
            </a:pPr>
            <a:r>
              <a:rPr lang="en-US" sz="3200" dirty="0"/>
              <a:t>     </a:t>
            </a:r>
            <a:r>
              <a:rPr lang="en-US" sz="3200" dirty="0">
                <a:solidFill>
                  <a:srgbClr val="FF0000"/>
                </a:solidFill>
              </a:rPr>
              <a:t>Cloudy(Cover)</a:t>
            </a:r>
            <a:r>
              <a:rPr lang="en-US" sz="3200" dirty="0" smtClean="0">
                <a:solidFill>
                  <a:srgbClr val="FF0000"/>
                </a:solidFill>
                <a:sym typeface="Symbol" pitchFamily="18" charset="2"/>
              </a:rPr>
              <a:t>Warm</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 </a:t>
            </a:r>
            <a:r>
              <a:rPr lang="en-US" sz="3200" dirty="0" smtClean="0">
                <a:solidFill>
                  <a:srgbClr val="FF0000"/>
                </a:solidFill>
              </a:rPr>
              <a:t>Slow(Speed</a:t>
            </a:r>
            <a:r>
              <a:rPr lang="en-US" sz="3200" dirty="0">
                <a:solidFill>
                  <a:srgbClr val="FF0000"/>
                </a:solidFill>
              </a:rPr>
              <a:t>)</a:t>
            </a:r>
          </a:p>
          <a:p>
            <a:r>
              <a:rPr lang="en-US" sz="3200" dirty="0"/>
              <a:t>If it's Cloudy and Cool, drive Slow</a:t>
            </a:r>
          </a:p>
          <a:p>
            <a:pPr>
              <a:buFontTx/>
              <a:buNone/>
            </a:pPr>
            <a:r>
              <a:rPr lang="en-US" sz="3200" dirty="0"/>
              <a:t>     </a:t>
            </a:r>
            <a:r>
              <a:rPr lang="en-US" sz="3200" dirty="0">
                <a:solidFill>
                  <a:srgbClr val="FF0000"/>
                </a:solidFill>
              </a:rPr>
              <a:t>Cloudy(Cover)</a:t>
            </a:r>
            <a:r>
              <a:rPr lang="en-US" sz="3200" dirty="0">
                <a:solidFill>
                  <a:srgbClr val="FF0000"/>
                </a:solidFill>
                <a:sym typeface="Symbol" pitchFamily="18" charset="2"/>
              </a:rPr>
              <a:t></a:t>
            </a:r>
            <a:r>
              <a:rPr lang="en-US" sz="3200" dirty="0">
                <a:solidFill>
                  <a:srgbClr val="FF0000"/>
                </a:solidFill>
              </a:rPr>
              <a:t>Cool(Temp)</a:t>
            </a:r>
            <a:r>
              <a:rPr lang="en-US" sz="3200" dirty="0">
                <a:solidFill>
                  <a:srgbClr val="FF0000"/>
                </a:solidFill>
                <a:sym typeface="Symbol" pitchFamily="18" charset="2"/>
              </a:rPr>
              <a:t></a:t>
            </a:r>
            <a:r>
              <a:rPr lang="en-US" sz="3200" dirty="0">
                <a:solidFill>
                  <a:srgbClr val="FF0000"/>
                </a:solidFill>
              </a:rPr>
              <a:t> Slow(Speed)</a:t>
            </a:r>
          </a:p>
          <a:p>
            <a:pPr>
              <a:buFontTx/>
              <a:buNone/>
            </a:pPr>
            <a:endParaRPr lang="en-US" sz="3200" dirty="0"/>
          </a:p>
        </p:txBody>
      </p:sp>
    </p:spTree>
    <p:extLst>
      <p:ext uri="{BB962C8B-B14F-4D97-AF65-F5344CB8AC3E}">
        <p14:creationId xmlns:p14="http://schemas.microsoft.com/office/powerpoint/2010/main" xmlns="" val="226870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normAutofit/>
          </a:bodyPr>
          <a:lstStyle/>
          <a:p>
            <a:r>
              <a:rPr lang="en-US" sz="4400" dirty="0"/>
              <a:t>5) Evaluate the Rule Based</a:t>
            </a:r>
          </a:p>
        </p:txBody>
      </p:sp>
      <p:sp>
        <p:nvSpPr>
          <p:cNvPr id="3" name="Content Placeholder 2"/>
          <p:cNvSpPr>
            <a:spLocks noGrp="1"/>
          </p:cNvSpPr>
          <p:nvPr>
            <p:ph sz="quarter" idx="1"/>
          </p:nvPr>
        </p:nvSpPr>
        <p:spPr/>
        <p:txBody>
          <a:bodyPr>
            <a:normAutofit/>
          </a:bodyPr>
          <a:lstStyle/>
          <a:p>
            <a:r>
              <a:rPr lang="en-US" sz="3200" strike="sngStrike" dirty="0"/>
              <a:t>If it's Sunny and </a:t>
            </a:r>
            <a:r>
              <a:rPr lang="en-US" sz="3200" strike="sngStrike" dirty="0" smtClean="0"/>
              <a:t>Cool, </a:t>
            </a:r>
            <a:r>
              <a:rPr lang="en-US" sz="3200" strike="sngStrike" dirty="0"/>
              <a:t>drive Fast</a:t>
            </a:r>
          </a:p>
          <a:p>
            <a:pPr>
              <a:buFontTx/>
              <a:buNone/>
            </a:pPr>
            <a:r>
              <a:rPr lang="en-US" sz="3200" strike="sngStrike" dirty="0"/>
              <a:t>      </a:t>
            </a:r>
            <a:r>
              <a:rPr lang="en-US" sz="3200" strike="sngStrike" dirty="0">
                <a:solidFill>
                  <a:srgbClr val="FF0000"/>
                </a:solidFill>
              </a:rPr>
              <a:t>Sunny(Cover)</a:t>
            </a:r>
            <a:r>
              <a:rPr lang="en-US" sz="3200" strike="sngStrike" dirty="0" smtClean="0">
                <a:solidFill>
                  <a:srgbClr val="FF0000"/>
                </a:solidFill>
                <a:sym typeface="Symbol" pitchFamily="18" charset="2"/>
              </a:rPr>
              <a:t>Cool</a:t>
            </a:r>
            <a:r>
              <a:rPr lang="en-US" sz="3200" strike="sngStrike" dirty="0" smtClean="0">
                <a:solidFill>
                  <a:srgbClr val="FF0000"/>
                </a:solidFill>
              </a:rPr>
              <a:t>(Temp</a:t>
            </a:r>
            <a:r>
              <a:rPr lang="en-US" sz="3200" strike="sngStrike" dirty="0">
                <a:solidFill>
                  <a:srgbClr val="FF0000"/>
                </a:solidFill>
              </a:rPr>
              <a:t>)</a:t>
            </a:r>
            <a:r>
              <a:rPr lang="en-US" sz="3200" strike="sngStrike" dirty="0">
                <a:solidFill>
                  <a:srgbClr val="FF0000"/>
                </a:solidFill>
                <a:sym typeface="Symbol" pitchFamily="18" charset="2"/>
              </a:rPr>
              <a:t></a:t>
            </a:r>
            <a:r>
              <a:rPr lang="en-US" sz="3200" strike="sngStrike" dirty="0">
                <a:solidFill>
                  <a:srgbClr val="FF0000"/>
                </a:solidFill>
              </a:rPr>
              <a:t> Fast(Speed) </a:t>
            </a:r>
            <a:endParaRPr lang="en-US" sz="3200" strike="sngStrike" dirty="0" smtClean="0">
              <a:solidFill>
                <a:srgbClr val="FF0000"/>
              </a:solidFill>
            </a:endParaRPr>
          </a:p>
          <a:p>
            <a:r>
              <a:rPr lang="en-US" sz="3200" b="1" dirty="0"/>
              <a:t>If it's Sunny and </a:t>
            </a:r>
            <a:r>
              <a:rPr lang="en-US" sz="3200" b="1" dirty="0" smtClean="0"/>
              <a:t>Hot, </a:t>
            </a:r>
            <a:r>
              <a:rPr lang="en-US" sz="3200" b="1" dirty="0"/>
              <a:t>drive Fast</a:t>
            </a:r>
          </a:p>
          <a:p>
            <a:pPr>
              <a:buFontTx/>
              <a:buNone/>
            </a:pPr>
            <a:r>
              <a:rPr lang="en-US" sz="3200" b="1" dirty="0"/>
              <a:t>      </a:t>
            </a:r>
            <a:r>
              <a:rPr lang="en-US" sz="3200" b="1" dirty="0">
                <a:solidFill>
                  <a:srgbClr val="FF0000"/>
                </a:solidFill>
              </a:rPr>
              <a:t>Sunny(Cover)</a:t>
            </a:r>
            <a:r>
              <a:rPr lang="en-US" sz="3200" b="1" dirty="0" smtClean="0">
                <a:solidFill>
                  <a:srgbClr val="FF0000"/>
                </a:solidFill>
                <a:sym typeface="Symbol" pitchFamily="18" charset="2"/>
              </a:rPr>
              <a:t>Hot</a:t>
            </a:r>
            <a:r>
              <a:rPr lang="en-US" sz="3200" b="1" dirty="0" smtClean="0">
                <a:solidFill>
                  <a:srgbClr val="FF0000"/>
                </a:solidFill>
              </a:rPr>
              <a:t>(Temp</a:t>
            </a:r>
            <a:r>
              <a:rPr lang="en-US" sz="3200" b="1" dirty="0">
                <a:solidFill>
                  <a:srgbClr val="FF0000"/>
                </a:solidFill>
              </a:rPr>
              <a:t>)</a:t>
            </a:r>
            <a:r>
              <a:rPr lang="en-US" sz="3200" b="1" dirty="0">
                <a:solidFill>
                  <a:srgbClr val="FF0000"/>
                </a:solidFill>
                <a:sym typeface="Symbol" pitchFamily="18" charset="2"/>
              </a:rPr>
              <a:t></a:t>
            </a:r>
            <a:r>
              <a:rPr lang="en-US" sz="3200" b="1" dirty="0">
                <a:solidFill>
                  <a:srgbClr val="FF0000"/>
                </a:solidFill>
              </a:rPr>
              <a:t> Fast(Speed) </a:t>
            </a:r>
            <a:endParaRPr lang="en-US" sz="3200" b="1" dirty="0"/>
          </a:p>
          <a:p>
            <a:r>
              <a:rPr lang="en-US" sz="3200" b="1" dirty="0" smtClean="0"/>
              <a:t>If </a:t>
            </a:r>
            <a:r>
              <a:rPr lang="en-US" sz="3200" b="1" dirty="0"/>
              <a:t>it's Cloudy and </a:t>
            </a:r>
            <a:r>
              <a:rPr lang="en-US" sz="3200" b="1" dirty="0" smtClean="0"/>
              <a:t>Warm, </a:t>
            </a:r>
            <a:r>
              <a:rPr lang="en-US" sz="3200" b="1" dirty="0"/>
              <a:t>drive Slow</a:t>
            </a:r>
          </a:p>
          <a:p>
            <a:pPr>
              <a:buFontTx/>
              <a:buNone/>
            </a:pPr>
            <a:r>
              <a:rPr lang="en-US" sz="3200" b="1" dirty="0"/>
              <a:t>     </a:t>
            </a:r>
            <a:r>
              <a:rPr lang="en-US" sz="3200" b="1" dirty="0">
                <a:solidFill>
                  <a:srgbClr val="FF0000"/>
                </a:solidFill>
              </a:rPr>
              <a:t>Cloudy(Cover)</a:t>
            </a:r>
            <a:r>
              <a:rPr lang="en-US" sz="3200" b="1" dirty="0" smtClean="0">
                <a:solidFill>
                  <a:srgbClr val="FF0000"/>
                </a:solidFill>
                <a:sym typeface="Symbol" pitchFamily="18" charset="2"/>
              </a:rPr>
              <a:t>Warm</a:t>
            </a:r>
            <a:r>
              <a:rPr lang="en-US" sz="3200" b="1" dirty="0" smtClean="0">
                <a:solidFill>
                  <a:srgbClr val="FF0000"/>
                </a:solidFill>
              </a:rPr>
              <a:t>(Temp</a:t>
            </a:r>
            <a:r>
              <a:rPr lang="en-US" sz="3200" b="1" dirty="0">
                <a:solidFill>
                  <a:srgbClr val="FF0000"/>
                </a:solidFill>
              </a:rPr>
              <a:t>)</a:t>
            </a:r>
            <a:r>
              <a:rPr lang="en-US" sz="3200" b="1" dirty="0">
                <a:solidFill>
                  <a:srgbClr val="FF0000"/>
                </a:solidFill>
                <a:sym typeface="Symbol" pitchFamily="18" charset="2"/>
              </a:rPr>
              <a:t></a:t>
            </a:r>
            <a:r>
              <a:rPr lang="en-US" sz="3200" b="1" dirty="0">
                <a:solidFill>
                  <a:srgbClr val="FF0000"/>
                </a:solidFill>
              </a:rPr>
              <a:t> </a:t>
            </a:r>
            <a:r>
              <a:rPr lang="en-US" sz="3200" b="1" dirty="0" smtClean="0">
                <a:solidFill>
                  <a:srgbClr val="FF0000"/>
                </a:solidFill>
              </a:rPr>
              <a:t>Slow(Speed</a:t>
            </a:r>
            <a:r>
              <a:rPr lang="en-US" sz="3200" b="1" dirty="0">
                <a:solidFill>
                  <a:srgbClr val="FF0000"/>
                </a:solidFill>
              </a:rPr>
              <a:t>)</a:t>
            </a:r>
          </a:p>
          <a:p>
            <a:r>
              <a:rPr lang="en-US" sz="3200" strike="sngStrike" dirty="0"/>
              <a:t>If it's Cloudy and Cool, drive Slow</a:t>
            </a:r>
          </a:p>
          <a:p>
            <a:pPr>
              <a:buFontTx/>
              <a:buNone/>
            </a:pPr>
            <a:r>
              <a:rPr lang="en-US" sz="3200" strike="sngStrike" dirty="0"/>
              <a:t>     </a:t>
            </a:r>
            <a:r>
              <a:rPr lang="en-US" sz="3200" strike="sngStrike" dirty="0">
                <a:solidFill>
                  <a:srgbClr val="FF0000"/>
                </a:solidFill>
              </a:rPr>
              <a:t>Cloudy(Cover)</a:t>
            </a:r>
            <a:r>
              <a:rPr lang="en-US" sz="3200" strike="sngStrike" dirty="0">
                <a:solidFill>
                  <a:srgbClr val="FF0000"/>
                </a:solidFill>
                <a:sym typeface="Symbol" pitchFamily="18" charset="2"/>
              </a:rPr>
              <a:t></a:t>
            </a:r>
            <a:r>
              <a:rPr lang="en-US" sz="3200" strike="sngStrike" dirty="0">
                <a:solidFill>
                  <a:srgbClr val="FF0000"/>
                </a:solidFill>
              </a:rPr>
              <a:t>Cool(Temp)</a:t>
            </a:r>
            <a:r>
              <a:rPr lang="en-US" sz="3200" strike="sngStrike" dirty="0">
                <a:solidFill>
                  <a:srgbClr val="FF0000"/>
                </a:solidFill>
                <a:sym typeface="Symbol" pitchFamily="18" charset="2"/>
              </a:rPr>
              <a:t></a:t>
            </a:r>
            <a:r>
              <a:rPr lang="en-US" sz="3200" strike="sngStrike" dirty="0">
                <a:solidFill>
                  <a:srgbClr val="FF0000"/>
                </a:solidFill>
              </a:rPr>
              <a:t> Slow(Speed)</a:t>
            </a:r>
          </a:p>
          <a:p>
            <a:pPr>
              <a:buFontTx/>
              <a:buNone/>
            </a:pPr>
            <a:endParaRPr lang="en-US" sz="3200" dirty="0"/>
          </a:p>
        </p:txBody>
      </p:sp>
    </p:spTree>
    <p:extLst>
      <p:ext uri="{BB962C8B-B14F-4D97-AF65-F5344CB8AC3E}">
        <p14:creationId xmlns:p14="http://schemas.microsoft.com/office/powerpoint/2010/main" xmlns="" val="4056329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990600"/>
          </a:xfrm>
        </p:spPr>
        <p:txBody>
          <a:bodyPr/>
          <a:lstStyle/>
          <a:p>
            <a:r>
              <a:rPr lang="en-US" sz="4400" dirty="0"/>
              <a:t>6</a:t>
            </a:r>
            <a:r>
              <a:rPr lang="en-US" sz="4400" dirty="0" smtClean="0"/>
              <a:t>) Combine the Results of Each Rules</a:t>
            </a:r>
            <a:endParaRPr lang="en-US" sz="4400" dirty="0"/>
          </a:p>
        </p:txBody>
      </p:sp>
      <p:sp>
        <p:nvSpPr>
          <p:cNvPr id="3" name="Content Placeholder 2"/>
          <p:cNvSpPr>
            <a:spLocks noGrp="1"/>
          </p:cNvSpPr>
          <p:nvPr>
            <p:ph sz="quarter" idx="1"/>
          </p:nvPr>
        </p:nvSpPr>
        <p:spPr/>
        <p:txBody>
          <a:bodyPr>
            <a:normAutofit fontScale="92500"/>
          </a:bodyPr>
          <a:lstStyle/>
          <a:p>
            <a:r>
              <a:rPr lang="en-US" sz="3200" dirty="0"/>
              <a:t>If it's Sunny and </a:t>
            </a:r>
            <a:r>
              <a:rPr lang="en-US" sz="3200" dirty="0" smtClean="0"/>
              <a:t>Hot, </a:t>
            </a:r>
            <a:r>
              <a:rPr lang="en-US" sz="3200" dirty="0"/>
              <a:t>drive Fast</a:t>
            </a:r>
          </a:p>
          <a:p>
            <a:pPr>
              <a:buFontTx/>
              <a:buNone/>
            </a:pPr>
            <a:r>
              <a:rPr lang="en-US" sz="3200" dirty="0" smtClean="0"/>
              <a:t>          </a:t>
            </a:r>
            <a:r>
              <a:rPr lang="en-US" sz="3200" dirty="0" smtClean="0">
                <a:solidFill>
                  <a:srgbClr val="FF0000"/>
                </a:solidFill>
              </a:rPr>
              <a:t>Sunny(Cover</a:t>
            </a:r>
            <a:r>
              <a:rPr lang="en-US" sz="3200" dirty="0">
                <a:solidFill>
                  <a:srgbClr val="FF0000"/>
                </a:solidFill>
              </a:rPr>
              <a:t>)</a:t>
            </a:r>
            <a:r>
              <a:rPr lang="en-US" sz="3200" dirty="0" smtClean="0">
                <a:solidFill>
                  <a:srgbClr val="FF0000"/>
                </a:solidFill>
                <a:sym typeface="Symbol" pitchFamily="18" charset="2"/>
              </a:rPr>
              <a:t>Hot</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Fast(Speed)</a:t>
            </a:r>
          </a:p>
          <a:p>
            <a:pPr>
              <a:buFontTx/>
              <a:buNone/>
            </a:pPr>
            <a:r>
              <a:rPr lang="en-US" sz="3200" dirty="0"/>
              <a:t>		</a:t>
            </a:r>
            <a:r>
              <a:rPr lang="en-US" sz="3200" b="1" dirty="0" smtClean="0"/>
              <a:t>0.85 </a:t>
            </a:r>
            <a:r>
              <a:rPr lang="en-US" sz="2800" b="1" dirty="0">
                <a:sym typeface="Symbol" pitchFamily="18" charset="2"/>
              </a:rPr>
              <a:t></a:t>
            </a:r>
            <a:r>
              <a:rPr lang="en-US" sz="3200" b="1" dirty="0"/>
              <a:t> </a:t>
            </a:r>
            <a:r>
              <a:rPr lang="en-US" sz="3200" b="1" dirty="0" smtClean="0"/>
              <a:t>0.55 </a:t>
            </a:r>
            <a:r>
              <a:rPr lang="en-US" sz="3200" b="1" dirty="0"/>
              <a:t>= </a:t>
            </a:r>
            <a:r>
              <a:rPr lang="en-US" sz="3200" b="1" dirty="0" smtClean="0"/>
              <a:t>0.55</a:t>
            </a:r>
            <a:endParaRPr lang="en-US" sz="3200" b="1" dirty="0"/>
          </a:p>
          <a:p>
            <a:pPr>
              <a:buFontTx/>
              <a:buNone/>
            </a:pPr>
            <a:r>
              <a:rPr lang="en-US" sz="3200" dirty="0"/>
              <a:t>		 </a:t>
            </a:r>
            <a:r>
              <a:rPr lang="en-US" sz="2800" dirty="0">
                <a:sym typeface="Symbol" pitchFamily="18" charset="2"/>
              </a:rPr>
              <a:t></a:t>
            </a:r>
            <a:r>
              <a:rPr lang="en-US" sz="3200" dirty="0"/>
              <a:t> </a:t>
            </a:r>
            <a:r>
              <a:rPr lang="en-US" sz="3200" b="1" dirty="0">
                <a:solidFill>
                  <a:srgbClr val="F07F02"/>
                </a:solidFill>
              </a:rPr>
              <a:t>Fast = </a:t>
            </a:r>
            <a:r>
              <a:rPr lang="en-US" sz="3200" b="1" dirty="0" smtClean="0">
                <a:solidFill>
                  <a:srgbClr val="F07F02"/>
                </a:solidFill>
              </a:rPr>
              <a:t>0.55</a:t>
            </a:r>
            <a:endParaRPr lang="en-US" sz="3200" b="1" dirty="0">
              <a:solidFill>
                <a:srgbClr val="F07F02"/>
              </a:solidFill>
            </a:endParaRPr>
          </a:p>
          <a:p>
            <a:endParaRPr lang="en-US" sz="3200" dirty="0" smtClean="0"/>
          </a:p>
          <a:p>
            <a:r>
              <a:rPr lang="en-US" sz="3200" dirty="0" smtClean="0"/>
              <a:t>If </a:t>
            </a:r>
            <a:r>
              <a:rPr lang="en-US" sz="3200" dirty="0"/>
              <a:t>it's Cloudy and </a:t>
            </a:r>
            <a:r>
              <a:rPr lang="en-US" sz="3200" dirty="0" smtClean="0"/>
              <a:t>Warm, </a:t>
            </a:r>
            <a:r>
              <a:rPr lang="en-US" sz="3200" dirty="0"/>
              <a:t>drive Slow</a:t>
            </a:r>
          </a:p>
          <a:p>
            <a:pPr>
              <a:buFontTx/>
              <a:buNone/>
            </a:pPr>
            <a:r>
              <a:rPr lang="en-US" sz="3200" dirty="0" smtClean="0"/>
              <a:t>          </a:t>
            </a:r>
            <a:r>
              <a:rPr lang="en-US" sz="3200" dirty="0" smtClean="0">
                <a:solidFill>
                  <a:srgbClr val="FF0000"/>
                </a:solidFill>
              </a:rPr>
              <a:t>Cloudy(Cover</a:t>
            </a:r>
            <a:r>
              <a:rPr lang="en-US" sz="3200" dirty="0">
                <a:solidFill>
                  <a:srgbClr val="FF0000"/>
                </a:solidFill>
              </a:rPr>
              <a:t>)</a:t>
            </a:r>
            <a:r>
              <a:rPr lang="en-US" sz="3200" dirty="0" smtClean="0">
                <a:solidFill>
                  <a:srgbClr val="FF0000"/>
                </a:solidFill>
                <a:sym typeface="Symbol" pitchFamily="18" charset="2"/>
              </a:rPr>
              <a:t>Warm</a:t>
            </a:r>
            <a:r>
              <a:rPr lang="en-US" sz="3200" dirty="0" smtClean="0">
                <a:solidFill>
                  <a:srgbClr val="FF0000"/>
                </a:solidFill>
              </a:rPr>
              <a:t>(Temp</a:t>
            </a:r>
            <a:r>
              <a:rPr lang="en-US" sz="3200" dirty="0">
                <a:solidFill>
                  <a:srgbClr val="FF0000"/>
                </a:solidFill>
              </a:rPr>
              <a:t>)</a:t>
            </a:r>
            <a:r>
              <a:rPr lang="en-US" sz="3200" dirty="0">
                <a:solidFill>
                  <a:srgbClr val="FF0000"/>
                </a:solidFill>
                <a:sym typeface="Symbol" pitchFamily="18" charset="2"/>
              </a:rPr>
              <a:t></a:t>
            </a:r>
            <a:r>
              <a:rPr lang="en-US" sz="3200" dirty="0">
                <a:solidFill>
                  <a:srgbClr val="FF0000"/>
                </a:solidFill>
              </a:rPr>
              <a:t>Slow(Speed)</a:t>
            </a:r>
          </a:p>
          <a:p>
            <a:pPr>
              <a:buFontTx/>
              <a:buNone/>
            </a:pPr>
            <a:r>
              <a:rPr lang="en-US" sz="2800" dirty="0"/>
              <a:t>		</a:t>
            </a:r>
            <a:r>
              <a:rPr lang="en-US" sz="3200" b="1" dirty="0" smtClean="0"/>
              <a:t>0.1 </a:t>
            </a:r>
            <a:r>
              <a:rPr lang="en-US" sz="3200" b="1" dirty="0">
                <a:sym typeface="Symbol" pitchFamily="18" charset="2"/>
              </a:rPr>
              <a:t></a:t>
            </a:r>
            <a:r>
              <a:rPr lang="en-US" sz="3200" b="1" dirty="0"/>
              <a:t> </a:t>
            </a:r>
            <a:r>
              <a:rPr lang="en-US" sz="3200" b="1" dirty="0" smtClean="0"/>
              <a:t>0.45 </a:t>
            </a:r>
            <a:r>
              <a:rPr lang="en-US" sz="3200" b="1" dirty="0"/>
              <a:t>= </a:t>
            </a:r>
            <a:r>
              <a:rPr lang="en-US" sz="3200" b="1" dirty="0" smtClean="0"/>
              <a:t>0.10</a:t>
            </a:r>
            <a:endParaRPr lang="en-US" sz="3200" b="1" dirty="0"/>
          </a:p>
          <a:p>
            <a:pPr>
              <a:buFontTx/>
              <a:buNone/>
            </a:pPr>
            <a:r>
              <a:rPr lang="en-US" sz="3200" dirty="0"/>
              <a:t>		 </a:t>
            </a:r>
            <a:r>
              <a:rPr lang="en-US" sz="2800" dirty="0">
                <a:sym typeface="Symbol" pitchFamily="18" charset="2"/>
              </a:rPr>
              <a:t></a:t>
            </a:r>
            <a:r>
              <a:rPr lang="en-US" sz="3200" dirty="0"/>
              <a:t> </a:t>
            </a:r>
            <a:r>
              <a:rPr lang="en-US" sz="3200" b="1" dirty="0">
                <a:solidFill>
                  <a:srgbClr val="33CC33"/>
                </a:solidFill>
              </a:rPr>
              <a:t>Slow = </a:t>
            </a:r>
            <a:r>
              <a:rPr lang="en-US" sz="3200" b="1" dirty="0" smtClean="0">
                <a:solidFill>
                  <a:srgbClr val="33CC33"/>
                </a:solidFill>
              </a:rPr>
              <a:t>0.1</a:t>
            </a:r>
            <a:endParaRPr lang="en-US" sz="3200" b="1" dirty="0">
              <a:solidFill>
                <a:srgbClr val="33CC33"/>
              </a:solidFill>
            </a:endParaRPr>
          </a:p>
          <a:p>
            <a:endParaRPr lang="en-US" dirty="0"/>
          </a:p>
        </p:txBody>
      </p:sp>
    </p:spTree>
    <p:extLst>
      <p:ext uri="{BB962C8B-B14F-4D97-AF65-F5344CB8AC3E}">
        <p14:creationId xmlns:p14="http://schemas.microsoft.com/office/powerpoint/2010/main" xmlns="" val="402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945"/>
            <a:ext cx="9144000" cy="990600"/>
          </a:xfrm>
        </p:spPr>
        <p:txBody>
          <a:bodyPr>
            <a:noAutofit/>
          </a:bodyPr>
          <a:lstStyle/>
          <a:p>
            <a:r>
              <a:rPr lang="en-US" sz="4400" dirty="0" smtClean="0"/>
              <a:t>7) </a:t>
            </a:r>
            <a:r>
              <a:rPr lang="en-US" sz="4400" b="1" dirty="0" err="1" smtClean="0"/>
              <a:t>Defuzzification</a:t>
            </a:r>
            <a:r>
              <a:rPr lang="en-US" sz="4400" dirty="0"/>
              <a:t>: </a:t>
            </a:r>
            <a:r>
              <a:rPr lang="en-US" sz="4400" dirty="0" smtClean="0"/>
              <a:t>Convert Fuzzy Data to Non-Fuzzy Value (Output)</a:t>
            </a:r>
            <a:endParaRPr lang="en-US" sz="4400" dirty="0"/>
          </a:p>
        </p:txBody>
      </p:sp>
      <p:sp>
        <p:nvSpPr>
          <p:cNvPr id="3" name="Content Placeholder 2"/>
          <p:cNvSpPr>
            <a:spLocks noGrp="1"/>
          </p:cNvSpPr>
          <p:nvPr>
            <p:ph sz="quarter" idx="1"/>
          </p:nvPr>
        </p:nvSpPr>
        <p:spPr/>
        <p:txBody>
          <a:bodyPr>
            <a:normAutofit/>
          </a:bodyPr>
          <a:lstStyle/>
          <a:p>
            <a:r>
              <a:rPr lang="en-US" sz="2800" dirty="0"/>
              <a:t>Speed is </a:t>
            </a:r>
            <a:r>
              <a:rPr lang="en-US" sz="2800" dirty="0" smtClean="0"/>
              <a:t>10% </a:t>
            </a:r>
            <a:r>
              <a:rPr lang="en-US" sz="2800" dirty="0"/>
              <a:t>Slow and </a:t>
            </a:r>
            <a:r>
              <a:rPr lang="en-US" sz="2800" dirty="0" smtClean="0"/>
              <a:t>55% Fast</a:t>
            </a:r>
          </a:p>
          <a:p>
            <a:endParaRPr lang="en-US" sz="2800" dirty="0"/>
          </a:p>
          <a:p>
            <a:endParaRPr lang="en-US" sz="2800" dirty="0" smtClean="0"/>
          </a:p>
          <a:p>
            <a:endParaRPr lang="en-US" sz="2800" dirty="0"/>
          </a:p>
          <a:p>
            <a:endParaRPr lang="en-US" sz="2800" dirty="0" smtClean="0"/>
          </a:p>
          <a:p>
            <a:endParaRPr lang="en-US" sz="2800" dirty="0"/>
          </a:p>
          <a:p>
            <a:r>
              <a:rPr lang="en-US" sz="2800" dirty="0"/>
              <a:t>Find centroids: Location where membership is 100%</a:t>
            </a:r>
          </a:p>
          <a:p>
            <a:endParaRPr lang="en-US" sz="2800" dirty="0"/>
          </a:p>
          <a:p>
            <a:endParaRPr 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3113396795"/>
              </p:ext>
            </p:extLst>
          </p:nvPr>
        </p:nvGraphicFramePr>
        <p:xfrm>
          <a:off x="1740050" y="1905000"/>
          <a:ext cx="4889350" cy="2371725"/>
        </p:xfrm>
        <a:graphic>
          <a:graphicData uri="http://schemas.openxmlformats.org/presentationml/2006/ole">
            <p:oleObj spid="_x0000_s34858" name="Visio" r:id="rId3" imgW="4726935" imgH="2218314" progId="Visio.Drawing.11">
              <p:embed/>
            </p:oleObj>
          </a:graphicData>
        </a:graphic>
      </p:graphicFrame>
    </p:spTree>
    <p:extLst>
      <p:ext uri="{BB962C8B-B14F-4D97-AF65-F5344CB8AC3E}">
        <p14:creationId xmlns:p14="http://schemas.microsoft.com/office/powerpoint/2010/main" xmlns="" val="2965615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a:t>Speed is </a:t>
            </a:r>
            <a:r>
              <a:rPr lang="en-US" sz="2800" dirty="0" smtClean="0"/>
              <a:t>10% </a:t>
            </a:r>
            <a:r>
              <a:rPr lang="en-US" sz="2800" dirty="0"/>
              <a:t>Slow and </a:t>
            </a:r>
            <a:r>
              <a:rPr lang="en-US" sz="2800" dirty="0" smtClean="0"/>
              <a:t>55% Fast</a:t>
            </a:r>
          </a:p>
          <a:p>
            <a:endParaRPr lang="en-US" sz="2800" dirty="0"/>
          </a:p>
          <a:p>
            <a:endParaRPr lang="en-US" sz="2800" dirty="0" smtClean="0"/>
          </a:p>
          <a:p>
            <a:endParaRPr lang="en-US" sz="2800" dirty="0"/>
          </a:p>
          <a:p>
            <a:endParaRPr lang="en-US" sz="2800" dirty="0" smtClean="0"/>
          </a:p>
          <a:p>
            <a:endParaRPr lang="en-US" sz="2800" dirty="0"/>
          </a:p>
          <a:p>
            <a:r>
              <a:rPr lang="en-US" sz="2800" dirty="0"/>
              <a:t>Find </a:t>
            </a:r>
            <a:r>
              <a:rPr lang="en-US" sz="2800" dirty="0" smtClean="0"/>
              <a:t>centroids: Location where membership is 100%</a:t>
            </a:r>
            <a:endParaRPr lang="en-US" sz="2800" dirty="0"/>
          </a:p>
          <a:p>
            <a:endParaRPr lang="en-US" sz="2800" dirty="0"/>
          </a:p>
          <a:p>
            <a:endParaRPr 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193395022"/>
              </p:ext>
            </p:extLst>
          </p:nvPr>
        </p:nvGraphicFramePr>
        <p:xfrm>
          <a:off x="1740050" y="1905000"/>
          <a:ext cx="4889350" cy="2371725"/>
        </p:xfrm>
        <a:graphic>
          <a:graphicData uri="http://schemas.openxmlformats.org/presentationml/2006/ole">
            <p:oleObj spid="_x0000_s35882" name="Visio" r:id="rId3" imgW="4726935" imgH="2218314" progId="Visio.Drawing.11">
              <p:embed/>
            </p:oleObj>
          </a:graphicData>
        </a:graphic>
      </p:graphicFrame>
      <p:sp>
        <p:nvSpPr>
          <p:cNvPr id="7" name="Line 5"/>
          <p:cNvSpPr>
            <a:spLocks noChangeShapeType="1"/>
          </p:cNvSpPr>
          <p:nvPr/>
        </p:nvSpPr>
        <p:spPr bwMode="auto">
          <a:xfrm>
            <a:off x="3121024" y="2133600"/>
            <a:ext cx="0" cy="1600200"/>
          </a:xfrm>
          <a:prstGeom prst="line">
            <a:avLst/>
          </a:prstGeom>
          <a:noFill/>
          <a:ln w="38100">
            <a:solidFill>
              <a:schemeClr val="tx1"/>
            </a:solidFill>
            <a:round/>
            <a:headEnd type="diamond"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4645024" y="2133600"/>
            <a:ext cx="0" cy="1600200"/>
          </a:xfrm>
          <a:prstGeom prst="line">
            <a:avLst/>
          </a:prstGeom>
          <a:noFill/>
          <a:ln w="38100">
            <a:solidFill>
              <a:schemeClr val="tx1"/>
            </a:solidFill>
            <a:round/>
            <a:headEnd type="diamond"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itle 1"/>
          <p:cNvSpPr>
            <a:spLocks noGrp="1"/>
          </p:cNvSpPr>
          <p:nvPr>
            <p:ph type="title"/>
          </p:nvPr>
        </p:nvSpPr>
        <p:spPr>
          <a:xfrm>
            <a:off x="0" y="290945"/>
            <a:ext cx="9144000" cy="990600"/>
          </a:xfrm>
        </p:spPr>
        <p:txBody>
          <a:bodyPr>
            <a:noAutofit/>
          </a:bodyPr>
          <a:lstStyle/>
          <a:p>
            <a:r>
              <a:rPr lang="en-US" sz="4400" dirty="0"/>
              <a:t>7) </a:t>
            </a:r>
            <a:r>
              <a:rPr lang="en-US" sz="4400" b="1" dirty="0" err="1"/>
              <a:t>Defuzzification</a:t>
            </a:r>
            <a:r>
              <a:rPr lang="en-US" sz="4400" dirty="0"/>
              <a:t>: Convert Fuzzy Data to Non-Fuzzy Value (Output)</a:t>
            </a:r>
          </a:p>
        </p:txBody>
      </p:sp>
    </p:spTree>
    <p:extLst>
      <p:ext uri="{BB962C8B-B14F-4D97-AF65-F5344CB8AC3E}">
        <p14:creationId xmlns:p14="http://schemas.microsoft.com/office/powerpoint/2010/main" xmlns="" val="4269873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a:t>Speed is </a:t>
            </a:r>
            <a:r>
              <a:rPr lang="en-US" sz="2800" dirty="0" smtClean="0"/>
              <a:t>10% </a:t>
            </a:r>
            <a:r>
              <a:rPr lang="en-US" sz="2800" dirty="0"/>
              <a:t>Slow and </a:t>
            </a:r>
            <a:r>
              <a:rPr lang="en-US" sz="2800" dirty="0" smtClean="0"/>
              <a:t>55% Fast</a:t>
            </a:r>
          </a:p>
          <a:p>
            <a:endParaRPr lang="en-US" sz="2800" dirty="0"/>
          </a:p>
          <a:p>
            <a:endParaRPr lang="en-US" sz="2800" dirty="0" smtClean="0"/>
          </a:p>
          <a:p>
            <a:endParaRPr lang="en-US" sz="2800" dirty="0"/>
          </a:p>
          <a:p>
            <a:endParaRPr lang="en-US" sz="2800" dirty="0" smtClean="0"/>
          </a:p>
          <a:p>
            <a:endParaRPr lang="en-US" sz="2800" dirty="0"/>
          </a:p>
          <a:p>
            <a:r>
              <a:rPr lang="en-US" sz="2800" dirty="0"/>
              <a:t>Speed 	= weighted mean </a:t>
            </a:r>
          </a:p>
          <a:p>
            <a:pPr>
              <a:buFontTx/>
              <a:buNone/>
            </a:pPr>
            <a:r>
              <a:rPr lang="en-US" sz="2800" dirty="0"/>
              <a:t>			= </a:t>
            </a:r>
            <a:r>
              <a:rPr lang="en-US" sz="2800" dirty="0" smtClean="0"/>
              <a:t>(10*25</a:t>
            </a:r>
            <a:r>
              <a:rPr lang="en-US" sz="2800" dirty="0"/>
              <a:t>+...</a:t>
            </a:r>
          </a:p>
          <a:p>
            <a:endParaRPr lang="en-US" sz="2800" dirty="0"/>
          </a:p>
          <a:p>
            <a:endParaRPr lang="en-US" sz="2800" dirty="0"/>
          </a:p>
          <a:p>
            <a:endParaRPr 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3731738481"/>
              </p:ext>
            </p:extLst>
          </p:nvPr>
        </p:nvGraphicFramePr>
        <p:xfrm>
          <a:off x="1740050" y="1905000"/>
          <a:ext cx="4889350" cy="2371725"/>
        </p:xfrm>
        <a:graphic>
          <a:graphicData uri="http://schemas.openxmlformats.org/presentationml/2006/ole">
            <p:oleObj spid="_x0000_s36906" name="Visio" r:id="rId3" imgW="4575048" imgH="2219858" progId="Visio.Drawing.11">
              <p:embed/>
            </p:oleObj>
          </a:graphicData>
        </a:graphic>
      </p:graphicFrame>
      <p:sp>
        <p:nvSpPr>
          <p:cNvPr id="5" name="Line 7"/>
          <p:cNvSpPr>
            <a:spLocks noChangeShapeType="1"/>
          </p:cNvSpPr>
          <p:nvPr/>
        </p:nvSpPr>
        <p:spPr bwMode="auto">
          <a:xfrm>
            <a:off x="1978024" y="3352800"/>
            <a:ext cx="1066800" cy="0"/>
          </a:xfrm>
          <a:prstGeom prst="line">
            <a:avLst/>
          </a:prstGeom>
          <a:noFill/>
          <a:ln w="38100">
            <a:solidFill>
              <a:srgbClr val="66FF33"/>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a:off x="3121024" y="2133600"/>
            <a:ext cx="0" cy="1600200"/>
          </a:xfrm>
          <a:prstGeom prst="line">
            <a:avLst/>
          </a:prstGeom>
          <a:noFill/>
          <a:ln w="38100">
            <a:solidFill>
              <a:schemeClr val="tx1"/>
            </a:solidFill>
            <a:round/>
            <a:headEnd type="diamond"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itle 1"/>
          <p:cNvSpPr>
            <a:spLocks noGrp="1"/>
          </p:cNvSpPr>
          <p:nvPr>
            <p:ph type="title"/>
          </p:nvPr>
        </p:nvSpPr>
        <p:spPr>
          <a:xfrm>
            <a:off x="0" y="290945"/>
            <a:ext cx="9144000" cy="990600"/>
          </a:xfrm>
        </p:spPr>
        <p:txBody>
          <a:bodyPr>
            <a:noAutofit/>
          </a:bodyPr>
          <a:lstStyle/>
          <a:p>
            <a:r>
              <a:rPr lang="en-US" sz="4400" dirty="0"/>
              <a:t>7) </a:t>
            </a:r>
            <a:r>
              <a:rPr lang="en-US" sz="4400" b="1" dirty="0" err="1"/>
              <a:t>Defuzzification</a:t>
            </a:r>
            <a:r>
              <a:rPr lang="en-US" sz="4400" dirty="0"/>
              <a:t>: Convert Fuzzy Data to Non-Fuzzy Value (Output)</a:t>
            </a:r>
          </a:p>
        </p:txBody>
      </p:sp>
    </p:spTree>
    <p:extLst>
      <p:ext uri="{BB962C8B-B14F-4D97-AF65-F5344CB8AC3E}">
        <p14:creationId xmlns:p14="http://schemas.microsoft.com/office/powerpoint/2010/main" xmlns="" val="312539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a:t>Speed is </a:t>
            </a:r>
            <a:r>
              <a:rPr lang="en-US" sz="2800" dirty="0" smtClean="0"/>
              <a:t>10% </a:t>
            </a:r>
            <a:r>
              <a:rPr lang="en-US" sz="2800" dirty="0"/>
              <a:t>Slow and </a:t>
            </a:r>
            <a:r>
              <a:rPr lang="en-US" sz="2800" dirty="0" smtClean="0"/>
              <a:t>55% Fast</a:t>
            </a:r>
          </a:p>
          <a:p>
            <a:endParaRPr lang="en-US" sz="2800" dirty="0"/>
          </a:p>
          <a:p>
            <a:endParaRPr lang="en-US" sz="2800" dirty="0" smtClean="0"/>
          </a:p>
          <a:p>
            <a:endParaRPr lang="en-US" sz="2800" dirty="0"/>
          </a:p>
          <a:p>
            <a:endParaRPr lang="en-US" sz="2800" dirty="0" smtClean="0"/>
          </a:p>
          <a:p>
            <a:endParaRPr lang="en-US" sz="2800" dirty="0"/>
          </a:p>
          <a:p>
            <a:r>
              <a:rPr lang="en-US" sz="2800" dirty="0"/>
              <a:t>Speed 	= weighted mean </a:t>
            </a:r>
          </a:p>
          <a:p>
            <a:pPr>
              <a:buFontTx/>
              <a:buNone/>
            </a:pPr>
            <a:r>
              <a:rPr lang="en-US" sz="2800" dirty="0"/>
              <a:t>			= </a:t>
            </a:r>
            <a:r>
              <a:rPr lang="en-US" sz="2800" dirty="0" smtClean="0"/>
              <a:t>(10*25+55*75)/(65)</a:t>
            </a:r>
            <a:endParaRPr lang="en-US" sz="2800" dirty="0"/>
          </a:p>
          <a:p>
            <a:pPr>
              <a:buFontTx/>
              <a:buNone/>
            </a:pPr>
            <a:r>
              <a:rPr lang="en-US" sz="2800" dirty="0"/>
              <a:t>			= </a:t>
            </a:r>
            <a:r>
              <a:rPr lang="en-US" sz="2800" b="1" dirty="0"/>
              <a:t>?</a:t>
            </a:r>
            <a:r>
              <a:rPr lang="en-US" sz="2800" b="1" dirty="0" smtClean="0"/>
              <a:t> </a:t>
            </a:r>
            <a:r>
              <a:rPr lang="en-US" sz="2800" b="1" dirty="0"/>
              <a:t>mph</a:t>
            </a:r>
          </a:p>
          <a:p>
            <a:endParaRPr lang="en-US" sz="2800" dirty="0"/>
          </a:p>
          <a:p>
            <a:endParaRPr 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885623689"/>
              </p:ext>
            </p:extLst>
          </p:nvPr>
        </p:nvGraphicFramePr>
        <p:xfrm>
          <a:off x="1740050" y="1905000"/>
          <a:ext cx="4889350" cy="2371725"/>
        </p:xfrm>
        <a:graphic>
          <a:graphicData uri="http://schemas.openxmlformats.org/presentationml/2006/ole">
            <p:oleObj spid="_x0000_s37930" name="Visio" r:id="rId3" imgW="4575048" imgH="2219858" progId="Visio.Drawing.11">
              <p:embed/>
            </p:oleObj>
          </a:graphicData>
        </a:graphic>
      </p:graphicFrame>
      <p:sp>
        <p:nvSpPr>
          <p:cNvPr id="5" name="Line 7"/>
          <p:cNvSpPr>
            <a:spLocks noChangeShapeType="1"/>
          </p:cNvSpPr>
          <p:nvPr/>
        </p:nvSpPr>
        <p:spPr bwMode="auto">
          <a:xfrm>
            <a:off x="1978024" y="3352800"/>
            <a:ext cx="1066800" cy="0"/>
          </a:xfrm>
          <a:prstGeom prst="line">
            <a:avLst/>
          </a:prstGeom>
          <a:noFill/>
          <a:ln w="38100">
            <a:solidFill>
              <a:srgbClr val="66FF33"/>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Line 8"/>
          <p:cNvSpPr>
            <a:spLocks noChangeShapeType="1"/>
          </p:cNvSpPr>
          <p:nvPr/>
        </p:nvSpPr>
        <p:spPr bwMode="auto">
          <a:xfrm>
            <a:off x="1978024" y="2632365"/>
            <a:ext cx="2590800" cy="0"/>
          </a:xfrm>
          <a:prstGeom prst="line">
            <a:avLst/>
          </a:prstGeom>
          <a:noFill/>
          <a:ln w="38100">
            <a:solidFill>
              <a:srgbClr val="F07F02"/>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a:off x="3121024" y="2133600"/>
            <a:ext cx="0" cy="1600200"/>
          </a:xfrm>
          <a:prstGeom prst="line">
            <a:avLst/>
          </a:prstGeom>
          <a:noFill/>
          <a:ln w="38100">
            <a:solidFill>
              <a:schemeClr val="tx1"/>
            </a:solidFill>
            <a:round/>
            <a:headEnd type="diamond"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4645024" y="2133600"/>
            <a:ext cx="0" cy="1600200"/>
          </a:xfrm>
          <a:prstGeom prst="line">
            <a:avLst/>
          </a:prstGeom>
          <a:noFill/>
          <a:ln w="38100">
            <a:solidFill>
              <a:schemeClr val="tx1"/>
            </a:solidFill>
            <a:round/>
            <a:headEnd type="diamond"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itle 1"/>
          <p:cNvSpPr>
            <a:spLocks noGrp="1"/>
          </p:cNvSpPr>
          <p:nvPr>
            <p:ph type="title"/>
          </p:nvPr>
        </p:nvSpPr>
        <p:spPr>
          <a:xfrm>
            <a:off x="0" y="290945"/>
            <a:ext cx="9144000" cy="990600"/>
          </a:xfrm>
        </p:spPr>
        <p:txBody>
          <a:bodyPr>
            <a:noAutofit/>
          </a:bodyPr>
          <a:lstStyle/>
          <a:p>
            <a:r>
              <a:rPr lang="en-US" sz="4400" dirty="0"/>
              <a:t>7) </a:t>
            </a:r>
            <a:r>
              <a:rPr lang="en-US" sz="4400" b="1" dirty="0" err="1"/>
              <a:t>Defuzzification</a:t>
            </a:r>
            <a:r>
              <a:rPr lang="en-US" sz="4400" dirty="0"/>
              <a:t>: Convert Fuzzy Data to Non-Fuzzy Value (Output)</a:t>
            </a:r>
          </a:p>
        </p:txBody>
      </p:sp>
    </p:spTree>
    <p:extLst>
      <p:ext uri="{BB962C8B-B14F-4D97-AF65-F5344CB8AC3E}">
        <p14:creationId xmlns:p14="http://schemas.microsoft.com/office/powerpoint/2010/main" xmlns="" val="308932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5000" dirty="0" smtClean="0">
                <a:latin typeface="Calibri" pitchFamily="34" charset="0"/>
                <a:cs typeface="Calibri" pitchFamily="34" charset="0"/>
              </a:rPr>
              <a:t>Fuzzy Logic Calculation</a:t>
            </a:r>
            <a:endParaRPr lang="en-US" sz="5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686094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Fuzzy Logic System (FLS)</a:t>
            </a:r>
            <a:endParaRPr lang="en-US" sz="4400" dirty="0"/>
          </a:p>
        </p:txBody>
      </p:sp>
      <p:sp>
        <p:nvSpPr>
          <p:cNvPr id="3" name="Content Placeholder 2"/>
          <p:cNvSpPr>
            <a:spLocks noGrp="1"/>
          </p:cNvSpPr>
          <p:nvPr>
            <p:ph sz="quarter" idx="1"/>
          </p:nvPr>
        </p:nvSpPr>
        <p:spPr>
          <a:xfrm>
            <a:off x="457200" y="1219200"/>
            <a:ext cx="8229600" cy="4953000"/>
          </a:xfrm>
        </p:spPr>
        <p:txBody>
          <a:bodyPr/>
          <a:lstStyle/>
          <a:p>
            <a:r>
              <a:rPr lang="en-US" sz="2800" dirty="0"/>
              <a:t>A fuzzy logic system (FLS) can be </a:t>
            </a:r>
            <a:r>
              <a:rPr lang="en-US" sz="2800" dirty="0" smtClean="0"/>
              <a:t>defined </a:t>
            </a:r>
            <a:r>
              <a:rPr lang="en-US" sz="2800" dirty="0"/>
              <a:t>as the nonlinear mapping of </a:t>
            </a:r>
            <a:r>
              <a:rPr lang="en-US" sz="2800" dirty="0" smtClean="0"/>
              <a:t>an input </a:t>
            </a:r>
            <a:r>
              <a:rPr lang="en-US" sz="2800" dirty="0"/>
              <a:t>data set to a scalar output data </a:t>
            </a:r>
            <a:r>
              <a:rPr lang="en-US" sz="2800" dirty="0" smtClean="0"/>
              <a:t>. </a:t>
            </a:r>
          </a:p>
          <a:p>
            <a:r>
              <a:rPr lang="en-US" sz="2800" dirty="0" smtClean="0"/>
              <a:t>FLS </a:t>
            </a:r>
            <a:r>
              <a:rPr lang="en-US" sz="2800" dirty="0"/>
              <a:t>consists of four main </a:t>
            </a:r>
            <a:r>
              <a:rPr lang="en-US" sz="2800" dirty="0" smtClean="0"/>
              <a:t>parts:</a:t>
            </a:r>
          </a:p>
          <a:p>
            <a:pPr lvl="1"/>
            <a:r>
              <a:rPr lang="en-US" sz="2500" dirty="0" err="1" smtClean="0"/>
              <a:t>Fuzzifier</a:t>
            </a:r>
            <a:endParaRPr lang="en-US" sz="2500" dirty="0" smtClean="0"/>
          </a:p>
          <a:p>
            <a:pPr lvl="1"/>
            <a:r>
              <a:rPr lang="en-US" sz="2500" dirty="0" smtClean="0"/>
              <a:t>Rules</a:t>
            </a:r>
          </a:p>
          <a:p>
            <a:pPr lvl="1"/>
            <a:r>
              <a:rPr lang="en-US" sz="2500" dirty="0"/>
              <a:t>I</a:t>
            </a:r>
            <a:r>
              <a:rPr lang="en-US" sz="2500" dirty="0" smtClean="0"/>
              <a:t>nference engine</a:t>
            </a:r>
          </a:p>
          <a:p>
            <a:pPr lvl="1"/>
            <a:r>
              <a:rPr lang="en-US" sz="2500" dirty="0" err="1" smtClean="0"/>
              <a:t>Defuzzifier</a:t>
            </a:r>
            <a:r>
              <a:rPr lang="en-US" sz="2500" dirty="0"/>
              <a:t>.</a:t>
            </a:r>
            <a:endParaRPr lang="en-US" dirty="0"/>
          </a:p>
        </p:txBody>
      </p:sp>
    </p:spTree>
    <p:extLst>
      <p:ext uri="{BB962C8B-B14F-4D97-AF65-F5344CB8AC3E}">
        <p14:creationId xmlns:p14="http://schemas.microsoft.com/office/powerpoint/2010/main" xmlns="" val="78582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Fuzzy Logic System (FLS)</a:t>
            </a:r>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 y="3901148"/>
            <a:ext cx="7429500" cy="2804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1219200"/>
            <a:ext cx="7402451" cy="26057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61767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Fuzzy Logic System (FLS)</a:t>
            </a:r>
          </a:p>
        </p:txBody>
      </p:sp>
      <p:sp>
        <p:nvSpPr>
          <p:cNvPr id="3" name="Content Placeholder 2"/>
          <p:cNvSpPr>
            <a:spLocks noGrp="1"/>
          </p:cNvSpPr>
          <p:nvPr>
            <p:ph sz="quarter" idx="1"/>
          </p:nvPr>
        </p:nvSpPr>
        <p:spPr>
          <a:xfrm>
            <a:off x="457200" y="1219200"/>
            <a:ext cx="8229600" cy="4937759"/>
          </a:xfrm>
        </p:spPr>
        <p:txBody>
          <a:bodyPr>
            <a:normAutofit/>
          </a:bodyPr>
          <a:lstStyle/>
          <a:p>
            <a:pPr marL="514350" indent="-514350">
              <a:buFont typeface="+mj-lt"/>
              <a:buAutoNum type="arabicPeriod"/>
            </a:pPr>
            <a:r>
              <a:rPr lang="en-US" dirty="0" smtClean="0"/>
              <a:t>A crisp set of </a:t>
            </a:r>
            <a:r>
              <a:rPr lang="en-US" dirty="0"/>
              <a:t>input data are gathered and converted to a fuzzy set using fuzzy </a:t>
            </a:r>
            <a:r>
              <a:rPr lang="en-US" dirty="0" smtClean="0"/>
              <a:t>linguistic variables</a:t>
            </a:r>
            <a:r>
              <a:rPr lang="en-US" dirty="0"/>
              <a:t>, fuzzy linguistic terms and membership functions. </a:t>
            </a:r>
            <a:r>
              <a:rPr lang="en-US" dirty="0">
                <a:solidFill>
                  <a:srgbClr val="C00000"/>
                </a:solidFill>
              </a:rPr>
              <a:t>This step is </a:t>
            </a:r>
            <a:r>
              <a:rPr lang="en-US" dirty="0" smtClean="0">
                <a:solidFill>
                  <a:srgbClr val="C00000"/>
                </a:solidFill>
              </a:rPr>
              <a:t>known as </a:t>
            </a:r>
            <a:r>
              <a:rPr lang="en-US" b="1" dirty="0" err="1">
                <a:solidFill>
                  <a:srgbClr val="C00000"/>
                </a:solidFill>
              </a:rPr>
              <a:t>fuzzification</a:t>
            </a:r>
            <a:r>
              <a:rPr lang="en-US" b="1" dirty="0">
                <a:solidFill>
                  <a:srgbClr val="C00000"/>
                </a:solidFill>
              </a:rPr>
              <a:t>. </a:t>
            </a:r>
            <a:endParaRPr lang="en-US" b="1" dirty="0" smtClean="0">
              <a:solidFill>
                <a:srgbClr val="C00000"/>
              </a:solidFill>
            </a:endParaRPr>
          </a:p>
          <a:p>
            <a:pPr marL="514350" indent="-514350">
              <a:buFont typeface="+mj-lt"/>
              <a:buAutoNum type="arabicPeriod"/>
            </a:pPr>
            <a:r>
              <a:rPr lang="en-US" dirty="0" smtClean="0"/>
              <a:t>Afterwards</a:t>
            </a:r>
            <a:r>
              <a:rPr lang="en-US" dirty="0"/>
              <a:t>, an inference is made based on a set of rules. </a:t>
            </a:r>
            <a:endParaRPr lang="en-US" dirty="0" smtClean="0"/>
          </a:p>
          <a:p>
            <a:pPr marL="514350" indent="-514350">
              <a:buFont typeface="+mj-lt"/>
              <a:buAutoNum type="arabicPeriod"/>
            </a:pPr>
            <a:r>
              <a:rPr lang="en-US" dirty="0" smtClean="0"/>
              <a:t>The </a:t>
            </a:r>
            <a:r>
              <a:rPr lang="en-US" dirty="0"/>
              <a:t>resulting fuzzy output is mapped to a crisp output using the </a:t>
            </a:r>
            <a:r>
              <a:rPr lang="en-US" dirty="0" smtClean="0"/>
              <a:t>membership functions</a:t>
            </a:r>
            <a:r>
              <a:rPr lang="en-US" dirty="0"/>
              <a:t>, in the </a:t>
            </a:r>
            <a:r>
              <a:rPr lang="en-US" b="1" dirty="0" err="1">
                <a:solidFill>
                  <a:srgbClr val="C00000"/>
                </a:solidFill>
              </a:rPr>
              <a:t>defuzzification</a:t>
            </a:r>
            <a:r>
              <a:rPr lang="en-US" dirty="0"/>
              <a:t> step.</a:t>
            </a:r>
          </a:p>
        </p:txBody>
      </p:sp>
    </p:spTree>
    <p:extLst>
      <p:ext uri="{BB962C8B-B14F-4D97-AF65-F5344CB8AC3E}">
        <p14:creationId xmlns:p14="http://schemas.microsoft.com/office/powerpoint/2010/main" xmlns="" val="2667811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Membership Functions</a:t>
            </a:r>
          </a:p>
        </p:txBody>
      </p:sp>
      <p:sp>
        <p:nvSpPr>
          <p:cNvPr id="3" name="Content Placeholder 2"/>
          <p:cNvSpPr>
            <a:spLocks noGrp="1"/>
          </p:cNvSpPr>
          <p:nvPr>
            <p:ph sz="quarter" idx="1"/>
          </p:nvPr>
        </p:nvSpPr>
        <p:spPr>
          <a:xfrm>
            <a:off x="457200" y="1219200"/>
            <a:ext cx="8229600" cy="4953000"/>
          </a:xfrm>
        </p:spPr>
        <p:txBody>
          <a:bodyPr/>
          <a:lstStyle/>
          <a:p>
            <a:r>
              <a:rPr lang="en-US" sz="2800" dirty="0"/>
              <a:t>Membership functions are used in the </a:t>
            </a:r>
            <a:r>
              <a:rPr lang="en-US" sz="2800" b="1" dirty="0" err="1">
                <a:solidFill>
                  <a:srgbClr val="C00000"/>
                </a:solidFill>
              </a:rPr>
              <a:t>fuzzifcation</a:t>
            </a:r>
            <a:r>
              <a:rPr lang="en-US" sz="2800" dirty="0"/>
              <a:t> and </a:t>
            </a:r>
            <a:r>
              <a:rPr lang="en-US" sz="2800" b="1" dirty="0" err="1">
                <a:solidFill>
                  <a:srgbClr val="C00000"/>
                </a:solidFill>
              </a:rPr>
              <a:t>defuzzifcation</a:t>
            </a:r>
            <a:r>
              <a:rPr lang="en-US" sz="2800" dirty="0"/>
              <a:t> </a:t>
            </a:r>
            <a:r>
              <a:rPr lang="en-US" sz="2800" dirty="0" smtClean="0"/>
              <a:t>steps of </a:t>
            </a:r>
            <a:r>
              <a:rPr lang="en-US" sz="2800" dirty="0"/>
              <a:t>a </a:t>
            </a:r>
            <a:r>
              <a:rPr lang="en-US" sz="2800" dirty="0" smtClean="0"/>
              <a:t>fuzzy </a:t>
            </a:r>
            <a:r>
              <a:rPr lang="en-US" sz="2800" dirty="0"/>
              <a:t>l</a:t>
            </a:r>
            <a:r>
              <a:rPr lang="en-US" sz="2800" dirty="0" smtClean="0"/>
              <a:t>ogic </a:t>
            </a:r>
            <a:r>
              <a:rPr lang="en-US" sz="2800" dirty="0"/>
              <a:t>s</a:t>
            </a:r>
            <a:r>
              <a:rPr lang="en-US" sz="2800" dirty="0" smtClean="0"/>
              <a:t>ystem (FLS), </a:t>
            </a:r>
            <a:r>
              <a:rPr lang="en-US" sz="2800" dirty="0"/>
              <a:t>to map the non-fuzzy input values to fuzzy linguistic terms and </a:t>
            </a:r>
            <a:r>
              <a:rPr lang="en-US" sz="2800" dirty="0" smtClean="0"/>
              <a:t>vice versa</a:t>
            </a:r>
            <a:r>
              <a:rPr lang="en-US" sz="2800" dirty="0"/>
              <a:t>. </a:t>
            </a:r>
            <a:endParaRPr lang="en-US" sz="2800" dirty="0" smtClean="0"/>
          </a:p>
          <a:p>
            <a:r>
              <a:rPr lang="en-US" sz="2800" dirty="0" smtClean="0"/>
              <a:t>A </a:t>
            </a:r>
            <a:r>
              <a:rPr lang="en-US" sz="2800" dirty="0"/>
              <a:t>membership function is used to quantify a linguistic term</a:t>
            </a:r>
            <a:r>
              <a:rPr lang="en-US" sz="2800" dirty="0" smtClean="0"/>
              <a:t>.</a:t>
            </a:r>
          </a:p>
          <a:p>
            <a:r>
              <a:rPr lang="en-US" sz="2800" dirty="0" smtClean="0"/>
              <a:t>There are many types of membership functions such as triangular, trapezoidal, piecewise linear, Gaussian and singleton</a:t>
            </a:r>
            <a:endParaRPr lang="en-US" dirty="0"/>
          </a:p>
        </p:txBody>
      </p:sp>
    </p:spTree>
    <p:extLst>
      <p:ext uri="{BB962C8B-B14F-4D97-AF65-F5344CB8AC3E}">
        <p14:creationId xmlns:p14="http://schemas.microsoft.com/office/powerpoint/2010/main" xmlns="" val="3011515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Types Membership </a:t>
            </a:r>
            <a:r>
              <a:rPr lang="en-US" sz="4400" dirty="0"/>
              <a:t>Functions</a:t>
            </a:r>
          </a:p>
        </p:txBody>
      </p:sp>
      <p:pic>
        <p:nvPicPr>
          <p:cNvPr id="286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5438" y="1219200"/>
            <a:ext cx="7180362"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9219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Crip Sets vs. Fuzzy Sets</a:t>
            </a:r>
            <a:endParaRPr lang="en-US" sz="440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260765"/>
            <a:ext cx="5602342" cy="5014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36198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15350</TotalTime>
  <Words>936</Words>
  <Application>Microsoft Office PowerPoint</Application>
  <PresentationFormat>On-screen Show (4:3)</PresentationFormat>
  <Paragraphs>158</Paragraphs>
  <Slides>26</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Origin</vt:lpstr>
      <vt:lpstr>Equation</vt:lpstr>
      <vt:lpstr>Visio</vt:lpstr>
      <vt:lpstr>Chap 4: Fuzzy Logic</vt:lpstr>
      <vt:lpstr>What You’ll Learn </vt:lpstr>
      <vt:lpstr>Fuzzy Logic Calculation</vt:lpstr>
      <vt:lpstr>Fuzzy Logic System (FLS)</vt:lpstr>
      <vt:lpstr>Fuzzy Logic System (FLS)</vt:lpstr>
      <vt:lpstr>Fuzzy Logic System (FLS)</vt:lpstr>
      <vt:lpstr>Membership Functions</vt:lpstr>
      <vt:lpstr>Types Membership Functions</vt:lpstr>
      <vt:lpstr>Crip Sets vs. Fuzzy Sets</vt:lpstr>
      <vt:lpstr>Triangular Membership Functions</vt:lpstr>
      <vt:lpstr>Trapezoid Membership Functions</vt:lpstr>
      <vt:lpstr>Problem</vt:lpstr>
      <vt:lpstr>Fuzzy Logic System (FLS)</vt:lpstr>
      <vt:lpstr>1) Define Linguistic Variables &amp; Terms</vt:lpstr>
      <vt:lpstr>2) Construct Membership Functions</vt:lpstr>
      <vt:lpstr>2) Construct Membership Functions</vt:lpstr>
      <vt:lpstr>3) Construct the Rule Based</vt:lpstr>
      <vt:lpstr>4) Fuzzification: Convert Crips Input to Fuzzy Value</vt:lpstr>
      <vt:lpstr>4) Fuzzification: Convert Crips Input to Fuzzy Value</vt:lpstr>
      <vt:lpstr>5) Evaluate the Rule Based</vt:lpstr>
      <vt:lpstr>5) Evaluate the Rule Based</vt:lpstr>
      <vt:lpstr>6) Combine the Results of Each Rules</vt:lpstr>
      <vt:lpstr>7) Defuzzification: Convert Fuzzy Data to Non-Fuzzy Value (Output)</vt:lpstr>
      <vt:lpstr>7) Defuzzification: Convert Fuzzy Data to Non-Fuzzy Value (Output)</vt:lpstr>
      <vt:lpstr>7) Defuzzification: Convert Fuzzy Data to Non-Fuzzy Value (Output)</vt:lpstr>
      <vt:lpstr>7) Defuzzification: Convert Fuzzy Data to Non-Fuzzy Value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fskkp</dc:creator>
  <cp:lastModifiedBy>Abdu</cp:lastModifiedBy>
  <cp:revision>233</cp:revision>
  <cp:lastPrinted>2012-11-19T01:43:09Z</cp:lastPrinted>
  <dcterms:created xsi:type="dcterms:W3CDTF">2011-09-11T02:43:20Z</dcterms:created>
  <dcterms:modified xsi:type="dcterms:W3CDTF">2014-10-27T22:29:40Z</dcterms:modified>
</cp:coreProperties>
</file>