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82" r:id="rId4"/>
    <p:sldId id="415" r:id="rId5"/>
    <p:sldId id="416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</p:sldIdLst>
  <p:sldSz cx="9144000" cy="6858000" type="screen4x3"/>
  <p:notesSz cx="695452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24" autoAdjust="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2F9C13C8-E1D8-4966-8B07-20DF2414522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16C94A96-0311-4982-8CBD-5F6DFD41576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79FFEA72-0E5F-4FB8-8291-746DE328233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AF130D41-D944-4068-BE1A-E03885801B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>
                <a:solidFill>
                  <a:schemeClr val="accent4">
                    <a:lumMod val="50000"/>
                  </a:schemeClr>
                </a:solidFill>
              </a:rPr>
              <a:t>Chap 4: </a:t>
            </a:r>
            <a:r>
              <a:rPr lang="en-US" sz="6600" b="1" dirty="0">
                <a:solidFill>
                  <a:srgbClr val="FF0000"/>
                </a:solidFill>
              </a:rPr>
              <a:t>Fuzzy Logic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BCS2313: Artificial Intelligence Techniques 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2343" y="200416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514600"/>
            <a:ext cx="191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FSKKP, UMP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US" dirty="0" err="1"/>
              <a:t>Fuzzification</a:t>
            </a:r>
            <a:r>
              <a:rPr lang="en-US" dirty="0"/>
              <a:t> (1</a:t>
            </a:r>
            <a:r>
              <a:rPr lang="en-US" baseline="30000" dirty="0"/>
              <a:t>st</a:t>
            </a:r>
            <a:r>
              <a:rPr lang="en-US" dirty="0"/>
              <a:t> FL Step)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95400"/>
                <a:ext cx="8229600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b="1" dirty="0"/>
                  <a:t>Temp = 81</a:t>
                </a:r>
                <a:r>
                  <a:rPr lang="en-GB" dirty="0"/>
                  <a:t> and </a:t>
                </a:r>
                <a:r>
                  <a:rPr lang="en-GB" b="1" dirty="0"/>
                  <a:t>Cover = 23</a:t>
                </a:r>
                <a:r>
                  <a:rPr lang="en-GB" dirty="0"/>
                  <a:t> ?</a:t>
                </a:r>
              </a:p>
              <a:p>
                <a:endParaRPr lang="en-US" dirty="0"/>
              </a:p>
              <a:p>
                <a:r>
                  <a:rPr lang="en-US" dirty="0"/>
                  <a:t>Temp (Warm)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90−(81)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90−70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GB" dirty="0"/>
              </a:p>
              <a:p>
                <a:endParaRPr lang="en-US" dirty="0"/>
              </a:p>
              <a:p>
                <a:r>
                  <a:rPr lang="en-US" dirty="0"/>
                  <a:t>Temp (Hot)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(81)−70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90−70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endParaRPr lang="en-GB" dirty="0"/>
              </a:p>
              <a:p>
                <a:endParaRPr lang="en-US" dirty="0"/>
              </a:p>
              <a:p>
                <a:r>
                  <a:rPr lang="en-US" dirty="0"/>
                  <a:t>Cover(Sunny)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30−23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30−20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Cover(Cloudy)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23−20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30−20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0.3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95400"/>
                <a:ext cx="8229600" cy="4937760"/>
              </a:xfrm>
              <a:blipFill rotWithShape="1">
                <a:blip r:embed="rId1"/>
                <a:stretch>
                  <a:fillRect l="-667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  <a:endParaRPr lang="en-GB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Rules Evaluation (2</a:t>
            </a:r>
            <a:r>
              <a:rPr lang="en-US" baseline="30000" dirty="0"/>
              <a:t>nd</a:t>
            </a:r>
            <a:r>
              <a:rPr lang="en-US" dirty="0"/>
              <a:t> FL Step)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4937760"/>
          </a:xfrm>
        </p:spPr>
        <p:txBody>
          <a:bodyPr>
            <a:normAutofit/>
          </a:bodyPr>
          <a:lstStyle/>
          <a:p>
            <a:r>
              <a:rPr lang="en-GB" b="1" dirty="0"/>
              <a:t>Temp(Warm)/Temp (Hot) &amp; Cover(Sunny)/Cover(Cloudy) </a:t>
            </a:r>
            <a:endParaRPr lang="en-GB" dirty="0"/>
          </a:p>
          <a:p>
            <a:endParaRPr lang="en-US" dirty="0"/>
          </a:p>
          <a:p>
            <a:r>
              <a:rPr lang="en-GB" strike="sngStrike" dirty="0"/>
              <a:t>Cover(Sunny) ˄ Temp(Cool) =&gt; Speed (Fast)</a:t>
            </a:r>
            <a:endParaRPr lang="en-GB" strike="sngStrike" dirty="0"/>
          </a:p>
          <a:p>
            <a:endParaRPr lang="en-US" dirty="0"/>
          </a:p>
          <a:p>
            <a:r>
              <a:rPr lang="en-GB" dirty="0"/>
              <a:t>Cover(Sunny) ˄ Temp(Hot) =&gt; Speed (Fast)</a:t>
            </a:r>
            <a:endParaRPr lang="en-GB" dirty="0"/>
          </a:p>
          <a:p>
            <a:endParaRPr lang="en-US" dirty="0"/>
          </a:p>
          <a:p>
            <a:r>
              <a:rPr lang="en-GB" dirty="0"/>
              <a:t>Cover(Cloudy) ˄ Temp(Warm) =&gt; Speed (Slow)</a:t>
            </a:r>
            <a:endParaRPr lang="en-GB" dirty="0"/>
          </a:p>
          <a:p>
            <a:endParaRPr lang="en-US" dirty="0"/>
          </a:p>
          <a:p>
            <a:r>
              <a:rPr lang="en-GB" strike="sngStrike" dirty="0"/>
              <a:t>Cover(Cloudy) ˄ Temp(Cool) =&gt; Speed (Slow)</a:t>
            </a:r>
            <a:endParaRPr lang="en-GB" strike="sngStrike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Inference (3</a:t>
            </a:r>
            <a:r>
              <a:rPr lang="en-US" baseline="30000" dirty="0"/>
              <a:t>rd</a:t>
            </a:r>
            <a:r>
              <a:rPr lang="en-US" dirty="0"/>
              <a:t> FL Step)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4937760"/>
          </a:xfrm>
        </p:spPr>
        <p:txBody>
          <a:bodyPr>
            <a:normAutofit/>
          </a:bodyPr>
          <a:lstStyle/>
          <a:p>
            <a:r>
              <a:rPr lang="en-GB" dirty="0"/>
              <a:t>Cover(Sunny) ˄ Temp(Hot) =&gt; Speed (Fast)</a:t>
            </a:r>
            <a:endParaRPr lang="en-GB" dirty="0"/>
          </a:p>
          <a:p>
            <a:r>
              <a:rPr lang="en-US" dirty="0"/>
              <a:t>0.7 </a:t>
            </a:r>
            <a:r>
              <a:rPr lang="en-GB" dirty="0"/>
              <a:t>˄ 0.55 =&gt; 0.</a:t>
            </a:r>
            <a:r>
              <a:rPr lang="en-MY" altLang="en-GB" dirty="0"/>
              <a:t>55 (AND)</a:t>
            </a:r>
            <a:endParaRPr lang="en-MY" altLang="en-GB" dirty="0"/>
          </a:p>
          <a:p>
            <a:pPr marL="0" indent="0">
              <a:buNone/>
            </a:pPr>
            <a:r>
              <a:rPr lang="en-MY" altLang="en-GB" dirty="0"/>
              <a:t>(AND is Minimum btw 2 sets)</a:t>
            </a:r>
            <a:endParaRPr lang="en-MY" altLang="en-GB" dirty="0"/>
          </a:p>
          <a:p>
            <a:pPr marL="0" indent="0">
              <a:buNone/>
            </a:pPr>
            <a:r>
              <a:rPr lang="en-GB" dirty="0"/>
              <a:t>(OR is Maximum </a:t>
            </a:r>
            <a:r>
              <a:rPr lang="en-MY" altLang="en-GB" dirty="0"/>
              <a:t>btw</a:t>
            </a:r>
            <a:r>
              <a:rPr lang="en-GB" dirty="0"/>
              <a:t> </a:t>
            </a:r>
            <a:r>
              <a:rPr lang="en-MY" altLang="en-GB" dirty="0"/>
              <a:t>2</a:t>
            </a:r>
            <a:r>
              <a:rPr lang="en-GB" dirty="0"/>
              <a:t> sets)</a:t>
            </a:r>
            <a:endParaRPr lang="en-GB" dirty="0"/>
          </a:p>
          <a:p>
            <a:endParaRPr lang="en-GB" dirty="0"/>
          </a:p>
          <a:p>
            <a:r>
              <a:rPr lang="en-GB" dirty="0"/>
              <a:t>Cover(Cloudy) ˄ Temp(Warm) =&gt; Speed (Slow)</a:t>
            </a:r>
            <a:endParaRPr lang="en-GB" dirty="0"/>
          </a:p>
          <a:p>
            <a:r>
              <a:rPr lang="en-US" dirty="0"/>
              <a:t>0.3 </a:t>
            </a:r>
            <a:r>
              <a:rPr lang="en-GB" dirty="0"/>
              <a:t>˄ 0.45 =&gt; 0.</a:t>
            </a:r>
            <a:r>
              <a:rPr lang="en-MY" altLang="en-GB" dirty="0"/>
              <a:t>3</a:t>
            </a:r>
            <a:endParaRPr lang="en-MY" altLang="en-GB" dirty="0"/>
          </a:p>
          <a:p>
            <a:endParaRPr lang="en-US" dirty="0"/>
          </a:p>
          <a:p>
            <a:r>
              <a:rPr lang="en-US" dirty="0"/>
              <a:t>Rules aggregation</a:t>
            </a:r>
            <a:endParaRPr lang="en-US" dirty="0"/>
          </a:p>
          <a:p>
            <a:r>
              <a:rPr lang="en-US" dirty="0"/>
              <a:t>Speed(Fast) = 0.</a:t>
            </a:r>
            <a:r>
              <a:rPr lang="en-MY" altLang="en-US" dirty="0"/>
              <a:t>55</a:t>
            </a:r>
            <a:r>
              <a:rPr lang="en-US" dirty="0"/>
              <a:t> &amp; Speed (Slow)=0.</a:t>
            </a:r>
            <a:r>
              <a:rPr lang="en-MY" altLang="en-US" dirty="0"/>
              <a:t>3</a:t>
            </a:r>
            <a:endParaRPr lang="en-MY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</a:t>
            </a:r>
            <a:r>
              <a:rPr lang="en-US" dirty="0" err="1"/>
              <a:t>Defuzzification</a:t>
            </a:r>
            <a:r>
              <a:rPr lang="en-US" dirty="0"/>
              <a:t> (4</a:t>
            </a:r>
            <a:r>
              <a:rPr lang="en-US" baseline="30000" dirty="0"/>
              <a:t>th</a:t>
            </a:r>
            <a:r>
              <a:rPr lang="en-US" dirty="0"/>
              <a:t> FL Step)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95400"/>
                <a:ext cx="8229600" cy="493776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COG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0+10+20+30+40+50+60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∗0.45+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70+80+90+100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0.45+0.45+0.45+0.45+0.45+0.45+0.45+0.7+0.7+0.7+0.7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COG=55.88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</a:t>
                </a:r>
                <a:r>
                  <a:rPr lang="en-GB" b="1" dirty="0"/>
                  <a:t>Temp = 81</a:t>
                </a:r>
                <a:r>
                  <a:rPr lang="en-GB" dirty="0"/>
                  <a:t> and </a:t>
                </a:r>
                <a:r>
                  <a:rPr lang="en-GB" b="1" dirty="0"/>
                  <a:t>Cover = 23</a:t>
                </a:r>
                <a:r>
                  <a:rPr lang="en-GB" dirty="0"/>
                  <a:t>, Speed = 55.88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95400"/>
                <a:ext cx="8229600" cy="4937760"/>
              </a:xfrm>
              <a:blipFill rotWithShape="1">
                <a:blip r:embed="rId1"/>
                <a:stretch>
                  <a:fillRect l="-667" b="-3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  <a:endParaRPr lang="en-GB">
                  <a:noFill/>
                </a:endParaRPr>
              </a:p>
              <a:p>
                <a:endParaRPr lang="en-GB">
                  <a:noFill/>
                </a:endParaRPr>
              </a:p>
              <a:p>
                <a:endParaRPr lang="en-GB">
                  <a:noFill/>
                </a:endParaRPr>
              </a:p>
              <a:p>
                <a:endParaRPr lang="en-GB">
                  <a:noFill/>
                </a:endParaRPr>
              </a:p>
              <a:p>
                <a:endParaRPr lang="en-GB">
                  <a:noFill/>
                </a:endParaRPr>
              </a:p>
              <a:p>
                <a:endParaRPr lang="en-GB">
                  <a:noFill/>
                </a:endParaRPr>
              </a:p>
              <a:p>
                <a:endParaRPr lang="en-GB">
                  <a:noFill/>
                </a:endParaRPr>
              </a:p>
              <a:p>
                <a:endParaRPr lang="en-GB">
                  <a:noFill/>
                </a:endParaRPr>
              </a:p>
              <a:p>
                <a:r>
                  <a:rPr lang="en-MY" altLang="en-GB">
                    <a:solidFill>
                      <a:schemeClr val="tx1"/>
                    </a:solidFill>
                  </a:rPr>
                  <a:t>//repair slide</a:t>
                </a:r>
                <a:endParaRPr lang="en-MY" altLang="en-GB">
                  <a:solidFill>
                    <a:schemeClr val="tx1"/>
                  </a:solidFill>
                </a:endParaRP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295400"/>
          <a:ext cx="6781800" cy="236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Visio" r:id="rId2" imgW="5658485" imgH="1982470" progId="Visio.Drawing.11">
                  <p:embed/>
                </p:oleObj>
              </mc:Choice>
              <mc:Fallback>
                <p:oleObj name="Visio" r:id="rId2" imgW="5658485" imgH="1982470" progId="Visio.Drawing.11">
                  <p:embed/>
                  <p:pic>
                    <p:nvPicPr>
                      <p:cNvPr id="0" name="Picture 4505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295400"/>
                        <a:ext cx="6781800" cy="2368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Fuzzy Logic Algorithm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1"/>
            <a:ext cx="8001000" cy="403859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Step 1: Linguistic Functions &amp; Terms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dirty="0"/>
              <a:t>Temp: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{Freezing(0-30), Cool(30-60), Warm(60-80), Hot(80-100)}</a:t>
            </a:r>
            <a:endParaRPr lang="en-GB" dirty="0"/>
          </a:p>
          <a:p>
            <a:r>
              <a:rPr lang="en-US" dirty="0"/>
              <a:t>Cover: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{Sunny(0-30), Partly Cloudy(30-70), Overcast(80-100)}</a:t>
            </a:r>
            <a:endParaRPr lang="en-GB" dirty="0"/>
          </a:p>
          <a:p>
            <a:r>
              <a:rPr lang="en-US" dirty="0"/>
              <a:t>Speed: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{Slow(0-50), Fast(50-100)}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Membership Functions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2251075"/>
          <a:ext cx="822960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Visio" r:id="rId1" imgW="5658485" imgH="1982470" progId="Visio.Drawing.11">
                  <p:embed/>
                </p:oleObj>
              </mc:Choice>
              <mc:Fallback>
                <p:oleObj name="Visio" r:id="rId1" imgW="5658485" imgH="1982470" progId="Visio.Drawing.11">
                  <p:embed/>
                  <p:pic>
                    <p:nvPicPr>
                      <p:cNvPr id="0" name="Picture 409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251075"/>
                        <a:ext cx="8229600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Membership Functions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6200" y="3429000"/>
          <a:ext cx="822960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Visio" r:id="rId1" imgW="5658485" imgH="1991995" progId="Visio.Drawing.11">
                  <p:embed/>
                </p:oleObj>
              </mc:Choice>
              <mc:Fallback>
                <p:oleObj name="Visio" r:id="rId1" imgW="5658485" imgH="1991995" progId="Visio.Drawing.11">
                  <p:embed/>
                  <p:pic>
                    <p:nvPicPr>
                      <p:cNvPr id="0" name="Picture 419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" y="3429000"/>
                        <a:ext cx="8229600" cy="288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2400" y="1143000"/>
                <a:ext cx="5828583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𝐹𝑟𝑒𝑒𝑧𝑖𝑛𝑔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30−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30−20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20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≤30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5828583" cy="9766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  <a:endParaRPr lang="en-GB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27152" y="2115355"/>
                <a:ext cx="522431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−70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90−70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70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&amp;1,  90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≤100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52" y="2115355"/>
                <a:ext cx="5224315" cy="9766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  <a:endParaRPr lang="en-GB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Membership Functions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2400" y="1143000"/>
                <a:ext cx="4786054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Cover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≤20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30−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30−20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20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≤30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4786054" cy="811761"/>
              </a:xfrm>
              <a:prstGeom prst="rect">
                <a:avLst/>
              </a:prstGeom>
              <a:blipFill rotWithShape="1">
                <a:blip r:embed="rId1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  <a:endParaRPr lang="en-GB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27152" y="2115355"/>
                <a:ext cx="5021759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Cover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80−60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60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≤80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&amp;1,  80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≤100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52" y="2115355"/>
                <a:ext cx="5021759" cy="811761"/>
              </a:xfrm>
              <a:prstGeom prst="rect">
                <a:avLst/>
              </a:prstGeom>
              <a:blipFill rotWithShape="1">
                <a:blip r:embed="rId2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  <a:endParaRPr lang="en-GB">
                  <a:noFill/>
                </a:endParaRPr>
              </a:p>
            </p:txBody>
          </p:sp>
        </mc:Fallback>
      </mc:AlternateContent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4800" y="3276600"/>
          <a:ext cx="82296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Visio" r:id="rId3" imgW="5658485" imgH="1982470" progId="Visio.Drawing.11">
                  <p:embed/>
                </p:oleObj>
              </mc:Choice>
              <mc:Fallback>
                <p:oleObj name="Visio" r:id="rId3" imgW="5658485" imgH="1982470" progId="Visio.Drawing.11">
                  <p:embed/>
                  <p:pic>
                    <p:nvPicPr>
                      <p:cNvPr id="0" name="Picture 430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3276600"/>
                        <a:ext cx="8229600" cy="287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Membership Functions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2400" y="1143000"/>
                <a:ext cx="4663841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Speed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𝑆𝑙𝑜𝑤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70−30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30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≤70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4663841" cy="811761"/>
              </a:xfrm>
              <a:prstGeom prst="rect">
                <a:avLst/>
              </a:prstGeom>
              <a:blipFill rotWithShape="1">
                <a:blip r:embed="rId1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  <a:endParaRPr lang="en-GB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27152" y="2115355"/>
                <a:ext cx="4592219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Speed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70−30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30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≤70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&amp;1,  70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≤100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52" y="2115355"/>
                <a:ext cx="4592219" cy="811761"/>
              </a:xfrm>
              <a:prstGeom prst="rect">
                <a:avLst/>
              </a:prstGeom>
              <a:blipFill rotWithShape="1">
                <a:blip r:embed="rId2"/>
                <a:stretch>
                  <a:fillRect l="-1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  <a:endParaRPr lang="en-GB">
                  <a:noFill/>
                </a:endParaRP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1000" y="3276600"/>
          <a:ext cx="822960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Visio" r:id="rId3" imgW="5658485" imgH="1982470" progId="Visio.Drawing.11">
                  <p:embed/>
                </p:oleObj>
              </mc:Choice>
              <mc:Fallback>
                <p:oleObj name="Visio" r:id="rId3" imgW="5658485" imgH="1982470" progId="Visio.Drawing.11">
                  <p:embed/>
                  <p:pic>
                    <p:nvPicPr>
                      <p:cNvPr id="0" name="Picture 440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3276600"/>
                        <a:ext cx="8229600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4937760"/>
          </a:xfrm>
        </p:spPr>
        <p:txBody>
          <a:bodyPr/>
          <a:lstStyle/>
          <a:p>
            <a:r>
              <a:rPr lang="en-US" dirty="0"/>
              <a:t>For our problem the rules are given as below:-</a:t>
            </a:r>
            <a:endParaRPr lang="en-US" dirty="0"/>
          </a:p>
          <a:p>
            <a:endParaRPr lang="en-GB" dirty="0"/>
          </a:p>
          <a:p>
            <a:pPr lvl="0"/>
            <a:r>
              <a:rPr lang="en-US" dirty="0"/>
              <a:t>If it's Sunny and Cool, drive Fast</a:t>
            </a:r>
            <a:endParaRPr lang="en-GB" dirty="0"/>
          </a:p>
          <a:p>
            <a:pPr lvl="0"/>
            <a:r>
              <a:rPr lang="en-US" dirty="0"/>
              <a:t>If it's Sunny and Hot, drive Fast</a:t>
            </a:r>
            <a:endParaRPr lang="en-GB" dirty="0"/>
          </a:p>
          <a:p>
            <a:pPr lvl="0"/>
            <a:r>
              <a:rPr lang="en-US" dirty="0"/>
              <a:t>If it's Cloudy and Warm, drive Slow</a:t>
            </a:r>
            <a:endParaRPr lang="en-GB" dirty="0"/>
          </a:p>
          <a:p>
            <a:pPr lvl="0"/>
            <a:r>
              <a:rPr lang="en-US" dirty="0"/>
              <a:t>If it's Cloudy and Cool, drive Slow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4937760"/>
          </a:xfrm>
        </p:spPr>
        <p:txBody>
          <a:bodyPr/>
          <a:lstStyle/>
          <a:p>
            <a:r>
              <a:rPr lang="en-GB" dirty="0"/>
              <a:t>Cover(Sunny) ˄ Temp(Cool) =&gt; Speed (Fast)</a:t>
            </a:r>
            <a:endParaRPr lang="en-GB" dirty="0"/>
          </a:p>
          <a:p>
            <a:endParaRPr lang="en-US" dirty="0"/>
          </a:p>
          <a:p>
            <a:r>
              <a:rPr lang="en-GB" dirty="0"/>
              <a:t>Cover(Sunny) ˄ Temp(Hot) =&gt; Speed (Fast)</a:t>
            </a:r>
            <a:endParaRPr lang="en-GB" dirty="0"/>
          </a:p>
          <a:p>
            <a:endParaRPr lang="en-US" dirty="0"/>
          </a:p>
          <a:p>
            <a:r>
              <a:rPr lang="en-GB" dirty="0"/>
              <a:t>Cover(Cloudy) ˄ Temp(Warm) =&gt; Speed (Slow)</a:t>
            </a:r>
            <a:endParaRPr lang="en-GB" dirty="0"/>
          </a:p>
          <a:p>
            <a:endParaRPr lang="en-US" dirty="0"/>
          </a:p>
          <a:p>
            <a:r>
              <a:rPr lang="en-GB" dirty="0"/>
              <a:t>Cover(Cloudy) ˄ Temp(Cool) =&gt; Speed (Slow)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1439</Words>
  <Application>WPS Presentation</Application>
  <PresentationFormat>On-screen Show (4:3)</PresentationFormat>
  <Paragraphs>102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Wingdings</vt:lpstr>
      <vt:lpstr>Calibri</vt:lpstr>
      <vt:lpstr>Microsoft YaHei</vt:lpstr>
      <vt:lpstr>Origin</vt:lpstr>
      <vt:lpstr>Visio.Drawing.11</vt:lpstr>
      <vt:lpstr>Visio.Drawing.11</vt:lpstr>
      <vt:lpstr>Visio.Drawing.11</vt:lpstr>
      <vt:lpstr>Visio.Drawing.11</vt:lpstr>
      <vt:lpstr>Visio.Drawing.11</vt:lpstr>
      <vt:lpstr>Chap 4: Fuzzy Logic</vt:lpstr>
      <vt:lpstr>Fuzzy Logic Algorithm</vt:lpstr>
      <vt:lpstr>Step 1: Linguistic Functions &amp; Terms</vt:lpstr>
      <vt:lpstr>Step 2: Construct Membership Functions</vt:lpstr>
      <vt:lpstr>Step 2: Construct Membership Functions</vt:lpstr>
      <vt:lpstr>Step 2: Construct Membership Functions</vt:lpstr>
      <vt:lpstr>Step 2: Construct Membership Functions</vt:lpstr>
      <vt:lpstr>Step 3: Construct Rules</vt:lpstr>
      <vt:lpstr>Step 3: Construct Rules</vt:lpstr>
      <vt:lpstr>Step 4: Fuzzification (1st FL Step)</vt:lpstr>
      <vt:lpstr>Step 5: Rules Evaluation (2nd FL Step)</vt:lpstr>
      <vt:lpstr>Step 6: Inference (3rd FL Step) </vt:lpstr>
      <vt:lpstr>Step 7: Defuzzification (4th FL Step)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Introduction</dc:title>
  <dc:creator>fskkp</dc:creator>
  <cp:lastModifiedBy>End User</cp:lastModifiedBy>
  <cp:revision>250</cp:revision>
  <cp:lastPrinted>2012-11-19T01:43:00Z</cp:lastPrinted>
  <dcterms:created xsi:type="dcterms:W3CDTF">2011-09-11T02:43:00Z</dcterms:created>
  <dcterms:modified xsi:type="dcterms:W3CDTF">2016-11-12T10:45:37Z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