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49" r:id="rId3"/>
    <p:sldId id="337" r:id="rId4"/>
    <p:sldId id="307" r:id="rId5"/>
    <p:sldId id="306" r:id="rId6"/>
    <p:sldId id="304" r:id="rId7"/>
    <p:sldId id="331" r:id="rId8"/>
    <p:sldId id="332" r:id="rId9"/>
    <p:sldId id="333" r:id="rId10"/>
    <p:sldId id="334" r:id="rId11"/>
    <p:sldId id="338" r:id="rId12"/>
    <p:sldId id="335" r:id="rId13"/>
    <p:sldId id="284" r:id="rId14"/>
    <p:sldId id="347" r:id="rId15"/>
    <p:sldId id="336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8" r:id="rId25"/>
    <p:sldId id="350" r:id="rId26"/>
    <p:sldId id="35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EA72-0E5F-4FB8-8291-746DE328233D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30D41-D944-4068-BE1A-E03885801B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1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86200"/>
            <a:ext cx="7086600" cy="990600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4">
                    <a:lumMod val="50000"/>
                  </a:schemeClr>
                </a:solidFill>
              </a:rPr>
              <a:t>Chap 5: </a:t>
            </a:r>
            <a:r>
              <a:rPr lang="en-US" sz="6600" b="1" dirty="0">
                <a:solidFill>
                  <a:srgbClr val="FF0000"/>
                </a:solidFill>
              </a:rPr>
              <a:t>Neural Nets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BCS2313: Artificial Intelligence Techniques </a:t>
            </a:r>
          </a:p>
        </p:txBody>
      </p:sp>
    </p:spTree>
    <p:extLst>
      <p:ext uri="{BB962C8B-B14F-4D97-AF65-F5344CB8AC3E}">
        <p14:creationId xmlns:p14="http://schemas.microsoft.com/office/powerpoint/2010/main" val="344136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/>
              <a:t>Biological vs. Artificial Neurons</a:t>
            </a:r>
          </a:p>
        </p:txBody>
      </p:sp>
      <p:pic>
        <p:nvPicPr>
          <p:cNvPr id="5122" name="Picture 2" descr="http://www.emeraldinsight.com/content_images/fig/01805604020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00" y="1219200"/>
            <a:ext cx="6341900" cy="49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00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Artificial Neural Networks (ANN)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Approximation of biological neural nets by ANN’s</a:t>
            </a:r>
          </a:p>
          <a:p>
            <a:pPr lvl="1"/>
            <a:r>
              <a:rPr lang="en-US" sz="2500" dirty="0"/>
              <a:t>No direct model of accumulator function over time</a:t>
            </a:r>
          </a:p>
          <a:p>
            <a:pPr lvl="1"/>
            <a:r>
              <a:rPr lang="en-US" sz="2500" dirty="0"/>
              <a:t>Synaptic strength</a:t>
            </a:r>
          </a:p>
          <a:p>
            <a:pPr lvl="2"/>
            <a:r>
              <a:rPr lang="en-US" sz="2200" dirty="0"/>
              <a:t>Approximate with connection weights (real numbers)</a:t>
            </a:r>
          </a:p>
          <a:p>
            <a:pPr lvl="1"/>
            <a:r>
              <a:rPr lang="en-US" sz="2500" dirty="0"/>
              <a:t>Spiking of output</a:t>
            </a:r>
          </a:p>
          <a:p>
            <a:pPr lvl="2"/>
            <a:r>
              <a:rPr lang="en-US" sz="2200" dirty="0"/>
              <a:t>Approximate with non-linear activation functions</a:t>
            </a:r>
          </a:p>
          <a:p>
            <a:r>
              <a:rPr lang="en-US" sz="2800" dirty="0"/>
              <a:t>Neural units</a:t>
            </a:r>
          </a:p>
          <a:p>
            <a:pPr lvl="1"/>
            <a:r>
              <a:rPr lang="en-US" sz="2500" dirty="0"/>
              <a:t>Represent activation values (numbers)</a:t>
            </a:r>
          </a:p>
          <a:p>
            <a:pPr lvl="1"/>
            <a:r>
              <a:rPr lang="en-US" sz="2500" dirty="0"/>
              <a:t>Represent inputs, and outputs (numbers)</a:t>
            </a:r>
          </a:p>
        </p:txBody>
      </p:sp>
    </p:spTree>
    <p:extLst>
      <p:ext uri="{BB962C8B-B14F-4D97-AF65-F5344CB8AC3E}">
        <p14:creationId xmlns:p14="http://schemas.microsoft.com/office/powerpoint/2010/main" val="248855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Structure of Neural Network</a:t>
            </a:r>
          </a:p>
        </p:txBody>
      </p:sp>
      <p:pic>
        <p:nvPicPr>
          <p:cNvPr id="8194" name="Picture 2" descr="File:Artificial neural network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33500"/>
            <a:ext cx="5334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2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Structure of Neural Network</a:t>
            </a:r>
          </a:p>
        </p:txBody>
      </p:sp>
      <p:pic>
        <p:nvPicPr>
          <p:cNvPr id="6" name="Picture 5" descr="van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31" y="1640969"/>
            <a:ext cx="4931569" cy="422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4800600" y="3500735"/>
            <a:ext cx="3462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 b="1" dirty="0">
                <a:solidFill>
                  <a:srgbClr val="0070C0"/>
                </a:solidFill>
              </a:rPr>
              <a:t>Hidden layer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3532905" y="5862935"/>
            <a:ext cx="1739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70C0"/>
                </a:solidFill>
              </a:rPr>
              <a:t>Input layer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306338" y="1219200"/>
            <a:ext cx="19960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70C0"/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91186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Input units/nodes</a:t>
            </a:r>
          </a:p>
          <a:p>
            <a:pPr lvl="1"/>
            <a:r>
              <a:rPr lang="en-US" sz="2400" dirty="0"/>
              <a:t>represents the input as a fixed-length vector of numbers (user defined)</a:t>
            </a:r>
          </a:p>
          <a:p>
            <a:r>
              <a:rPr lang="en-US" sz="2800" dirty="0"/>
              <a:t>Hidden units/nodes</a:t>
            </a:r>
          </a:p>
          <a:p>
            <a:pPr lvl="1"/>
            <a:r>
              <a:rPr lang="en-US" sz="2400" dirty="0"/>
              <a:t>calculate threshold weighted sums of the inputs</a:t>
            </a:r>
          </a:p>
          <a:p>
            <a:pPr lvl="1"/>
            <a:r>
              <a:rPr lang="en-US" sz="2400" dirty="0"/>
              <a:t>represent intermediate calculations that the network learns</a:t>
            </a:r>
          </a:p>
          <a:p>
            <a:r>
              <a:rPr lang="en-US" sz="2800" dirty="0"/>
              <a:t>Output units/nodes</a:t>
            </a:r>
          </a:p>
          <a:p>
            <a:pPr lvl="1"/>
            <a:r>
              <a:rPr lang="en-US" sz="2400" dirty="0"/>
              <a:t>represent the output as a fixed length vector of numbers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/>
              <a:t>Basic Structure of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5617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Structure of Neural Network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44233"/>
            <a:ext cx="8133890" cy="397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06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Graphical Notation &amp; Terms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34000" y="2209800"/>
            <a:ext cx="838200" cy="457200"/>
            <a:chOff x="528" y="1392"/>
            <a:chExt cx="528" cy="288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6858000" y="2971800"/>
            <a:ext cx="838200" cy="457200"/>
            <a:chOff x="528" y="1392"/>
            <a:chExt cx="528" cy="288"/>
          </a:xfrm>
        </p:grpSpPr>
        <p:sp>
          <p:nvSpPr>
            <p:cNvPr id="9" name="Oval 17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6096000" y="23622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6096000" y="30480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6096000" y="33528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6019800" y="34290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5334000" y="2819400"/>
            <a:ext cx="838200" cy="457200"/>
            <a:chOff x="528" y="1392"/>
            <a:chExt cx="528" cy="288"/>
          </a:xfrm>
        </p:grpSpPr>
        <p:sp>
          <p:nvSpPr>
            <p:cNvPr id="16" name="Oval 28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5334000" y="3429000"/>
            <a:ext cx="838200" cy="457200"/>
            <a:chOff x="528" y="1392"/>
            <a:chExt cx="528" cy="288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5334000" y="4038600"/>
            <a:ext cx="838200" cy="457200"/>
            <a:chOff x="528" y="1392"/>
            <a:chExt cx="528" cy="288"/>
          </a:xfrm>
        </p:grpSpPr>
        <p:sp>
          <p:nvSpPr>
            <p:cNvPr id="22" name="Oval 34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AutoShape 37"/>
          <p:cNvSpPr>
            <a:spLocks/>
          </p:cNvSpPr>
          <p:nvPr/>
        </p:nvSpPr>
        <p:spPr bwMode="auto">
          <a:xfrm rot="16200000">
            <a:off x="5791200" y="44958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5105400" y="5257800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 layer of neural units</a:t>
            </a:r>
          </a:p>
        </p:txBody>
      </p:sp>
      <p:sp>
        <p:nvSpPr>
          <p:cNvPr id="26" name="AutoShape 39"/>
          <p:cNvSpPr>
            <a:spLocks/>
          </p:cNvSpPr>
          <p:nvPr/>
        </p:nvSpPr>
        <p:spPr bwMode="auto">
          <a:xfrm rot="16200000">
            <a:off x="7391400" y="36576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6934200" y="4419600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Another layer of neural units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09600" y="1752600"/>
            <a:ext cx="42672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 dirty="0"/>
              <a:t>Circles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Are </a:t>
            </a:r>
            <a:r>
              <a:rPr lang="en-US" sz="2400" b="1" i="1" dirty="0"/>
              <a:t>neural units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Metaphor for nerve cell body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Arrows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Represent synaptic connections from one unit to another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These are called </a:t>
            </a:r>
            <a:r>
              <a:rPr lang="en-US" sz="2400" i="1" dirty="0"/>
              <a:t>weights</a:t>
            </a:r>
            <a:r>
              <a:rPr lang="en-US" sz="2400" dirty="0"/>
              <a:t> and represented with a scalar numeric value (e.g., a real number)</a:t>
            </a:r>
          </a:p>
        </p:txBody>
      </p:sp>
    </p:spTree>
    <p:extLst>
      <p:ext uri="{BB962C8B-B14F-4D97-AF65-F5344CB8AC3E}">
        <p14:creationId xmlns:p14="http://schemas.microsoft.com/office/powerpoint/2010/main" val="124245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Units &amp; Weight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378450" y="4267200"/>
            <a:ext cx="838200" cy="457200"/>
            <a:chOff x="528" y="1392"/>
            <a:chExt cx="528" cy="288"/>
          </a:xfrm>
        </p:grpSpPr>
        <p:sp>
          <p:nvSpPr>
            <p:cNvPr id="6" name="Oval 30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31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5378450" y="4800600"/>
            <a:ext cx="838200" cy="457200"/>
            <a:chOff x="528" y="1392"/>
            <a:chExt cx="528" cy="288"/>
          </a:xfrm>
        </p:grpSpPr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5378450" y="5334000"/>
            <a:ext cx="838200" cy="457200"/>
            <a:chOff x="528" y="1392"/>
            <a:chExt cx="528" cy="288"/>
          </a:xfrm>
        </p:grpSpPr>
        <p:sp>
          <p:nvSpPr>
            <p:cNvPr id="12" name="Oval 36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5378450" y="5867400"/>
            <a:ext cx="838200" cy="457200"/>
            <a:chOff x="528" y="1392"/>
            <a:chExt cx="528" cy="288"/>
          </a:xfrm>
        </p:grpSpPr>
        <p:sp>
          <p:nvSpPr>
            <p:cNvPr id="15" name="Oval 39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6902450" y="5029200"/>
            <a:ext cx="838200" cy="457200"/>
            <a:chOff x="528" y="1392"/>
            <a:chExt cx="528" cy="288"/>
          </a:xfrm>
        </p:grpSpPr>
        <p:sp>
          <p:nvSpPr>
            <p:cNvPr id="18" name="Oval 42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Line 44"/>
          <p:cNvSpPr>
            <a:spLocks noChangeShapeType="1"/>
          </p:cNvSpPr>
          <p:nvPr/>
        </p:nvSpPr>
        <p:spPr bwMode="auto">
          <a:xfrm>
            <a:off x="6140450" y="4419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6140450" y="510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 flipV="1">
            <a:off x="6140450" y="5410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 flipV="1">
            <a:off x="6140450" y="5486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6597650" y="4343400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0.3</a:t>
            </a:r>
            <a:endParaRPr lang="en-US" baseline="-250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6292850" y="4724400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-0.1</a:t>
            </a:r>
            <a:endParaRPr lang="en-US" baseline="-250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6216650" y="5181600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2.1</a:t>
            </a:r>
            <a:endParaRPr lang="en-US" baseline="-250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51"/>
          <p:cNvSpPr txBox="1">
            <a:spLocks noChangeArrowheads="1"/>
          </p:cNvSpPr>
          <p:nvPr/>
        </p:nvSpPr>
        <p:spPr bwMode="auto">
          <a:xfrm>
            <a:off x="6369050" y="5715000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-1.1</a:t>
            </a:r>
            <a:endParaRPr lang="en-US" baseline="-250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7740650" y="5029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7588250" y="22098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0" name="AutoShape 54"/>
          <p:cNvSpPr>
            <a:spLocks/>
          </p:cNvSpPr>
          <p:nvPr/>
        </p:nvSpPr>
        <p:spPr bwMode="auto">
          <a:xfrm>
            <a:off x="4921250" y="1295400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55"/>
          <p:cNvSpPr txBox="1">
            <a:spLocks noChangeArrowheads="1"/>
          </p:cNvSpPr>
          <p:nvPr/>
        </p:nvSpPr>
        <p:spPr bwMode="auto">
          <a:xfrm rot="5400000">
            <a:off x="3473450" y="2710934"/>
            <a:ext cx="274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Unit numbers</a:t>
            </a:r>
          </a:p>
        </p:txBody>
      </p:sp>
      <p:sp>
        <p:nvSpPr>
          <p:cNvPr id="32" name="AutoShape 56"/>
          <p:cNvSpPr>
            <a:spLocks/>
          </p:cNvSpPr>
          <p:nvPr/>
        </p:nvSpPr>
        <p:spPr bwMode="auto">
          <a:xfrm>
            <a:off x="7969250" y="2057400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57"/>
          <p:cNvSpPr txBox="1">
            <a:spLocks noChangeArrowheads="1"/>
          </p:cNvSpPr>
          <p:nvPr/>
        </p:nvSpPr>
        <p:spPr bwMode="auto">
          <a:xfrm rot="5400000">
            <a:off x="7794625" y="2384425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Unit number</a:t>
            </a:r>
          </a:p>
        </p:txBody>
      </p:sp>
      <p:grpSp>
        <p:nvGrpSpPr>
          <p:cNvPr id="34" name="Group 58"/>
          <p:cNvGrpSpPr>
            <a:grpSpLocks/>
          </p:cNvGrpSpPr>
          <p:nvPr/>
        </p:nvGrpSpPr>
        <p:grpSpPr bwMode="auto">
          <a:xfrm>
            <a:off x="5226050" y="1447800"/>
            <a:ext cx="2362200" cy="2057400"/>
            <a:chOff x="3264" y="816"/>
            <a:chExt cx="1488" cy="1296"/>
          </a:xfrm>
        </p:grpSpPr>
        <p:grpSp>
          <p:nvGrpSpPr>
            <p:cNvPr id="35" name="Group 59"/>
            <p:cNvGrpSpPr>
              <a:grpSpLocks/>
            </p:cNvGrpSpPr>
            <p:nvPr/>
          </p:nvGrpSpPr>
          <p:grpSpPr bwMode="auto">
            <a:xfrm>
              <a:off x="3264" y="816"/>
              <a:ext cx="528" cy="288"/>
              <a:chOff x="528" y="1392"/>
              <a:chExt cx="528" cy="288"/>
            </a:xfrm>
          </p:grpSpPr>
          <p:sp>
            <p:nvSpPr>
              <p:cNvPr id="56" name="Oval 60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 Box 61"/>
              <p:cNvSpPr txBox="1">
                <a:spLocks noChangeArrowheads="1"/>
              </p:cNvSpPr>
              <p:nvPr/>
            </p:nvSpPr>
            <p:spPr bwMode="auto">
              <a:xfrm>
                <a:off x="528" y="1392"/>
                <a:ext cx="5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  <p:grpSp>
          <p:nvGrpSpPr>
            <p:cNvPr id="36" name="Group 62"/>
            <p:cNvGrpSpPr>
              <a:grpSpLocks/>
            </p:cNvGrpSpPr>
            <p:nvPr/>
          </p:nvGrpSpPr>
          <p:grpSpPr bwMode="auto">
            <a:xfrm>
              <a:off x="3264" y="1152"/>
              <a:ext cx="528" cy="288"/>
              <a:chOff x="528" y="1392"/>
              <a:chExt cx="528" cy="288"/>
            </a:xfrm>
          </p:grpSpPr>
          <p:sp>
            <p:nvSpPr>
              <p:cNvPr id="54" name="Oval 63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Text Box 64"/>
              <p:cNvSpPr txBox="1">
                <a:spLocks noChangeArrowheads="1"/>
              </p:cNvSpPr>
              <p:nvPr/>
            </p:nvSpPr>
            <p:spPr bwMode="auto">
              <a:xfrm>
                <a:off x="528" y="1392"/>
                <a:ext cx="5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</p:grpSp>
        <p:grpSp>
          <p:nvGrpSpPr>
            <p:cNvPr id="37" name="Group 65"/>
            <p:cNvGrpSpPr>
              <a:grpSpLocks/>
            </p:cNvGrpSpPr>
            <p:nvPr/>
          </p:nvGrpSpPr>
          <p:grpSpPr bwMode="auto">
            <a:xfrm>
              <a:off x="3264" y="1488"/>
              <a:ext cx="528" cy="288"/>
              <a:chOff x="528" y="1392"/>
              <a:chExt cx="528" cy="288"/>
            </a:xfrm>
          </p:grpSpPr>
          <p:sp>
            <p:nvSpPr>
              <p:cNvPr id="52" name="Oval 66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Text Box 67"/>
              <p:cNvSpPr txBox="1">
                <a:spLocks noChangeArrowheads="1"/>
              </p:cNvSpPr>
              <p:nvPr/>
            </p:nvSpPr>
            <p:spPr bwMode="auto">
              <a:xfrm>
                <a:off x="528" y="1392"/>
                <a:ext cx="5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</p:grpSp>
        <p:grpSp>
          <p:nvGrpSpPr>
            <p:cNvPr id="38" name="Group 68"/>
            <p:cNvGrpSpPr>
              <a:grpSpLocks/>
            </p:cNvGrpSpPr>
            <p:nvPr/>
          </p:nvGrpSpPr>
          <p:grpSpPr bwMode="auto">
            <a:xfrm>
              <a:off x="3264" y="1824"/>
              <a:ext cx="528" cy="288"/>
              <a:chOff x="528" y="1392"/>
              <a:chExt cx="528" cy="288"/>
            </a:xfrm>
          </p:grpSpPr>
          <p:sp>
            <p:nvSpPr>
              <p:cNvPr id="50" name="Oval 69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Text Box 70"/>
              <p:cNvSpPr txBox="1">
                <a:spLocks noChangeArrowheads="1"/>
              </p:cNvSpPr>
              <p:nvPr/>
            </p:nvSpPr>
            <p:spPr bwMode="auto">
              <a:xfrm>
                <a:off x="528" y="1392"/>
                <a:ext cx="5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</p:grpSp>
        <p:grpSp>
          <p:nvGrpSpPr>
            <p:cNvPr id="39" name="Group 71"/>
            <p:cNvGrpSpPr>
              <a:grpSpLocks/>
            </p:cNvGrpSpPr>
            <p:nvPr/>
          </p:nvGrpSpPr>
          <p:grpSpPr bwMode="auto">
            <a:xfrm>
              <a:off x="4224" y="1296"/>
              <a:ext cx="528" cy="288"/>
              <a:chOff x="528" y="1392"/>
              <a:chExt cx="528" cy="288"/>
            </a:xfrm>
          </p:grpSpPr>
          <p:sp>
            <p:nvSpPr>
              <p:cNvPr id="48" name="Oval 72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Text Box 73"/>
              <p:cNvSpPr txBox="1">
                <a:spLocks noChangeArrowheads="1"/>
              </p:cNvSpPr>
              <p:nvPr/>
            </p:nvSpPr>
            <p:spPr bwMode="auto">
              <a:xfrm>
                <a:off x="528" y="1392"/>
                <a:ext cx="5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0" name="Line 74"/>
            <p:cNvSpPr>
              <a:spLocks noChangeShapeType="1"/>
            </p:cNvSpPr>
            <p:nvPr/>
          </p:nvSpPr>
          <p:spPr bwMode="auto">
            <a:xfrm>
              <a:off x="3744" y="912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Line 75"/>
            <p:cNvSpPr>
              <a:spLocks noChangeShapeType="1"/>
            </p:cNvSpPr>
            <p:nvPr/>
          </p:nvSpPr>
          <p:spPr bwMode="auto">
            <a:xfrm>
              <a:off x="3744" y="134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Line 76"/>
            <p:cNvSpPr>
              <a:spLocks noChangeShapeType="1"/>
            </p:cNvSpPr>
            <p:nvPr/>
          </p:nvSpPr>
          <p:spPr bwMode="auto">
            <a:xfrm flipV="1">
              <a:off x="3744" y="153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Line 77"/>
            <p:cNvSpPr>
              <a:spLocks noChangeShapeType="1"/>
            </p:cNvSpPr>
            <p:nvPr/>
          </p:nvSpPr>
          <p:spPr bwMode="auto">
            <a:xfrm flipV="1">
              <a:off x="3744" y="1584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 Box 78"/>
            <p:cNvSpPr txBox="1">
              <a:spLocks noChangeArrowheads="1"/>
            </p:cNvSpPr>
            <p:nvPr/>
          </p:nvSpPr>
          <p:spPr bwMode="auto">
            <a:xfrm>
              <a:off x="4032" y="864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W</a:t>
              </a:r>
              <a:r>
                <a:rPr lang="en-US" baseline="-2500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1,1</a:t>
              </a:r>
            </a:p>
          </p:txBody>
        </p:sp>
        <p:sp>
          <p:nvSpPr>
            <p:cNvPr id="45" name="Text Box 79"/>
            <p:cNvSpPr txBox="1">
              <a:spLocks noChangeArrowheads="1"/>
            </p:cNvSpPr>
            <p:nvPr/>
          </p:nvSpPr>
          <p:spPr bwMode="auto">
            <a:xfrm>
              <a:off x="3840" y="1104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W</a:t>
              </a:r>
              <a:r>
                <a:rPr lang="en-US" baseline="-2500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1,2</a:t>
              </a:r>
            </a:p>
          </p:txBody>
        </p:sp>
        <p:sp>
          <p:nvSpPr>
            <p:cNvPr id="46" name="Text Box 80"/>
            <p:cNvSpPr txBox="1">
              <a:spLocks noChangeArrowheads="1"/>
            </p:cNvSpPr>
            <p:nvPr/>
          </p:nvSpPr>
          <p:spPr bwMode="auto">
            <a:xfrm>
              <a:off x="3792" y="1440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W</a:t>
              </a:r>
              <a:r>
                <a:rPr lang="en-US" baseline="-2500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1,3</a:t>
              </a:r>
            </a:p>
          </p:txBody>
        </p:sp>
        <p:sp>
          <p:nvSpPr>
            <p:cNvPr id="47" name="Text Box 81"/>
            <p:cNvSpPr txBox="1">
              <a:spLocks noChangeArrowheads="1"/>
            </p:cNvSpPr>
            <p:nvPr/>
          </p:nvSpPr>
          <p:spPr bwMode="auto">
            <a:xfrm>
              <a:off x="3888" y="1728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W</a:t>
              </a:r>
              <a:r>
                <a:rPr lang="en-US" baseline="-2500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1,4</a:t>
              </a:r>
            </a:p>
          </p:txBody>
        </p:sp>
      </p:grp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228600" y="1524000"/>
            <a:ext cx="4464050" cy="4114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000" dirty="0"/>
              <a:t>Units (notes)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Sometimes notated with unit numbers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Weights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Sometimes give by symbols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Sometimes given by numbers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Always represent numbers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May be integer or real valued</a:t>
            </a:r>
          </a:p>
        </p:txBody>
      </p:sp>
    </p:spTree>
    <p:extLst>
      <p:ext uri="{BB962C8B-B14F-4D97-AF65-F5344CB8AC3E}">
        <p14:creationId xmlns:p14="http://schemas.microsoft.com/office/powerpoint/2010/main" val="303680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Computing with Neural Units</a:t>
            </a:r>
            <a:endParaRPr lang="en-US" sz="44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371600"/>
            <a:ext cx="77724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Inputs are presented to input units</a:t>
            </a:r>
          </a:p>
          <a:p>
            <a:r>
              <a:rPr lang="en-US" dirty="0"/>
              <a:t>How do we generate outputs?</a:t>
            </a:r>
          </a:p>
          <a:p>
            <a:r>
              <a:rPr lang="en-US" dirty="0"/>
              <a:t>One idea</a:t>
            </a:r>
          </a:p>
          <a:p>
            <a:pPr lvl="1"/>
            <a:r>
              <a:rPr lang="en-US" i="1" dirty="0"/>
              <a:t>Summed Weighted Inputs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838200" y="3505200"/>
            <a:ext cx="441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(3, 1, 0, -2)</a:t>
            </a:r>
          </a:p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3(0.3) + 1(-0.1) + 0(2.1) + -1.1(-2)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0.9 + (-0.1) + 2.2</a:t>
            </a:r>
          </a:p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3</a:t>
            </a: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791200" y="3429000"/>
            <a:ext cx="838200" cy="457200"/>
            <a:chOff x="528" y="1392"/>
            <a:chExt cx="528" cy="288"/>
          </a:xfrm>
        </p:grpSpPr>
        <p:sp>
          <p:nvSpPr>
            <p:cNvPr id="8" name="Oval 30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31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5791200" y="3962400"/>
            <a:ext cx="838200" cy="457200"/>
            <a:chOff x="528" y="1392"/>
            <a:chExt cx="528" cy="288"/>
          </a:xfrm>
        </p:grpSpPr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5791200" y="4495800"/>
            <a:ext cx="838200" cy="457200"/>
            <a:chOff x="528" y="1392"/>
            <a:chExt cx="528" cy="288"/>
          </a:xfrm>
        </p:grpSpPr>
        <p:sp>
          <p:nvSpPr>
            <p:cNvPr id="14" name="Oval 36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37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5791200" y="5029200"/>
            <a:ext cx="838200" cy="457200"/>
            <a:chOff x="528" y="1392"/>
            <a:chExt cx="528" cy="288"/>
          </a:xfrm>
        </p:grpSpPr>
        <p:sp>
          <p:nvSpPr>
            <p:cNvPr id="17" name="Oval 39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19" name="Group 41"/>
          <p:cNvGrpSpPr>
            <a:grpSpLocks/>
          </p:cNvGrpSpPr>
          <p:nvPr/>
        </p:nvGrpSpPr>
        <p:grpSpPr bwMode="auto">
          <a:xfrm>
            <a:off x="7315200" y="4191000"/>
            <a:ext cx="838200" cy="457200"/>
            <a:chOff x="528" y="1392"/>
            <a:chExt cx="528" cy="288"/>
          </a:xfrm>
        </p:grpSpPr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43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Line 44"/>
          <p:cNvSpPr>
            <a:spLocks noChangeShapeType="1"/>
          </p:cNvSpPr>
          <p:nvPr/>
        </p:nvSpPr>
        <p:spPr bwMode="auto">
          <a:xfrm>
            <a:off x="6553200" y="3581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>
            <a:off x="65532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 flipV="1">
            <a:off x="6553200" y="4572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47"/>
          <p:cNvSpPr>
            <a:spLocks noChangeShapeType="1"/>
          </p:cNvSpPr>
          <p:nvPr/>
        </p:nvSpPr>
        <p:spPr bwMode="auto">
          <a:xfrm flipV="1">
            <a:off x="6553200" y="46482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7010400" y="3505200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0.3</a:t>
            </a:r>
            <a:endParaRPr lang="en-US" baseline="-250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705600" y="3886200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-0.1</a:t>
            </a:r>
            <a:endParaRPr lang="en-US" baseline="-250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6629400" y="4343400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2.1</a:t>
            </a:r>
            <a:endParaRPr lang="en-US" baseline="-250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51"/>
          <p:cNvSpPr txBox="1">
            <a:spLocks noChangeArrowheads="1"/>
          </p:cNvSpPr>
          <p:nvPr/>
        </p:nvSpPr>
        <p:spPr bwMode="auto">
          <a:xfrm>
            <a:off x="6781800" y="4876800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-1.1</a:t>
            </a:r>
            <a:endParaRPr lang="en-US" baseline="-250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52"/>
          <p:cNvSpPr txBox="1">
            <a:spLocks noChangeArrowheads="1"/>
          </p:cNvSpPr>
          <p:nvPr/>
        </p:nvSpPr>
        <p:spPr bwMode="auto">
          <a:xfrm>
            <a:off x="8153400" y="41910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3680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C00000"/>
                </a:solidFill>
              </a:rPr>
              <a:t>Activation Function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371600"/>
            <a:ext cx="7772400" cy="335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Usually, don’t just use weighted sum directly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Apply some function to the weighted sum before it is used (e.g., as output)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Call this the </a:t>
            </a:r>
            <a:r>
              <a:rPr lang="en-US" sz="2800" i="1" dirty="0">
                <a:solidFill>
                  <a:srgbClr val="C00000"/>
                </a:solidFill>
              </a:rPr>
              <a:t>activation function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Step function, Sigmoid function, Linear Function, Gaussian Function</a:t>
            </a:r>
          </a:p>
        </p:txBody>
      </p:sp>
    </p:spTree>
    <p:extLst>
      <p:ext uri="{BB962C8B-B14F-4D97-AF65-F5344CB8AC3E}">
        <p14:creationId xmlns:p14="http://schemas.microsoft.com/office/powerpoint/2010/main" val="303680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neuron chap 4.mp4">
            <a:hlinkClick r:id="" action="ppaction://media"/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98563" y="1219200"/>
            <a:ext cx="6746875" cy="4937125"/>
          </a:xfrm>
        </p:spPr>
      </p:pic>
    </p:spTree>
    <p:extLst>
      <p:ext uri="{BB962C8B-B14F-4D97-AF65-F5344CB8AC3E}">
        <p14:creationId xmlns:p14="http://schemas.microsoft.com/office/powerpoint/2010/main" val="14485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Structure of Neural Network</a:t>
            </a:r>
          </a:p>
        </p:txBody>
      </p:sp>
      <p:pic>
        <p:nvPicPr>
          <p:cNvPr id="15362" name="Picture 2" descr="http://itee.uq.edu.au/%7Ecogs2010/cmc/chapters/Introduction/ActivationFunctio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19" y="1524000"/>
            <a:ext cx="7201281" cy="45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0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Sigmoid Activation Function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219200"/>
            <a:ext cx="7772400" cy="2895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math of some neural nets requires that the activation function be </a:t>
            </a:r>
            <a:r>
              <a:rPr lang="en-US" i="1" dirty="0"/>
              <a:t>continuously</a:t>
            </a:r>
            <a:r>
              <a:rPr lang="en-US" dirty="0"/>
              <a:t> </a:t>
            </a:r>
            <a:r>
              <a:rPr lang="en-US" i="1" dirty="0"/>
              <a:t>differentiable.</a:t>
            </a:r>
          </a:p>
          <a:p>
            <a:r>
              <a:rPr lang="en-US" dirty="0"/>
              <a:t>A </a:t>
            </a:r>
            <a:r>
              <a:rPr lang="en-US" b="1" dirty="0"/>
              <a:t>sigmoid function</a:t>
            </a:r>
            <a:r>
              <a:rPr lang="en-US" dirty="0"/>
              <a:t> is a mathematical function having an "S" shape (</a:t>
            </a:r>
            <a:r>
              <a:rPr lang="en-US" b="1" dirty="0"/>
              <a:t>sigmoid curve</a:t>
            </a:r>
            <a:r>
              <a:rPr lang="en-US" dirty="0"/>
              <a:t>).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128031"/>
              </p:ext>
            </p:extLst>
          </p:nvPr>
        </p:nvGraphicFramePr>
        <p:xfrm>
          <a:off x="5562600" y="3804445"/>
          <a:ext cx="23018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3" imgW="888840" imgH="393480" progId="Equation.3">
                  <p:embed/>
                </p:oleObj>
              </mc:Choice>
              <mc:Fallback>
                <p:oleObj name="Equation" r:id="rId3" imgW="888840" imgH="393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04445"/>
                        <a:ext cx="2301875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9" name="Picture 3" descr="http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3048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0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Sigmoid Example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63687" y="2209802"/>
            <a:ext cx="838200" cy="461963"/>
            <a:chOff x="528" y="1392"/>
            <a:chExt cx="528" cy="291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63687" y="2743202"/>
            <a:ext cx="838200" cy="461963"/>
            <a:chOff x="528" y="1392"/>
            <a:chExt cx="528" cy="291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563687" y="3276602"/>
            <a:ext cx="838200" cy="461963"/>
            <a:chOff x="528" y="1392"/>
            <a:chExt cx="528" cy="291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563687" y="3810002"/>
            <a:ext cx="838200" cy="461963"/>
            <a:chOff x="528" y="1392"/>
            <a:chExt cx="528" cy="291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087687" y="2971802"/>
            <a:ext cx="838200" cy="461963"/>
            <a:chOff x="528" y="1392"/>
            <a:chExt cx="528" cy="291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325687" y="23622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25687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2325687" y="33528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325687" y="3429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782887" y="2286000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0.3</a:t>
            </a:r>
            <a:endParaRPr lang="en-US" sz="2400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478087" y="2667000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-0.1</a:t>
            </a:r>
            <a:endParaRPr lang="en-US" sz="2400" baseline="-25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401887" y="3124200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endParaRPr lang="en-US" sz="2400" baseline="-25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554287" y="3657600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-1.1</a:t>
            </a:r>
            <a:endParaRPr lang="en-US" sz="2400" baseline="-25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19741"/>
              </p:ext>
            </p:extLst>
          </p:nvPr>
        </p:nvGraphicFramePr>
        <p:xfrm>
          <a:off x="4529138" y="2636838"/>
          <a:ext cx="331946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2636838"/>
                        <a:ext cx="3319462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3087" y="1676400"/>
            <a:ext cx="23807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(3, 1, 0, -2)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25487" y="5329535"/>
            <a:ext cx="51323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(2, 10, 0, 3) – 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03680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Structure of Neural Network</a:t>
            </a: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133600" y="3881737"/>
            <a:ext cx="838200" cy="461963"/>
            <a:chOff x="528" y="1392"/>
            <a:chExt cx="528" cy="291"/>
          </a:xfrm>
        </p:grpSpPr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2133600" y="4948537"/>
            <a:ext cx="838200" cy="461963"/>
            <a:chOff x="528" y="1392"/>
            <a:chExt cx="528" cy="291"/>
          </a:xfrm>
        </p:grpSpPr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3657600" y="4491337"/>
            <a:ext cx="838200" cy="461963"/>
            <a:chOff x="528" y="1392"/>
            <a:chExt cx="528" cy="291"/>
          </a:xfrm>
        </p:grpSpPr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2895600" y="4186535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2895600" y="4796135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3124200" y="3881735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0.5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3124200" y="5177135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-0.5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838200" y="2662535"/>
            <a:ext cx="16626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: (3, 1)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V="1">
            <a:off x="4419600" y="471993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30"/>
          <p:cNvGrpSpPr>
            <a:grpSpLocks/>
          </p:cNvGrpSpPr>
          <p:nvPr/>
        </p:nvGrpSpPr>
        <p:grpSpPr bwMode="auto">
          <a:xfrm>
            <a:off x="5410200" y="4491337"/>
            <a:ext cx="838200" cy="461963"/>
            <a:chOff x="528" y="1392"/>
            <a:chExt cx="528" cy="291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4648200" y="4262735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0.75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5105400" y="5634335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the output?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685800" y="1219200"/>
            <a:ext cx="76962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/>
              <a:t>A two weight layer, </a:t>
            </a:r>
            <a:r>
              <a:rPr lang="en-US" sz="3200" dirty="0" err="1"/>
              <a:t>feedforward</a:t>
            </a:r>
            <a:r>
              <a:rPr lang="en-US" sz="3200" dirty="0"/>
              <a:t> network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Two inputs, one output, one ‘hidden’ unit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383106"/>
              </p:ext>
            </p:extLst>
          </p:nvPr>
        </p:nvGraphicFramePr>
        <p:xfrm>
          <a:off x="5334000" y="2520950"/>
          <a:ext cx="1879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888614" imgH="393529" progId="Equation.3">
                  <p:embed/>
                </p:oleObj>
              </mc:Choice>
              <mc:Fallback>
                <p:oleObj name="Equation" r:id="rId3" imgW="888614" imgH="393529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20950"/>
                        <a:ext cx="18796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805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sz="4400" dirty="0"/>
              <a:t>Advantages/Disadvantages of NN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Autofit/>
          </a:bodyPr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400" dirty="0"/>
              <a:t>Suitable for large dataset</a:t>
            </a:r>
            <a:endParaRPr lang="en-US" sz="2400" b="1" dirty="0"/>
          </a:p>
          <a:p>
            <a:pPr lvl="1"/>
            <a:r>
              <a:rPr lang="en-US" sz="2400" dirty="0"/>
              <a:t>Ability to generalize pattern/learn form large set of data</a:t>
            </a:r>
          </a:p>
          <a:p>
            <a:pPr lvl="1"/>
            <a:r>
              <a:rPr lang="en-US" sz="2400" dirty="0"/>
              <a:t>Eager learning</a:t>
            </a:r>
          </a:p>
          <a:p>
            <a:pPr lvl="1"/>
            <a:endParaRPr lang="en-US" sz="2400" dirty="0"/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500" dirty="0"/>
              <a:t>Black-box learning – </a:t>
            </a:r>
            <a:r>
              <a:rPr lang="en-US" sz="2500" b="1" dirty="0"/>
              <a:t>no</a:t>
            </a:r>
            <a:r>
              <a:rPr lang="en-US" sz="2500" dirty="0"/>
              <a:t> </a:t>
            </a:r>
            <a:r>
              <a:rPr lang="en-US" sz="2500" b="1" dirty="0"/>
              <a:t>explanation facilities</a:t>
            </a:r>
          </a:p>
          <a:p>
            <a:pPr lvl="1"/>
            <a:r>
              <a:rPr lang="en-US" sz="2500" dirty="0"/>
              <a:t>Not incremental learning </a:t>
            </a:r>
          </a:p>
          <a:p>
            <a:pPr lvl="1"/>
            <a:r>
              <a:rPr lang="en-US" sz="2500" dirty="0"/>
              <a:t>Longer time to generate pattern/learning (for large set of data)</a:t>
            </a:r>
          </a:p>
          <a:p>
            <a:pPr lvl="1"/>
            <a:endParaRPr lang="en-US" sz="25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0657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458200" cy="4937760"/>
          </a:xfrm>
        </p:spPr>
        <p:txBody>
          <a:bodyPr/>
          <a:lstStyle/>
          <a:p>
            <a:r>
              <a:rPr lang="en-US" dirty="0"/>
              <a:t>Figure 1 shows a fully connected feed-forward neural networks. Assume that the training data ‘Stock Price’ range is from RM20 to RM95 and a neural networks modeling is applied to predict the ‘Stock Price’. The current value of ‘Stock Price’ is RM50, RM65, RM92, RM31 and RM82. Using the weights given in Table 2 calculate the predicted value of the future ‘Stock Price’.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705696"/>
              </p:ext>
            </p:extLst>
          </p:nvPr>
        </p:nvGraphicFramePr>
        <p:xfrm>
          <a:off x="381000" y="3124200"/>
          <a:ext cx="313531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isio" r:id="rId3" imgW="3596152" imgH="3406562" progId="Visio.Drawing.11">
                  <p:embed/>
                </p:oleObj>
              </mc:Choice>
              <mc:Fallback>
                <p:oleObj name="Visio" r:id="rId3" imgW="3596152" imgH="3406562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3135312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6019800"/>
            <a:ext cx="104067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Arial" pitchFamily="34" charset="0"/>
                <a:ea typeface="MS Mincho" pitchFamily="49" charset="-128"/>
                <a:cs typeface="Times New Roman" pitchFamily="18" charset="0"/>
              </a:rPr>
              <a:t>Figure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Times New Roman" pitchFamily="18" charset="0"/>
              </a:rPr>
              <a:t> 1.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06531"/>
              </p:ext>
            </p:extLst>
          </p:nvPr>
        </p:nvGraphicFramePr>
        <p:xfrm>
          <a:off x="3733800" y="3276600"/>
          <a:ext cx="5205680" cy="946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Initial Weight Values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effectLst/>
                        </a:rPr>
                        <a:t>AF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baseline="-25000">
                          <a:solidFill>
                            <a:schemeClr val="tx1"/>
                          </a:solidFill>
                          <a:effectLst/>
                        </a:rPr>
                        <a:t>BF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effectLst/>
                        </a:rPr>
                        <a:t>CF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baseline="-25000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baseline="-25000">
                          <a:solidFill>
                            <a:schemeClr val="tx1"/>
                          </a:solidFill>
                          <a:effectLst/>
                        </a:rPr>
                        <a:t>EF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0.45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-0.39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0.12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0.7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-0.88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23962" y="4267200"/>
            <a:ext cx="93403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Times New Roman" pitchFamily="18" charset="0"/>
              </a:rPr>
              <a:t>Table 2.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21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Input: x = (real value – min value) / Range</a:t>
            </a:r>
          </a:p>
          <a:p>
            <a:r>
              <a:rPr lang="en-US" dirty="0"/>
              <a:t>Sigmoid function                               </a:t>
            </a:r>
          </a:p>
          <a:p>
            <a:endParaRPr lang="en-US" dirty="0"/>
          </a:p>
          <a:p>
            <a:r>
              <a:rPr lang="en-US" dirty="0"/>
              <a:t>Prediction value = Range  * output  + min value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07088"/>
              </p:ext>
            </p:extLst>
          </p:nvPr>
        </p:nvGraphicFramePr>
        <p:xfrm>
          <a:off x="3276600" y="1752600"/>
          <a:ext cx="1879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888614" imgH="393529" progId="Equation.3">
                  <p:embed/>
                </p:oleObj>
              </mc:Choice>
              <mc:Fallback>
                <p:oleObj name="Equation" r:id="rId3" imgW="888614" imgH="393529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52600"/>
                        <a:ext cx="18796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49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937760"/>
          </a:xfrm>
        </p:spPr>
        <p:txBody>
          <a:bodyPr>
            <a:normAutofit/>
          </a:bodyPr>
          <a:lstStyle/>
          <a:p>
            <a:r>
              <a:rPr lang="en-US" sz="2800" dirty="0"/>
              <a:t>1943-McCulloch &amp; Pitts are generally </a:t>
            </a:r>
            <a:r>
              <a:rPr lang="en-US" sz="2800" dirty="0" err="1"/>
              <a:t>recognised</a:t>
            </a:r>
            <a:r>
              <a:rPr lang="en-US" sz="2800" dirty="0"/>
              <a:t> as the designers of the first neural network</a:t>
            </a:r>
          </a:p>
          <a:p>
            <a:r>
              <a:rPr lang="en-US" sz="2800" dirty="0"/>
              <a:t>1949-First learning rule</a:t>
            </a:r>
          </a:p>
          <a:p>
            <a:r>
              <a:rPr lang="en-US" sz="2800" dirty="0"/>
              <a:t>1969-Minsky &amp; </a:t>
            </a:r>
            <a:r>
              <a:rPr lang="en-US" sz="2800" dirty="0" err="1"/>
              <a:t>Papert</a:t>
            </a:r>
            <a:r>
              <a:rPr lang="en-US" sz="2800" dirty="0"/>
              <a:t> - perceptron limitation - Death of ANN</a:t>
            </a:r>
          </a:p>
          <a:p>
            <a:r>
              <a:rPr lang="en-US" sz="2800" dirty="0"/>
              <a:t>1980’s - Re-emergence of ANN - multi-layer networks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256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GB" sz="4400" dirty="0"/>
              <a:t>The Biological 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brain has been extensively studied by scientists.</a:t>
            </a:r>
          </a:p>
          <a:p>
            <a:r>
              <a:rPr lang="en-US" sz="2800" dirty="0"/>
              <a:t>Very complexity and only small portion knows by scientists.</a:t>
            </a:r>
          </a:p>
          <a:p>
            <a:r>
              <a:rPr lang="en-US" sz="2800" dirty="0"/>
              <a:t>Even the behavior of an individual neuron is extremely complex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757854"/>
              </p:ext>
            </p:extLst>
          </p:nvPr>
        </p:nvGraphicFramePr>
        <p:xfrm>
          <a:off x="6242050" y="3622675"/>
          <a:ext cx="2139950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Microsoft ClipArt Gallery" r:id="rId3" imgW="3040063" imgH="3405188" progId="">
                  <p:embed/>
                </p:oleObj>
              </mc:Choice>
              <mc:Fallback>
                <p:oleObj name="Microsoft ClipArt Gallery" r:id="rId3" imgW="3040063" imgH="3405188" progId="">
                  <p:embed/>
                  <p:pic>
                    <p:nvPicPr>
                      <p:cNvPr id="0" name="Picture 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3622675"/>
                        <a:ext cx="2139950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7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Features of Brain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Ten billion neurons</a:t>
            </a:r>
          </a:p>
          <a:p>
            <a:r>
              <a:rPr lang="en-US" sz="2800" dirty="0"/>
              <a:t>Neuron  switching time &gt;10-3secs</a:t>
            </a:r>
          </a:p>
          <a:p>
            <a:r>
              <a:rPr lang="en-US" sz="2800" dirty="0"/>
              <a:t>Face Recognition  ~0.1secs</a:t>
            </a:r>
          </a:p>
          <a:p>
            <a:r>
              <a:rPr lang="en-US" sz="2800" dirty="0"/>
              <a:t>On average, each neuron has several thousand connections </a:t>
            </a:r>
          </a:p>
          <a:p>
            <a:r>
              <a:rPr lang="en-US" sz="2800" dirty="0"/>
              <a:t>Hundreds of operations per second</a:t>
            </a:r>
          </a:p>
          <a:p>
            <a:r>
              <a:rPr lang="en-US" sz="2800" dirty="0"/>
              <a:t>High degree of parallel computation</a:t>
            </a:r>
          </a:p>
          <a:p>
            <a:r>
              <a:rPr lang="en-US" sz="2800" dirty="0"/>
              <a:t>Distributed representations</a:t>
            </a:r>
          </a:p>
          <a:p>
            <a:r>
              <a:rPr lang="en-US" sz="2800" dirty="0"/>
              <a:t>Die off frequently (never replaced)</a:t>
            </a:r>
          </a:p>
          <a:p>
            <a:r>
              <a:rPr lang="en-US" sz="2800" dirty="0"/>
              <a:t>Compensated for problems by massive parallelism</a:t>
            </a:r>
          </a:p>
        </p:txBody>
      </p:sp>
    </p:spTree>
    <p:extLst>
      <p:ext uri="{BB962C8B-B14F-4D97-AF65-F5344CB8AC3E}">
        <p14:creationId xmlns:p14="http://schemas.microsoft.com/office/powerpoint/2010/main" val="241691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Brain vs. Machine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1905000" cy="457200"/>
          </a:xfrm>
        </p:spPr>
        <p:txBody>
          <a:bodyPr/>
          <a:lstStyle/>
          <a:p>
            <a:fld id="{A9157B86-A115-43EB-A820-A3762873C1FD}" type="slidenum">
              <a:rPr lang="en-US"/>
              <a:pPr/>
              <a:t>6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14400" y="1219200"/>
            <a:ext cx="3962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GB" sz="3200" b="1" dirty="0"/>
              <a:t>The Brain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GB" sz="2800" dirty="0"/>
              <a:t>Pattern Recognition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GB" sz="2800" dirty="0"/>
              <a:t>Association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GB" sz="2800" dirty="0"/>
              <a:t>Complexity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GB" sz="2800" dirty="0"/>
              <a:t>Noise Tolerance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14913" y="4192588"/>
            <a:ext cx="3367087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GB" sz="3200" b="1" dirty="0"/>
              <a:t>The Machine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GB" sz="2800" dirty="0"/>
              <a:t>Calculation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GB" sz="2800" dirty="0"/>
              <a:t>Precision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GB" sz="2800" dirty="0"/>
              <a:t>Logic</a:t>
            </a:r>
          </a:p>
        </p:txBody>
      </p:sp>
      <p:graphicFrame>
        <p:nvGraphicFramePr>
          <p:cNvPr id="10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655522"/>
              </p:ext>
            </p:extLst>
          </p:nvPr>
        </p:nvGraphicFramePr>
        <p:xfrm>
          <a:off x="1338263" y="4191000"/>
          <a:ext cx="2824162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Microsoft ClipArt Gallery" r:id="rId3" imgW="4183063" imgH="3216275" progId="">
                  <p:embed/>
                </p:oleObj>
              </mc:Choice>
              <mc:Fallback>
                <p:oleObj name="Microsoft ClipArt Gallery" r:id="rId3" imgW="4183063" imgH="3216275" progId="">
                  <p:embed/>
                  <p:pic>
                    <p:nvPicPr>
                      <p:cNvPr id="0" name="Picture 5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4191000"/>
                        <a:ext cx="2824162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691323"/>
              </p:ext>
            </p:extLst>
          </p:nvPr>
        </p:nvGraphicFramePr>
        <p:xfrm>
          <a:off x="5491163" y="1371600"/>
          <a:ext cx="2139950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Microsoft ClipArt Gallery" r:id="rId5" imgW="3040063" imgH="3405188" progId="">
                  <p:embed/>
                </p:oleObj>
              </mc:Choice>
              <mc:Fallback>
                <p:oleObj name="Microsoft ClipArt Gallery" r:id="rId5" imgW="3040063" imgH="3405188" progId="">
                  <p:embed/>
                  <p:pic>
                    <p:nvPicPr>
                      <p:cNvPr id="0" name="Picture 5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1371600"/>
                        <a:ext cx="2139950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98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Biological Neurons</a:t>
            </a:r>
          </a:p>
        </p:txBody>
      </p:sp>
      <p:pic>
        <p:nvPicPr>
          <p:cNvPr id="3076" name="Picture 4" descr="http://www.cs.nott.ac.uk/%7Egxk/courses/g5aiai/006neuralnetworks/images/brain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541327" cy="458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09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neuron only fires if its input signal exceeds a certain amount (the threshold) in a short time period.</a:t>
            </a:r>
          </a:p>
          <a:p>
            <a:r>
              <a:rPr lang="en-US" sz="3200" dirty="0"/>
              <a:t>Synapses vary in strength</a:t>
            </a:r>
          </a:p>
          <a:p>
            <a:pPr lvl="1"/>
            <a:r>
              <a:rPr lang="en-US" sz="2900" dirty="0"/>
              <a:t>Good connections allowing a large signal</a:t>
            </a:r>
          </a:p>
          <a:p>
            <a:pPr lvl="1"/>
            <a:r>
              <a:rPr lang="en-US" sz="2900" dirty="0"/>
              <a:t>Slight connections allow only a weak signal.</a:t>
            </a:r>
          </a:p>
          <a:p>
            <a:pPr lvl="1"/>
            <a:r>
              <a:rPr lang="en-US" sz="2900" dirty="0"/>
              <a:t>Synapses can be either excitatory or inhibitory. </a:t>
            </a:r>
          </a:p>
          <a:p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/>
              <a:t>Biological Neurons</a:t>
            </a:r>
          </a:p>
        </p:txBody>
      </p:sp>
    </p:spTree>
    <p:extLst>
      <p:ext uri="{BB962C8B-B14F-4D97-AF65-F5344CB8AC3E}">
        <p14:creationId xmlns:p14="http://schemas.microsoft.com/office/powerpoint/2010/main" val="244215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0" hangingPunct="0">
              <a:buNone/>
            </a:pPr>
            <a:r>
              <a:rPr lang="en-GB" sz="3200" dirty="0"/>
              <a:t>A neuron has a cell body, a branching </a:t>
            </a:r>
            <a:r>
              <a:rPr lang="en-GB" sz="3200" b="1" dirty="0">
                <a:solidFill>
                  <a:schemeClr val="hlink"/>
                </a:solidFill>
              </a:rPr>
              <a:t>i</a:t>
            </a:r>
            <a:r>
              <a:rPr lang="en-GB" sz="3200" dirty="0"/>
              <a:t>nput structure (the dendrite) and a branching </a:t>
            </a:r>
            <a:r>
              <a:rPr lang="en-GB" sz="3200" b="1" dirty="0">
                <a:solidFill>
                  <a:srgbClr val="00FF00"/>
                </a:solidFill>
              </a:rPr>
              <a:t>o</a:t>
            </a:r>
            <a:r>
              <a:rPr lang="en-GB" sz="3200" dirty="0"/>
              <a:t>utput structure (the axon)</a:t>
            </a:r>
          </a:p>
          <a:p>
            <a:pPr marL="0" indent="0" eaLnBrk="0" hangingPunct="0">
              <a:buNone/>
            </a:pPr>
            <a:endParaRPr lang="en-GB" sz="3200" dirty="0"/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GB" sz="2800" dirty="0"/>
              <a:t>Axons connect to dendrites via synapses.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GB" sz="2800" dirty="0"/>
              <a:t>Electro-chemical signals are propagated from the dendritic input, through the cell body, and down the axon to other neurons</a:t>
            </a:r>
          </a:p>
          <a:p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/>
              <a:t>Biological Neurons</a:t>
            </a:r>
          </a:p>
        </p:txBody>
      </p:sp>
    </p:spTree>
    <p:extLst>
      <p:ext uri="{BB962C8B-B14F-4D97-AF65-F5344CB8AC3E}">
        <p14:creationId xmlns:p14="http://schemas.microsoft.com/office/powerpoint/2010/main" val="4102921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9326</TotalTime>
  <Words>894</Words>
  <Application>Microsoft Office PowerPoint</Application>
  <PresentationFormat>On-screen Show (4:3)</PresentationFormat>
  <Paragraphs>177</Paragraphs>
  <Slides>26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MS Mincho</vt:lpstr>
      <vt:lpstr>新細明體</vt:lpstr>
      <vt:lpstr>Times New Roman</vt:lpstr>
      <vt:lpstr>Wingdings</vt:lpstr>
      <vt:lpstr>Wingdings 3</vt:lpstr>
      <vt:lpstr>Origin</vt:lpstr>
      <vt:lpstr>Microsoft ClipArt Gallery</vt:lpstr>
      <vt:lpstr>Equation</vt:lpstr>
      <vt:lpstr>Visio</vt:lpstr>
      <vt:lpstr>Chap 5: Neural Nets</vt:lpstr>
      <vt:lpstr>PowerPoint Presentation</vt:lpstr>
      <vt:lpstr>History</vt:lpstr>
      <vt:lpstr>The Biological Inspiration</vt:lpstr>
      <vt:lpstr>Features of Brain</vt:lpstr>
      <vt:lpstr>Brain vs. Machine</vt:lpstr>
      <vt:lpstr>Biological Neurons</vt:lpstr>
      <vt:lpstr>Biological Neurons</vt:lpstr>
      <vt:lpstr>Biological Neurons</vt:lpstr>
      <vt:lpstr>Biological vs. Artificial Neurons</vt:lpstr>
      <vt:lpstr>Artificial Neural Networks (ANN)</vt:lpstr>
      <vt:lpstr>Basic Structure of Neural Network</vt:lpstr>
      <vt:lpstr>Basic Structure of Neural Network</vt:lpstr>
      <vt:lpstr>Basic Structure of Neural Network</vt:lpstr>
      <vt:lpstr>Basic Structure of Neural Network</vt:lpstr>
      <vt:lpstr>Graphical Notation &amp; Terms</vt:lpstr>
      <vt:lpstr>Units &amp; Weight</vt:lpstr>
      <vt:lpstr>Computing with Neural Units</vt:lpstr>
      <vt:lpstr>Activation Function</vt:lpstr>
      <vt:lpstr>Basic Structure of Neural Network</vt:lpstr>
      <vt:lpstr>Sigmoid Activation Function</vt:lpstr>
      <vt:lpstr>Sigmoid Example</vt:lpstr>
      <vt:lpstr>Basic Structure of Neural Network</vt:lpstr>
      <vt:lpstr>Advantages/Disadvantages of NN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Introduction</dc:title>
  <dc:creator>fskkp</dc:creator>
  <cp:lastModifiedBy>NABILA BINTI JENAL @  ZAINAL</cp:lastModifiedBy>
  <cp:revision>109</cp:revision>
  <dcterms:created xsi:type="dcterms:W3CDTF">2011-09-11T02:43:20Z</dcterms:created>
  <dcterms:modified xsi:type="dcterms:W3CDTF">2017-01-03T01:47:38Z</dcterms:modified>
</cp:coreProperties>
</file>