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61" r:id="rId12"/>
    <p:sldId id="262" r:id="rId13"/>
    <p:sldId id="278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86600" cy="9906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4">
                    <a:lumMod val="50000"/>
                  </a:schemeClr>
                </a:solidFill>
              </a:rPr>
              <a:t>Chap 5: </a:t>
            </a:r>
            <a:r>
              <a:rPr lang="en-US" sz="6600" b="1" dirty="0">
                <a:solidFill>
                  <a:srgbClr val="FF0000"/>
                </a:solidFill>
              </a:rPr>
              <a:t>Neural Nets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BCS2313: Artificial Intelligence Techniques </a:t>
            </a:r>
          </a:p>
        </p:txBody>
      </p:sp>
    </p:spTree>
    <p:extLst>
      <p:ext uri="{BB962C8B-B14F-4D97-AF65-F5344CB8AC3E}">
        <p14:creationId xmlns:p14="http://schemas.microsoft.com/office/powerpoint/2010/main" val="344136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33600" y="3881737"/>
            <a:ext cx="838200" cy="461963"/>
            <a:chOff x="528" y="1392"/>
            <a:chExt cx="528" cy="291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2133600" y="4948537"/>
            <a:ext cx="838200" cy="461963"/>
            <a:chOff x="528" y="1392"/>
            <a:chExt cx="528" cy="291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657600" y="4491337"/>
            <a:ext cx="838200" cy="461963"/>
            <a:chOff x="528" y="1392"/>
            <a:chExt cx="528" cy="291"/>
          </a:xfrm>
        </p:grpSpPr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895600" y="418653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895600" y="479613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3124200" y="38817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0.5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124200" y="51771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-0.5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838200" y="2662535"/>
            <a:ext cx="1662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(3, 1)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4419600" y="471993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5410200" y="4491337"/>
            <a:ext cx="838200" cy="461963"/>
            <a:chOff x="528" y="1392"/>
            <a:chExt cx="528" cy="291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4648200" y="426273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0.75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105400" y="56343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output?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85800" y="1219200"/>
            <a:ext cx="7696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A two weight layer, </a:t>
            </a:r>
            <a:r>
              <a:rPr lang="en-US" sz="3200" dirty="0" err="1"/>
              <a:t>feedforward</a:t>
            </a:r>
            <a:r>
              <a:rPr lang="en-US" sz="3200" dirty="0"/>
              <a:t> network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Two inputs, one output, one ‘hidden’ unit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334000" y="2520950"/>
          <a:ext cx="1879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20950"/>
                        <a:ext cx="1879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77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/>
            <a:r>
              <a:rPr lang="en-US" b="1" dirty="0"/>
              <a:t>Methodology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Data collection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Data </a:t>
            </a:r>
            <a:r>
              <a:rPr lang="en-US" dirty="0" err="1"/>
              <a:t>normalisation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Neural network design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Neural network training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en-US" dirty="0"/>
              <a:t> – Collect the chosen data to be used as a training sample.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31643"/>
              </p:ext>
            </p:extLst>
          </p:nvPr>
        </p:nvGraphicFramePr>
        <p:xfrm>
          <a:off x="762000" y="2286000"/>
          <a:ext cx="7848600" cy="3771461"/>
        </p:xfrm>
        <a:graphic>
          <a:graphicData uri="http://schemas.openxmlformats.org/drawingml/2006/table">
            <a:tbl>
              <a:tblPr firstRow="1" firstCol="1" bandRow="1"/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length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width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length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width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 Class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5.7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Iris-setosa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Iris-setosa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Iris-versicolor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Iris-versicolor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1.8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Iris-virginica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2.8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5.6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Iris-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virginica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257"/>
              </p:ext>
            </p:extLst>
          </p:nvPr>
        </p:nvGraphicFramePr>
        <p:xfrm>
          <a:off x="685800" y="1447800"/>
          <a:ext cx="8001000" cy="1533832"/>
        </p:xfrm>
        <a:graphic>
          <a:graphicData uri="http://schemas.openxmlformats.org/drawingml/2006/table">
            <a:tbl>
              <a:tblPr firstRow="1" firstCol="1" bandRow="1"/>
              <a:tblGrid>
                <a:gridCol w="266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Attributes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Minimum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Maximum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length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7.9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width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length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6.9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width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9241"/>
              </p:ext>
            </p:extLst>
          </p:nvPr>
        </p:nvGraphicFramePr>
        <p:xfrm>
          <a:off x="685800" y="4191000"/>
          <a:ext cx="8001000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length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Sepal width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length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Petal width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Iris Class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5.8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?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43200"/>
          </a:xfrm>
        </p:spPr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normalisation</a:t>
            </a:r>
            <a:r>
              <a:rPr lang="en-US" dirty="0"/>
              <a:t> – </a:t>
            </a:r>
            <a:r>
              <a:rPr lang="en-US" dirty="0" err="1"/>
              <a:t>normalisation</a:t>
            </a:r>
            <a:r>
              <a:rPr lang="en-US" dirty="0"/>
              <a:t> process applied to the selected data.</a:t>
            </a:r>
          </a:p>
          <a:p>
            <a:r>
              <a:rPr lang="en-US" u="sng" dirty="0"/>
              <a:t>Max- Min normalization formula</a:t>
            </a:r>
          </a:p>
          <a:p>
            <a:r>
              <a:rPr lang="en-US" b="1" dirty="0"/>
              <a:t>Example: We want to normalize data to range of the interval [0,1].</a:t>
            </a:r>
          </a:p>
          <a:p>
            <a:r>
              <a:rPr lang="en-US" b="1" dirty="0"/>
              <a:t>We put: </a:t>
            </a:r>
            <a:r>
              <a:rPr lang="en-US" b="1" dirty="0" err="1"/>
              <a:t>new_max</a:t>
            </a:r>
            <a:r>
              <a:rPr lang="en-US" b="1" dirty="0"/>
              <a:t> A= 1, </a:t>
            </a:r>
            <a:r>
              <a:rPr lang="en-US" b="1" dirty="0" err="1"/>
              <a:t>new_minA</a:t>
            </a:r>
            <a:r>
              <a:rPr lang="en-US" b="1" dirty="0"/>
              <a:t> =0.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7772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 input attributes  and 1 decision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input nodes and 1 output nodes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8267"/>
              </p:ext>
            </p:extLst>
          </p:nvPr>
        </p:nvGraphicFramePr>
        <p:xfrm>
          <a:off x="5029200" y="1513130"/>
          <a:ext cx="4240213" cy="41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Visio" r:id="rId4" imgW="6346718" imgH="6175311" progId="Visio.Drawing.11">
                  <p:embed/>
                </p:oleObj>
              </mc:Choice>
              <mc:Fallback>
                <p:oleObj name="Visio" r:id="rId4" imgW="6346718" imgH="61753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9200" y="1513130"/>
                        <a:ext cx="4240213" cy="41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Back-propagation training will be used to train the networks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761038" y="4953000"/>
          <a:ext cx="411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3" imgW="215640" imgH="241200" progId="Equation.3">
                  <p:embed/>
                </p:oleObj>
              </mc:Choice>
              <mc:Fallback>
                <p:oleObj name="Equation" r:id="rId3" imgW="2156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953000"/>
                        <a:ext cx="4111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710238" y="3424238"/>
          <a:ext cx="461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5" imgW="241200" imgH="241200" progId="Equation.3">
                  <p:embed/>
                </p:oleObj>
              </mc:Choice>
              <mc:Fallback>
                <p:oleObj name="Equation" r:id="rId5" imgW="241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424238"/>
                        <a:ext cx="4619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715000" y="5710238"/>
          <a:ext cx="4619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7" imgW="228600" imgH="228600" progId="Equation.3">
                  <p:embed/>
                </p:oleObj>
              </mc:Choice>
              <mc:Fallback>
                <p:oleObj name="Equation" r:id="rId7" imgW="228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10238"/>
                        <a:ext cx="46196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124200" y="1752600"/>
          <a:ext cx="25812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Visio" r:id="rId9" imgW="1895856" imgH="3364992" progId="Visio.Drawing.11">
                  <p:embed/>
                </p:oleObj>
              </mc:Choice>
              <mc:Fallback>
                <p:oleObj name="Visio" r:id="rId9" imgW="1895856" imgH="336499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581275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724525" y="4241800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241800"/>
                        <a:ext cx="384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715000" y="26670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67000"/>
                        <a:ext cx="38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57200" y="2060575"/>
          <a:ext cx="3124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5" imgW="1257120" imgH="609480" progId="Equation.3">
                  <p:embed/>
                </p:oleObj>
              </mc:Choice>
              <mc:Fallback>
                <p:oleObj name="Equation" r:id="rId15" imgW="1257120" imgH="609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0575"/>
                        <a:ext cx="31242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backpropagation</a:t>
            </a:r>
            <a:r>
              <a:rPr lang="en-US" dirty="0"/>
              <a:t> learning process using error from the output and propagate back to previous layer for weight changes.</a:t>
            </a:r>
          </a:p>
          <a:p>
            <a:r>
              <a:rPr lang="en-US" dirty="0"/>
              <a:t>Output layer (Y) error is multiplication of error value with activation function derivation.</a:t>
            </a:r>
          </a:p>
          <a:p>
            <a:endParaRPr lang="en-US" dirty="0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609600" y="3733800"/>
          <a:ext cx="7924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2946400" imgH="266700" progId="Equation.3">
                  <p:embed/>
                </p:oleObj>
              </mc:Choice>
              <mc:Fallback>
                <p:oleObj name="Equation" r:id="rId3" imgW="2946400" imgH="266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7924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r>
              <a:rPr lang="en-US" dirty="0"/>
              <a:t>Calculate the hidden layer error by multiply the derivative of the activation function with summation of multiplication for output layer error and hidden layer weight </a:t>
            </a:r>
          </a:p>
          <a:p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85800" y="3352800"/>
          <a:ext cx="800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2895600" imgH="266700" progId="Equation.3">
                  <p:embed/>
                </p:oleObj>
              </mc:Choice>
              <mc:Fallback>
                <p:oleObj name="Equation" r:id="rId3" imgW="2895600" imgH="266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8001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network weights are updated with following delta weight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246221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2133600"/>
          <a:ext cx="3886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3" imgW="1168200" imgH="253800" progId="Equation.3">
                  <p:embed/>
                </p:oleObj>
              </mc:Choice>
              <mc:Fallback>
                <p:oleObj name="Equation" r:id="rId3" imgW="1168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38862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105400" y="2133600"/>
          <a:ext cx="3733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5" imgW="1079032" imgH="253890" progId="Equation.3">
                  <p:embed/>
                </p:oleObj>
              </mc:Choice>
              <mc:Fallback>
                <p:oleObj name="Equation" r:id="rId5" imgW="1079032" imgH="25389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37338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38200" y="3810000"/>
          <a:ext cx="3352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7" imgW="1015559" imgH="266584" progId="Equation.3">
                  <p:embed/>
                </p:oleObj>
              </mc:Choice>
              <mc:Fallback>
                <p:oleObj name="Equation" r:id="rId7" imgW="1015559" imgH="266584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33528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6200" y="2457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5257800" y="3810000"/>
          <a:ext cx="335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9" imgW="990170" imgH="266584" progId="Equation.3">
                  <p:embed/>
                </p:oleObj>
              </mc:Choice>
              <mc:Fallback>
                <p:oleObj name="Equation" r:id="rId9" imgW="990170" imgH="266584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3352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Architecture</a:t>
            </a:r>
          </a:p>
        </p:txBody>
      </p:sp>
      <p:graphicFrame>
        <p:nvGraphicFramePr>
          <p:cNvPr id="3174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90600" y="1622380"/>
          <a:ext cx="7391400" cy="42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Visio" r:id="rId3" imgW="4863960" imgH="2805480" progId="Visio.Drawing.11">
                  <p:embed/>
                </p:oleObj>
              </mc:Choice>
              <mc:Fallback>
                <p:oleObj name="Visio" r:id="rId3" imgW="4863960" imgH="280548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22380"/>
                        <a:ext cx="7391400" cy="42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Single layer </a:t>
            </a:r>
            <a:r>
              <a:rPr lang="en-US" dirty="0"/>
              <a:t>networks – Only have one layer of weight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38199" y="2362200"/>
          <a:ext cx="782657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Visio" r:id="rId3" imgW="3209400" imgH="1313280" progId="Visio.Drawing.11">
                  <p:embed/>
                </p:oleObj>
              </mc:Choice>
              <mc:Fallback>
                <p:oleObj name="Visio" r:id="rId3" imgW="3209400" imgH="13132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362200"/>
                        <a:ext cx="7826571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pPr algn="just"/>
            <a:r>
              <a:rPr lang="en-US" dirty="0">
                <a:highlight>
                  <a:srgbClr val="00FF00"/>
                </a:highlight>
              </a:rPr>
              <a:t>Multi layer </a:t>
            </a:r>
            <a:r>
              <a:rPr lang="en-US" dirty="0"/>
              <a:t>network – have 2 or more weight layer</a:t>
            </a:r>
          </a:p>
          <a:p>
            <a:pPr algn="just"/>
            <a:r>
              <a:rPr lang="en-US" dirty="0"/>
              <a:t>It consist of a input layer 1 or more middle layer and a output layer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172200" cy="3671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Competitive layer</a:t>
            </a:r>
            <a:r>
              <a:rPr lang="en-US" dirty="0"/>
              <a:t> networks – close loop networks 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486400" cy="4200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C00000"/>
                </a:solidFill>
              </a:rPr>
              <a:t>Activation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335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Usually, don’t just use weighted sum directly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Apply some function to the weighted sum before it is used (e.g., as output)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Call this the </a:t>
            </a:r>
            <a:r>
              <a:rPr lang="en-US" sz="2800" i="1" dirty="0">
                <a:solidFill>
                  <a:srgbClr val="C00000"/>
                </a:solidFill>
              </a:rPr>
              <a:t>activation function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Step function, Sigmoid function, Linear Function, Gaussian Function</a:t>
            </a:r>
          </a:p>
        </p:txBody>
      </p:sp>
    </p:spTree>
    <p:extLst>
      <p:ext uri="{BB962C8B-B14F-4D97-AF65-F5344CB8AC3E}">
        <p14:creationId xmlns:p14="http://schemas.microsoft.com/office/powerpoint/2010/main" val="252871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Structure of Neural Network</a:t>
            </a:r>
          </a:p>
        </p:txBody>
      </p:sp>
      <p:pic>
        <p:nvPicPr>
          <p:cNvPr id="15362" name="Picture 2" descr="http://itee.uq.edu.au/%7Ecogs2010/cmc/chapters/Introduction/ActivationFunctio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19" y="1524000"/>
            <a:ext cx="7201281" cy="45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Sigmoid Activation Function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math of some neural nets requires that the activation function be </a:t>
            </a:r>
            <a:r>
              <a:rPr lang="en-US" i="1" dirty="0"/>
              <a:t>continuously</a:t>
            </a:r>
            <a:r>
              <a:rPr lang="en-US" dirty="0"/>
              <a:t> </a:t>
            </a:r>
            <a:r>
              <a:rPr lang="en-US" i="1" dirty="0"/>
              <a:t>differentiable.</a:t>
            </a:r>
          </a:p>
          <a:p>
            <a:r>
              <a:rPr lang="en-US" dirty="0"/>
              <a:t>A </a:t>
            </a:r>
            <a:r>
              <a:rPr lang="en-US" b="1" dirty="0"/>
              <a:t>sigmoid function</a:t>
            </a:r>
            <a:r>
              <a:rPr lang="en-US" dirty="0"/>
              <a:t> is a mathematical function having an "S" shape (</a:t>
            </a:r>
            <a:r>
              <a:rPr lang="en-US" b="1" dirty="0"/>
              <a:t>sigmoid curve</a:t>
            </a:r>
            <a:r>
              <a:rPr lang="en-US" dirty="0"/>
              <a:t>).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562600" y="3804445"/>
          <a:ext cx="23018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888840" imgH="393480" progId="Equation.3">
                  <p:embed/>
                </p:oleObj>
              </mc:Choice>
              <mc:Fallback>
                <p:oleObj name="Equation" r:id="rId3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04445"/>
                        <a:ext cx="2301875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0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Sigmoid Example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63687" y="2209802"/>
            <a:ext cx="838200" cy="461963"/>
            <a:chOff x="528" y="1392"/>
            <a:chExt cx="528" cy="29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63687" y="2743202"/>
            <a:ext cx="838200" cy="461963"/>
            <a:chOff x="528" y="1392"/>
            <a:chExt cx="528" cy="29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7" y="3276602"/>
            <a:ext cx="838200" cy="461963"/>
            <a:chOff x="528" y="1392"/>
            <a:chExt cx="528" cy="291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563687" y="3810002"/>
            <a:ext cx="838200" cy="461963"/>
            <a:chOff x="528" y="1392"/>
            <a:chExt cx="528" cy="291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087687" y="2971802"/>
            <a:ext cx="838200" cy="461963"/>
            <a:chOff x="528" y="1392"/>
            <a:chExt cx="528" cy="291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20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8" y="1392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325687" y="2362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325687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2325687" y="3352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25687" y="3429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782887" y="22860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  <a:endParaRPr lang="en-US" sz="24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478087" y="26670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-0.1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401887" y="31242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54287" y="36576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-1.1</a:t>
            </a:r>
            <a:endParaRPr lang="en-US" sz="2400" baseline="-25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4529138" y="2636838"/>
          <a:ext cx="33194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2636838"/>
                        <a:ext cx="331946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3087" y="1676400"/>
            <a:ext cx="2380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(3, 1, 0, -2)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25487" y="5329535"/>
            <a:ext cx="5132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(2, 10, 0, 3) –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79147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9810</TotalTime>
  <Words>488</Words>
  <Application>Microsoft Office PowerPoint</Application>
  <PresentationFormat>On-screen Show (4:3)</PresentationFormat>
  <Paragraphs>135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Times New Roman</vt:lpstr>
      <vt:lpstr>Wingdings</vt:lpstr>
      <vt:lpstr>Wingdings 3</vt:lpstr>
      <vt:lpstr>Origin</vt:lpstr>
      <vt:lpstr>Visio</vt:lpstr>
      <vt:lpstr>Equation</vt:lpstr>
      <vt:lpstr>Chap 5: Neural Nets</vt:lpstr>
      <vt:lpstr>Neural Networks Architecture</vt:lpstr>
      <vt:lpstr>Neural Networks Architecture</vt:lpstr>
      <vt:lpstr>Neural Networks Architecture</vt:lpstr>
      <vt:lpstr>Neural Networks Architecture</vt:lpstr>
      <vt:lpstr>Activation Function</vt:lpstr>
      <vt:lpstr>Basic Structure of Neural Network</vt:lpstr>
      <vt:lpstr>Sigmoid Activation Function</vt:lpstr>
      <vt:lpstr>Sigmoid Example</vt:lpstr>
      <vt:lpstr>Basic Structure of Neural Network</vt:lpstr>
      <vt:lpstr>Neural Network Application Development</vt:lpstr>
      <vt:lpstr>Data collection</vt:lpstr>
      <vt:lpstr>Data collection</vt:lpstr>
      <vt:lpstr>Data normalisation</vt:lpstr>
      <vt:lpstr>Neural network design</vt:lpstr>
      <vt:lpstr>Neural network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NABILA BINTI JENAL @  ZAINAL</cp:lastModifiedBy>
  <cp:revision>122</cp:revision>
  <dcterms:created xsi:type="dcterms:W3CDTF">2011-09-11T02:43:20Z</dcterms:created>
  <dcterms:modified xsi:type="dcterms:W3CDTF">2017-01-03T07:21:23Z</dcterms:modified>
</cp:coreProperties>
</file>