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350" r:id="rId4"/>
    <p:sldId id="342" r:id="rId5"/>
    <p:sldId id="343" r:id="rId6"/>
    <p:sldId id="344" r:id="rId7"/>
    <p:sldId id="345" r:id="rId8"/>
    <p:sldId id="346" r:id="rId9"/>
    <p:sldId id="361" r:id="rId10"/>
    <p:sldId id="360" r:id="rId11"/>
    <p:sldId id="359" r:id="rId12"/>
    <p:sldId id="362" r:id="rId13"/>
    <p:sldId id="377" r:id="rId14"/>
    <p:sldId id="374" r:id="rId15"/>
    <p:sldId id="379" r:id="rId16"/>
    <p:sldId id="375" r:id="rId17"/>
    <p:sldId id="376" r:id="rId18"/>
    <p:sldId id="363" r:id="rId19"/>
    <p:sldId id="364" r:id="rId20"/>
    <p:sldId id="365" r:id="rId21"/>
    <p:sldId id="366" r:id="rId22"/>
    <p:sldId id="330" r:id="rId23"/>
    <p:sldId id="368" r:id="rId24"/>
    <p:sldId id="331" r:id="rId25"/>
    <p:sldId id="332" r:id="rId26"/>
    <p:sldId id="305" r:id="rId27"/>
    <p:sldId id="334" r:id="rId28"/>
    <p:sldId id="335" r:id="rId29"/>
    <p:sldId id="338" r:id="rId30"/>
    <p:sldId id="339" r:id="rId31"/>
    <p:sldId id="336" r:id="rId32"/>
    <p:sldId id="304" r:id="rId33"/>
    <p:sldId id="306" r:id="rId34"/>
    <p:sldId id="307" r:id="rId35"/>
    <p:sldId id="308" r:id="rId36"/>
    <p:sldId id="311" r:id="rId37"/>
    <p:sldId id="34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EA72-0E5F-4FB8-8291-746DE328233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30D41-D944-4068-BE1A-E03885801B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B9FB3B-075D-418B-AC35-EE109AF900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E13D1-ECE1-4540-B89C-0AAC17CECE63}" type="slidenum">
              <a:rPr lang="en-US" smtClean="0"/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33800"/>
            <a:ext cx="7391400" cy="990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4">
                    <a:lumMod val="50000"/>
                  </a:schemeClr>
                </a:solidFill>
              </a:rPr>
              <a:t>Chap </a:t>
            </a: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sz="5400" b="1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5400" b="1" dirty="0" smtClean="0">
                <a:solidFill>
                  <a:srgbClr val="FF0000"/>
                </a:solidFill>
              </a:rPr>
              <a:t>Genetic </a:t>
            </a:r>
            <a:r>
              <a:rPr lang="en-US" sz="5400" b="1" dirty="0" err="1" smtClean="0">
                <a:solidFill>
                  <a:srgbClr val="FF0000"/>
                </a:solidFill>
              </a:rPr>
              <a:t>Algo</a:t>
            </a:r>
            <a:r>
              <a:rPr lang="en-US" sz="5400" b="1" dirty="0" smtClean="0">
                <a:solidFill>
                  <a:srgbClr val="FF0000"/>
                </a:solidFill>
              </a:rPr>
              <a:t>.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BCS2313: Artificial Intelligence Techniques 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438400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 smtClean="0"/>
              <a:t>Population</a:t>
            </a:r>
            <a:endParaRPr lang="en-US" sz="4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pPr>
              <a:buFont typeface="Monotype Sorts" charset="2"/>
              <a:buNone/>
            </a:pPr>
            <a:endParaRPr lang="en-US" sz="5400" dirty="0" smtClean="0"/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pPr>
              <a:buFont typeface="Monotype Sorts" charset="2"/>
              <a:buNone/>
            </a:pPr>
            <a:r>
              <a:rPr lang="en-US" sz="2800" dirty="0" smtClean="0"/>
              <a:t>Chromosomes could be:</a:t>
            </a:r>
            <a:endParaRPr lang="en-US" sz="2800" dirty="0" smtClean="0"/>
          </a:p>
          <a:p>
            <a:pPr lvl="1"/>
            <a:r>
              <a:rPr lang="en-US" sz="2800" dirty="0" smtClean="0"/>
              <a:t>Bit strings                        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(0101 ... 1100)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/>
              <a:t>Real numbers   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(43.2 -33.1 ... 0.0 89.2)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/>
              <a:t>Permutations of element          </a:t>
            </a:r>
            <a:r>
              <a:rPr lang="en-US" sz="2800" dirty="0" smtClean="0">
                <a:solidFill>
                  <a:schemeClr val="tx1"/>
                </a:solidFill>
              </a:rPr>
              <a:t>(E11 E3 E7 ... E1 E15)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/>
              <a:t>Lists of rules       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(R1 R2 R3 ... R22 R23)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/>
              <a:t>Program elements                  </a:t>
            </a:r>
            <a:r>
              <a:rPr lang="en-US" sz="2800" dirty="0" smtClean="0">
                <a:solidFill>
                  <a:schemeClr val="tx1"/>
                </a:solidFill>
              </a:rPr>
              <a:t>(genetic programming)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/>
              <a:t>... any data structure ...</a:t>
            </a:r>
            <a:endParaRPr lang="en-US" sz="2800" dirty="0" smtClean="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435350" y="1530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i="0" dirty="0"/>
              <a:t>population</a:t>
            </a:r>
            <a:endParaRPr lang="en-US" sz="2800" i="0" dirty="0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2419350" y="1828800"/>
            <a:ext cx="1028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Parents Selection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524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Reproduction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2452688" y="1698625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dirty="0"/>
              <a:t>s</a:t>
            </a:r>
            <a:r>
              <a:rPr lang="en-US" sz="2800" i="0" dirty="0" smtClean="0"/>
              <a:t>election</a:t>
            </a:r>
            <a:endParaRPr lang="en-US" sz="2800" i="0" dirty="0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452688" y="3146425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i="0"/>
              <a:t>population</a:t>
            </a:r>
            <a:endParaRPr lang="en-US" sz="2800" i="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738688" y="1997075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436938" y="230822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741738" y="230822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593850" y="2516188"/>
            <a:ext cx="109466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parents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27650" y="1525588"/>
            <a:ext cx="119564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11188" y="4086225"/>
            <a:ext cx="7921625" cy="1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200" i="0" dirty="0"/>
              <a:t>Parents are selected at random with selection chances biased in relation to chromosome evaluations.</a:t>
            </a:r>
            <a:endParaRPr lang="en-US" sz="3200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 smtClean="0"/>
              <a:t>Evaluation</a:t>
            </a:r>
            <a:endParaRPr lang="en-US" sz="44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sz="3600" dirty="0" smtClean="0"/>
          </a:p>
          <a:p>
            <a:pPr>
              <a:buFont typeface="Monotype Sorts" charset="2"/>
              <a:buNone/>
            </a:pPr>
            <a:endParaRPr lang="en-US" sz="3600" dirty="0" smtClean="0"/>
          </a:p>
          <a:p>
            <a:pPr>
              <a:buFont typeface="Monotype Sorts" charset="2"/>
              <a:buNone/>
            </a:pPr>
            <a:endParaRPr lang="en-US" sz="3600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sz="2800" dirty="0" smtClean="0"/>
              <a:t>The evaluator decodes a chromosome and assigns it a fitness measure</a:t>
            </a:r>
            <a:endParaRPr lang="en-US" sz="2800" dirty="0" smtClean="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3441700" y="2832100"/>
            <a:ext cx="2260600" cy="5842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i="0"/>
              <a:t>evaluation</a:t>
            </a:r>
            <a:endParaRPr lang="en-US" sz="2800" i="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4572000" y="1670050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1898650" y="3124200"/>
            <a:ext cx="153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119313" y="2195513"/>
            <a:ext cx="137698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evaluated</a:t>
            </a:r>
            <a:endParaRPr lang="en-US" sz="2400" i="1" dirty="0">
              <a:latin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</a:rPr>
              <a:t>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725988" y="1814513"/>
            <a:ext cx="125835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modified</a:t>
            </a:r>
            <a:endParaRPr lang="en-US" sz="2400" i="1" dirty="0">
              <a:latin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</a:rPr>
              <a:t>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Fitness Function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524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Fitness 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fitness function basically determines which possible solutions get passed on to multiply and mutate into the next generation of solutions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Usually </a:t>
            </a:r>
            <a:r>
              <a:rPr lang="en-US" sz="3200" dirty="0"/>
              <a:t>done by analyzing the "genes," which hold some data about a particular solution to the problem you are trying to solve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 The fitness function will look at the genes and make some qualitative assessment, returning a fitness value for that solution.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Fitness 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</a:t>
            </a:r>
            <a:r>
              <a:rPr lang="en-US" sz="3000" dirty="0"/>
              <a:t>rest of the genetic algorithm will discard any solutions with a "poor" fitness value and accept any with a "good" fitness value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endParaRPr lang="en-US" sz="3000" dirty="0"/>
          </a:p>
          <a:p>
            <a:r>
              <a:rPr lang="en-US" sz="3000" dirty="0"/>
              <a:t>In short: the goal of a fitness function is to provide a meaningful, measurable, and comparable value given a set of genes.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Parent/Survivor Selection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Strategies</a:t>
            </a:r>
            <a:endParaRPr lang="en-US" sz="3200" dirty="0" smtClean="0"/>
          </a:p>
          <a:p>
            <a:pPr lvl="1"/>
            <a:r>
              <a:rPr lang="en-US" sz="2900" dirty="0" smtClean="0"/>
              <a:t>Always keep the best one</a:t>
            </a:r>
            <a:endParaRPr lang="en-US" sz="2900" dirty="0" smtClean="0"/>
          </a:p>
          <a:p>
            <a:pPr lvl="1"/>
            <a:r>
              <a:rPr lang="en-US" sz="2900" dirty="0" smtClean="0"/>
              <a:t>Delete the worse</a:t>
            </a:r>
            <a:endParaRPr lang="en-US" sz="2900" dirty="0" smtClean="0"/>
          </a:p>
          <a:p>
            <a:r>
              <a:rPr lang="en-US" sz="3200" dirty="0" smtClean="0"/>
              <a:t>Selection </a:t>
            </a:r>
            <a:r>
              <a:rPr lang="en-US" sz="3200" dirty="0"/>
              <a:t>of the parents of the next generation of candidate </a:t>
            </a:r>
            <a:r>
              <a:rPr lang="en-US" sz="3200" dirty="0" smtClean="0"/>
              <a:t>solutions.</a:t>
            </a:r>
            <a:endParaRPr lang="en-US" sz="3200" dirty="0" smtClean="0"/>
          </a:p>
          <a:p>
            <a:r>
              <a:rPr lang="en-US" sz="3200" dirty="0"/>
              <a:t>Selection </a:t>
            </a:r>
            <a:r>
              <a:rPr lang="en-US" sz="3200" dirty="0" smtClean="0"/>
              <a:t>methods </a:t>
            </a:r>
            <a:r>
              <a:rPr lang="en-US" sz="3200" dirty="0"/>
              <a:t>: </a:t>
            </a:r>
            <a:r>
              <a:rPr lang="en-US" sz="3200" dirty="0" smtClean="0"/>
              <a:t>Roulette wheel</a:t>
            </a:r>
            <a:r>
              <a:rPr lang="en-US" sz="3200" dirty="0"/>
              <a:t> </a:t>
            </a:r>
            <a:r>
              <a:rPr lang="en-US" sz="3200" dirty="0" smtClean="0"/>
              <a:t> &amp; Tournament.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Parent/Survivor Selection</a:t>
            </a:r>
            <a:endParaRPr lang="en-US" sz="440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717675"/>
            <a:ext cx="8493125" cy="4419600"/>
          </a:xfrm>
        </p:spPr>
        <p:txBody>
          <a:bodyPr/>
          <a:lstStyle/>
          <a:p>
            <a:r>
              <a:rPr lang="en-US" sz="2800" dirty="0"/>
              <a:t>Too strong fitness selection bias can lead to sub-optimal solution </a:t>
            </a:r>
            <a:endParaRPr lang="en-US" sz="2800" dirty="0"/>
          </a:p>
          <a:p>
            <a:r>
              <a:rPr lang="en-US" sz="2800" dirty="0"/>
              <a:t>Too little fitness bias selection results in unfocused and meandering search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Roulette wheel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009" y="12954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Add up the fitness's of all chromosomes</a:t>
            </a:r>
            <a:endParaRPr lang="en-US" sz="3200" dirty="0"/>
          </a:p>
          <a:p>
            <a:r>
              <a:rPr lang="en-US" sz="3200" dirty="0"/>
              <a:t>Generate a random number R in that range</a:t>
            </a:r>
            <a:endParaRPr lang="en-US" sz="3200" dirty="0"/>
          </a:p>
          <a:p>
            <a:r>
              <a:rPr lang="en-US" sz="3200" dirty="0"/>
              <a:t>Select the first chromosome in the population that - when all previous fitness’s are added - gives you at least the value R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8" y="3333750"/>
            <a:ext cx="7543982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Genetic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early 1970s, John Holland introduced the concept of genetic algorithms.</a:t>
            </a:r>
            <a:endParaRPr lang="en-US" sz="2800" dirty="0"/>
          </a:p>
          <a:p>
            <a:r>
              <a:rPr lang="en-US" sz="2800" dirty="0"/>
              <a:t>His aim was to make computers do what nature does. Holland was concerned with algorithms that manipulate strings of binary digits.</a:t>
            </a:r>
            <a:endParaRPr lang="en-US" sz="2800" dirty="0"/>
          </a:p>
          <a:p>
            <a:r>
              <a:rPr lang="en-US" sz="2800" dirty="0"/>
              <a:t>Each artificial “</a:t>
            </a:r>
            <a:r>
              <a:rPr lang="en-US" sz="2800" b="1" dirty="0">
                <a:solidFill>
                  <a:srgbClr val="C00000"/>
                </a:solidFill>
              </a:rPr>
              <a:t>chromosomes</a:t>
            </a:r>
            <a:r>
              <a:rPr lang="en-US" sz="2800" dirty="0"/>
              <a:t>” consists of a number of “</a:t>
            </a:r>
            <a:r>
              <a:rPr lang="en-US" sz="2800" b="1" dirty="0">
                <a:solidFill>
                  <a:srgbClr val="C00000"/>
                </a:solidFill>
              </a:rPr>
              <a:t>genes</a:t>
            </a:r>
            <a:r>
              <a:rPr lang="en-US" sz="2800" dirty="0"/>
              <a:t>”, and each gene </a:t>
            </a:r>
            <a:r>
              <a:rPr lang="en-US" sz="2800" dirty="0" smtClean="0"/>
              <a:t>can be </a:t>
            </a:r>
            <a:r>
              <a:rPr lang="en-US" sz="2800" dirty="0"/>
              <a:t>represented by </a:t>
            </a:r>
            <a:r>
              <a:rPr lang="en-US" sz="2800" dirty="0" smtClean="0"/>
              <a:t>0, 1, A, a, B, Z, 9, 3 etc.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Tournament</a:t>
            </a:r>
            <a:endParaRPr lang="en-US" sz="54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Binary tournament</a:t>
            </a:r>
            <a:endParaRPr lang="en-US" sz="3000" dirty="0"/>
          </a:p>
          <a:p>
            <a:pPr lvl="1"/>
            <a:r>
              <a:rPr lang="en-US" sz="3000" dirty="0"/>
              <a:t>Two individuals are randomly chosen; the fitter of the two is selected as a parent</a:t>
            </a:r>
            <a:endParaRPr lang="en-US" sz="3000" dirty="0"/>
          </a:p>
          <a:p>
            <a:r>
              <a:rPr lang="en-US" sz="3000" dirty="0"/>
              <a:t>Probabilistic binary tournament</a:t>
            </a:r>
            <a:endParaRPr lang="en-US" sz="3000" dirty="0"/>
          </a:p>
          <a:p>
            <a:pPr lvl="1"/>
            <a:r>
              <a:rPr lang="en-US" sz="3000" dirty="0"/>
              <a:t>In this variant, two individuals are chosen at random and the better of the two individuals is selected with </a:t>
            </a:r>
            <a:r>
              <a:rPr lang="en-US" sz="3000" dirty="0" smtClean="0"/>
              <a:t>fixed probability </a:t>
            </a:r>
            <a:r>
              <a:rPr lang="en-US" sz="3000" i="1" dirty="0" smtClean="0"/>
              <a:t>p</a:t>
            </a:r>
            <a:r>
              <a:rPr lang="en-US" sz="3000" dirty="0" smtClean="0"/>
              <a:t>, 0.5&lt;</a:t>
            </a:r>
            <a:r>
              <a:rPr lang="en-US" sz="3000" i="1" dirty="0" smtClean="0"/>
              <a:t>p</a:t>
            </a:r>
            <a:r>
              <a:rPr lang="en-US" sz="3000" dirty="0" smtClean="0"/>
              <a:t>&lt;1</a:t>
            </a:r>
            <a:endParaRPr lang="en-US" sz="3000" dirty="0" smtClean="0"/>
          </a:p>
          <a:p>
            <a:r>
              <a:rPr lang="en-US" sz="3000" dirty="0" smtClean="0"/>
              <a:t>Larger tournaments</a:t>
            </a:r>
            <a:endParaRPr lang="en-US" sz="3000" dirty="0" smtClean="0"/>
          </a:p>
          <a:p>
            <a:pPr lvl="1"/>
            <a:r>
              <a:rPr lang="en-US" sz="3000" i="1" dirty="0" smtClean="0"/>
              <a:t>n</a:t>
            </a:r>
            <a:r>
              <a:rPr lang="en-US" sz="3000" dirty="0" smtClean="0"/>
              <a:t> </a:t>
            </a:r>
            <a:r>
              <a:rPr lang="en-US" sz="3000" dirty="0"/>
              <a:t>individuals are randomly chosen; the fittest one is selected as a parent</a:t>
            </a:r>
            <a:endParaRPr lang="en-US" sz="3000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By changing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kumimoji="0" lang="en-US" dirty="0">
                <a:solidFill>
                  <a:srgbClr val="0070C0"/>
                </a:solidFill>
              </a:rPr>
              <a:t> and/or </a:t>
            </a:r>
            <a:r>
              <a:rPr kumimoji="0" lang="en-US" i="1" dirty="0">
                <a:solidFill>
                  <a:srgbClr val="0070C0"/>
                </a:solidFill>
              </a:rPr>
              <a:t>p</a:t>
            </a:r>
            <a:r>
              <a:rPr kumimoji="0" lang="en-US" dirty="0">
                <a:solidFill>
                  <a:srgbClr val="0070C0"/>
                </a:solidFill>
              </a:rPr>
              <a:t>, the GA can be adjusted </a:t>
            </a:r>
            <a:r>
              <a:rPr kumimoji="0" lang="en-US" dirty="0" smtClean="0">
                <a:solidFill>
                  <a:srgbClr val="0070C0"/>
                </a:solidFill>
              </a:rPr>
              <a:t>dynamically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Reproduction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Reproduction operators</a:t>
            </a:r>
            <a:endParaRPr lang="en-US" sz="4000" dirty="0"/>
          </a:p>
          <a:p>
            <a:pPr lvl="1" algn="r"/>
            <a:r>
              <a:rPr lang="en-US" sz="3600" b="1" dirty="0">
                <a:solidFill>
                  <a:srgbClr val="FFFF00"/>
                </a:solidFill>
              </a:rPr>
              <a:t>Crossover</a:t>
            </a:r>
            <a:endParaRPr lang="en-US" sz="3600" b="1" dirty="0">
              <a:solidFill>
                <a:srgbClr val="FFFF00"/>
              </a:solidFill>
            </a:endParaRPr>
          </a:p>
          <a:p>
            <a:pPr lvl="1" algn="r"/>
            <a:r>
              <a:rPr lang="en-US" sz="3600" b="1" dirty="0">
                <a:solidFill>
                  <a:srgbClr val="FFFF00"/>
                </a:solidFill>
              </a:rPr>
              <a:t>Mutation</a:t>
            </a:r>
            <a:endParaRPr lang="en-US" sz="36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Chromosome Modification</a:t>
            </a:r>
            <a:endParaRPr lang="en-US" smtClean="0"/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3435350" y="186531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i="0"/>
              <a:t>modification</a:t>
            </a:r>
            <a:endParaRPr lang="en-US" sz="2800" i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06563" y="1636713"/>
            <a:ext cx="119564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1443038" y="2159000"/>
            <a:ext cx="198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4552950" y="2490788"/>
            <a:ext cx="19050" cy="709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3776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sz="4000" dirty="0" smtClean="0"/>
          </a:p>
          <a:p>
            <a:pPr>
              <a:buFont typeface="Monotype Sorts" charset="2"/>
              <a:buNone/>
            </a:pPr>
            <a:endParaRPr lang="en-US" sz="4000" dirty="0" smtClean="0"/>
          </a:p>
          <a:p>
            <a:pPr>
              <a:buFont typeface="Monotype Sorts" charset="2"/>
              <a:buNone/>
            </a:pPr>
            <a:endParaRPr lang="en-US" sz="4000" dirty="0" smtClean="0"/>
          </a:p>
          <a:p>
            <a:r>
              <a:rPr lang="en-US" sz="3200" dirty="0" smtClean="0"/>
              <a:t>Modifications are stochastically triggered</a:t>
            </a:r>
            <a:endParaRPr lang="en-US" sz="3200" dirty="0" smtClean="0"/>
          </a:p>
          <a:p>
            <a:r>
              <a:rPr lang="en-US" sz="3200" dirty="0" smtClean="0"/>
              <a:t>Operator types are:</a:t>
            </a:r>
            <a:endParaRPr lang="en-US" sz="3200" dirty="0" smtClean="0"/>
          </a:p>
          <a:p>
            <a:pPr lvl="1"/>
            <a:r>
              <a:rPr lang="en-US" sz="2800" dirty="0" smtClean="0"/>
              <a:t>Mutation</a:t>
            </a:r>
            <a:endParaRPr lang="en-US" sz="2800" dirty="0" smtClean="0"/>
          </a:p>
          <a:p>
            <a:pPr lvl="1"/>
            <a:r>
              <a:rPr lang="en-US" sz="2800" dirty="0" smtClean="0"/>
              <a:t>Crossover (recombination)</a:t>
            </a:r>
            <a:endParaRPr lang="en-US" sz="2800" dirty="0" smtClean="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708525" y="2524125"/>
            <a:ext cx="23482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modified 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Reproduction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800" dirty="0"/>
              <a:t>Crossover</a:t>
            </a:r>
            <a:endParaRPr lang="en-US" sz="2800" dirty="0"/>
          </a:p>
          <a:p>
            <a:pPr lvl="1"/>
            <a:r>
              <a:rPr lang="en-US" sz="2500" dirty="0" smtClean="0"/>
              <a:t>Two </a:t>
            </a:r>
            <a:r>
              <a:rPr lang="en-US" sz="2500" dirty="0"/>
              <a:t>parents produce two offspring</a:t>
            </a:r>
            <a:endParaRPr lang="en-US" sz="2500" dirty="0"/>
          </a:p>
          <a:p>
            <a:pPr lvl="1"/>
            <a:r>
              <a:rPr lang="en-US" sz="2500" dirty="0"/>
              <a:t>There is a chance that the chromosomes of the two parents are copied unmodified as offspring</a:t>
            </a:r>
            <a:endParaRPr lang="en-US" sz="2500" dirty="0"/>
          </a:p>
          <a:p>
            <a:pPr lvl="1"/>
            <a:r>
              <a:rPr lang="en-US" sz="2500" dirty="0"/>
              <a:t>There is a chance that the chromosomes of the two parents are randomly recombined (crossover) to form offspring</a:t>
            </a:r>
            <a:endParaRPr lang="en-US" sz="2500" dirty="0"/>
          </a:p>
          <a:p>
            <a:pPr lvl="1"/>
            <a:r>
              <a:rPr lang="en-US" sz="2500" dirty="0"/>
              <a:t>Generally the chance of crossover is between 0.6 and 1.0</a:t>
            </a:r>
            <a:endParaRPr lang="en-US" sz="2500" dirty="0"/>
          </a:p>
          <a:p>
            <a:r>
              <a:rPr lang="en-US" sz="2800" dirty="0"/>
              <a:t>Mutation</a:t>
            </a:r>
            <a:endParaRPr lang="en-US" sz="2800" dirty="0"/>
          </a:p>
          <a:p>
            <a:pPr lvl="1"/>
            <a:r>
              <a:rPr lang="en-US" sz="2500" dirty="0"/>
              <a:t>There is a chance that a gene of a child is changed randomly</a:t>
            </a:r>
            <a:endParaRPr lang="en-US" sz="2500" dirty="0"/>
          </a:p>
          <a:p>
            <a:pPr lvl="1"/>
            <a:r>
              <a:rPr lang="en-US" sz="2500" dirty="0"/>
              <a:t>Generally the chance of mutation is low (e.g. 0.001)</a:t>
            </a: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Crossover Operator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endParaRPr lang="en-US" sz="2900" dirty="0" smtClean="0"/>
          </a:p>
          <a:p>
            <a:r>
              <a:rPr lang="en-US" sz="3200" dirty="0" smtClean="0"/>
              <a:t>Generating </a:t>
            </a:r>
            <a:r>
              <a:rPr lang="en-US" sz="3200" dirty="0"/>
              <a:t>offspring from two selected </a:t>
            </a:r>
            <a:r>
              <a:rPr lang="en-US" sz="3200" dirty="0" smtClean="0"/>
              <a:t>parents</a:t>
            </a:r>
            <a:endParaRPr lang="en-US" sz="3200" dirty="0" smtClean="0"/>
          </a:p>
          <a:p>
            <a:pPr lvl="1"/>
            <a:r>
              <a:rPr lang="en-US" sz="2800" dirty="0" smtClean="0"/>
              <a:t>Single </a:t>
            </a:r>
            <a:r>
              <a:rPr lang="en-US" sz="2800" dirty="0"/>
              <a:t>point </a:t>
            </a:r>
            <a:r>
              <a:rPr lang="en-US" sz="2800" dirty="0" smtClean="0"/>
              <a:t>crossover</a:t>
            </a:r>
            <a:endParaRPr lang="en-US" sz="2800" dirty="0" smtClean="0"/>
          </a:p>
          <a:p>
            <a:pPr lvl="1"/>
            <a:r>
              <a:rPr lang="en-US" sz="2800" dirty="0" smtClean="0"/>
              <a:t>Two </a:t>
            </a:r>
            <a:r>
              <a:rPr lang="en-US" sz="2800" dirty="0"/>
              <a:t>point crossover (Multi point </a:t>
            </a:r>
            <a:r>
              <a:rPr lang="en-US" sz="2800" dirty="0" smtClean="0"/>
              <a:t>crossover)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One-Point Crossover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/>
              <a:t>Randomly one position in the chromosomes is chosen</a:t>
            </a:r>
            <a:endParaRPr lang="en-US" sz="2800" dirty="0"/>
          </a:p>
          <a:p>
            <a:r>
              <a:rPr lang="en-US" sz="2800" dirty="0"/>
              <a:t>Child 1 is head of chromosome of parent 1 with tail of chromosome of parent 2</a:t>
            </a:r>
            <a:endParaRPr lang="en-US" sz="2800" dirty="0"/>
          </a:p>
          <a:p>
            <a:r>
              <a:rPr lang="en-US" sz="2800" dirty="0"/>
              <a:t>Child 2 is head of 2 with tail of 1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C:\Book\Slides\Illustrations\03-GA\GA-1pt-xover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544830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Two-Point Crossover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/>
              <a:t>Randomly two positions in the chromosomes are chosen</a:t>
            </a:r>
            <a:endParaRPr lang="en-US" sz="2800" dirty="0"/>
          </a:p>
          <a:p>
            <a:r>
              <a:rPr lang="en-US" sz="2800" dirty="0"/>
              <a:t>Avoids that genes at the head and genes at the tail of a chromosome are always split when recombined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581400"/>
            <a:ext cx="54006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Mutation Operator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Mutation </a:t>
            </a:r>
            <a:r>
              <a:rPr lang="en-US" sz="2800" dirty="0"/>
              <a:t>is a genetic operator used to maintain genetic diversity from one generation of a population of algorithm chromosomes to the next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analogous to biological mutation. </a:t>
            </a:r>
            <a:endParaRPr lang="en-US" sz="2800" dirty="0" smtClean="0"/>
          </a:p>
          <a:p>
            <a:r>
              <a:rPr lang="en-US" sz="2800" dirty="0" smtClean="0"/>
              <a:t>Mutation </a:t>
            </a:r>
            <a:r>
              <a:rPr lang="en-US" sz="2800" dirty="0"/>
              <a:t>alters one or more gene values in a chromosome from its initial state.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/>
              <a:t>Alter each gene independently with a probability </a:t>
            </a:r>
            <a:r>
              <a:rPr lang="en-US" sz="2800" i="1" dirty="0"/>
              <a:t>p</a:t>
            </a:r>
            <a:r>
              <a:rPr lang="en-US" sz="2000" i="1" dirty="0"/>
              <a:t>m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i="1" dirty="0"/>
              <a:t>p</a:t>
            </a:r>
            <a:r>
              <a:rPr lang="en-US" sz="2000" i="1" dirty="0"/>
              <a:t>m</a:t>
            </a:r>
            <a:r>
              <a:rPr lang="en-US" sz="2800" dirty="0" smtClean="0"/>
              <a:t> </a:t>
            </a:r>
            <a:r>
              <a:rPr lang="en-US" sz="2800" dirty="0"/>
              <a:t>is called the mutation rate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200400"/>
            <a:ext cx="6859587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GA Example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524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Genetic Algorithm 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1: </a:t>
            </a:r>
            <a:endParaRPr lang="en-US" sz="3200" b="1" dirty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Represent </a:t>
            </a:r>
            <a:r>
              <a:rPr lang="en-US" sz="2800" dirty="0"/>
              <a:t>the problem variable domain as a chromosome of a </a:t>
            </a:r>
            <a:r>
              <a:rPr lang="en-US" sz="2800" dirty="0" smtClean="0"/>
              <a:t>fixed length</a:t>
            </a:r>
            <a:r>
              <a:rPr lang="en-US" sz="2800" dirty="0"/>
              <a:t>, choose the size of a chromosome population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, the </a:t>
            </a:r>
            <a:r>
              <a:rPr lang="en-US" sz="2800" dirty="0" smtClean="0"/>
              <a:t>crossover probability </a:t>
            </a:r>
            <a:r>
              <a:rPr 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/>
              <a:t> </a:t>
            </a:r>
            <a:r>
              <a:rPr lang="en-US" sz="2800" dirty="0"/>
              <a:t>and the mutation probability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/>
              <a:t> </a:t>
            </a:r>
            <a:r>
              <a:rPr lang="en-US" sz="2800" dirty="0" smtClean="0"/>
              <a:t>.</a:t>
            </a:r>
            <a:endParaRPr lang="en-US" dirty="0"/>
          </a:p>
          <a:p>
            <a:r>
              <a:rPr lang="en-US" sz="3200" b="1" dirty="0">
                <a:solidFill>
                  <a:srgbClr val="0070C0"/>
                </a:solidFill>
              </a:rPr>
              <a:t>Step 2: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Define </a:t>
            </a:r>
            <a:r>
              <a:rPr lang="en-US" sz="2800" dirty="0"/>
              <a:t>a fitness function to measure the performance, or fitness, of </a:t>
            </a:r>
            <a:r>
              <a:rPr lang="en-US" sz="2800" dirty="0" smtClean="0"/>
              <a:t>an individual </a:t>
            </a:r>
            <a:r>
              <a:rPr lang="en-US" sz="2800" dirty="0"/>
              <a:t>chromosome in the problem domain. The fitness </a:t>
            </a:r>
            <a:r>
              <a:rPr lang="en-US" sz="2800" dirty="0" smtClean="0"/>
              <a:t>function establishes </a:t>
            </a:r>
            <a:r>
              <a:rPr lang="en-US" sz="2800" dirty="0"/>
              <a:t>the basis for selecting chromosomes that will be </a:t>
            </a:r>
            <a:r>
              <a:rPr lang="en-US" sz="2800" dirty="0" smtClean="0"/>
              <a:t>mated during </a:t>
            </a:r>
            <a:r>
              <a:rPr lang="en-US" sz="2800" dirty="0"/>
              <a:t>reproduction.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Case Study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>
            <a:normAutofit/>
          </a:bodyPr>
          <a:lstStyle/>
          <a:p>
            <a:r>
              <a:rPr lang="en-US" sz="3000" dirty="0"/>
              <a:t>Let us find the </a:t>
            </a:r>
            <a:r>
              <a:rPr lang="en-US" sz="3000" dirty="0" smtClean="0"/>
              <a:t>maximum </a:t>
            </a:r>
            <a:r>
              <a:rPr lang="en-US" sz="3000" dirty="0"/>
              <a:t>value of function </a:t>
            </a:r>
            <a:r>
              <a:rPr lang="en-US" sz="3000" dirty="0" smtClean="0"/>
              <a:t>      (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/>
              <a:t>) </a:t>
            </a:r>
            <a:r>
              <a:rPr lang="en-US" sz="3000" dirty="0"/>
              <a:t>where parameter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/>
              <a:t> varies between </a:t>
            </a:r>
            <a:r>
              <a:rPr lang="en-US" sz="3000" dirty="0" smtClean="0"/>
              <a:t>1 </a:t>
            </a:r>
            <a:r>
              <a:rPr lang="en-US" sz="3000" dirty="0"/>
              <a:t>to 15. For simplicity, we may assume that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/>
              <a:t> </a:t>
            </a:r>
            <a:r>
              <a:rPr lang="en-US" sz="3000" dirty="0" smtClean="0"/>
              <a:t>only </a:t>
            </a:r>
            <a:r>
              <a:rPr lang="en-US" sz="3000" dirty="0"/>
              <a:t>takes </a:t>
            </a:r>
            <a:r>
              <a:rPr lang="en-US" sz="3000" dirty="0" smtClean="0"/>
              <a:t>integer </a:t>
            </a:r>
            <a:r>
              <a:rPr lang="en-US" sz="3000" dirty="0"/>
              <a:t>value</a:t>
            </a:r>
            <a:r>
              <a:rPr lang="en-US" sz="3000" dirty="0" smtClean="0"/>
              <a:t>. Thus, table below shows the possible chromosomes that build with only four genes.</a:t>
            </a:r>
            <a:endParaRPr 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71950"/>
            <a:ext cx="791297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that size of the chromosomes population N is 6, the crossover probability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equals 0.7, and the mutation probability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cs typeface="Times New Roman" panose="02020603050405020304" pitchFamily="18" charset="0"/>
              </a:rPr>
              <a:t> equals 0.001. The fitness function is define by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endParaRPr lang="en-US" sz="3200" i="1" baseline="-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/>
              <a:t>		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  </a:t>
            </a:r>
            <a:r>
              <a:rPr lang="en-US" sz="4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 = </a:t>
            </a: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4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4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i="1" baseline="-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7620"/>
            <a:ext cx="7112635" cy="1028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Fitness Function &amp; Chromosome Location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34353"/>
            <a:ext cx="74104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Selection: Roulette Wheel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Chromosome selection technique: Roulette wheel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8" y="2133600"/>
            <a:ext cx="7543982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Crossover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5589177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Mutation</a:t>
            </a:r>
            <a:endParaRPr 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87160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Genetic Algorithm Cycle</a:t>
            </a:r>
            <a:endParaRPr 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5" y="1201448"/>
            <a:ext cx="5272178" cy="561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Genetic Algorithm 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3: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Randomly </a:t>
            </a:r>
            <a:r>
              <a:rPr lang="en-US" sz="2800" dirty="0"/>
              <a:t>generate an initial population of c</a:t>
            </a:r>
            <a:r>
              <a:rPr lang="en-US" sz="2800" dirty="0" smtClean="0"/>
              <a:t>hromosomes </a:t>
            </a:r>
            <a:r>
              <a:rPr lang="en-US" sz="2800" dirty="0"/>
              <a:t>of size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</a:t>
            </a:r>
            <a:r>
              <a:rPr lang="en-US" sz="3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 . . ;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000" i="1" baseline="-2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30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Step 4: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Calculate </a:t>
            </a:r>
            <a:r>
              <a:rPr lang="en-US" sz="2800" dirty="0"/>
              <a:t>the fitness of each individual chromosome</a:t>
            </a:r>
            <a:r>
              <a:rPr lang="en-US" sz="2800" dirty="0" smtClean="0"/>
              <a:t>: 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f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Genetic Algorithm 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Step 5: </a:t>
            </a:r>
            <a:endParaRPr lang="en-US" sz="3200" b="1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Select a pair of chromosomes for mating from the current population. Parent chromosomes are selected with a probability related to their fitness. </a:t>
            </a:r>
            <a:r>
              <a:rPr lang="en-US" sz="2800" dirty="0">
                <a:solidFill>
                  <a:srgbClr val="FF0000"/>
                </a:solidFill>
              </a:rPr>
              <a:t>Highly fit chromosomes have a higher probability of being selected</a:t>
            </a:r>
            <a:r>
              <a:rPr lang="en-US" sz="2800" dirty="0"/>
              <a:t> for mating than less fit chromosomes.</a:t>
            </a:r>
            <a:endParaRPr lang="en-US" sz="2800" dirty="0"/>
          </a:p>
          <a:p>
            <a:r>
              <a:rPr lang="en-US" sz="3200" b="1" dirty="0">
                <a:solidFill>
                  <a:srgbClr val="0070C0"/>
                </a:solidFill>
              </a:rPr>
              <a:t>Step 6: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Create </a:t>
            </a:r>
            <a:r>
              <a:rPr lang="en-US" sz="2800" dirty="0"/>
              <a:t>a pair of offspring chromosomes by applying the </a:t>
            </a:r>
            <a:r>
              <a:rPr lang="en-US" sz="2800" dirty="0" smtClean="0"/>
              <a:t>genetic operators </a:t>
            </a:r>
            <a:r>
              <a:rPr lang="en-US" sz="2800" dirty="0"/>
              <a:t>– </a:t>
            </a:r>
            <a:r>
              <a:rPr lang="en-US" sz="2800" b="1" i="1" dirty="0">
                <a:solidFill>
                  <a:srgbClr val="FF0000"/>
                </a:solidFill>
              </a:rPr>
              <a:t>crossover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b="1" i="1" dirty="0">
                <a:solidFill>
                  <a:srgbClr val="FF0000"/>
                </a:solidFill>
              </a:rPr>
              <a:t>mutation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Genetic Algorithm 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7: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Place </a:t>
            </a:r>
            <a:r>
              <a:rPr lang="en-US" sz="2800" dirty="0"/>
              <a:t>the created offspring chromosomes in the new population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b="1" dirty="0">
                <a:solidFill>
                  <a:srgbClr val="0070C0"/>
                </a:solidFill>
              </a:rPr>
              <a:t>Step 8: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Repeat </a:t>
            </a:r>
            <a:r>
              <a:rPr lang="en-US" sz="2800" b="1" i="1" dirty="0"/>
              <a:t>Step 5 </a:t>
            </a:r>
            <a:r>
              <a:rPr lang="en-US" sz="2800" dirty="0"/>
              <a:t>until the size of the new chromosome </a:t>
            </a:r>
            <a:r>
              <a:rPr lang="en-US" sz="2800" dirty="0" smtClean="0"/>
              <a:t>population becomes </a:t>
            </a:r>
            <a:r>
              <a:rPr lang="en-US" sz="2800" dirty="0"/>
              <a:t>equal to the size of the initial population,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Genetic Algorithm 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Step </a:t>
            </a:r>
            <a:r>
              <a:rPr lang="en-US" sz="3200" b="1" dirty="0">
                <a:solidFill>
                  <a:srgbClr val="0070C0"/>
                </a:solidFill>
              </a:rPr>
              <a:t>9: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Replace </a:t>
            </a:r>
            <a:r>
              <a:rPr lang="en-US" sz="2800" dirty="0"/>
              <a:t>the initial (parent) chromosome population with the </a:t>
            </a:r>
            <a:r>
              <a:rPr lang="en-US" sz="2800" dirty="0" smtClean="0"/>
              <a:t>new (</a:t>
            </a:r>
            <a:r>
              <a:rPr lang="en-US" sz="2800" dirty="0"/>
              <a:t>offspring) population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b="1" dirty="0">
                <a:solidFill>
                  <a:srgbClr val="0070C0"/>
                </a:solidFill>
              </a:rPr>
              <a:t>Step 10: 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Go </a:t>
            </a:r>
            <a:r>
              <a:rPr lang="en-US" sz="2800" dirty="0"/>
              <a:t>to </a:t>
            </a:r>
            <a:r>
              <a:rPr lang="en-US" sz="2800" b="1" i="1" dirty="0"/>
              <a:t>Step 4</a:t>
            </a:r>
            <a:r>
              <a:rPr lang="en-US" sz="2800" dirty="0"/>
              <a:t>, and repeat the process until the termination criterion </a:t>
            </a:r>
            <a:r>
              <a:rPr lang="en-US" sz="2800" dirty="0" smtClean="0"/>
              <a:t>is satisfied</a:t>
            </a:r>
            <a:r>
              <a:rPr lang="en-US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12255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dirty="0" smtClean="0"/>
              <a:t>Selection</a:t>
            </a:r>
            <a:endParaRPr lang="en-US" sz="2800" i="0" dirty="0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1225550" y="33591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i="0"/>
              <a:t>population</a:t>
            </a:r>
            <a:endParaRPr lang="en-US" sz="2800" i="0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949950" y="334486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i="0"/>
              <a:t>evaluation</a:t>
            </a:r>
            <a:endParaRPr lang="en-US" sz="2800" i="0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59499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800" i="0"/>
              <a:t>modification</a:t>
            </a:r>
            <a:endParaRPr lang="en-US" sz="2800" i="0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1225550" y="51117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511550" y="22098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2098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5146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362200" y="3968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662113" y="5197475"/>
            <a:ext cx="13303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i="0"/>
              <a:t>discard</a:t>
            </a:r>
            <a:endParaRPr lang="en-US" sz="2800" i="0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3498850" y="36576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0866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900113" y="4100513"/>
            <a:ext cx="129522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deleted </a:t>
            </a:r>
            <a:endParaRPr lang="en-US" sz="2400" i="1" dirty="0">
              <a:latin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</a:rPr>
              <a:t>members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900113" y="2728913"/>
            <a:ext cx="109466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parents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719513" y="1738313"/>
            <a:ext cx="119564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7300913" y="2500313"/>
            <a:ext cx="125835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modified</a:t>
            </a:r>
            <a:endParaRPr lang="en-US" sz="2400" i="1" dirty="0">
              <a:latin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</a:rPr>
              <a:t>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3506788" y="3719513"/>
            <a:ext cx="24668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evaluated children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209550" y="3657600"/>
            <a:ext cx="1028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itle 1"/>
          <p:cNvSpPr txBox="1"/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GA Cycle of Reproduction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 Population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524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6530</Words>
  <Application>WPS Presentation</Application>
  <PresentationFormat>On-screen Show (4:3)</PresentationFormat>
  <Paragraphs>261</Paragraphs>
  <Slides>36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Monotype Sorts</vt:lpstr>
      <vt:lpstr>Microsoft YaHei</vt:lpstr>
      <vt:lpstr>Wingdings</vt:lpstr>
      <vt:lpstr>Origin</vt:lpstr>
      <vt:lpstr>Chap 5: Genetic Algo.</vt:lpstr>
      <vt:lpstr>Genetic Algorithms</vt:lpstr>
      <vt:lpstr>Genetic Algorithm Steps</vt:lpstr>
      <vt:lpstr>Genetic Algorithm Steps</vt:lpstr>
      <vt:lpstr>Genetic Algorithm Steps</vt:lpstr>
      <vt:lpstr>Genetic Algorithm Steps</vt:lpstr>
      <vt:lpstr>Genetic Algorithm Steps</vt:lpstr>
      <vt:lpstr>PowerPoint 演示文稿</vt:lpstr>
      <vt:lpstr>Initial Population</vt:lpstr>
      <vt:lpstr>Population</vt:lpstr>
      <vt:lpstr>Parents Selection</vt:lpstr>
      <vt:lpstr>Reproduction</vt:lpstr>
      <vt:lpstr>Evaluation</vt:lpstr>
      <vt:lpstr>Fitness Function</vt:lpstr>
      <vt:lpstr>Fitness Function</vt:lpstr>
      <vt:lpstr>Fitness Function</vt:lpstr>
      <vt:lpstr>Parent/Survivor Selection</vt:lpstr>
      <vt:lpstr>Parent/Survivor Selection</vt:lpstr>
      <vt:lpstr>Roulette wheel</vt:lpstr>
      <vt:lpstr>Tournament</vt:lpstr>
      <vt:lpstr>Reproduction</vt:lpstr>
      <vt:lpstr>Chromosome Modification</vt:lpstr>
      <vt:lpstr>Reproduction</vt:lpstr>
      <vt:lpstr>Crossover Operator</vt:lpstr>
      <vt:lpstr>One-Point Crossover</vt:lpstr>
      <vt:lpstr>Two-Point Crossover</vt:lpstr>
      <vt:lpstr>Mutation Operator</vt:lpstr>
      <vt:lpstr>Mutation</vt:lpstr>
      <vt:lpstr>GA Example</vt:lpstr>
      <vt:lpstr>Case Study</vt:lpstr>
      <vt:lpstr>PowerPoint 演示文稿</vt:lpstr>
      <vt:lpstr>The Fitness Function &amp; Chromosome Location</vt:lpstr>
      <vt:lpstr>Selection: Roulette Wheel</vt:lpstr>
      <vt:lpstr>Crossover</vt:lpstr>
      <vt:lpstr>Mutation</vt:lpstr>
      <vt:lpstr>The Genetic Algorithm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fskkp</dc:creator>
  <cp:lastModifiedBy>End User</cp:lastModifiedBy>
  <cp:revision>132</cp:revision>
  <dcterms:created xsi:type="dcterms:W3CDTF">2011-09-11T02:43:00Z</dcterms:created>
  <dcterms:modified xsi:type="dcterms:W3CDTF">2016-12-08T09:15:29Z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