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37"/>
  </p:notesMasterIdLst>
  <p:handoutMasterIdLst>
    <p:handoutMasterId r:id="rId38"/>
  </p:handoutMasterIdLst>
  <p:sldIdLst>
    <p:sldId id="307" r:id="rId2"/>
    <p:sldId id="308" r:id="rId3"/>
    <p:sldId id="360" r:id="rId4"/>
    <p:sldId id="309" r:id="rId5"/>
    <p:sldId id="310" r:id="rId6"/>
    <p:sldId id="311" r:id="rId7"/>
    <p:sldId id="345" r:id="rId8"/>
    <p:sldId id="346" r:id="rId9"/>
    <p:sldId id="347" r:id="rId10"/>
    <p:sldId id="348" r:id="rId11"/>
    <p:sldId id="344" r:id="rId12"/>
    <p:sldId id="349" r:id="rId13"/>
    <p:sldId id="350" r:id="rId14"/>
    <p:sldId id="351" r:id="rId15"/>
    <p:sldId id="318" r:id="rId16"/>
    <p:sldId id="352" r:id="rId17"/>
    <p:sldId id="353" r:id="rId18"/>
    <p:sldId id="354" r:id="rId19"/>
    <p:sldId id="355" r:id="rId20"/>
    <p:sldId id="356" r:id="rId21"/>
    <p:sldId id="334" r:id="rId22"/>
    <p:sldId id="335" r:id="rId23"/>
    <p:sldId id="357" r:id="rId24"/>
    <p:sldId id="358" r:id="rId25"/>
    <p:sldId id="359" r:id="rId26"/>
    <p:sldId id="330" r:id="rId27"/>
    <p:sldId id="338" r:id="rId28"/>
    <p:sldId id="331" r:id="rId29"/>
    <p:sldId id="339" r:id="rId30"/>
    <p:sldId id="332" r:id="rId31"/>
    <p:sldId id="340" r:id="rId32"/>
    <p:sldId id="341" r:id="rId33"/>
    <p:sldId id="333" r:id="rId34"/>
    <p:sldId id="336" r:id="rId35"/>
    <p:sldId id="361" r:id="rId36"/>
  </p:sldIdLst>
  <p:sldSz cx="9144000" cy="6858000" type="screen4x3"/>
  <p:notesSz cx="661670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0033"/>
    <a:srgbClr val="FF0066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9468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72" y="-102"/>
      </p:cViewPr>
      <p:guideLst>
        <p:guide orient="horz" pos="3090"/>
        <p:guide pos="20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4.xml"/><Relationship Id="rId3" Type="http://schemas.openxmlformats.org/officeDocument/2006/relationships/slide" Target="slides/slide9.xml"/><Relationship Id="rId7" Type="http://schemas.openxmlformats.org/officeDocument/2006/relationships/slide" Target="slides/slide2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23.xml"/><Relationship Id="rId5" Type="http://schemas.openxmlformats.org/officeDocument/2006/relationships/slide" Target="slides/slide21.xml"/><Relationship Id="rId4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defTabSz="7620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3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52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93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1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13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857250" y="736600"/>
            <a:ext cx="4903788" cy="3678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3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882650" y="4659313"/>
            <a:ext cx="4851400" cy="4414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441" tIns="45220" rIns="90441" bIns="4522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9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539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39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539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539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539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39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39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E5AA43-4500-44EF-B47F-BC6C8DA37C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39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CE6389-C124-4629-8B53-4CE7D10E9F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051FBC-5477-4838-9403-FE0B208461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79F17E-F38E-4A66-91BA-D2E3489CB0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4C3563-4C21-41BF-A7AC-2B5CA5F769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5BE036-82FC-417F-B333-A0DB43009F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850F74-FD70-42AC-84AF-9B9EDA12B5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2CAD82-F4AF-4871-AF17-AC284EBC55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72FF1-4635-4653-8015-62593FD5A25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0C5F76-64DF-4A27-AEFC-BEAFA20CD9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37EA63-7AC2-4060-8156-DFE024C472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97D7A4-A797-4FC4-AF3F-856D95BEAB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EDDF2467-9031-4971-8DB6-B70ADA4559C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529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529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29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29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529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529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29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2529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29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29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529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29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29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0993C51-25AC-4F99-8E17-02EDE3D7F399}" type="slidenum">
              <a:rPr lang="en-US"/>
              <a:pPr/>
              <a:t>1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0" y="24384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Chapter 1:</a:t>
            </a:r>
            <a:br>
              <a:rPr lang="en-US"/>
            </a:br>
            <a:r>
              <a:rPr lang="en-US"/>
              <a:t>The Introduction to Database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281720-6435-46F8-9B46-8E1A6F21B7E0}" type="slidenum">
              <a:rPr lang="en-US"/>
              <a:pPr/>
              <a:t>10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Limitations of File-Based Approach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Separation and isolation of data</a:t>
            </a:r>
          </a:p>
          <a:p>
            <a:pPr lvl="1"/>
            <a:r>
              <a:rPr lang="en-GB">
                <a:latin typeface="Times" pitchFamily="18" charset="0"/>
              </a:rPr>
              <a:t>Each program maintains its own set of data.</a:t>
            </a:r>
          </a:p>
          <a:p>
            <a:pPr lvl="1"/>
            <a:r>
              <a:rPr lang="en-GB">
                <a:latin typeface="Times" pitchFamily="18" charset="0"/>
              </a:rPr>
              <a:t>Users of one program may be unaware of potentially useful data held by other programs.</a:t>
            </a:r>
            <a:endParaRPr lang="en-GB" sz="3200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Duplication of data</a:t>
            </a:r>
          </a:p>
          <a:p>
            <a:pPr lvl="1"/>
            <a:r>
              <a:rPr lang="en-GB">
                <a:latin typeface="Times" pitchFamily="18" charset="0"/>
              </a:rPr>
              <a:t>Same data is held by different programs.</a:t>
            </a:r>
          </a:p>
          <a:p>
            <a:pPr lvl="1"/>
            <a:r>
              <a:rPr lang="en-GB">
                <a:latin typeface="Times" pitchFamily="18" charset="0"/>
              </a:rPr>
              <a:t>Wasted space and potentially different values and/or different formats for the same item.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1FF801-B851-45F6-A8F8-7B2EDD77976C}" type="slidenum">
              <a:rPr lang="en-US"/>
              <a:pPr/>
              <a:t>11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05813" cy="4525963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r>
              <a:rPr lang="en-GB" sz="2800"/>
              <a:t>Program must implement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Security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Concurrency control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Support for schema reorganization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Performance enhancing data structures, e.g., indexes</a:t>
            </a:r>
          </a:p>
          <a:p>
            <a:pPr>
              <a:lnSpc>
                <a:spcPct val="90000"/>
              </a:lnSpc>
            </a:pPr>
            <a:r>
              <a:rPr lang="en-GB" sz="2800"/>
              <a:t>Observation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Many applications need these services</a:t>
            </a:r>
          </a:p>
          <a:p>
            <a:pPr>
              <a:lnSpc>
                <a:spcPct val="90000"/>
              </a:lnSpc>
            </a:pPr>
            <a:r>
              <a:rPr lang="en-GB" sz="2800"/>
              <a:t>Solution</a:t>
            </a:r>
          </a:p>
          <a:p>
            <a:pPr lvl="1">
              <a:lnSpc>
                <a:spcPct val="90000"/>
              </a:lnSpc>
            </a:pPr>
            <a:r>
              <a:rPr lang="en-GB" sz="2400"/>
              <a:t>Build and sell a software system to provide services!</a:t>
            </a:r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 b="1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>
              <a:lnSpc>
                <a:spcPct val="90000"/>
              </a:lnSpc>
            </a:pPr>
            <a:endParaRPr lang="en-GB" sz="28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2">
              <a:lnSpc>
                <a:spcPct val="90000"/>
              </a:lnSpc>
            </a:pPr>
            <a:endParaRPr lang="en-GB" sz="20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</a:pPr>
            <a:endParaRPr lang="en-GB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800" b="1">
              <a:latin typeface="Times" pitchFamily="18" charset="0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0" y="457200"/>
            <a:ext cx="9688513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GB" sz="4000" b="1">
                <a:solidFill>
                  <a:srgbClr val="FF3300"/>
                </a:solidFill>
              </a:rPr>
              <a:t>Limitations of File-based Systems</a:t>
            </a:r>
            <a:r>
              <a:rPr lang="en-GB" sz="4400">
                <a:solidFill>
                  <a:srgbClr val="FF33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96427D-CD50-499F-9160-0FAB3DE60873}" type="slidenum">
              <a:rPr lang="en-US"/>
              <a:pPr/>
              <a:t>12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Database Approach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279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Arose because:</a:t>
            </a:r>
          </a:p>
          <a:p>
            <a:pPr lvl="1"/>
            <a:r>
              <a:rPr lang="en-GB">
                <a:latin typeface="Times" pitchFamily="18" charset="0"/>
              </a:rPr>
              <a:t>Definition of data was embedded in application programs, rather than being stored separately and independently.</a:t>
            </a:r>
          </a:p>
          <a:p>
            <a:pPr lvl="1"/>
            <a:r>
              <a:rPr lang="en-GB">
                <a:latin typeface="Times" pitchFamily="18" charset="0"/>
              </a:rPr>
              <a:t>No control over access and manipulation of data beyond that imposed by application programs.</a:t>
            </a:r>
          </a:p>
          <a:p>
            <a:r>
              <a:rPr lang="en-GB" b="1">
                <a:latin typeface="Times" pitchFamily="18" charset="0"/>
              </a:rPr>
              <a:t>Result: </a:t>
            </a:r>
          </a:p>
          <a:p>
            <a:pPr lvl="1"/>
            <a:r>
              <a:rPr lang="en-GB">
                <a:latin typeface="Times" pitchFamily="18" charset="0"/>
              </a:rPr>
              <a:t>the database and Database Management System (DBMS).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FA448D-10BB-46B6-BE8F-37F82F1659CE}" type="slidenum">
              <a:rPr lang="en-US"/>
              <a:pPr/>
              <a:t>13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Database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3500"/>
            <a:ext cx="8364538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Shared collection of logically related data (and a description of this data), designed to meet the information needs of an organization.</a:t>
            </a:r>
          </a:p>
          <a:p>
            <a:r>
              <a:rPr lang="en-GB" b="1">
                <a:latin typeface="Times" pitchFamily="18" charset="0"/>
              </a:rPr>
              <a:t>System catalogue (metadata) provides description of  data to enable program–data independence.</a:t>
            </a:r>
          </a:p>
          <a:p>
            <a:r>
              <a:rPr lang="en-GB" b="1">
                <a:latin typeface="Times" pitchFamily="18" charset="0"/>
              </a:rPr>
              <a:t>Logically related data comprises entities, attributes, and relationships of an organization’s information.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C37E6-8BAE-43DC-910D-6BED254C73F2}" type="slidenum">
              <a:rPr lang="en-US"/>
              <a:pPr/>
              <a:t>14</a:t>
            </a:fld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Database Management System (DBMS)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46288"/>
            <a:ext cx="7727950" cy="3533775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A software system that enables users to define, create, and maintain the database and that provides controlled access to the database.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683D4-8579-47C7-807B-4F7BC97AB8B9}" type="slidenum">
              <a:rPr lang="en-US"/>
              <a:pPr/>
              <a:t>15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8150"/>
            <a:ext cx="7915275" cy="704850"/>
          </a:xfrm>
          <a:noFill/>
          <a:ln/>
        </p:spPr>
        <p:txBody>
          <a:bodyPr wrap="none" lIns="41275" tIns="17462" rIns="41275" bIns="17462" anchor="t">
            <a:spAutoFit/>
          </a:bodyPr>
          <a:lstStyle/>
          <a:p>
            <a:pPr defTabSz="804863"/>
            <a:r>
              <a:rPr lang="en-US"/>
              <a:t>Database Management System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3200400" y="4572000"/>
            <a:ext cx="33528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DBMS manages data resources like an operating system manages hardware resources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210948" name="Group 4"/>
          <p:cNvGrpSpPr>
            <a:grpSpLocks/>
          </p:cNvGrpSpPr>
          <p:nvPr/>
        </p:nvGrpSpPr>
        <p:grpSpPr bwMode="auto">
          <a:xfrm>
            <a:off x="457200" y="1219200"/>
            <a:ext cx="8194675" cy="4572000"/>
            <a:chOff x="288" y="768"/>
            <a:chExt cx="5162" cy="3378"/>
          </a:xfrm>
        </p:grpSpPr>
        <p:sp>
          <p:nvSpPr>
            <p:cNvPr id="210949" name="Rectangle 5"/>
            <p:cNvSpPr>
              <a:spLocks noChangeArrowheads="1"/>
            </p:cNvSpPr>
            <p:nvPr/>
          </p:nvSpPr>
          <p:spPr bwMode="auto">
            <a:xfrm>
              <a:off x="2208" y="1920"/>
              <a:ext cx="1216" cy="986"/>
            </a:xfrm>
            <a:prstGeom prst="rect">
              <a:avLst/>
            </a:prstGeom>
            <a:gradFill rotWithShape="0">
              <a:gsLst>
                <a:gs pos="0">
                  <a:srgbClr val="A3F25F">
                    <a:gamma/>
                    <a:tint val="70196"/>
                    <a:invGamma/>
                  </a:srgbClr>
                </a:gs>
                <a:gs pos="100000">
                  <a:srgbClr val="A3F25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4400" b="1">
                  <a:solidFill>
                    <a:srgbClr val="000000"/>
                  </a:solidFill>
                </a:rPr>
                <a:t>DBMS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4177" y="1200"/>
              <a:ext cx="1273" cy="2256"/>
              <a:chOff x="3909" y="1728"/>
              <a:chExt cx="810" cy="821"/>
            </a:xfrm>
          </p:grpSpPr>
          <p:sp>
            <p:nvSpPr>
              <p:cNvPr id="210951" name="Freeform 7"/>
              <p:cNvSpPr>
                <a:spLocks/>
              </p:cNvSpPr>
              <p:nvPr/>
            </p:nvSpPr>
            <p:spPr bwMode="auto">
              <a:xfrm>
                <a:off x="3909" y="1728"/>
                <a:ext cx="810" cy="821"/>
              </a:xfrm>
              <a:custGeom>
                <a:avLst/>
                <a:gdLst/>
                <a:ahLst/>
                <a:cxnLst>
                  <a:cxn ang="0">
                    <a:pos x="809" y="112"/>
                  </a:cxn>
                  <a:cxn ang="0">
                    <a:pos x="809" y="714"/>
                  </a:cxn>
                  <a:cxn ang="0">
                    <a:pos x="796" y="732"/>
                  </a:cxn>
                  <a:cxn ang="0">
                    <a:pos x="777" y="749"/>
                  </a:cxn>
                  <a:cxn ang="0">
                    <a:pos x="748" y="765"/>
                  </a:cxn>
                  <a:cxn ang="0">
                    <a:pos x="711" y="780"/>
                  </a:cxn>
                  <a:cxn ang="0">
                    <a:pos x="658" y="795"/>
                  </a:cxn>
                  <a:cxn ang="0">
                    <a:pos x="605" y="804"/>
                  </a:cxn>
                  <a:cxn ang="0">
                    <a:pos x="547" y="812"/>
                  </a:cxn>
                  <a:cxn ang="0">
                    <a:pos x="492" y="817"/>
                  </a:cxn>
                  <a:cxn ang="0">
                    <a:pos x="442" y="820"/>
                  </a:cxn>
                  <a:cxn ang="0">
                    <a:pos x="386" y="820"/>
                  </a:cxn>
                  <a:cxn ang="0">
                    <a:pos x="323" y="817"/>
                  </a:cxn>
                  <a:cxn ang="0">
                    <a:pos x="270" y="813"/>
                  </a:cxn>
                  <a:cxn ang="0">
                    <a:pos x="212" y="806"/>
                  </a:cxn>
                  <a:cxn ang="0">
                    <a:pos x="156" y="796"/>
                  </a:cxn>
                  <a:cxn ang="0">
                    <a:pos x="116" y="786"/>
                  </a:cxn>
                  <a:cxn ang="0">
                    <a:pos x="74" y="772"/>
                  </a:cxn>
                  <a:cxn ang="0">
                    <a:pos x="42" y="756"/>
                  </a:cxn>
                  <a:cxn ang="0">
                    <a:pos x="26" y="746"/>
                  </a:cxn>
                  <a:cxn ang="0">
                    <a:pos x="11" y="731"/>
                  </a:cxn>
                  <a:cxn ang="0">
                    <a:pos x="0" y="713"/>
                  </a:cxn>
                  <a:cxn ang="0">
                    <a:pos x="0" y="103"/>
                  </a:cxn>
                  <a:cxn ang="0">
                    <a:pos x="8" y="88"/>
                  </a:cxn>
                  <a:cxn ang="0">
                    <a:pos x="26" y="71"/>
                  </a:cxn>
                  <a:cxn ang="0">
                    <a:pos x="71" y="48"/>
                  </a:cxn>
                  <a:cxn ang="0">
                    <a:pos x="45" y="61"/>
                  </a:cxn>
                  <a:cxn ang="0">
                    <a:pos x="93" y="40"/>
                  </a:cxn>
                  <a:cxn ang="0">
                    <a:pos x="130" y="30"/>
                  </a:cxn>
                  <a:cxn ang="0">
                    <a:pos x="177" y="20"/>
                  </a:cxn>
                  <a:cxn ang="0">
                    <a:pos x="230" y="11"/>
                  </a:cxn>
                  <a:cxn ang="0">
                    <a:pos x="286" y="3"/>
                  </a:cxn>
                  <a:cxn ang="0">
                    <a:pos x="352" y="0"/>
                  </a:cxn>
                  <a:cxn ang="0">
                    <a:pos x="407" y="0"/>
                  </a:cxn>
                  <a:cxn ang="0">
                    <a:pos x="481" y="0"/>
                  </a:cxn>
                  <a:cxn ang="0">
                    <a:pos x="534" y="4"/>
                  </a:cxn>
                  <a:cxn ang="0">
                    <a:pos x="582" y="11"/>
                  </a:cxn>
                  <a:cxn ang="0">
                    <a:pos x="637" y="20"/>
                  </a:cxn>
                  <a:cxn ang="0">
                    <a:pos x="682" y="31"/>
                  </a:cxn>
                  <a:cxn ang="0">
                    <a:pos x="724" y="47"/>
                  </a:cxn>
                  <a:cxn ang="0">
                    <a:pos x="756" y="59"/>
                  </a:cxn>
                  <a:cxn ang="0">
                    <a:pos x="777" y="72"/>
                  </a:cxn>
                  <a:cxn ang="0">
                    <a:pos x="796" y="89"/>
                  </a:cxn>
                  <a:cxn ang="0">
                    <a:pos x="809" y="112"/>
                  </a:cxn>
                </a:cxnLst>
                <a:rect l="0" t="0" r="r" b="b"/>
                <a:pathLst>
                  <a:path w="810" h="821">
                    <a:moveTo>
                      <a:pt x="809" y="112"/>
                    </a:moveTo>
                    <a:lnTo>
                      <a:pt x="809" y="714"/>
                    </a:lnTo>
                    <a:lnTo>
                      <a:pt x="796" y="732"/>
                    </a:lnTo>
                    <a:lnTo>
                      <a:pt x="777" y="749"/>
                    </a:lnTo>
                    <a:lnTo>
                      <a:pt x="748" y="765"/>
                    </a:lnTo>
                    <a:lnTo>
                      <a:pt x="711" y="780"/>
                    </a:lnTo>
                    <a:lnTo>
                      <a:pt x="658" y="795"/>
                    </a:lnTo>
                    <a:lnTo>
                      <a:pt x="605" y="804"/>
                    </a:lnTo>
                    <a:lnTo>
                      <a:pt x="547" y="812"/>
                    </a:lnTo>
                    <a:lnTo>
                      <a:pt x="492" y="817"/>
                    </a:lnTo>
                    <a:lnTo>
                      <a:pt x="442" y="820"/>
                    </a:lnTo>
                    <a:lnTo>
                      <a:pt x="386" y="820"/>
                    </a:lnTo>
                    <a:lnTo>
                      <a:pt x="323" y="817"/>
                    </a:lnTo>
                    <a:lnTo>
                      <a:pt x="270" y="813"/>
                    </a:lnTo>
                    <a:lnTo>
                      <a:pt x="212" y="806"/>
                    </a:lnTo>
                    <a:lnTo>
                      <a:pt x="156" y="796"/>
                    </a:lnTo>
                    <a:lnTo>
                      <a:pt x="116" y="786"/>
                    </a:lnTo>
                    <a:lnTo>
                      <a:pt x="74" y="772"/>
                    </a:lnTo>
                    <a:lnTo>
                      <a:pt x="42" y="756"/>
                    </a:lnTo>
                    <a:lnTo>
                      <a:pt x="26" y="746"/>
                    </a:lnTo>
                    <a:lnTo>
                      <a:pt x="11" y="731"/>
                    </a:lnTo>
                    <a:lnTo>
                      <a:pt x="0" y="713"/>
                    </a:lnTo>
                    <a:lnTo>
                      <a:pt x="0" y="103"/>
                    </a:lnTo>
                    <a:lnTo>
                      <a:pt x="8" y="88"/>
                    </a:lnTo>
                    <a:lnTo>
                      <a:pt x="26" y="71"/>
                    </a:lnTo>
                    <a:lnTo>
                      <a:pt x="71" y="48"/>
                    </a:lnTo>
                    <a:lnTo>
                      <a:pt x="45" y="61"/>
                    </a:lnTo>
                    <a:lnTo>
                      <a:pt x="93" y="40"/>
                    </a:lnTo>
                    <a:lnTo>
                      <a:pt x="130" y="30"/>
                    </a:lnTo>
                    <a:lnTo>
                      <a:pt x="177" y="20"/>
                    </a:lnTo>
                    <a:lnTo>
                      <a:pt x="230" y="11"/>
                    </a:lnTo>
                    <a:lnTo>
                      <a:pt x="286" y="3"/>
                    </a:lnTo>
                    <a:lnTo>
                      <a:pt x="352" y="0"/>
                    </a:lnTo>
                    <a:lnTo>
                      <a:pt x="407" y="0"/>
                    </a:lnTo>
                    <a:lnTo>
                      <a:pt x="481" y="0"/>
                    </a:lnTo>
                    <a:lnTo>
                      <a:pt x="534" y="4"/>
                    </a:lnTo>
                    <a:lnTo>
                      <a:pt x="582" y="11"/>
                    </a:lnTo>
                    <a:lnTo>
                      <a:pt x="637" y="20"/>
                    </a:lnTo>
                    <a:lnTo>
                      <a:pt x="682" y="31"/>
                    </a:lnTo>
                    <a:lnTo>
                      <a:pt x="724" y="47"/>
                    </a:lnTo>
                    <a:lnTo>
                      <a:pt x="756" y="59"/>
                    </a:lnTo>
                    <a:lnTo>
                      <a:pt x="777" y="72"/>
                    </a:lnTo>
                    <a:lnTo>
                      <a:pt x="796" y="89"/>
                    </a:lnTo>
                    <a:lnTo>
                      <a:pt x="809" y="112"/>
                    </a:lnTo>
                  </a:path>
                </a:pathLst>
              </a:custGeom>
              <a:gradFill rotWithShape="0">
                <a:gsLst>
                  <a:gs pos="0">
                    <a:srgbClr val="A2C1FE">
                      <a:gamma/>
                      <a:tint val="60000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952" name="Oval 8"/>
              <p:cNvSpPr>
                <a:spLocks noChangeArrowheads="1"/>
              </p:cNvSpPr>
              <p:nvPr/>
            </p:nvSpPr>
            <p:spPr bwMode="auto">
              <a:xfrm>
                <a:off x="3913" y="1732"/>
                <a:ext cx="801" cy="1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3" name="Rectangle 9"/>
              <p:cNvSpPr>
                <a:spLocks noChangeArrowheads="1"/>
              </p:cNvSpPr>
              <p:nvPr/>
            </p:nvSpPr>
            <p:spPr bwMode="auto">
              <a:xfrm>
                <a:off x="4024" y="2101"/>
                <a:ext cx="6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Database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containing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centralized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b="1">
                    <a:solidFill>
                      <a:srgbClr val="000000"/>
                    </a:solidFill>
                  </a:rPr>
                  <a:t> shared data</a:t>
                </a:r>
              </a:p>
            </p:txBody>
          </p:sp>
        </p:grpSp>
        <p:sp>
          <p:nvSpPr>
            <p:cNvPr id="210954" name="Line 10"/>
            <p:cNvSpPr>
              <a:spLocks noChangeShapeType="1"/>
            </p:cNvSpPr>
            <p:nvPr/>
          </p:nvSpPr>
          <p:spPr bwMode="auto">
            <a:xfrm>
              <a:off x="3456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Line 11"/>
            <p:cNvSpPr>
              <a:spLocks noChangeShapeType="1"/>
            </p:cNvSpPr>
            <p:nvPr/>
          </p:nvSpPr>
          <p:spPr bwMode="auto">
            <a:xfrm>
              <a:off x="1296" y="1200"/>
              <a:ext cx="864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>
              <a:off x="1296" y="2496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7" name="Line 13"/>
            <p:cNvSpPr>
              <a:spLocks noChangeShapeType="1"/>
            </p:cNvSpPr>
            <p:nvPr/>
          </p:nvSpPr>
          <p:spPr bwMode="auto">
            <a:xfrm flipV="1">
              <a:off x="1296" y="2928"/>
              <a:ext cx="91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0958" name="Group 14"/>
            <p:cNvGrpSpPr>
              <a:grpSpLocks/>
            </p:cNvGrpSpPr>
            <p:nvPr/>
          </p:nvGrpSpPr>
          <p:grpSpPr bwMode="auto">
            <a:xfrm>
              <a:off x="288" y="768"/>
              <a:ext cx="907" cy="1026"/>
              <a:chOff x="288" y="768"/>
              <a:chExt cx="907" cy="1026"/>
            </a:xfrm>
          </p:grpSpPr>
          <p:grpSp>
            <p:nvGrpSpPr>
              <p:cNvPr id="210959" name="Group 15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21096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6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62" name="AutoShape 18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63" name="AutoShape 19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964" name="Rectangle 20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#1</a:t>
                </a:r>
              </a:p>
            </p:txBody>
          </p:sp>
        </p:grpSp>
        <p:grpSp>
          <p:nvGrpSpPr>
            <p:cNvPr id="210965" name="Group 21"/>
            <p:cNvGrpSpPr>
              <a:grpSpLocks/>
            </p:cNvGrpSpPr>
            <p:nvPr/>
          </p:nvGrpSpPr>
          <p:grpSpPr bwMode="auto">
            <a:xfrm>
              <a:off x="288" y="1920"/>
              <a:ext cx="907" cy="1026"/>
              <a:chOff x="288" y="768"/>
              <a:chExt cx="907" cy="1026"/>
            </a:xfrm>
          </p:grpSpPr>
          <p:grpSp>
            <p:nvGrpSpPr>
              <p:cNvPr id="210966" name="Group 22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210967" name="AutoShape 23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68" name="AutoShape 24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69" name="AutoShape 25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70" name="AutoShape 26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971" name="Rectangle 27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#2</a:t>
                </a:r>
              </a:p>
            </p:txBody>
          </p:sp>
        </p:grpSp>
        <p:grpSp>
          <p:nvGrpSpPr>
            <p:cNvPr id="210972" name="Group 28"/>
            <p:cNvGrpSpPr>
              <a:grpSpLocks/>
            </p:cNvGrpSpPr>
            <p:nvPr/>
          </p:nvGrpSpPr>
          <p:grpSpPr bwMode="auto">
            <a:xfrm>
              <a:off x="336" y="3120"/>
              <a:ext cx="907" cy="1026"/>
              <a:chOff x="288" y="768"/>
              <a:chExt cx="907" cy="1026"/>
            </a:xfrm>
          </p:grpSpPr>
          <p:grpSp>
            <p:nvGrpSpPr>
              <p:cNvPr id="210973" name="Group 29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210974" name="AutoShape 30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75" name="AutoShape 31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76" name="AutoShape 32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977" name="AutoShape 33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0978" name="Rectangle 3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b="1">
                    <a:solidFill>
                      <a:srgbClr val="000000"/>
                    </a:solidFill>
                  </a:rPr>
                  <a:t>#3</a:t>
                </a:r>
              </a:p>
            </p:txBody>
          </p:sp>
        </p:grp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75F1BF-9040-4F94-921F-97604D494B5E}" type="slidenum">
              <a:rPr lang="en-US"/>
              <a:pPr/>
              <a:t>16</a:t>
            </a:fld>
            <a:endParaRPr lang="en-US"/>
          </a:p>
        </p:txBody>
      </p:sp>
      <p:pic>
        <p:nvPicPr>
          <p:cNvPr id="275458" name="Picture 2" descr="DS3-Figure 01-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66850"/>
            <a:ext cx="7620000" cy="3940175"/>
          </a:xfrm>
          <a:prstGeom prst="rect">
            <a:avLst/>
          </a:prstGeom>
          <a:noFill/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GB" sz="3200" b="1" i="1">
                <a:solidFill>
                  <a:srgbClr val="FF3300"/>
                </a:solidFill>
                <a:latin typeface="Times" pitchFamily="18" charset="0"/>
              </a:rPr>
              <a:t>Cont……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D19741-8EE7-486C-952E-772DB2545FBF}" type="slidenum">
              <a:rPr lang="en-US"/>
              <a:pPr/>
              <a:t>17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Database Approach - facilities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46288"/>
            <a:ext cx="7727950" cy="3533775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Data definition language (DDL).</a:t>
            </a:r>
          </a:p>
          <a:p>
            <a:pPr lvl="1"/>
            <a:r>
              <a:rPr lang="en-GB">
                <a:latin typeface="Times" pitchFamily="18" charset="0"/>
              </a:rPr>
              <a:t>Permits specification of data types, structures and any data constraints.  </a:t>
            </a:r>
          </a:p>
          <a:p>
            <a:pPr lvl="1"/>
            <a:r>
              <a:rPr lang="en-GB">
                <a:latin typeface="Times" pitchFamily="18" charset="0"/>
              </a:rPr>
              <a:t>All specifications are stored in the database.</a:t>
            </a:r>
          </a:p>
          <a:p>
            <a:pPr lvl="1"/>
            <a:endParaRPr lang="en-GB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Data manipulation language (DML).</a:t>
            </a:r>
          </a:p>
          <a:p>
            <a:pPr lvl="1"/>
            <a:r>
              <a:rPr lang="en-GB">
                <a:latin typeface="Times" pitchFamily="18" charset="0"/>
              </a:rPr>
              <a:t>General enquiry facility (query language) of the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9D5B5-9680-4DD5-859A-311AE23948EF}" type="slidenum">
              <a:rPr lang="en-US"/>
              <a:pPr/>
              <a:t>18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9738" y="1295400"/>
            <a:ext cx="8458200" cy="48006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Controlled access to database may include:</a:t>
            </a:r>
          </a:p>
          <a:p>
            <a:pPr lvl="1"/>
            <a:r>
              <a:rPr lang="en-GB">
                <a:latin typeface="Times" pitchFamily="18" charset="0"/>
              </a:rPr>
              <a:t>A security system.</a:t>
            </a:r>
          </a:p>
          <a:p>
            <a:pPr lvl="1"/>
            <a:r>
              <a:rPr lang="en-GB">
                <a:latin typeface="Times" pitchFamily="18" charset="0"/>
              </a:rPr>
              <a:t>An integrity system.</a:t>
            </a:r>
          </a:p>
          <a:p>
            <a:pPr lvl="1"/>
            <a:r>
              <a:rPr lang="en-GB">
                <a:latin typeface="Times" pitchFamily="18" charset="0"/>
              </a:rPr>
              <a:t>A concurrency control system.</a:t>
            </a:r>
          </a:p>
          <a:p>
            <a:pPr lvl="1"/>
            <a:r>
              <a:rPr lang="en-GB">
                <a:latin typeface="Times" pitchFamily="18" charset="0"/>
              </a:rPr>
              <a:t>A recovery control system.</a:t>
            </a:r>
          </a:p>
          <a:p>
            <a:pPr lvl="1"/>
            <a:r>
              <a:rPr lang="en-GB">
                <a:latin typeface="Times" pitchFamily="18" charset="0"/>
              </a:rPr>
              <a:t>A user-accessible catalogue.</a:t>
            </a:r>
          </a:p>
          <a:p>
            <a:r>
              <a:rPr lang="en-GB" b="1">
                <a:latin typeface="Times" pitchFamily="18" charset="0"/>
              </a:rPr>
              <a:t>A view mechanism</a:t>
            </a:r>
          </a:p>
          <a:p>
            <a:pPr lvl="1"/>
            <a:r>
              <a:rPr lang="en-GB">
                <a:latin typeface="Times" pitchFamily="18" charset="0"/>
              </a:rPr>
              <a:t>Provides users with only the data they want or need to use.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GB" sz="3200" b="1" i="1">
                <a:solidFill>
                  <a:srgbClr val="FF3300"/>
                </a:solidFill>
                <a:latin typeface="Times" pitchFamily="18" charset="0"/>
              </a:rPr>
              <a:t>Cont……</a:t>
            </a:r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2E3C69-4769-4CE3-AD66-7D5665B3E098}" type="slidenum">
              <a:rPr lang="en-US"/>
              <a:pPr/>
              <a:t>19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Views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46288"/>
            <a:ext cx="7727950" cy="3533775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Allows each user to have his or her own view of the database.</a:t>
            </a:r>
          </a:p>
          <a:p>
            <a:pPr>
              <a:buFont typeface="Wingdings" pitchFamily="2" charset="2"/>
              <a:buNone/>
            </a:pPr>
            <a:endParaRPr lang="en-US" b="1">
              <a:latin typeface="Times" pitchFamily="18" charset="0"/>
              <a:cs typeface="Times New Roman" pitchFamily="18" charset="0"/>
            </a:endParaRP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A view is essentially some subset of the database.</a:t>
            </a:r>
            <a:r>
              <a:rPr lang="en-GB">
                <a:latin typeface="Times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7C7F2-A2B5-42DD-B932-C13CBEDDD800}" type="slidenum">
              <a:rPr lang="en-US"/>
              <a:pPr/>
              <a:t>2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Learning Outcomes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609600" indent="-609600">
              <a:buFont typeface="Wingdings" pitchFamily="2" charset="2"/>
              <a:buNone/>
            </a:pPr>
            <a:r>
              <a:rPr lang="en-US" sz="2800"/>
              <a:t>At the end of this chapter, students will be able to:</a:t>
            </a:r>
          </a:p>
          <a:p>
            <a:pPr marL="609600" indent="-609600"/>
            <a:r>
              <a:rPr lang="en-US" sz="2800"/>
              <a:t>Define the key terms: data and information.</a:t>
            </a:r>
          </a:p>
          <a:p>
            <a:pPr marL="609600" indent="-609600"/>
            <a:r>
              <a:rPr lang="en-US" sz="2800"/>
              <a:t>Name several examples of database applications.</a:t>
            </a:r>
          </a:p>
          <a:p>
            <a:pPr marL="609600" indent="-609600"/>
            <a:r>
              <a:rPr lang="en-US" sz="2800"/>
              <a:t>Describe the traditional file-based systems</a:t>
            </a:r>
          </a:p>
          <a:p>
            <a:pPr marL="609600" indent="-609600"/>
            <a:r>
              <a:rPr lang="en-US" sz="2800"/>
              <a:t>Describe the database approach &amp; the components</a:t>
            </a:r>
          </a:p>
          <a:p>
            <a:pPr marL="609600" indent="-609600" algn="just">
              <a:buFont typeface="Symbol" pitchFamily="18" charset="2"/>
              <a:buChar char=""/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A0AB1A-F2FB-42E5-8F7A-46275BE0770E}" type="slidenum">
              <a:rPr lang="en-US"/>
              <a:pPr/>
              <a:t>20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27950" cy="3533775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Benefits include:</a:t>
            </a:r>
          </a:p>
          <a:p>
            <a:pPr lvl="1"/>
            <a:r>
              <a:rPr lang="en-US">
                <a:latin typeface="Times" pitchFamily="18" charset="0"/>
                <a:cs typeface="Times New Roman" pitchFamily="18" charset="0"/>
              </a:rPr>
              <a:t>Reduce complexity;</a:t>
            </a:r>
            <a:endParaRPr lang="en-GB">
              <a:latin typeface="Times" pitchFamily="18" charset="0"/>
            </a:endParaRPr>
          </a:p>
          <a:p>
            <a:pPr lvl="1"/>
            <a:r>
              <a:rPr lang="en-US">
                <a:latin typeface="Times" pitchFamily="18" charset="0"/>
                <a:cs typeface="Times New Roman" pitchFamily="18" charset="0"/>
              </a:rPr>
              <a:t>Provide a level of security;</a:t>
            </a:r>
          </a:p>
          <a:p>
            <a:pPr lvl="1"/>
            <a:r>
              <a:rPr lang="en-US">
                <a:latin typeface="Times" pitchFamily="18" charset="0"/>
                <a:cs typeface="Times New Roman" pitchFamily="18" charset="0"/>
              </a:rPr>
              <a:t>Provide a mechanism to customize the appearance of the database;</a:t>
            </a:r>
            <a:r>
              <a:rPr lang="en-GB">
                <a:latin typeface="Times" pitchFamily="18" charset="0"/>
              </a:rPr>
              <a:t> </a:t>
            </a:r>
          </a:p>
          <a:p>
            <a:pPr lvl="1"/>
            <a:r>
              <a:rPr lang="en-US">
                <a:latin typeface="Times" pitchFamily="18" charset="0"/>
                <a:cs typeface="Times New Roman" pitchFamily="18" charset="0"/>
              </a:rPr>
              <a:t>Present a consistent, unchanging picture of the structure of the database, even if the underlying database is changed</a:t>
            </a:r>
            <a:r>
              <a:rPr lang="en-GB">
                <a:latin typeface="Times" pitchFamily="18" charset="0"/>
              </a:rPr>
              <a:t>.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GB" sz="3200" b="1" i="1">
                <a:solidFill>
                  <a:srgbClr val="FF3300"/>
                </a:solidFill>
                <a:latin typeface="Times" pitchFamily="18" charset="0"/>
              </a:rPr>
              <a:t>Cont……</a:t>
            </a:r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26C01-A3F1-4970-A045-4C7F0FFDD05C}" type="slidenum">
              <a:rPr lang="en-US"/>
              <a:pPr/>
              <a:t>21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94650" cy="128746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Components of the </a:t>
            </a:r>
            <a:br>
              <a:rPr lang="en-US"/>
            </a:br>
            <a:r>
              <a:rPr lang="en-US"/>
              <a:t>Database Environment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53400" cy="4114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 b="1"/>
              <a:t>CASE Tools</a:t>
            </a:r>
            <a:r>
              <a:rPr lang="en-US" sz="2400"/>
              <a:t> – computer-aided software engineering</a:t>
            </a:r>
          </a:p>
          <a:p>
            <a:pPr>
              <a:lnSpc>
                <a:spcPct val="90000"/>
              </a:lnSpc>
            </a:pPr>
            <a:r>
              <a:rPr lang="en-US" sz="2400" b="1"/>
              <a:t>Repository</a:t>
            </a:r>
            <a:r>
              <a:rPr lang="en-US" sz="2400"/>
              <a:t> – centralized storehouse of metadata</a:t>
            </a:r>
          </a:p>
          <a:p>
            <a:pPr>
              <a:lnSpc>
                <a:spcPct val="90000"/>
              </a:lnSpc>
            </a:pPr>
            <a:r>
              <a:rPr lang="en-US" sz="2400" b="1"/>
              <a:t>Database Management System (DBMS)</a:t>
            </a:r>
            <a:r>
              <a:rPr lang="en-US" sz="2400"/>
              <a:t> – software for managing the database</a:t>
            </a:r>
          </a:p>
          <a:p>
            <a:pPr>
              <a:lnSpc>
                <a:spcPct val="90000"/>
              </a:lnSpc>
            </a:pPr>
            <a:r>
              <a:rPr lang="en-US" sz="2400" b="1"/>
              <a:t>Database</a:t>
            </a:r>
            <a:r>
              <a:rPr lang="en-US" sz="2400"/>
              <a:t> – storehouse of the data</a:t>
            </a:r>
          </a:p>
          <a:p>
            <a:pPr>
              <a:lnSpc>
                <a:spcPct val="90000"/>
              </a:lnSpc>
            </a:pPr>
            <a:r>
              <a:rPr lang="en-US" sz="2400" b="1"/>
              <a:t>Application Programs</a:t>
            </a:r>
            <a:r>
              <a:rPr lang="en-US" sz="2400"/>
              <a:t> – software using the data</a:t>
            </a:r>
          </a:p>
          <a:p>
            <a:pPr>
              <a:lnSpc>
                <a:spcPct val="90000"/>
              </a:lnSpc>
            </a:pPr>
            <a:r>
              <a:rPr lang="en-US" sz="2400" b="1"/>
              <a:t>User Interface</a:t>
            </a:r>
            <a:r>
              <a:rPr lang="en-US" sz="2400"/>
              <a:t> – text and graphical displays to users</a:t>
            </a:r>
          </a:p>
          <a:p>
            <a:pPr>
              <a:lnSpc>
                <a:spcPct val="90000"/>
              </a:lnSpc>
            </a:pPr>
            <a:r>
              <a:rPr lang="en-US" sz="2400" b="1"/>
              <a:t>Data Administrators</a:t>
            </a:r>
            <a:r>
              <a:rPr lang="en-US" sz="2400"/>
              <a:t> – personnel responsible for maintaining the database</a:t>
            </a:r>
          </a:p>
          <a:p>
            <a:pPr>
              <a:lnSpc>
                <a:spcPct val="90000"/>
              </a:lnSpc>
            </a:pPr>
            <a:r>
              <a:rPr lang="en-US" sz="2400" b="1"/>
              <a:t>System Developers</a:t>
            </a:r>
            <a:r>
              <a:rPr lang="en-US" sz="2400"/>
              <a:t> – personnel responsible for designing databases and software</a:t>
            </a:r>
          </a:p>
          <a:p>
            <a:pPr>
              <a:lnSpc>
                <a:spcPct val="90000"/>
              </a:lnSpc>
            </a:pPr>
            <a:r>
              <a:rPr lang="en-US" sz="2400" b="1"/>
              <a:t>End Users</a:t>
            </a:r>
            <a:r>
              <a:rPr lang="en-US" sz="2400"/>
              <a:t> – people who use the applications and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4AA16-9F5C-4C37-ACBD-9CF0E4502F02}" type="slidenum">
              <a:rPr lang="en-US"/>
              <a:pPr/>
              <a:t>22</a:t>
            </a:fld>
            <a:endParaRPr lang="en-US"/>
          </a:p>
        </p:txBody>
      </p:sp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2286000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Figure 1-10 Components of the database environment</a:t>
            </a:r>
          </a:p>
        </p:txBody>
      </p:sp>
      <p:pic>
        <p:nvPicPr>
          <p:cNvPr id="228355" name="Picture 3" descr="FIG1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762000"/>
            <a:ext cx="6400800" cy="4983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A60079-C6C7-441C-B633-C057EBABED08}" type="slidenum">
              <a:rPr lang="en-US"/>
              <a:pPr/>
              <a:t>23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Components of DBMS Environment</a:t>
            </a:r>
          </a:p>
        </p:txBody>
      </p:sp>
      <p:pic>
        <p:nvPicPr>
          <p:cNvPr id="280579" name="Picture 3" descr="DS3-Figure 01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391400" cy="16192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F1970A-D7E9-421A-AC56-95F3EBE8BE99}" type="slidenum">
              <a:rPr lang="en-US"/>
              <a:pPr/>
              <a:t>24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007350" cy="41148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Hardware</a:t>
            </a:r>
          </a:p>
          <a:p>
            <a:pPr lvl="1"/>
            <a:r>
              <a:rPr lang="en-GB">
                <a:latin typeface="Times" pitchFamily="18" charset="0"/>
              </a:rPr>
              <a:t>Can range from a PC to a network of computers.</a:t>
            </a:r>
          </a:p>
          <a:p>
            <a:r>
              <a:rPr lang="en-GB" b="1">
                <a:latin typeface="Times" pitchFamily="18" charset="0"/>
              </a:rPr>
              <a:t>Software</a:t>
            </a:r>
          </a:p>
          <a:p>
            <a:pPr lvl="1"/>
            <a:r>
              <a:rPr lang="en-GB">
                <a:latin typeface="Times" pitchFamily="18" charset="0"/>
              </a:rPr>
              <a:t>DBMS, operating system, network software (if necessary) and also the application programs</a:t>
            </a:r>
            <a:r>
              <a:rPr lang="en-GB" sz="2900" b="1">
                <a:latin typeface="Times" pitchFamily="18" charset="0"/>
              </a:rPr>
              <a:t>.</a:t>
            </a:r>
          </a:p>
          <a:p>
            <a:r>
              <a:rPr lang="en-GB" b="1">
                <a:latin typeface="Times" pitchFamily="18" charset="0"/>
              </a:rPr>
              <a:t>Data</a:t>
            </a:r>
          </a:p>
          <a:p>
            <a:pPr lvl="1"/>
            <a:r>
              <a:rPr lang="en-GB">
                <a:latin typeface="Times" pitchFamily="18" charset="0"/>
              </a:rPr>
              <a:t>Used by the organization and a description of this data called the schema.</a:t>
            </a:r>
          </a:p>
          <a:p>
            <a:pPr lvl="1"/>
            <a:endParaRPr lang="en-GB">
              <a:latin typeface="Times" pitchFamily="18" charset="0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endParaRPr lang="en-US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GB" sz="3200" b="1" i="1">
                <a:solidFill>
                  <a:srgbClr val="FF3300"/>
                </a:solidFill>
                <a:latin typeface="Times" pitchFamily="18" charset="0"/>
              </a:rPr>
              <a:t>Cont……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F95EA-F9BA-433D-B886-6B2640C36068}" type="slidenum">
              <a:rPr lang="en-US"/>
              <a:pPr/>
              <a:t>25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2046288"/>
            <a:ext cx="7727950" cy="3533775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Procedures</a:t>
            </a:r>
          </a:p>
          <a:p>
            <a:pPr lvl="1"/>
            <a:r>
              <a:rPr lang="en-GB">
                <a:latin typeface="Times" pitchFamily="18" charset="0"/>
              </a:rPr>
              <a:t>Instructions and rules that should be applied to the design and use of the database and DBMS.</a:t>
            </a:r>
          </a:p>
          <a:p>
            <a:r>
              <a:rPr lang="en-GB" b="1">
                <a:latin typeface="Times" pitchFamily="18" charset="0"/>
              </a:rPr>
              <a:t>People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/>
          <a:lstStyle/>
          <a:p>
            <a:endParaRPr lang="en-US"/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en-GB" sz="3200" b="1" i="1">
                <a:solidFill>
                  <a:srgbClr val="FF3300"/>
                </a:solidFill>
                <a:latin typeface="Times" pitchFamily="18" charset="0"/>
              </a:rPr>
              <a:t>Cont……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25A706-9B3A-492E-A8A6-CF8BBD487DAE}" type="slidenum">
              <a:rPr lang="en-US"/>
              <a:pPr/>
              <a:t>26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The Range of</a:t>
            </a:r>
            <a:br>
              <a:rPr lang="en-US"/>
            </a:br>
            <a:r>
              <a:rPr lang="en-US"/>
              <a:t>Database Applications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20859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Personal Database – standalone desktop database</a:t>
            </a:r>
          </a:p>
          <a:p>
            <a:pPr>
              <a:lnSpc>
                <a:spcPct val="90000"/>
              </a:lnSpc>
            </a:pPr>
            <a:r>
              <a:rPr lang="en-US"/>
              <a:t>Workgroup Database – local area network (&lt;25 users)</a:t>
            </a:r>
          </a:p>
          <a:p>
            <a:pPr>
              <a:lnSpc>
                <a:spcPct val="90000"/>
              </a:lnSpc>
            </a:pPr>
            <a:r>
              <a:rPr lang="en-US"/>
              <a:t>Department Database – local area network (25-100 users)</a:t>
            </a:r>
          </a:p>
          <a:p>
            <a:pPr>
              <a:lnSpc>
                <a:spcPct val="90000"/>
              </a:lnSpc>
            </a:pPr>
            <a:r>
              <a:rPr lang="en-US"/>
              <a:t>Enterprise Database – wide-area network (hundreds or thousands of users)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FD3B1F-43ED-47DD-8C10-E520DD415597}" type="slidenum">
              <a:rPr lang="en-US"/>
              <a:pPr/>
              <a:t>27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Database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Widely used because they can often improve personal productivity.</a:t>
            </a:r>
          </a:p>
          <a:p>
            <a:r>
              <a:rPr lang="en-US"/>
              <a:t>A risk: the data – not easily be shared with other user</a:t>
            </a:r>
          </a:p>
          <a:p>
            <a:r>
              <a:rPr lang="en-US"/>
              <a:t>Eg: phone book, customer record.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48003-6A55-40B6-9AE9-C470EB3F2034}" type="slidenum">
              <a:rPr lang="en-US"/>
              <a:pPr/>
              <a:t>28</a:t>
            </a:fld>
            <a:endParaRPr lang="en-US"/>
          </a:p>
        </p:txBody>
      </p:sp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33400" y="1752600"/>
            <a:ext cx="2454275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Figure 1-7 Typical data from a personal computer database</a:t>
            </a:r>
          </a:p>
        </p:txBody>
      </p:sp>
      <p:pic>
        <p:nvPicPr>
          <p:cNvPr id="224259" name="Picture 3" descr="FIG1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8813" y="609600"/>
            <a:ext cx="4802187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207B8A-ACE5-45E7-A4F8-4A6485EA31A5}" type="slidenum">
              <a:rPr lang="en-US"/>
              <a:pPr/>
              <a:t>29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Workgroup Database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Shared data among the workgroup members</a:t>
            </a:r>
          </a:p>
          <a:p>
            <a:r>
              <a:rPr lang="en-US"/>
              <a:t>The risk: when they exist several different workgroup; sharing data cannot be done to all workgroup.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4DAA82-AC16-4F2F-BDC1-FDB1731005C6}" type="slidenum">
              <a:rPr lang="en-US"/>
              <a:pPr/>
              <a:t>3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Definitions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Data: Meaningful facts, text, graphics, images, sound, video segments</a:t>
            </a:r>
          </a:p>
          <a:p>
            <a:r>
              <a:rPr lang="en-US"/>
              <a:t>Information: Data processed to be useful in decision making</a:t>
            </a:r>
          </a:p>
          <a:p>
            <a:r>
              <a:rPr lang="en-US"/>
              <a:t>Database: An organized collection of logically related data</a:t>
            </a:r>
          </a:p>
          <a:p>
            <a:r>
              <a:rPr lang="en-US"/>
              <a:t>Metadata: Data that describes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11E6B-64DE-4A7B-82EF-696188585CF5}" type="slidenum">
              <a:rPr lang="en-US"/>
              <a:pPr/>
              <a:t>30</a:t>
            </a:fld>
            <a:endParaRPr lang="en-US"/>
          </a:p>
        </p:txBody>
      </p:sp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454025" y="573088"/>
            <a:ext cx="81899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Figure 1-8 Workgroup database with local area network</a:t>
            </a:r>
          </a:p>
        </p:txBody>
      </p:sp>
      <p:pic>
        <p:nvPicPr>
          <p:cNvPr id="225283" name="Picture 3" descr="FIG1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543800" cy="4576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97D24-82A2-4644-B366-D96C11147661}" type="slidenum">
              <a:rPr lang="en-US"/>
              <a:pPr/>
              <a:t>31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Department Database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Functional unit within an organization.</a:t>
            </a:r>
          </a:p>
          <a:p>
            <a:r>
              <a:rPr lang="en-US"/>
              <a:t>Design to support the various function and activities of a department</a:t>
            </a:r>
          </a:p>
          <a:p>
            <a:r>
              <a:rPr lang="en-US"/>
              <a:t>Eg: personnel, marketing, manufacturing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B470B6-F764-4515-80E5-061FF116B603}" type="slidenum">
              <a:rPr lang="en-US"/>
              <a:pPr/>
              <a:t>32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Database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Scope entire organization</a:t>
            </a:r>
          </a:p>
          <a:p>
            <a:r>
              <a:rPr lang="en-US"/>
              <a:t>Support information needs from many department</a:t>
            </a:r>
          </a:p>
          <a:p>
            <a:r>
              <a:rPr lang="en-US"/>
              <a:t>Two major development:</a:t>
            </a:r>
          </a:p>
          <a:p>
            <a:pPr lvl="1"/>
            <a:r>
              <a:rPr lang="en-US"/>
              <a:t>Enterprise resources planning (ERP) systems</a:t>
            </a:r>
          </a:p>
          <a:p>
            <a:pPr lvl="1"/>
            <a:r>
              <a:rPr lang="en-US"/>
              <a:t>Data warehousing implementations</a:t>
            </a:r>
          </a:p>
          <a:p>
            <a:pPr lvl="2"/>
            <a:r>
              <a:rPr lang="en-US"/>
              <a:t>Various operational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3C73F3-EE1D-4D5C-B4E4-0C04EA2EA3A2}" type="slidenum">
              <a:rPr lang="en-US"/>
              <a:pPr/>
              <a:t>33</a:t>
            </a:fld>
            <a:endParaRPr lang="en-US"/>
          </a:p>
        </p:txBody>
      </p:sp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457200" y="649288"/>
            <a:ext cx="23622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/>
              <a:t>Figure 1-9 An enterprise data warehouse</a:t>
            </a:r>
          </a:p>
        </p:txBody>
      </p:sp>
      <p:pic>
        <p:nvPicPr>
          <p:cNvPr id="226307" name="Picture 3" descr="FIG1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464185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42CC42-32CA-4A24-B1C7-6E8549EFE9E3}" type="slidenum">
              <a:rPr lang="en-US"/>
              <a:pPr/>
              <a:t>34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8950"/>
            <a:ext cx="7758113" cy="1192213"/>
          </a:xfrm>
        </p:spPr>
        <p:txBody>
          <a:bodyPr/>
          <a:lstStyle/>
          <a:p>
            <a:r>
              <a:rPr lang="en-US"/>
              <a:t>Evolution of DB Systems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5913" y="1881188"/>
            <a:ext cx="6096000" cy="3529012"/>
          </a:xfrm>
        </p:spPr>
        <p:txBody>
          <a:bodyPr/>
          <a:lstStyle/>
          <a:p>
            <a:r>
              <a:rPr lang="en-US" sz="2800"/>
              <a:t>Flat files  - 1960s - 1980s</a:t>
            </a:r>
          </a:p>
          <a:p>
            <a:r>
              <a:rPr lang="en-US" sz="2800"/>
              <a:t>Hierarchical – 1970s - 1990s</a:t>
            </a:r>
          </a:p>
          <a:p>
            <a:r>
              <a:rPr lang="en-US" sz="2800"/>
              <a:t>Network – 1970s - 1990s</a:t>
            </a:r>
          </a:p>
          <a:p>
            <a:r>
              <a:rPr lang="en-US" sz="2800"/>
              <a:t>Relational – 1980s - present</a:t>
            </a:r>
          </a:p>
          <a:p>
            <a:r>
              <a:rPr lang="en-US" sz="2800"/>
              <a:t>Object-oriented – 1990s - present</a:t>
            </a:r>
          </a:p>
          <a:p>
            <a:r>
              <a:rPr lang="en-US" sz="2800"/>
              <a:t>Object-relational – 1990s - present</a:t>
            </a:r>
          </a:p>
          <a:p>
            <a:r>
              <a:rPr lang="en-US" sz="2800"/>
              <a:t>Data warehousing – 1980s - present</a:t>
            </a:r>
          </a:p>
          <a:p>
            <a:r>
              <a:rPr lang="en-US" sz="2800"/>
              <a:t>Web-enabled – 1990s -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2E62C-C05E-48EC-88AC-0A8C8F82BD5A}" type="slidenum">
              <a:rPr lang="en-US"/>
              <a:pPr/>
              <a:t>35</a:t>
            </a:fld>
            <a:endParaRPr lang="en-US"/>
          </a:p>
        </p:txBody>
      </p:sp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1219200" y="4495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5400"/>
              <a:t>END OF CHAPTER 1</a:t>
            </a:r>
          </a:p>
        </p:txBody>
      </p:sp>
      <p:pic>
        <p:nvPicPr>
          <p:cNvPr id="287747" name="Picture 3" descr="j007878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613" y="1366838"/>
            <a:ext cx="1962150" cy="286226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3B200-5BCD-4B9A-B9A6-36701A9E71A2}" type="slidenum">
              <a:rPr lang="en-US"/>
              <a:pPr/>
              <a:t>4</a:t>
            </a:fld>
            <a:endParaRPr lang="en-US"/>
          </a:p>
        </p:txBody>
      </p:sp>
      <p:pic>
        <p:nvPicPr>
          <p:cNvPr id="201730" name="Picture 2" descr="FIG1-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87425"/>
            <a:ext cx="7696200" cy="4879975"/>
          </a:xfrm>
          <a:prstGeom prst="rect">
            <a:avLst/>
          </a:prstGeom>
          <a:noFill/>
        </p:spPr>
      </p:pic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93725" y="381000"/>
            <a:ext cx="412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Figure 1-1a Data in Context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495800" y="2360613"/>
            <a:ext cx="365760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CC0000"/>
                </a:solidFill>
                <a:latin typeface="Book Antiqua" pitchFamily="18" charset="0"/>
              </a:rPr>
              <a:t>Large volume of facts, difficult to interpret or make decisions based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5FDADD-611F-468C-A82D-9FB31405594D}" type="slidenum">
              <a:rPr lang="en-US"/>
              <a:pPr/>
              <a:t>5</a:t>
            </a:fld>
            <a:endParaRPr lang="en-US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57400"/>
            <a:ext cx="88392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669925" y="496888"/>
            <a:ext cx="44338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Figure 1-1b Summarized data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6553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CC0000"/>
                </a:solidFill>
                <a:latin typeface="Book Antiqua" pitchFamily="18" charset="0"/>
              </a:rPr>
              <a:t>Useful information that managers can use for decision making and interpretation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97FFF-2B46-46C0-88FC-01B2D626D3BA}" type="slidenum">
              <a:rPr lang="en-US"/>
              <a:pPr/>
              <a:t>6</a:t>
            </a:fld>
            <a:endParaRPr lang="en-US"/>
          </a:p>
        </p:txBody>
      </p:sp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69925" y="496888"/>
            <a:ext cx="29956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Table 1-1  Metadata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990600" y="1143000"/>
            <a:ext cx="77724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660066"/>
                </a:solidFill>
                <a:latin typeface="Book Antiqua" pitchFamily="18" charset="0"/>
              </a:rPr>
              <a:t>Descriptions of the properties or characteristics of the data, including data types, field sizes, allowable values, and documentation</a:t>
            </a:r>
          </a:p>
        </p:txBody>
      </p:sp>
      <p:pic>
        <p:nvPicPr>
          <p:cNvPr id="203780" name="Picture 4" descr="TBL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76500"/>
            <a:ext cx="8305800" cy="339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754655-F7C4-4D09-BC9E-448D20259A41}" type="slidenum">
              <a:rPr lang="en-US"/>
              <a:pPr/>
              <a:t>7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Examples of Database Applications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46288"/>
            <a:ext cx="7727950" cy="3533775"/>
          </a:xfrm>
        </p:spPr>
        <p:txBody>
          <a:bodyPr/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Purchases from the supermarket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Purchases using your credit card</a:t>
            </a:r>
            <a:r>
              <a:rPr lang="en-GB" b="1">
                <a:latin typeface="Times" pitchFamily="18" charset="0"/>
              </a:rPr>
              <a:t>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Booking a holiday at the travel agents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Using the local library</a:t>
            </a:r>
            <a:r>
              <a:rPr lang="en-GB" b="1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b="1">
                <a:latin typeface="Times" pitchFamily="18" charset="0"/>
                <a:cs typeface="Times New Roman" pitchFamily="18" charset="0"/>
              </a:rPr>
              <a:t>Studying at university</a:t>
            </a:r>
            <a:r>
              <a:rPr lang="en-GB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400E9-F7EC-41E4-822A-0ACFDE1D212B}" type="slidenum">
              <a:rPr lang="en-US"/>
              <a:pPr/>
              <a:t>8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82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File-Based Systems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6288"/>
            <a:ext cx="7848600" cy="3533775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Collection of application programs that perform services for the end users (e.g. reports).  </a:t>
            </a:r>
          </a:p>
          <a:p>
            <a:pPr lvl="1">
              <a:lnSpc>
                <a:spcPct val="30000"/>
              </a:lnSpc>
            </a:pPr>
            <a:endParaRPr lang="en-GB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Each program defines and manages its own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9CC99-3863-4D19-AFB2-3508E3CD360D}" type="slidenum">
              <a:rPr lang="en-US"/>
              <a:pPr/>
              <a:t>9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9144000" cy="533400"/>
          </a:xfrm>
          <a:noFill/>
          <a:ln/>
        </p:spPr>
        <p:txBody>
          <a:bodyPr/>
          <a:lstStyle/>
          <a:p>
            <a:r>
              <a:rPr lang="en-GB" sz="4000" b="1">
                <a:solidFill>
                  <a:srgbClr val="FF3300"/>
                </a:solidFill>
                <a:latin typeface="Times" pitchFamily="18" charset="0"/>
              </a:rPr>
              <a:t>File-Based Processing</a:t>
            </a:r>
          </a:p>
        </p:txBody>
      </p:sp>
      <p:pic>
        <p:nvPicPr>
          <p:cNvPr id="266243" name="Picture 3" descr="DS3-Figure 01-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8225" y="1323975"/>
            <a:ext cx="7239000" cy="44291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774</TotalTime>
  <Words>1050</Words>
  <Application>Microsoft PowerPoint</Application>
  <PresentationFormat>On-screen Show (4:3)</PresentationFormat>
  <Paragraphs>240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Times New Roman</vt:lpstr>
      <vt:lpstr>Arial</vt:lpstr>
      <vt:lpstr>Wingdings</vt:lpstr>
      <vt:lpstr>Arial Black</vt:lpstr>
      <vt:lpstr>Book Antiqua</vt:lpstr>
      <vt:lpstr>Times</vt:lpstr>
      <vt:lpstr>Symbol</vt:lpstr>
      <vt:lpstr>Pixel</vt:lpstr>
      <vt:lpstr>Chapter 1: The Introduction to Database</vt:lpstr>
      <vt:lpstr>Learning Outcomes</vt:lpstr>
      <vt:lpstr>Definitions</vt:lpstr>
      <vt:lpstr>Slide 4</vt:lpstr>
      <vt:lpstr>Slide 5</vt:lpstr>
      <vt:lpstr>Slide 6</vt:lpstr>
      <vt:lpstr>Examples of Database Applications</vt:lpstr>
      <vt:lpstr>File-Based Systems</vt:lpstr>
      <vt:lpstr>File-Based Processing</vt:lpstr>
      <vt:lpstr>Limitations of File-Based Approach</vt:lpstr>
      <vt:lpstr>Slide 11</vt:lpstr>
      <vt:lpstr>Database Approach</vt:lpstr>
      <vt:lpstr>Database</vt:lpstr>
      <vt:lpstr>Database Management System (DBMS)</vt:lpstr>
      <vt:lpstr>Database Management System</vt:lpstr>
      <vt:lpstr>Slide 16</vt:lpstr>
      <vt:lpstr>Database Approach - facilities</vt:lpstr>
      <vt:lpstr>Slide 18</vt:lpstr>
      <vt:lpstr>Views</vt:lpstr>
      <vt:lpstr>Slide 20</vt:lpstr>
      <vt:lpstr>Components of the  Database Environment</vt:lpstr>
      <vt:lpstr>Slide 22</vt:lpstr>
      <vt:lpstr>Components of DBMS Environment</vt:lpstr>
      <vt:lpstr>Slide 24</vt:lpstr>
      <vt:lpstr>Slide 25</vt:lpstr>
      <vt:lpstr>The Range of Database Applications</vt:lpstr>
      <vt:lpstr>Personal Database</vt:lpstr>
      <vt:lpstr>Slide 28</vt:lpstr>
      <vt:lpstr>Workgroup Database</vt:lpstr>
      <vt:lpstr>Slide 30</vt:lpstr>
      <vt:lpstr>Department Database</vt:lpstr>
      <vt:lpstr>Enterprise Database</vt:lpstr>
      <vt:lpstr>Slide 33</vt:lpstr>
      <vt:lpstr>Evolution of DB Systems</vt:lpstr>
      <vt:lpstr>Slide 35</vt:lpstr>
    </vt:vector>
  </TitlesOfParts>
  <Company>University of Paisley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Database Systems</dc:subject>
  <dc:creator>Thomas Connolly and Carolyn Begg</dc:creator>
  <dc:description>Transparencies for Chapter 2 of textbook_x000d_
Database Systems: A Practical Approach to Design, Implementation, and Management</dc:description>
  <cp:lastModifiedBy>User</cp:lastModifiedBy>
  <cp:revision>64</cp:revision>
  <cp:lastPrinted>1997-01-27T16:12:02Z</cp:lastPrinted>
  <dcterms:created xsi:type="dcterms:W3CDTF">1996-12-09T10:09:10Z</dcterms:created>
  <dcterms:modified xsi:type="dcterms:W3CDTF">2010-07-16T09:44:06Z</dcterms:modified>
</cp:coreProperties>
</file>