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D82-A096-437C-8162-88E55163A381}" type="datetimeFigureOut">
              <a:rPr lang="en-US" smtClean="0"/>
              <a:t>07-Oct-14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E2E993-1EC4-49BA-8D29-D29E7DF2F9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D82-A096-437C-8162-88E55163A381}" type="datetimeFigureOut">
              <a:rPr lang="en-US" smtClean="0"/>
              <a:t>07-Oct-14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E993-1EC4-49BA-8D29-D29E7DF2F9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D82-A096-437C-8162-88E55163A381}" type="datetimeFigureOut">
              <a:rPr lang="en-US" smtClean="0"/>
              <a:t>07-Oct-14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E993-1EC4-49BA-8D29-D29E7DF2F9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D82-A096-437C-8162-88E55163A381}" type="datetimeFigureOut">
              <a:rPr lang="en-US" smtClean="0"/>
              <a:t>07-Oct-14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E993-1EC4-49BA-8D29-D29E7DF2F9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D82-A096-437C-8162-88E55163A381}" type="datetimeFigureOut">
              <a:rPr lang="en-US" smtClean="0"/>
              <a:t>07-Oct-14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E993-1EC4-49BA-8D29-D29E7DF2F9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D82-A096-437C-8162-88E55163A381}" type="datetimeFigureOut">
              <a:rPr lang="en-US" smtClean="0"/>
              <a:t>07-Oct-14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E993-1EC4-49BA-8D29-D29E7DF2F9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D82-A096-437C-8162-88E55163A381}" type="datetimeFigureOut">
              <a:rPr lang="en-US" smtClean="0"/>
              <a:t>07-Oct-14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E993-1EC4-49BA-8D29-D29E7DF2F9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D82-A096-437C-8162-88E55163A381}" type="datetimeFigureOut">
              <a:rPr lang="en-US" smtClean="0"/>
              <a:t>07-Oct-14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E993-1EC4-49BA-8D29-D29E7DF2F9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D82-A096-437C-8162-88E55163A381}" type="datetimeFigureOut">
              <a:rPr lang="en-US" smtClean="0"/>
              <a:t>07-Oct-14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E993-1EC4-49BA-8D29-D29E7DF2F9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D82-A096-437C-8162-88E55163A381}" type="datetimeFigureOut">
              <a:rPr lang="en-US" smtClean="0"/>
              <a:t>07-Oct-14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E993-1EC4-49BA-8D29-D29E7DF2F9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D82-A096-437C-8162-88E55163A381}" type="datetimeFigureOut">
              <a:rPr lang="en-US" smtClean="0"/>
              <a:t>07-Oct-14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E993-1EC4-49BA-8D29-D29E7DF2F9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BCD4D82-A096-437C-8162-88E55163A381}" type="datetimeFigureOut">
              <a:rPr lang="en-US" smtClean="0"/>
              <a:t>07-Oct-14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1E2E993-1EC4-49BA-8D29-D29E7DF2F9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ustre_%28programming_language%2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NUR SYUHAIDAH BINTI ISMAIL CB13006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FORMAL METHOD</a:t>
            </a:r>
            <a:br>
              <a:rPr lang="en-US" dirty="0" smtClean="0"/>
            </a:br>
            <a:r>
              <a:rPr lang="en-US" dirty="0" smtClean="0"/>
              <a:t>‘LUSTRE’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err="1" smtClean="0"/>
              <a:t>lustre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s-MY" dirty="0" smtClean="0">
                <a:solidFill>
                  <a:schemeClr val="tx1"/>
                </a:solidFill>
              </a:rPr>
              <a:t>Synchronous dataflow </a:t>
            </a:r>
            <a:r>
              <a:rPr lang="ms-MY" dirty="0">
                <a:solidFill>
                  <a:schemeClr val="tx1"/>
                </a:solidFill>
              </a:rPr>
              <a:t>programming language for programming reactive systems. </a:t>
            </a:r>
            <a:endParaRPr lang="ms-MY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ms-MY" dirty="0">
                <a:solidFill>
                  <a:schemeClr val="tx1"/>
                </a:solidFill>
              </a:rPr>
              <a:t> </a:t>
            </a:r>
            <a:r>
              <a:rPr lang="ms-MY" dirty="0" smtClean="0">
                <a:solidFill>
                  <a:schemeClr val="tx1"/>
                </a:solidFill>
              </a:rPr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ms-MY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reading </a:t>
            </a:r>
            <a:r>
              <a:rPr lang="en-US" dirty="0">
                <a:solidFill>
                  <a:schemeClr val="tx1"/>
                </a:solidFill>
              </a:rPr>
              <a:t>the current </a:t>
            </a:r>
            <a:r>
              <a:rPr lang="en-US" dirty="0" smtClean="0">
                <a:solidFill>
                  <a:schemeClr val="tx1"/>
                </a:solidFill>
              </a:rPr>
              <a:t>inputs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computing </a:t>
            </a:r>
            <a:r>
              <a:rPr lang="en-US" dirty="0">
                <a:solidFill>
                  <a:schemeClr val="tx1"/>
                </a:solidFill>
              </a:rPr>
              <a:t>the current </a:t>
            </a:r>
            <a:r>
              <a:rPr lang="en-US" dirty="0" smtClean="0">
                <a:solidFill>
                  <a:schemeClr val="tx1"/>
                </a:solidFill>
              </a:rPr>
              <a:t>outputs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   updating </a:t>
            </a:r>
            <a:r>
              <a:rPr lang="en-US" dirty="0">
                <a:solidFill>
                  <a:schemeClr val="tx1"/>
                </a:solidFill>
              </a:rPr>
              <a:t>the internal </a:t>
            </a:r>
            <a:r>
              <a:rPr lang="en-US" dirty="0" smtClean="0">
                <a:solidFill>
                  <a:schemeClr val="tx1"/>
                </a:solidFill>
              </a:rPr>
              <a:t>state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LUSTRE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Invented in 1980’s at </a:t>
            </a:r>
            <a:r>
              <a:rPr lang="en-US" dirty="0" err="1">
                <a:solidFill>
                  <a:schemeClr val="tx1"/>
                </a:solidFill>
              </a:rPr>
              <a:t>Verimag</a:t>
            </a:r>
            <a:r>
              <a:rPr lang="en-US" dirty="0">
                <a:solidFill>
                  <a:schemeClr val="tx1"/>
                </a:solidFill>
              </a:rPr>
              <a:t> (Fr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Continuously developed further </a:t>
            </a:r>
            <a:r>
              <a:rPr lang="en-US" dirty="0" smtClean="0">
                <a:solidFill>
                  <a:schemeClr val="tx1"/>
                </a:solidFill>
              </a:rPr>
              <a:t>since then</a:t>
            </a:r>
          </a:p>
          <a:p>
            <a:r>
              <a:rPr lang="en-US" dirty="0">
                <a:solidFill>
                  <a:schemeClr val="tx1"/>
                </a:solidFill>
              </a:rPr>
              <a:t>Currently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 Academic </a:t>
            </a:r>
            <a:r>
              <a:rPr lang="en-US" dirty="0">
                <a:solidFill>
                  <a:schemeClr val="tx1"/>
                </a:solidFill>
              </a:rPr>
              <a:t>versions + compilers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(</a:t>
            </a:r>
            <a:r>
              <a:rPr lang="en-US" dirty="0" err="1">
                <a:solidFill>
                  <a:schemeClr val="tx1"/>
                </a:solidFill>
              </a:rPr>
              <a:t>Lustre</a:t>
            </a:r>
            <a:r>
              <a:rPr lang="en-US" dirty="0">
                <a:solidFill>
                  <a:schemeClr val="tx1"/>
                </a:solidFill>
              </a:rPr>
              <a:t> V4, </a:t>
            </a:r>
            <a:r>
              <a:rPr lang="en-US" dirty="0" err="1">
                <a:solidFill>
                  <a:schemeClr val="tx1"/>
                </a:solidFill>
              </a:rPr>
              <a:t>Lustre</a:t>
            </a:r>
            <a:r>
              <a:rPr lang="en-US" dirty="0">
                <a:solidFill>
                  <a:schemeClr val="tx1"/>
                </a:solidFill>
              </a:rPr>
              <a:t> V6)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 Commercial </a:t>
            </a:r>
            <a:r>
              <a:rPr lang="en-US" dirty="0">
                <a:solidFill>
                  <a:schemeClr val="tx1"/>
                </a:solidFill>
              </a:rPr>
              <a:t>version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(</a:t>
            </a:r>
            <a:r>
              <a:rPr lang="en-US" dirty="0">
                <a:solidFill>
                  <a:schemeClr val="tx1"/>
                </a:solidFill>
              </a:rPr>
              <a:t>SCADE, </a:t>
            </a:r>
            <a:r>
              <a:rPr lang="en-US" dirty="0" err="1">
                <a:solidFill>
                  <a:schemeClr val="tx1"/>
                </a:solidFill>
              </a:rPr>
              <a:t>Esterel</a:t>
            </a:r>
            <a:r>
              <a:rPr lang="en-US" dirty="0">
                <a:solidFill>
                  <a:schemeClr val="tx1"/>
                </a:solidFill>
              </a:rPr>
              <a:t> Technologies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00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THAT LED TO LUSTRE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648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Embedded software replaces </a:t>
            </a:r>
            <a:r>
              <a:rPr lang="en-US" dirty="0" smtClean="0">
                <a:solidFill>
                  <a:schemeClr val="tx1"/>
                </a:solidFill>
              </a:rPr>
              <a:t>previous technologies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- analogue </a:t>
            </a:r>
            <a:r>
              <a:rPr lang="en-US" dirty="0">
                <a:solidFill>
                  <a:schemeClr val="tx1"/>
                </a:solidFill>
              </a:rPr>
              <a:t>systems, switching </a:t>
            </a:r>
            <a:r>
              <a:rPr lang="en-US" dirty="0" smtClean="0">
                <a:solidFill>
                  <a:schemeClr val="tx1"/>
                </a:solidFill>
              </a:rPr>
              <a:t>networks, hardware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These people are used to </a:t>
            </a:r>
            <a:r>
              <a:rPr lang="en-US" dirty="0" smtClean="0">
                <a:solidFill>
                  <a:schemeClr val="tx1"/>
                </a:solidFill>
              </a:rPr>
              <a:t>specific formalisms: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 differential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 smtClean="0">
                <a:solidFill>
                  <a:schemeClr val="tx1"/>
                </a:solidFill>
              </a:rPr>
              <a:t>finite-difference equations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analogue diagrams.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These data-flow formalisms enjoy </a:t>
            </a:r>
            <a:r>
              <a:rPr lang="en-US" dirty="0" smtClean="0">
                <a:solidFill>
                  <a:schemeClr val="tx1"/>
                </a:solidFill>
              </a:rPr>
              <a:t>some nice </a:t>
            </a:r>
            <a:r>
              <a:rPr lang="en-US" dirty="0">
                <a:solidFill>
                  <a:schemeClr val="tx1"/>
                </a:solidFill>
              </a:rPr>
              <a:t>properties: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 simple </a:t>
            </a:r>
            <a:r>
              <a:rPr lang="en-US" dirty="0">
                <a:solidFill>
                  <a:schemeClr val="tx1"/>
                </a:solidFill>
              </a:rPr>
              <a:t>formal (functional and temporal)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- semantics</a:t>
            </a:r>
            <a:r>
              <a:rPr lang="en-US" dirty="0">
                <a:solidFill>
                  <a:schemeClr val="tx1"/>
                </a:solidFill>
              </a:rPr>
              <a:t>, implicit parallelism</a:t>
            </a:r>
          </a:p>
        </p:txBody>
      </p:sp>
    </p:spTree>
    <p:extLst>
      <p:ext uri="{BB962C8B-B14F-4D97-AF65-F5344CB8AC3E}">
        <p14:creationId xmlns:p14="http://schemas.microsoft.com/office/powerpoint/2010/main" val="17385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Idea: specialize our formalism into </a:t>
            </a:r>
            <a:r>
              <a:rPr lang="en-US" dirty="0" smtClean="0">
                <a:solidFill>
                  <a:schemeClr val="tx1"/>
                </a:solidFill>
              </a:rPr>
              <a:t>a programming </a:t>
            </a:r>
            <a:r>
              <a:rPr lang="en-US" dirty="0">
                <a:solidFill>
                  <a:schemeClr val="tx1"/>
                </a:solidFill>
              </a:rPr>
              <a:t>language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- (</a:t>
            </a:r>
            <a:r>
              <a:rPr lang="en-US" dirty="0">
                <a:solidFill>
                  <a:schemeClr val="tx1"/>
                </a:solidFill>
              </a:rPr>
              <a:t>discrete time, executable semantics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There should be have three </a:t>
            </a:r>
            <a:r>
              <a:rPr lang="en-US" dirty="0" err="1" smtClean="0">
                <a:solidFill>
                  <a:schemeClr val="tx1"/>
                </a:solidFill>
              </a:rPr>
              <a:t>Lustre</a:t>
            </a:r>
            <a:r>
              <a:rPr lang="en-US" dirty="0" smtClean="0">
                <a:solidFill>
                  <a:schemeClr val="tx1"/>
                </a:solidFill>
              </a:rPr>
              <a:t> components :</a:t>
            </a:r>
          </a:p>
          <a:p>
            <a:pPr marL="571500" indent="-457200"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Dataflow language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 similar </a:t>
            </a:r>
            <a:r>
              <a:rPr lang="en-US" dirty="0">
                <a:solidFill>
                  <a:schemeClr val="tx1"/>
                </a:solidFill>
              </a:rPr>
              <a:t>to Simulink, </a:t>
            </a:r>
            <a:r>
              <a:rPr lang="en-US" dirty="0" smtClean="0">
                <a:solidFill>
                  <a:schemeClr val="tx1"/>
                </a:solidFill>
              </a:rPr>
              <a:t>but textual </a:t>
            </a:r>
            <a:r>
              <a:rPr lang="en-US" dirty="0">
                <a:solidFill>
                  <a:schemeClr val="tx1"/>
                </a:solidFill>
              </a:rPr>
              <a:t>+ time-discrete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changes </a:t>
            </a:r>
            <a:r>
              <a:rPr lang="en-US" dirty="0">
                <a:solidFill>
                  <a:schemeClr val="tx1"/>
                </a:solidFill>
              </a:rPr>
              <a:t>force </a:t>
            </a:r>
            <a:r>
              <a:rPr lang="en-US" dirty="0" smtClean="0">
                <a:solidFill>
                  <a:schemeClr val="tx1"/>
                </a:solidFill>
              </a:rPr>
              <a:t>propagation</a:t>
            </a:r>
          </a:p>
          <a:p>
            <a:pPr marL="571500" indent="-457200">
              <a:buAutoNum type="arabicPeriod" startAt="2"/>
            </a:pPr>
            <a:r>
              <a:rPr lang="en-US" b="1" dirty="0" smtClean="0">
                <a:solidFill>
                  <a:schemeClr val="tx1"/>
                </a:solidFill>
              </a:rPr>
              <a:t>Synchronous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 program </a:t>
            </a:r>
            <a:r>
              <a:rPr lang="en-US" dirty="0">
                <a:solidFill>
                  <a:schemeClr val="tx1"/>
                </a:solidFill>
              </a:rPr>
              <a:t>can have concurrent </a:t>
            </a:r>
            <a:r>
              <a:rPr lang="en-US" dirty="0" smtClean="0">
                <a:solidFill>
                  <a:schemeClr val="tx1"/>
                </a:solidFill>
              </a:rPr>
              <a:t>tasks, but </a:t>
            </a:r>
            <a:r>
              <a:rPr lang="en-US" dirty="0">
                <a:solidFill>
                  <a:schemeClr val="tx1"/>
                </a:solidFill>
              </a:rPr>
              <a:t>all tasks run on the same clock;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* static </a:t>
            </a:r>
            <a:r>
              <a:rPr lang="en-US" dirty="0">
                <a:solidFill>
                  <a:schemeClr val="tx1"/>
                </a:solidFill>
              </a:rPr>
              <a:t>scheduling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(</a:t>
            </a:r>
            <a:r>
              <a:rPr lang="en-US" dirty="0">
                <a:solidFill>
                  <a:schemeClr val="tx1"/>
                </a:solidFill>
              </a:rPr>
              <a:t>similar to synchronous </a:t>
            </a:r>
            <a:r>
              <a:rPr lang="en-US" dirty="0" smtClean="0">
                <a:solidFill>
                  <a:schemeClr val="tx1"/>
                </a:solidFill>
              </a:rPr>
              <a:t>hardware circuits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 good </a:t>
            </a:r>
            <a:r>
              <a:rPr lang="en-US" dirty="0">
                <a:solidFill>
                  <a:schemeClr val="tx1"/>
                </a:solidFill>
              </a:rPr>
              <a:t>for quick reactions to environment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3. </a:t>
            </a:r>
            <a:r>
              <a:rPr lang="en-US" b="1" dirty="0" smtClean="0">
                <a:solidFill>
                  <a:schemeClr val="tx1"/>
                </a:solidFill>
              </a:rPr>
              <a:t>Declarative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similar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functional languages</a:t>
            </a:r>
          </a:p>
          <a:p>
            <a:pPr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Lustre</a:t>
            </a:r>
            <a:r>
              <a:rPr lang="en-US" dirty="0">
                <a:solidFill>
                  <a:schemeClr val="tx1"/>
                </a:solidFill>
              </a:rPr>
              <a:t> programs can be compiled </a:t>
            </a:r>
            <a:r>
              <a:rPr lang="en-US" dirty="0" smtClean="0">
                <a:solidFill>
                  <a:schemeClr val="tx1"/>
                </a:solidFill>
              </a:rPr>
              <a:t>to different </a:t>
            </a:r>
            <a:r>
              <a:rPr lang="en-US" dirty="0">
                <a:solidFill>
                  <a:schemeClr val="tx1"/>
                </a:solidFill>
              </a:rPr>
              <a:t>target languages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  C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  VHDL </a:t>
            </a:r>
            <a:r>
              <a:rPr lang="en-US" dirty="0">
                <a:solidFill>
                  <a:schemeClr val="tx1"/>
                </a:solidFill>
              </a:rPr>
              <a:t>→ </a:t>
            </a:r>
            <a:r>
              <a:rPr lang="en-US" dirty="0" smtClean="0">
                <a:solidFill>
                  <a:schemeClr val="tx1"/>
                </a:solidFill>
              </a:rPr>
              <a:t>hardware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*As a conclusion the LUSTRE language, its main applications either in industrial or control software.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7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MY" dirty="0"/>
              <a:t>Wikipedia, (2014). Lustre Programming Language. Obtained from </a:t>
            </a:r>
            <a:r>
              <a:rPr lang="en-MY" u="sng" dirty="0">
                <a:hlinkClick r:id="rId2"/>
              </a:rPr>
              <a:t>http://en.wikipedia.org/wiki/Lustre</a:t>
            </a:r>
            <a:r>
              <a:rPr lang="en-MY" u="sng">
                <a:hlinkClick r:id="rId2"/>
              </a:rPr>
              <a:t>_%</a:t>
            </a:r>
            <a:r>
              <a:rPr lang="en-MY" u="sng" smtClean="0">
                <a:hlinkClick r:id="rId2"/>
              </a:rPr>
              <a:t>28programming_language%29</a:t>
            </a:r>
            <a:endParaRPr lang="en-US" dirty="0"/>
          </a:p>
          <a:p>
            <a:pPr lvl="0"/>
            <a:r>
              <a:rPr lang="en-US" dirty="0"/>
              <a:t>Nicolas </a:t>
            </a:r>
            <a:r>
              <a:rPr lang="en-US" dirty="0" err="1"/>
              <a:t>Halbwachs</a:t>
            </a:r>
            <a:r>
              <a:rPr lang="en-US" dirty="0"/>
              <a:t>, </a:t>
            </a:r>
            <a:r>
              <a:rPr lang="en-US" dirty="0" err="1"/>
              <a:t>Verimag</a:t>
            </a:r>
            <a:r>
              <a:rPr lang="en-US" dirty="0"/>
              <a:t>, Grenoble</a:t>
            </a:r>
            <a:r>
              <a:rPr lang="en-MY" dirty="0"/>
              <a:t> (1993). </a:t>
            </a:r>
            <a:r>
              <a:rPr lang="en-US" dirty="0"/>
              <a:t>The synchronous data-flow language </a:t>
            </a:r>
            <a:r>
              <a:rPr lang="en-US" dirty="0" err="1"/>
              <a:t>Lustre</a:t>
            </a:r>
            <a:r>
              <a:rPr lang="en-US" dirty="0"/>
              <a:t>.</a:t>
            </a:r>
          </a:p>
          <a:p>
            <a:pPr lvl="0"/>
            <a:r>
              <a:rPr lang="en-MY" dirty="0"/>
              <a:t>F. </a:t>
            </a:r>
            <a:r>
              <a:rPr lang="en-MY" dirty="0" err="1"/>
              <a:t>Rocheteau</a:t>
            </a:r>
            <a:r>
              <a:rPr lang="en-MY" dirty="0"/>
              <a:t> and N. </a:t>
            </a:r>
            <a:r>
              <a:rPr lang="en-MY" dirty="0" err="1"/>
              <a:t>Halbwachs</a:t>
            </a:r>
            <a:r>
              <a:rPr lang="en-MY" dirty="0"/>
              <a:t> (1989). </a:t>
            </a:r>
            <a:r>
              <a:rPr lang="en-MY" i="1" dirty="0"/>
              <a:t>Rex Workshop on Real-Time:</a:t>
            </a:r>
            <a:r>
              <a:rPr lang="en-MY" b="1" dirty="0"/>
              <a:t> </a:t>
            </a:r>
            <a:r>
              <a:rPr lang="en-MY" dirty="0"/>
              <a:t>Implementing reactive programs on circuits, a hardware implementation of Lustre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69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55</TotalTime>
  <Words>314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FORMAL METHOD ‘LUSTRE’</vt:lpstr>
      <vt:lpstr>An Introduction to lustre</vt:lpstr>
      <vt:lpstr>HISTORY OF LUSTRE</vt:lpstr>
      <vt:lpstr>IDEAS THAT LED TO LUSTRE</vt:lpstr>
      <vt:lpstr>CONTINUED…</vt:lpstr>
      <vt:lpstr>CONTINUED…</vt:lpstr>
      <vt:lpstr>REFERENCES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aiDaH</dc:creator>
  <cp:lastModifiedBy>aiDaH</cp:lastModifiedBy>
  <cp:revision>34</cp:revision>
  <dcterms:created xsi:type="dcterms:W3CDTF">2014-10-01T05:00:24Z</dcterms:created>
  <dcterms:modified xsi:type="dcterms:W3CDTF">2014-10-07T15:50:02Z</dcterms:modified>
</cp:coreProperties>
</file>