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8" r:id="rId4"/>
    <p:sldId id="259" r:id="rId5"/>
    <p:sldId id="260" r:id="rId6"/>
    <p:sldId id="257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87B9F5F-ADF6-4325-B068-CCE192C11B0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DABAA0-05BE-4948-AAAF-4B75F1557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7B9F5F-ADF6-4325-B068-CCE192C11B0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ABAA0-05BE-4948-AAAF-4B75F1557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7B9F5F-ADF6-4325-B068-CCE192C11B0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ABAA0-05BE-4948-AAAF-4B75F1557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65088" y="1449388"/>
            <a:ext cx="90074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850" y="1397000"/>
            <a:ext cx="90043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8" y="2976563"/>
            <a:ext cx="9010650" cy="111125"/>
          </a:xfrm>
          <a:prstGeom prst="rect">
            <a:avLst/>
          </a:prstGeom>
          <a:solidFill>
            <a:schemeClr val="accent3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noFill/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9216D-5DC5-4131-839B-FCC051DB231F}" type="datetime1">
              <a:rPr lang="en-US">
                <a:solidFill>
                  <a:srgbClr val="1F497D"/>
                </a:solidFill>
              </a:rPr>
              <a:pPr>
                <a:defRPr/>
              </a:pPr>
              <a:t>3/11/2014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>
              <a:defRPr sz="1800"/>
            </a:lvl1pPr>
          </a:lstStyle>
          <a:p>
            <a:fld id="{402B5780-7A31-41D1-BC9B-BF08216B4178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367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5pPr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1F497D"/>
                </a:solidFill>
              </a:rPr>
              <a:t>@JPL </a:t>
            </a:r>
            <a:fld id="{85B92698-4803-4B4A-8D4B-15326AC922AF}" type="datetime1">
              <a:rPr lang="en-US">
                <a:solidFill>
                  <a:srgbClr val="1F497D"/>
                </a:solidFill>
              </a:rPr>
              <a:pPr>
                <a:defRPr/>
              </a:pPr>
              <a:t>3/11/2014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err="1" smtClean="0"/>
            </a:lvl1pPr>
          </a:lstStyle>
          <a:p>
            <a:pPr>
              <a:defRPr/>
            </a:pPr>
            <a:r>
              <a:rPr lang="en-US">
                <a:solidFill>
                  <a:srgbClr val="1F497D"/>
                </a:solidFill>
              </a:rPr>
              <a:t>Madan Musuvathi, Microsoft Research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C244021-061B-495E-8D49-567B4109B50A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95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noFill/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6"/>
          <p:cNvSpPr/>
          <p:nvPr/>
        </p:nvSpPr>
        <p:spPr>
          <a:xfrm flipV="1">
            <a:off x="68263" y="2376488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68263" y="2341563"/>
            <a:ext cx="9004300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68263" y="2468563"/>
            <a:ext cx="9010650" cy="46037"/>
          </a:xfrm>
          <a:prstGeom prst="rect">
            <a:avLst/>
          </a:prstGeom>
          <a:solidFill>
            <a:schemeClr val="accent3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>
                <a:latin typeface="+mj-lt"/>
                <a:ea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2636B-BC53-4DBC-B542-52DEF55B591B}" type="datetime1">
              <a:rPr lang="en-US">
                <a:solidFill>
                  <a:srgbClr val="1F497D"/>
                </a:solidFill>
              </a:rPr>
              <a:pPr>
                <a:defRPr/>
              </a:pPr>
              <a:t>3/11/2014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7C7C5BC8-0DBC-4723-A6FA-B91F406D0C18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61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3CEEC-EAF3-4D5A-9A2E-987A40DAD1C0}" type="datetime1">
              <a:rPr lang="en-US">
                <a:solidFill>
                  <a:srgbClr val="1F497D"/>
                </a:solidFill>
              </a:rPr>
              <a:pPr>
                <a:defRPr/>
              </a:pPr>
              <a:t>3/11/2014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E3BD482F-55CD-49A6-BA5B-96E9C7B09938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106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639762"/>
          </a:xfrm>
          <a:noFill/>
          <a:ln w="1270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lt"/>
                <a:cs typeface="+mj-lt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447800"/>
            <a:ext cx="3733800" cy="639762"/>
          </a:xfrm>
          <a:noFill/>
          <a:ln w="1270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lt"/>
                <a:cs typeface="+mj-lt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133600"/>
            <a:ext cx="3733800" cy="3886200"/>
          </a:xfr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953000" y="2133600"/>
            <a:ext cx="3733800" cy="3886200"/>
          </a:xfr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C4BFD-83AE-47DF-B9F6-BDC2D942F989}" type="datetime1">
              <a:rPr lang="en-US">
                <a:solidFill>
                  <a:srgbClr val="1F497D"/>
                </a:solidFill>
              </a:rPr>
              <a:pPr>
                <a:defRPr/>
              </a:pPr>
              <a:t>3/11/2014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32AEC94E-688B-494B-8186-C6BEACE67898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526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18E9B-4AD0-461F-977E-DFA74F962CAA}" type="datetime1">
              <a:rPr lang="en-US">
                <a:solidFill>
                  <a:srgbClr val="1F497D"/>
                </a:solidFill>
              </a:rPr>
              <a:pPr>
                <a:defRPr/>
              </a:pPr>
              <a:t>3/11/2014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E3CB4-B24D-4023-8CE8-7C5851DFCF7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7492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C4624-3B1C-49F7-B28C-FB55CDE92A77}" type="datetime1">
              <a:rPr lang="en-US">
                <a:solidFill>
                  <a:srgbClr val="1F497D"/>
                </a:solidFill>
              </a:rPr>
              <a:pPr>
                <a:defRPr/>
              </a:pPr>
              <a:t>3/11/2014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E34E5-D064-43B8-88DE-21603BB84F68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407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noFill/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E1451-FCB3-43D4-980B-7812B7BDBDC6}" type="datetime1">
              <a:rPr lang="en-US">
                <a:solidFill>
                  <a:srgbClr val="1F497D"/>
                </a:solidFill>
              </a:rPr>
              <a:pPr>
                <a:defRPr/>
              </a:pPr>
              <a:t>3/11/2014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8DCC281-591C-4CA1-B06F-63B9CFBB86A8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95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7B9F5F-ADF6-4325-B068-CCE192C11B0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ABAA0-05BE-4948-AAAF-4B75F15576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68263" y="4648200"/>
            <a:ext cx="9004300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68263" y="4775200"/>
            <a:ext cx="9010650" cy="46038"/>
          </a:xfrm>
          <a:prstGeom prst="rect">
            <a:avLst/>
          </a:prstGeom>
          <a:solidFill>
            <a:schemeClr val="accent3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008" y="73152"/>
            <a:ext cx="9015984" cy="4575048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>
              <a:buNone/>
              <a:defRPr sz="3200"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F2DC9-11AC-47E0-A1D9-2FDCF2CB2CC5}" type="datetime1">
              <a:rPr lang="en-US">
                <a:solidFill>
                  <a:srgbClr val="1F497D"/>
                </a:solidFill>
              </a:rPr>
              <a:pPr>
                <a:defRPr/>
              </a:pPr>
              <a:t>3/11/2014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88DAB6AE-A309-43B2-8D18-74A8904D3C4D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27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7B9F5F-ADF6-4325-B068-CCE192C11B0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ABAA0-05BE-4948-AAAF-4B75F15576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7B9F5F-ADF6-4325-B068-CCE192C11B0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ABAA0-05BE-4948-AAAF-4B75F15576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7B9F5F-ADF6-4325-B068-CCE192C11B0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ABAA0-05BE-4948-AAAF-4B75F15576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7B9F5F-ADF6-4325-B068-CCE192C11B0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ABAA0-05BE-4948-AAAF-4B75F15576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7B9F5F-ADF6-4325-B068-CCE192C11B0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ABAA0-05BE-4948-AAAF-4B75F1557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87B9F5F-ADF6-4325-B068-CCE192C11B0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ABAA0-05BE-4948-AAAF-4B75F15576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7B9F5F-ADF6-4325-B068-CCE192C11B0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DABAA0-05BE-4948-AAAF-4B75F15576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87B9F5F-ADF6-4325-B068-CCE192C11B0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2DABAA0-05BE-4948-AAAF-4B75F15576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noFill/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1" smtClean="0"/>
              <a:t>Click to edit Master title style</a:t>
            </a:r>
            <a:endParaRPr lang="en-US" altLang="en-US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 dirty="0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AF94A66-4798-45F9-A146-295CBA1DC092}" type="datetime1">
              <a:rPr lang="en-US">
                <a:solidFill>
                  <a:srgbClr val="1F497D"/>
                </a:solidFill>
              </a:rPr>
              <a:pPr>
                <a:defRPr/>
              </a:pPr>
              <a:t>3/11/2014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400" dirty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rmAutofit/>
          </a:bodyPr>
          <a:lstStyle>
            <a:lvl1pPr>
              <a:defRPr sz="2000">
                <a:solidFill>
                  <a:srgbClr val="FFFFFF"/>
                </a:solidFill>
                <a:latin typeface="Calibri" pitchFamily="34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0880F1-181A-4B7D-AAC5-C633DBDD406B}" type="slidenum">
              <a:rPr lang="he-IL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47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B2C1D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latinLnBrk="0">
        <a:spcBef>
          <a:spcPts val="370"/>
        </a:spcBef>
        <a:buClr>
          <a:schemeClr val="accent3"/>
        </a:buClr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latinLnBrk="0">
        <a:spcBef>
          <a:spcPts val="370"/>
        </a:spcBef>
        <a:buClr>
          <a:schemeClr val="accent2"/>
        </a:buClr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latinLnBrk="0">
        <a:spcBef>
          <a:spcPts val="370"/>
        </a:spcBef>
        <a:buClr>
          <a:schemeClr val="accent1">
            <a:tint val="60000"/>
          </a:schemeClr>
        </a:buClr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latinLnBrk="0">
        <a:spcBef>
          <a:spcPts val="370"/>
        </a:spcBef>
        <a:buClr>
          <a:schemeClr val="accent2">
            <a:tint val="60000"/>
          </a:schemeClr>
        </a:buClr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CHESS: Systematic Concurrency Testing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3413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Elvira </a:t>
            </a:r>
            <a:r>
              <a:rPr lang="en-US" dirty="0" err="1" smtClean="0"/>
              <a:t>Ariaputra</a:t>
            </a:r>
            <a:endParaRPr lang="en-US" dirty="0" smtClean="0"/>
          </a:p>
          <a:p>
            <a:r>
              <a:rPr lang="en-US" dirty="0" smtClean="0"/>
              <a:t>CB13125</a:t>
            </a:r>
          </a:p>
          <a:p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March 2014</a:t>
            </a:r>
          </a:p>
          <a:p>
            <a:endParaRPr lang="en-US" dirty="0"/>
          </a:p>
        </p:txBody>
      </p:sp>
      <p:pic>
        <p:nvPicPr>
          <p:cNvPr id="4" name="Picture 3" descr="ChessLogo.jp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15000"/>
          </a:blip>
          <a:stretch>
            <a:fillRect/>
          </a:stretch>
        </p:blipFill>
        <p:spPr>
          <a:xfrm>
            <a:off x="6858000" y="762000"/>
            <a:ext cx="1481328" cy="1414272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innerShdw blurRad="292100">
              <a:schemeClr val="tx2">
                <a:lumMod val="60000"/>
                <a:lumOff val="40000"/>
              </a:scheme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44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checking tool</a:t>
            </a:r>
          </a:p>
          <a:p>
            <a:endParaRPr lang="en-US" dirty="0"/>
          </a:p>
          <a:p>
            <a:r>
              <a:rPr lang="en-US" dirty="0" smtClean="0"/>
              <a:t>A software model checker for finding </a:t>
            </a:r>
            <a:r>
              <a:rPr lang="en-US" b="1" dirty="0" smtClean="0">
                <a:solidFill>
                  <a:schemeClr val="accent1"/>
                </a:solidFill>
              </a:rPr>
              <a:t>errors/</a:t>
            </a:r>
            <a:r>
              <a:rPr lang="en-US" b="1" dirty="0" err="1" smtClean="0">
                <a:solidFill>
                  <a:schemeClr val="accent1"/>
                </a:solidFill>
              </a:rPr>
              <a:t>heisenbugs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0070C0"/>
                </a:solidFill>
              </a:rPr>
              <a:t>multithreaded</a:t>
            </a:r>
            <a:r>
              <a:rPr lang="en-US" dirty="0" smtClean="0"/>
              <a:t> software by </a:t>
            </a:r>
            <a:r>
              <a:rPr lang="en-US" b="1" dirty="0" smtClean="0">
                <a:solidFill>
                  <a:schemeClr val="accent1"/>
                </a:solidFill>
              </a:rPr>
              <a:t>systematic</a:t>
            </a:r>
            <a:r>
              <a:rPr lang="en-US" dirty="0" smtClean="0"/>
              <a:t> exploration of threads schedules.</a:t>
            </a:r>
          </a:p>
          <a:p>
            <a:endParaRPr lang="en-US" dirty="0"/>
          </a:p>
          <a:p>
            <a:r>
              <a:rPr lang="en-US" dirty="0" smtClean="0"/>
              <a:t>Locates error, provides fully repeatable execution of program leading to the error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676" y="274637"/>
            <a:ext cx="8229600" cy="4525963"/>
          </a:xfrm>
        </p:spPr>
        <p:txBody>
          <a:bodyPr/>
          <a:lstStyle/>
          <a:p>
            <a:r>
              <a:rPr lang="en-US" dirty="0" smtClean="0"/>
              <a:t>Microsoft Research Project </a:t>
            </a:r>
          </a:p>
          <a:p>
            <a:endParaRPr lang="en-US" dirty="0" smtClean="0"/>
          </a:p>
          <a:p>
            <a:r>
              <a:rPr lang="en-US" dirty="0" smtClean="0"/>
              <a:t>2007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775895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this is called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109728" indent="0" algn="ctr">
              <a:buNone/>
            </a:pPr>
            <a:r>
              <a:rPr lang="en-US" sz="4400" b="1" dirty="0" smtClean="0"/>
              <a:t>CHESS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endParaRPr lang="en-US" sz="3600" dirty="0" smtClean="0"/>
          </a:p>
          <a:p>
            <a:pPr marL="109728" indent="0">
              <a:buNone/>
            </a:pPr>
            <a:r>
              <a:rPr lang="en-US" dirty="0" smtClean="0"/>
              <a:t>	because </a:t>
            </a:r>
            <a:r>
              <a:rPr lang="en-US" dirty="0"/>
              <a:t>they’re making many moves ahead to see what’s going to happen and then make the right move for the future.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6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Rare </a:t>
            </a:r>
            <a:r>
              <a:rPr lang="en-US" altLang="en-US" dirty="0"/>
              <a:t>thread </a:t>
            </a:r>
            <a:r>
              <a:rPr lang="en-US" altLang="en-US" dirty="0" err="1"/>
              <a:t>interleavings</a:t>
            </a:r>
            <a:r>
              <a:rPr lang="en-US" altLang="en-US" dirty="0"/>
              <a:t> expose bugs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Testing concurrent programs is HARD 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65" y="1981200"/>
            <a:ext cx="62484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8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CHESS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 bwMode="auto">
          <a:xfrm>
            <a:off x="3962400" y="2514600"/>
            <a:ext cx="4724400" cy="2743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Replace the OS scheduler with a demonic scheduler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Systematically explore all scheduling choices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019300" y="1905000"/>
            <a:ext cx="1371600" cy="2057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prstClr val="black"/>
                </a:solidFill>
              </a:rPr>
              <a:t>ConcurrentProgram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866900" y="4114800"/>
            <a:ext cx="1676400" cy="1588"/>
          </a:xfrm>
          <a:prstGeom prst="line">
            <a:avLst/>
          </a:prstGeom>
          <a:noFill/>
          <a:ln w="635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3" name="Rectangle 20"/>
          <p:cNvSpPr txBox="1">
            <a:spLocks noChangeArrowheads="1"/>
          </p:cNvSpPr>
          <p:nvPr/>
        </p:nvSpPr>
        <p:spPr bwMode="auto">
          <a:xfrm>
            <a:off x="838200" y="3886200"/>
            <a:ext cx="10525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prstClr val="black"/>
                </a:solidFill>
              </a:rPr>
              <a:t>Win32 API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05000" y="4267200"/>
            <a:ext cx="1600200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</a:rPr>
              <a:t>Kernel </a:t>
            </a:r>
          </a:p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</a:rPr>
              <a:t>Scheduler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05000" y="4267200"/>
            <a:ext cx="1600200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</a:rPr>
              <a:t>Demonic</a:t>
            </a:r>
          </a:p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</a:rPr>
              <a:t>Scheduler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8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16562"/>
          </a:xfrm>
        </p:spPr>
        <p:txBody>
          <a:bodyPr>
            <a:normAutofit/>
          </a:bodyPr>
          <a:lstStyle/>
          <a:p>
            <a:r>
              <a:rPr lang="en-US" dirty="0" smtClean="0"/>
              <a:t>Iterative context bounding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prioritizes among the schedules </a:t>
            </a:r>
            <a:r>
              <a:rPr lang="en-US" b="0" dirty="0">
                <a:effectLst/>
              </a:rPr>
              <a:t>that if the ones with the errors generates, those schedules that are more likely to yield bugs.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3586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</a:p>
          <a:p>
            <a:endParaRPr lang="en-US" dirty="0" smtClean="0"/>
          </a:p>
          <a:p>
            <a:r>
              <a:rPr lang="en-US" dirty="0"/>
              <a:t>CHESS discovered a bug in PLINQ (Parallel LINQ) which caused by improper use of </a:t>
            </a:r>
            <a:r>
              <a:rPr lang="en-US" dirty="0" err="1"/>
              <a:t>LiteEvents</a:t>
            </a:r>
            <a:r>
              <a:rPr lang="en-US" dirty="0"/>
              <a:t>, a concurrency primitive implemented in the library.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Singularity operating system was successfully booted under the control of CHESS.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Sample/ </a:t>
            </a:r>
            <a:r>
              <a:rPr lang="en-US" dirty="0" err="1" smtClean="0"/>
              <a:t>Implemetation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68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</TotalTime>
  <Words>134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Concourse</vt:lpstr>
      <vt:lpstr>Equity</vt:lpstr>
      <vt:lpstr>CHESS: Systematic Concurrency Testing</vt:lpstr>
      <vt:lpstr>CHESS</vt:lpstr>
      <vt:lpstr>PowerPoint Presentation</vt:lpstr>
      <vt:lpstr>PowerPoint Presentation</vt:lpstr>
      <vt:lpstr>Testing concurrent programs is HARD </vt:lpstr>
      <vt:lpstr>CHESS in a nutshell</vt:lpstr>
      <vt:lpstr>Iterative context bounding  prioritizes among the schedules that if the ones with the errors generates, those schedules that are more likely to yield bugs.  </vt:lpstr>
      <vt:lpstr>Sample/ Implemetation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CHESS: Systematic Concurrency Testing</dc:title>
  <dc:creator>Elvira Ap</dc:creator>
  <cp:lastModifiedBy>Elvira Ap</cp:lastModifiedBy>
  <cp:revision>3</cp:revision>
  <dcterms:created xsi:type="dcterms:W3CDTF">2014-03-10T17:42:15Z</dcterms:created>
  <dcterms:modified xsi:type="dcterms:W3CDTF">2014-03-10T18:03:38Z</dcterms:modified>
</cp:coreProperties>
</file>