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7607624-A2BA-4739-93F8-F0954FDFB1A9}" type="datetimeFigureOut">
              <a:rPr lang="en-US" smtClean="0"/>
              <a:t>3/11/2014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9A4F01F-22BE-4035-BDEB-E4993E3ECB2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607624-A2BA-4739-93F8-F0954FDFB1A9}"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4F01F-22BE-4035-BDEB-E4993E3EC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607624-A2BA-4739-93F8-F0954FDFB1A9}"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4F01F-22BE-4035-BDEB-E4993E3EC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7607624-A2BA-4739-93F8-F0954FDFB1A9}" type="datetimeFigureOut">
              <a:rPr lang="en-US" smtClean="0"/>
              <a:t>3/11/2014</a:t>
            </a:fld>
            <a:endParaRPr lang="en-US"/>
          </a:p>
        </p:txBody>
      </p:sp>
      <p:sp>
        <p:nvSpPr>
          <p:cNvPr id="9" name="Slide Number Placeholder 8"/>
          <p:cNvSpPr>
            <a:spLocks noGrp="1"/>
          </p:cNvSpPr>
          <p:nvPr>
            <p:ph type="sldNum" sz="quarter" idx="15"/>
          </p:nvPr>
        </p:nvSpPr>
        <p:spPr/>
        <p:txBody>
          <a:bodyPr rtlCol="0"/>
          <a:lstStyle/>
          <a:p>
            <a:fld id="{F9A4F01F-22BE-4035-BDEB-E4993E3ECB2B}"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7607624-A2BA-4739-93F8-F0954FDFB1A9}" type="datetimeFigureOut">
              <a:rPr lang="en-US" smtClean="0"/>
              <a:t>3/11/2014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9A4F01F-22BE-4035-BDEB-E4993E3ECB2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7607624-A2BA-4739-93F8-F0954FDFB1A9}" type="datetimeFigureOut">
              <a:rPr lang="en-US" smtClean="0"/>
              <a:t>3/11/2014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4F01F-22BE-4035-BDEB-E4993E3ECB2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7607624-A2BA-4739-93F8-F0954FDFB1A9}" type="datetimeFigureOut">
              <a:rPr lang="en-US" smtClean="0"/>
              <a:t>3/11/2014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4F01F-22BE-4035-BDEB-E4993E3ECB2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7607624-A2BA-4739-93F8-F0954FDFB1A9}" type="datetimeFigureOut">
              <a:rPr lang="en-US" smtClean="0"/>
              <a:t>3/11/2014</a:t>
            </a:fld>
            <a:endParaRPr lang="en-US"/>
          </a:p>
        </p:txBody>
      </p:sp>
      <p:sp>
        <p:nvSpPr>
          <p:cNvPr id="7" name="Slide Number Placeholder 6"/>
          <p:cNvSpPr>
            <a:spLocks noGrp="1"/>
          </p:cNvSpPr>
          <p:nvPr>
            <p:ph type="sldNum" sz="quarter" idx="11"/>
          </p:nvPr>
        </p:nvSpPr>
        <p:spPr/>
        <p:txBody>
          <a:bodyPr rtlCol="0"/>
          <a:lstStyle/>
          <a:p>
            <a:fld id="{F9A4F01F-22BE-4035-BDEB-E4993E3ECB2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07624-A2BA-4739-93F8-F0954FDFB1A9}" type="datetimeFigureOut">
              <a:rPr lang="en-US" smtClean="0"/>
              <a:t>3/11/2014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4F01F-22BE-4035-BDEB-E4993E3EC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7607624-A2BA-4739-93F8-F0954FDFB1A9}" type="datetimeFigureOut">
              <a:rPr lang="en-US" smtClean="0"/>
              <a:t>3/11/2014</a:t>
            </a:fld>
            <a:endParaRPr lang="en-US"/>
          </a:p>
        </p:txBody>
      </p:sp>
      <p:sp>
        <p:nvSpPr>
          <p:cNvPr id="22" name="Slide Number Placeholder 21"/>
          <p:cNvSpPr>
            <a:spLocks noGrp="1"/>
          </p:cNvSpPr>
          <p:nvPr>
            <p:ph type="sldNum" sz="quarter" idx="15"/>
          </p:nvPr>
        </p:nvSpPr>
        <p:spPr/>
        <p:txBody>
          <a:bodyPr rtlCol="0"/>
          <a:lstStyle/>
          <a:p>
            <a:fld id="{F9A4F01F-22BE-4035-BDEB-E4993E3ECB2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7607624-A2BA-4739-93F8-F0954FDFB1A9}" type="datetimeFigureOut">
              <a:rPr lang="en-US" smtClean="0"/>
              <a:t>3/11/2014</a:t>
            </a:fld>
            <a:endParaRPr lang="en-US"/>
          </a:p>
        </p:txBody>
      </p:sp>
      <p:sp>
        <p:nvSpPr>
          <p:cNvPr id="18" name="Slide Number Placeholder 17"/>
          <p:cNvSpPr>
            <a:spLocks noGrp="1"/>
          </p:cNvSpPr>
          <p:nvPr>
            <p:ph type="sldNum" sz="quarter" idx="11"/>
          </p:nvPr>
        </p:nvSpPr>
        <p:spPr/>
        <p:txBody>
          <a:bodyPr rtlCol="0"/>
          <a:lstStyle/>
          <a:p>
            <a:fld id="{F9A4F01F-22BE-4035-BDEB-E4993E3ECB2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7607624-A2BA-4739-93F8-F0954FDFB1A9}" type="datetimeFigureOut">
              <a:rPr lang="en-US" smtClean="0"/>
              <a:t>3/11/2014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9A4F01F-22BE-4035-BDEB-E4993E3EC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FORMAL METHODS </a:t>
            </a:r>
            <a:br>
              <a:rPr lang="en-US" dirty="0" smtClean="0"/>
            </a:br>
            <a:r>
              <a:rPr lang="en-US" dirty="0" smtClean="0"/>
              <a:t>BSC 2213</a:t>
            </a:r>
            <a:endParaRPr lang="en-US" dirty="0"/>
          </a:p>
        </p:txBody>
      </p:sp>
      <p:sp>
        <p:nvSpPr>
          <p:cNvPr id="3" name="Subtitle 2"/>
          <p:cNvSpPr>
            <a:spLocks noGrp="1"/>
          </p:cNvSpPr>
          <p:nvPr>
            <p:ph type="subTitle" idx="1"/>
          </p:nvPr>
        </p:nvSpPr>
        <p:spPr/>
        <p:txBody>
          <a:bodyPr/>
          <a:lstStyle/>
          <a:p>
            <a:r>
              <a:rPr lang="en-US" dirty="0" smtClean="0"/>
              <a:t>SITI NURBAIZURA BT SUKRI</a:t>
            </a:r>
          </a:p>
          <a:p>
            <a:r>
              <a:rPr lang="en-US" dirty="0" smtClean="0"/>
              <a:t>CB12042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smtClean="0"/>
              <a:t/>
            </a:r>
            <a:br>
              <a:rPr lang="en-MY" dirty="0" smtClean="0"/>
            </a:br>
            <a:r>
              <a:rPr lang="en-MY" dirty="0" smtClean="0"/>
              <a:t>ABSTRACT</a:t>
            </a:r>
            <a:r>
              <a:rPr lang="en-US" dirty="0"/>
              <a:t/>
            </a:r>
            <a:br>
              <a:rPr lang="en-US" dirty="0"/>
            </a:br>
            <a:endParaRPr lang="en-US" dirty="0"/>
          </a:p>
        </p:txBody>
      </p:sp>
      <p:sp>
        <p:nvSpPr>
          <p:cNvPr id="3" name="Content Placeholder 2"/>
          <p:cNvSpPr>
            <a:spLocks noGrp="1"/>
          </p:cNvSpPr>
          <p:nvPr>
            <p:ph sz="quarter" idx="1"/>
          </p:nvPr>
        </p:nvSpPr>
        <p:spPr/>
        <p:txBody>
          <a:bodyPr>
            <a:normAutofit fontScale="85000" lnSpcReduction="20000"/>
          </a:bodyPr>
          <a:lstStyle/>
          <a:p>
            <a:r>
              <a:rPr lang="en-MY" dirty="0"/>
              <a:t>With each new generation of aircraft, the requirement for digital avionics systems become increasingly complex and their development and validation consumes an ever increasing percentage of the total development cost of aircraft.</a:t>
            </a:r>
            <a:endParaRPr lang="en-US" dirty="0"/>
          </a:p>
          <a:p>
            <a:r>
              <a:rPr lang="en-MY" dirty="0"/>
              <a:t>Formal methods apply theoretical computer science fundamentals to solve difficult problems especially in software engineering and hardware engineering. There is a large diversity of formal method for system, with a sound mathematical foundation and which support reasoning about properties of the systems.</a:t>
            </a:r>
            <a:endParaRPr lang="en-US" dirty="0"/>
          </a:p>
          <a:p>
            <a:r>
              <a:rPr lang="en-MY" dirty="0"/>
              <a:t>Traditional methods of software verification rely on testing to verify behaviour and robustness. But testing can only show the presence of errors, not their absence. In contrast, formal methods use mathematics to prove certain facts and properties. But verification technique based on formal methods can conclusively prove certain attributes of software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smtClean="0"/>
              <a:t/>
            </a:r>
            <a:br>
              <a:rPr lang="en-MY" dirty="0" smtClean="0"/>
            </a:br>
            <a:r>
              <a:rPr lang="en-MY" dirty="0" smtClean="0"/>
              <a:t>INTRODUCTION</a:t>
            </a:r>
            <a:r>
              <a:rPr lang="en-US" dirty="0"/>
              <a:t/>
            </a:r>
            <a:br>
              <a:rPr lang="en-US" dirty="0"/>
            </a:br>
            <a:endParaRPr lang="en-US" dirty="0"/>
          </a:p>
        </p:txBody>
      </p:sp>
      <p:sp>
        <p:nvSpPr>
          <p:cNvPr id="3" name="Content Placeholder 2"/>
          <p:cNvSpPr>
            <a:spLocks noGrp="1"/>
          </p:cNvSpPr>
          <p:nvPr>
            <p:ph sz="quarter" idx="1"/>
          </p:nvPr>
        </p:nvSpPr>
        <p:spPr/>
        <p:txBody>
          <a:bodyPr>
            <a:normAutofit fontScale="85000" lnSpcReduction="10000"/>
          </a:bodyPr>
          <a:lstStyle/>
          <a:p>
            <a:r>
              <a:rPr lang="en-MY" dirty="0"/>
              <a:t>Software is being used more and more in almost aspect of daily life e.g. in transportation, finance, health care, government and telecommunication and the reliability of such software critical for us, especially when failures may lead to catastrophes where people die or values/money are lost. For instance, when we go by train, it is correct. </a:t>
            </a:r>
            <a:endParaRPr lang="en-US" dirty="0"/>
          </a:p>
          <a:p>
            <a:r>
              <a:rPr lang="en-MY" dirty="0"/>
              <a:t>As another example, when we use a home banking system to make a bank transaction over the internet, it is vital for us that the software controlling this is correct and secure such that transaction is executed as we have specified and nobody is able to misuse the data we are sending.</a:t>
            </a:r>
            <a:endParaRPr lang="en-US" dirty="0"/>
          </a:p>
          <a:p>
            <a:r>
              <a:rPr lang="en-MY" dirty="0"/>
              <a:t>Such kind of software is rather complex and it is not an easy task to make it correct. Experience from software development projects also shows that software full of bugs leading to delays, cost overrun and usability problem.</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smtClean="0"/>
              <a:t/>
            </a:r>
            <a:br>
              <a:rPr lang="en-MY" dirty="0" smtClean="0"/>
            </a:br>
            <a:r>
              <a:rPr lang="en-MY" dirty="0" smtClean="0"/>
              <a:t>LITERATURE </a:t>
            </a:r>
            <a:r>
              <a:rPr lang="en-MY" dirty="0"/>
              <a:t>REVIEW/BACKGROUND</a:t>
            </a:r>
            <a:r>
              <a:rPr lang="en-US" dirty="0"/>
              <a:t/>
            </a:r>
            <a:br>
              <a:rPr lang="en-US" dirty="0"/>
            </a:br>
            <a:endParaRPr lang="en-US" dirty="0"/>
          </a:p>
        </p:txBody>
      </p:sp>
      <p:sp>
        <p:nvSpPr>
          <p:cNvPr id="3" name="Content Placeholder 2"/>
          <p:cNvSpPr>
            <a:spLocks noGrp="1"/>
          </p:cNvSpPr>
          <p:nvPr>
            <p:ph sz="quarter" idx="1"/>
          </p:nvPr>
        </p:nvSpPr>
        <p:spPr/>
        <p:txBody>
          <a:bodyPr>
            <a:normAutofit fontScale="92500" lnSpcReduction="20000"/>
          </a:bodyPr>
          <a:lstStyle/>
          <a:p>
            <a:r>
              <a:rPr lang="en-MY" dirty="0"/>
              <a:t>Abstract State Machine (ASM) is a finite set of transition rules over abstract state. It is no restriction on the abstraction level, complexity nor means of function definition. ASM has been proved to and well founded in industrially viable method for the design and analysis of complex systems which is has been applied successfully to programming languages, protocols, embedded systems, architecture and requirement engineering. </a:t>
            </a:r>
            <a:endParaRPr lang="en-US" dirty="0"/>
          </a:p>
          <a:p>
            <a:r>
              <a:rPr lang="en-MY" dirty="0"/>
              <a:t>The analysis covers both verification and validation, using mathematical reasoning or experimental simulation. As a sequence, a scientifically rigour to it, calls for a smooth integration into traditional hardware/software engineering procedure and notations, of multiple ways to achieve various degrees of certifiable system trust worthiness and quality assurance. </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smtClean="0"/>
              <a:t/>
            </a:r>
            <a:br>
              <a:rPr lang="en-MY" dirty="0" smtClean="0"/>
            </a:br>
            <a:r>
              <a:rPr lang="en-MY" dirty="0" smtClean="0"/>
              <a:t/>
            </a:r>
            <a:br>
              <a:rPr lang="en-MY" dirty="0" smtClean="0"/>
            </a:br>
            <a:r>
              <a:rPr lang="en-MY" dirty="0" smtClean="0"/>
              <a:t/>
            </a:r>
            <a:br>
              <a:rPr lang="en-MY" dirty="0" smtClean="0"/>
            </a:br>
            <a:r>
              <a:rPr lang="en-MY" dirty="0" smtClean="0"/>
              <a:t>HOW </a:t>
            </a:r>
            <a:r>
              <a:rPr lang="en-MY" dirty="0"/>
              <a:t>ABSTRACT STATE MACHINE </a:t>
            </a:r>
            <a:r>
              <a:rPr lang="en-MY" dirty="0" smtClean="0"/>
              <a:t/>
            </a:r>
            <a:br>
              <a:rPr lang="en-MY" dirty="0" smtClean="0"/>
            </a:br>
            <a:r>
              <a:rPr lang="en-MY" dirty="0" smtClean="0"/>
              <a:t>WORKS</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r>
              <a:rPr lang="en-MY" dirty="0"/>
              <a:t>There are 3 basic concepts for the method build</a:t>
            </a:r>
            <a:endParaRPr lang="en-US" dirty="0"/>
          </a:p>
          <a:p>
            <a:pPr lvl="0"/>
            <a:r>
              <a:rPr lang="en-MY" dirty="0"/>
              <a:t>ASM: a precise from pseudo-code generalizing finite state machines to operate over arbitrary date structures.</a:t>
            </a:r>
            <a:endParaRPr lang="en-US" dirty="0"/>
          </a:p>
          <a:p>
            <a:pPr lvl="0"/>
            <a:r>
              <a:rPr lang="en-MY" dirty="0"/>
              <a:t>Ground model which is a rigorous form of blueprints, serving as authoritative reference model for the design</a:t>
            </a:r>
            <a:endParaRPr lang="en-US" dirty="0"/>
          </a:p>
          <a:p>
            <a:r>
              <a:rPr lang="en-MY" dirty="0"/>
              <a:t>Refinement, a most general scheme for stepwise instantiations of model abstractions to concrete system elements, providing controllable links between the more and more detailed descriptions at the successive stages of system development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smtClean="0"/>
              <a:t/>
            </a:r>
            <a:br>
              <a:rPr lang="en-MY" dirty="0" smtClean="0"/>
            </a:br>
            <a:r>
              <a:rPr lang="en-MY" dirty="0" smtClean="0"/>
              <a:t>SAMPLE</a:t>
            </a:r>
            <a:r>
              <a:rPr lang="en-MY" dirty="0"/>
              <a:t>/ IMPLEMENTATION OF ASM</a:t>
            </a:r>
            <a:r>
              <a:rPr lang="en-US" dirty="0"/>
              <a:t/>
            </a:r>
            <a:br>
              <a:rPr lang="en-US" dirty="0"/>
            </a:br>
            <a:endParaRPr lang="en-US" dirty="0"/>
          </a:p>
        </p:txBody>
      </p:sp>
      <p:sp>
        <p:nvSpPr>
          <p:cNvPr id="3" name="Content Placeholder 2"/>
          <p:cNvSpPr>
            <a:spLocks noGrp="1"/>
          </p:cNvSpPr>
          <p:nvPr>
            <p:ph sz="quarter" idx="1"/>
          </p:nvPr>
        </p:nvSpPr>
        <p:spPr/>
        <p:txBody>
          <a:bodyPr>
            <a:normAutofit fontScale="92500"/>
          </a:bodyPr>
          <a:lstStyle/>
          <a:p>
            <a:pPr>
              <a:buNone/>
            </a:pPr>
            <a:r>
              <a:rPr lang="en-US" b="1" dirty="0"/>
              <a:t>The Bouncing Bomb Application</a:t>
            </a:r>
            <a:endParaRPr lang="en-US" dirty="0"/>
          </a:p>
          <a:p>
            <a:r>
              <a:rPr lang="en-US" dirty="0"/>
              <a:t>The Bouncing Bomb Application uses an FSM to manage the enabling/disabling of buttons in the right button panel. The effect is that allowable events are constrained according to the current application state</a:t>
            </a:r>
            <a:r>
              <a:rPr lang="en-US" dirty="0" smtClean="0"/>
              <a:t>.</a:t>
            </a:r>
          </a:p>
          <a:p>
            <a:r>
              <a:rPr lang="en-US" dirty="0" smtClean="0"/>
              <a:t> </a:t>
            </a:r>
            <a:r>
              <a:rPr lang="en-US" dirty="0"/>
              <a:t>Each button initiates an action event when pressed; those events, when propagated to the FSM, result in state transitions. The set of actions (application events) and states are predefined (enumerated), and allowable state transitions are determined according to entries in a Map collection. The map defines what states are reachable from any other state, which indirectly determines the allowed button actions.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srcRect/>
          <a:stretch>
            <a:fillRect/>
          </a:stretch>
        </p:blipFill>
        <p:spPr bwMode="auto">
          <a:xfrm>
            <a:off x="1447800" y="1371600"/>
            <a:ext cx="6476999" cy="4495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smtClean="0"/>
              <a:t/>
            </a:r>
            <a:br>
              <a:rPr lang="en-MY" dirty="0" smtClean="0"/>
            </a:br>
            <a:r>
              <a:rPr lang="en-MY" dirty="0" smtClean="0"/>
              <a:t>CONCLUSION</a:t>
            </a:r>
            <a:r>
              <a:rPr lang="en-US" dirty="0"/>
              <a:t/>
            </a:r>
            <a:br>
              <a:rPr lang="en-US" dirty="0"/>
            </a:b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Various prototypical tools have been developed for designing and executing ASMs in the world. More advanced and industrially satisfactory tool support is needed for defining, simulating and visualizing, debugging, transforming (refining, implementing, where possible through code generation), analyzing (testing and verifying) ASMs. </a:t>
            </a:r>
            <a:endParaRPr lang="en-US" dirty="0" smtClean="0"/>
          </a:p>
          <a:p>
            <a:r>
              <a:rPr lang="en-US" dirty="0" smtClean="0"/>
              <a:t>The </a:t>
            </a:r>
            <a:r>
              <a:rPr lang="en-US" dirty="0"/>
              <a:t>tool environment should support to capture design knowledge in a rigorous and electronically available way. It should be linked as much as possible to establish design owns and exploit their achievements for an encouraging successful project. Together with an advanced tool environment a model and a proof theory of ASMs are needed which in particular define practical refinement principles, ideally together with corresponding proof schemes for a good start.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TotalTime>
  <Words>745</Words>
  <Application>Microsoft Office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Oriel</vt:lpstr>
      <vt:lpstr>FORMAL METHODS  BSC 2213</vt:lpstr>
      <vt:lpstr> ABSTRACT </vt:lpstr>
      <vt:lpstr> INTRODUCTION </vt:lpstr>
      <vt:lpstr> LITERATURE REVIEW/BACKGROUND </vt:lpstr>
      <vt:lpstr>   HOW ABSTRACT STATE MACHINE  WORKS </vt:lpstr>
      <vt:lpstr> SAMPLE/ IMPLEMENTATION OF ASM </vt:lpstr>
      <vt:lpstr>Slide 7</vt:lpstr>
      <vt:lpstr> 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METHODS  BSC 2213</dc:title>
  <dc:creator>user</dc:creator>
  <cp:lastModifiedBy>user</cp:lastModifiedBy>
  <cp:revision>1</cp:revision>
  <dcterms:created xsi:type="dcterms:W3CDTF">2014-03-11T22:10:30Z</dcterms:created>
  <dcterms:modified xsi:type="dcterms:W3CDTF">2014-03-11T22:17:06Z</dcterms:modified>
</cp:coreProperties>
</file>