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82" r:id="rId17"/>
    <p:sldId id="283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85" r:id="rId26"/>
    <p:sldId id="277" r:id="rId27"/>
    <p:sldId id="278" r:id="rId28"/>
    <p:sldId id="279" r:id="rId29"/>
    <p:sldId id="280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04A5-064A-4E72-B00C-07890C625390}" type="datetimeFigureOut">
              <a:rPr lang="ms-MY" smtClean="0"/>
              <a:t>17/02/2014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6ACF5-ADAE-4D17-BA1A-2F7C5C33948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602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ACF5-ADAE-4D17-BA1A-2F7C5C33948E}" type="slidenum">
              <a:rPr lang="ms-MY" smtClean="0"/>
              <a:t>9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271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612A71-5B02-42C4-B768-7F0AC01981AC}" type="datetime1">
              <a:rPr lang="ms-MY" smtClean="0"/>
              <a:t>17/02/2014</a:t>
            </a:fld>
            <a:endParaRPr lang="ms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ms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B800-4DC6-48C1-A00C-6E1719518301}" type="datetime1">
              <a:rPr lang="ms-MY" smtClean="0"/>
              <a:t>17/02/2014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4C58B02-F228-4D9B-AFDC-31B4C4841298}" type="datetime1">
              <a:rPr lang="ms-MY" smtClean="0"/>
              <a:t>17/02/2014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ms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48A-8010-44DF-8327-C69B02F454BE}" type="datetime1">
              <a:rPr lang="ms-MY" smtClean="0"/>
              <a:t>17/02/2014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0F6D-1A96-432A-A608-0145EEF36258}" type="datetime1">
              <a:rPr lang="ms-MY" smtClean="0"/>
              <a:t>17/02/2014</a:t>
            </a:fld>
            <a:endParaRPr lang="ms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ms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37A89A-1FBA-4315-8245-D054D0AB029A}" type="datetime1">
              <a:rPr lang="ms-MY" smtClean="0"/>
              <a:t>17/02/2014</a:t>
            </a:fld>
            <a:endParaRPr lang="ms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ms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53DF6E-5BAB-4EBC-BB11-8F91F34D1457}" type="datetime1">
              <a:rPr lang="ms-MY" smtClean="0"/>
              <a:t>17/02/2014</a:t>
            </a:fld>
            <a:endParaRPr lang="ms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ms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6EA-5BA4-4D2A-AC5C-1828C899F978}" type="datetime1">
              <a:rPr lang="ms-MY" smtClean="0"/>
              <a:t>17/02/2014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9F14-0271-42D3-BCAF-372CA216EBF0}" type="datetime1">
              <a:rPr lang="ms-MY" smtClean="0"/>
              <a:t>17/02/2014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CBC7-C5C2-46A1-A491-AC3F43B9647F}" type="datetime1">
              <a:rPr lang="ms-MY" smtClean="0"/>
              <a:t>17/02/2014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D89A7C-107F-4960-98FD-B5FE37FBFE07}" type="datetime1">
              <a:rPr lang="ms-MY" smtClean="0"/>
              <a:t>17/02/2014</a:t>
            </a:fld>
            <a:endParaRPr lang="ms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6574F7-E834-43EF-9732-9E6D42C219A1}" type="datetime1">
              <a:rPr lang="ms-MY" smtClean="0"/>
              <a:t>17/02/2014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ms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CFEA36-A081-43BF-9753-24F714A490E4}" type="slidenum">
              <a:rPr lang="ms-MY" smtClean="0"/>
              <a:t>‹#›</a:t>
            </a:fld>
            <a:endParaRPr lang="ms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2924944"/>
            <a:ext cx="6477000" cy="1324744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ms-MY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797152"/>
            <a:ext cx="6705600" cy="68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Formal Methods</a:t>
            </a:r>
          </a:p>
          <a:p>
            <a:r>
              <a:rPr lang="en-US" sz="2400" dirty="0" smtClean="0"/>
              <a:t>BCS2133</a:t>
            </a:r>
          </a:p>
          <a:p>
            <a:r>
              <a:rPr lang="en-US" sz="2400" dirty="0" smtClean="0"/>
              <a:t>Semester </a:t>
            </a:r>
            <a:r>
              <a:rPr lang="en-US" sz="2400" dirty="0"/>
              <a:t>2</a:t>
            </a:r>
            <a:r>
              <a:rPr lang="en-US" sz="2400" dirty="0" smtClean="0"/>
              <a:t> Session 2013/2014</a:t>
            </a:r>
            <a:endParaRPr lang="ms-MY" sz="2400" dirty="0"/>
          </a:p>
        </p:txBody>
      </p:sp>
    </p:spTree>
    <p:extLst>
      <p:ext uri="{BB962C8B-B14F-4D97-AF65-F5344CB8AC3E}">
        <p14:creationId xmlns:p14="http://schemas.microsoft.com/office/powerpoint/2010/main" val="68017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Reliability in Engineering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10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well-known strategies from engineering:</a:t>
            </a:r>
          </a:p>
          <a:p>
            <a:pPr lvl="1"/>
            <a:r>
              <a:rPr lang="en-US" dirty="0" smtClean="0"/>
              <a:t>Precise calculations/estimations of forces, stress, etc.</a:t>
            </a:r>
          </a:p>
          <a:p>
            <a:pPr lvl="1"/>
            <a:r>
              <a:rPr lang="en-US" dirty="0" smtClean="0"/>
              <a:t>Hardware redundancy(“make it bit stronger than necessary”)</a:t>
            </a:r>
          </a:p>
          <a:p>
            <a:pPr lvl="1"/>
            <a:r>
              <a:rPr lang="en-US" dirty="0" smtClean="0"/>
              <a:t>Robust design (single fault not catastrophic)</a:t>
            </a:r>
          </a:p>
          <a:p>
            <a:pPr lvl="1"/>
            <a:r>
              <a:rPr lang="en-US" dirty="0" smtClean="0"/>
              <a:t>Clear separation of subsystems (any airplane flies with dozens of known but minor defects)</a:t>
            </a:r>
          </a:p>
          <a:p>
            <a:pPr lvl="1"/>
            <a:r>
              <a:rPr lang="en-US" dirty="0" smtClean="0"/>
              <a:t>Design follows patterns that are proven to work.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66948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31012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Does Not Work For Software?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11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 systems compute non-continuous functions. Single bit-flip may change behavior completely</a:t>
            </a:r>
          </a:p>
          <a:p>
            <a:r>
              <a:rPr lang="en-US" dirty="0" smtClean="0"/>
              <a:t>Redundancy as replication doesn’t help against bugs.  Redundancy SW development only viable in extreme cases.</a:t>
            </a:r>
          </a:p>
          <a:p>
            <a:r>
              <a:rPr lang="en-US" dirty="0" smtClean="0"/>
              <a:t>There is no physical separation of subsystems.  Local failures often affect whole system.</a:t>
            </a:r>
          </a:p>
          <a:p>
            <a:r>
              <a:rPr lang="en-US" dirty="0" smtClean="0"/>
              <a:t>Software designs have very high logic complexity</a:t>
            </a:r>
          </a:p>
          <a:p>
            <a:r>
              <a:rPr lang="en-US" dirty="0" smtClean="0"/>
              <a:t>Most SW engineers untrained in checking correctness</a:t>
            </a:r>
          </a:p>
          <a:p>
            <a:r>
              <a:rPr lang="en-US" dirty="0" smtClean="0"/>
              <a:t>Cost efficiency more important than reliability</a:t>
            </a:r>
          </a:p>
          <a:p>
            <a:r>
              <a:rPr lang="en-US" dirty="0" smtClean="0"/>
              <a:t>Design practice for reliable software is not yet mature.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20893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Software Correctness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12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central strategy : Testing</a:t>
            </a:r>
          </a:p>
          <a:p>
            <a:r>
              <a:rPr lang="en-US" dirty="0" smtClean="0"/>
              <a:t>Others : flowing SW Process design, peer reviews, using existing templates and libraries…….</a:t>
            </a:r>
          </a:p>
          <a:p>
            <a:r>
              <a:rPr lang="en-US" dirty="0" smtClean="0"/>
              <a:t>Testing against inherent SW errors (“bugs”)</a:t>
            </a:r>
          </a:p>
          <a:p>
            <a:pPr lvl="1"/>
            <a:r>
              <a:rPr lang="en-US" dirty="0" smtClean="0"/>
              <a:t>Design tests</a:t>
            </a:r>
          </a:p>
          <a:p>
            <a:pPr lvl="1"/>
            <a:r>
              <a:rPr lang="en-US" dirty="0" smtClean="0"/>
              <a:t>Ensure that the system behaves as intended on them</a:t>
            </a:r>
          </a:p>
          <a:p>
            <a:r>
              <a:rPr lang="en-US" dirty="0" smtClean="0"/>
              <a:t>Testing against external faults</a:t>
            </a:r>
          </a:p>
          <a:p>
            <a:pPr lvl="1"/>
            <a:r>
              <a:rPr lang="en-US" dirty="0" smtClean="0"/>
              <a:t>Inject faults (memory, CPU, communication) by simulation or radiation.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52669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Static </a:t>
            </a:r>
            <a:r>
              <a:rPr lang="en-US" dirty="0" err="1" smtClean="0"/>
              <a:t>vs</a:t>
            </a:r>
            <a:r>
              <a:rPr lang="en-US" dirty="0" smtClean="0"/>
              <a:t> Dynamic Analysis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13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Static analysis of code </a:t>
            </a:r>
            <a:r>
              <a:rPr lang="en-US" dirty="0" smtClean="0">
                <a:sym typeface="Wingdings" panose="05000000000000000000" pitchFamily="2" charset="2"/>
              </a:rPr>
              <a:t> does not require execution of code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Lexical analysis of the program syntax and investigates and checks the structure and usage of individual statements: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often automated and is first sage of compilation</a:t>
            </a:r>
          </a:p>
          <a:p>
            <a:r>
              <a:rPr lang="en-US" dirty="0" smtClean="0"/>
              <a:t>Dynamic analysis of code </a:t>
            </a:r>
            <a:r>
              <a:rPr lang="en-US" dirty="0" smtClean="0">
                <a:sym typeface="Wingdings" panose="05000000000000000000" pitchFamily="2" charset="2"/>
              </a:rPr>
              <a:t> involves running the software system </a:t>
            </a:r>
            <a:endParaRPr lang="ms-MY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Program run formally under controlled conditions with specific results expected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Path and branch testing.</a:t>
            </a:r>
          </a:p>
        </p:txBody>
      </p:sp>
    </p:spTree>
    <p:extLst>
      <p:ext uri="{BB962C8B-B14F-4D97-AF65-F5344CB8AC3E}">
        <p14:creationId xmlns:p14="http://schemas.microsoft.com/office/powerpoint/2010/main" val="426310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Testing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14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can show the presence of errors, but not their absence.</a:t>
            </a:r>
            <a:r>
              <a:rPr lang="ms-MY" dirty="0" smtClean="0"/>
              <a:t> </a:t>
            </a:r>
          </a:p>
          <a:p>
            <a:r>
              <a:rPr lang="ms-MY" dirty="0" smtClean="0"/>
              <a:t>Exhaustive te</a:t>
            </a:r>
            <a:r>
              <a:rPr lang="en-US" dirty="0" smtClean="0"/>
              <a:t>sting is viable only for trivial systems.</a:t>
            </a:r>
          </a:p>
          <a:p>
            <a:r>
              <a:rPr lang="en-US" dirty="0" smtClean="0"/>
              <a:t>Representativeness of test cases/injected faults is subjective. How to test for the unexpected? </a:t>
            </a:r>
          </a:p>
          <a:p>
            <a:r>
              <a:rPr lang="en-US" dirty="0" smtClean="0"/>
              <a:t>Testing is labor intensive, hence expensive.</a:t>
            </a:r>
          </a:p>
        </p:txBody>
      </p:sp>
    </p:spTree>
    <p:extLst>
      <p:ext uri="{BB962C8B-B14F-4D97-AF65-F5344CB8AC3E}">
        <p14:creationId xmlns:p14="http://schemas.microsoft.com/office/powerpoint/2010/main" val="343182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Complementary Testing : Formal Verification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15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Sorting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 </a:t>
            </a:r>
            <a:r>
              <a:rPr lang="en-US" sz="2800" dirty="0" smtClean="0">
                <a:latin typeface="Century" panose="02040604050505020304" pitchFamily="18" charset="0"/>
              </a:rPr>
              <a:t>sort (</a:t>
            </a: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</a:t>
            </a:r>
            <a:r>
              <a:rPr lang="en-US" sz="2800" dirty="0" smtClean="0">
                <a:latin typeface="Century" panose="02040604050505020304" pitchFamily="18" charset="0"/>
              </a:rPr>
              <a:t> a) {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………..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2669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Complementary Testing : Formal Verification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16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Sorting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 </a:t>
            </a:r>
            <a:r>
              <a:rPr lang="en-US" sz="2800" dirty="0" smtClean="0">
                <a:latin typeface="Century" panose="02040604050505020304" pitchFamily="18" charset="0"/>
              </a:rPr>
              <a:t>sort (</a:t>
            </a: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</a:t>
            </a:r>
            <a:r>
              <a:rPr lang="en-US" sz="2800" dirty="0" smtClean="0">
                <a:latin typeface="Century" panose="02040604050505020304" pitchFamily="18" charset="0"/>
              </a:rPr>
              <a:t> a) {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………..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 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Testing </a:t>
            </a:r>
            <a:r>
              <a:rPr lang="en-US" sz="2800" dirty="0" smtClean="0">
                <a:latin typeface="Century" panose="02040604050505020304" pitchFamily="18" charset="0"/>
              </a:rPr>
              <a:t>sort() ;</a:t>
            </a:r>
          </a:p>
          <a:p>
            <a:r>
              <a:rPr lang="en-US" sz="2800" dirty="0" smtClean="0">
                <a:latin typeface="Century" panose="02040604050505020304" pitchFamily="18" charset="0"/>
              </a:rPr>
              <a:t>sort ({3,2,5}) == {2,3,5}</a:t>
            </a:r>
          </a:p>
          <a:p>
            <a:r>
              <a:rPr lang="en-US" sz="2800" dirty="0" smtClean="0">
                <a:latin typeface="Century" panose="02040604050505020304" pitchFamily="18" charset="0"/>
              </a:rPr>
              <a:t>sort ({}) == {}</a:t>
            </a:r>
          </a:p>
          <a:p>
            <a:r>
              <a:rPr lang="en-US" sz="2800" dirty="0" smtClean="0">
                <a:latin typeface="Century" panose="02040604050505020304" pitchFamily="18" charset="0"/>
              </a:rPr>
              <a:t>sort ({17}) == {17}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698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Complementary Testing : Formal Verification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17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2404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Sorting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 </a:t>
            </a:r>
            <a:r>
              <a:rPr lang="en-US" sz="2800" dirty="0" smtClean="0">
                <a:latin typeface="Century" panose="02040604050505020304" pitchFamily="18" charset="0"/>
              </a:rPr>
              <a:t>sort (</a:t>
            </a:r>
            <a:r>
              <a:rPr lang="en-US" sz="2800" b="1" dirty="0" err="1" smtClean="0">
                <a:latin typeface="Century" panose="02040604050505020304" pitchFamily="18" charset="0"/>
              </a:rPr>
              <a:t>int</a:t>
            </a:r>
            <a:r>
              <a:rPr lang="en-US" sz="2800" b="1" dirty="0" smtClean="0">
                <a:latin typeface="Century" panose="02040604050505020304" pitchFamily="18" charset="0"/>
              </a:rPr>
              <a:t>*</a:t>
            </a:r>
            <a:r>
              <a:rPr lang="en-US" sz="2800" dirty="0" smtClean="0">
                <a:latin typeface="Century" panose="02040604050505020304" pitchFamily="18" charset="0"/>
              </a:rPr>
              <a:t> a) {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………..</a:t>
            </a:r>
          </a:p>
          <a:p>
            <a:pPr marL="0" indent="0">
              <a:buNone/>
            </a:pP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smtClean="0">
                <a:latin typeface="Century" panose="02040604050505020304" pitchFamily="18" charset="0"/>
              </a:rPr>
              <a:t> }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4157464"/>
            <a:ext cx="4355976" cy="2404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Testing </a:t>
            </a:r>
            <a:r>
              <a:rPr lang="en-US" dirty="0">
                <a:latin typeface="Century" panose="02040604050505020304" pitchFamily="18" charset="0"/>
              </a:rPr>
              <a:t>sort() ;</a:t>
            </a:r>
          </a:p>
          <a:p>
            <a:r>
              <a:rPr lang="en-US" sz="2800" dirty="0">
                <a:latin typeface="Century" panose="02040604050505020304" pitchFamily="18" charset="0"/>
              </a:rPr>
              <a:t>sort ({3,2,5}) == {2,3,5}</a:t>
            </a:r>
          </a:p>
          <a:p>
            <a:r>
              <a:rPr lang="en-US" sz="2800" dirty="0">
                <a:latin typeface="Century" panose="02040604050505020304" pitchFamily="18" charset="0"/>
              </a:rPr>
              <a:t>sort ({}) == {}</a:t>
            </a:r>
          </a:p>
          <a:p>
            <a:r>
              <a:rPr lang="en-US" sz="2800" dirty="0">
                <a:latin typeface="Century" panose="02040604050505020304" pitchFamily="18" charset="0"/>
              </a:rPr>
              <a:t>sort ({17}) == {17}</a:t>
            </a:r>
          </a:p>
          <a:p>
            <a:pPr marL="0" indent="0">
              <a:buFont typeface="Wingdings"/>
              <a:buNone/>
            </a:pPr>
            <a:endParaRPr lang="en-US" sz="2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5976" y="4149080"/>
            <a:ext cx="4788024" cy="2404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Missing test cases!</a:t>
            </a:r>
            <a:endParaRPr lang="en-US" dirty="0"/>
          </a:p>
          <a:p>
            <a:r>
              <a:rPr lang="en-US" sz="2800" dirty="0">
                <a:latin typeface="Century" panose="02040604050505020304" pitchFamily="18" charset="0"/>
              </a:rPr>
              <a:t>s</a:t>
            </a:r>
            <a:r>
              <a:rPr lang="en-US" sz="2800" dirty="0" smtClean="0">
                <a:latin typeface="Century" panose="02040604050505020304" pitchFamily="18" charset="0"/>
              </a:rPr>
              <a:t>ort ({2,1,2})=={1,2,2}</a:t>
            </a:r>
            <a:endParaRPr lang="en-US" sz="2800" dirty="0">
              <a:latin typeface="Century" panose="02040604050505020304" pitchFamily="18" charset="0"/>
            </a:endParaRPr>
          </a:p>
          <a:p>
            <a:r>
              <a:rPr lang="en-US" sz="2800" dirty="0">
                <a:latin typeface="Century" panose="02040604050505020304" pitchFamily="18" charset="0"/>
              </a:rPr>
              <a:t>sort </a:t>
            </a:r>
            <a:r>
              <a:rPr lang="en-US" sz="2800" dirty="0" smtClean="0">
                <a:latin typeface="Century" panose="02040604050505020304" pitchFamily="18" charset="0"/>
              </a:rPr>
              <a:t>(NULL) </a:t>
            </a:r>
            <a:r>
              <a:rPr lang="en-US" sz="2800" dirty="0">
                <a:latin typeface="Century" panose="02040604050505020304" pitchFamily="18" charset="0"/>
              </a:rPr>
              <a:t>== </a:t>
            </a:r>
            <a:r>
              <a:rPr lang="en-US" sz="2800" dirty="0" smtClean="0">
                <a:latin typeface="Century" panose="02040604050505020304" pitchFamily="18" charset="0"/>
              </a:rPr>
              <a:t>exception</a:t>
            </a:r>
            <a:endParaRPr lang="en-US" sz="2800" dirty="0">
              <a:latin typeface="Century" panose="02040604050505020304" pitchFamily="18" charset="0"/>
            </a:endParaRPr>
          </a:p>
          <a:p>
            <a:pPr marL="0" indent="0">
              <a:buFont typeface="Wingdings"/>
              <a:buNone/>
            </a:pPr>
            <a:endParaRPr lang="en-US" sz="28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8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Verification as Theorem Proving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18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Theorem : The program </a:t>
            </a:r>
            <a:r>
              <a:rPr lang="en-US" dirty="0" smtClean="0">
                <a:latin typeface="Century" panose="02040604050505020304" pitchFamily="18" charset="0"/>
              </a:rPr>
              <a:t>sort () </a:t>
            </a:r>
            <a:r>
              <a:rPr lang="en-US" dirty="0" smtClean="0"/>
              <a:t>is correct;</a:t>
            </a:r>
          </a:p>
          <a:p>
            <a:pPr marL="0" indent="0">
              <a:buNone/>
            </a:pPr>
            <a:r>
              <a:rPr lang="en-US" dirty="0" smtClean="0"/>
              <a:t>For any given non-null integer array </a:t>
            </a:r>
            <a:r>
              <a:rPr lang="en-US" dirty="0" smtClean="0">
                <a:latin typeface="Century" panose="02040604050505020304" pitchFamily="18" charset="0"/>
              </a:rPr>
              <a:t>a, </a:t>
            </a:r>
            <a:r>
              <a:rPr lang="en-US" dirty="0" smtClean="0"/>
              <a:t>calling the program </a:t>
            </a:r>
            <a:r>
              <a:rPr lang="en-US" dirty="0" smtClean="0">
                <a:latin typeface="Century" panose="02040604050505020304" pitchFamily="18" charset="0"/>
              </a:rPr>
              <a:t>sort (a) </a:t>
            </a:r>
            <a:r>
              <a:rPr lang="en-US" dirty="0" smtClean="0"/>
              <a:t>returns an integer array that is sorted </a:t>
            </a:r>
            <a:r>
              <a:rPr lang="en-US" dirty="0" err="1" smtClean="0"/>
              <a:t>wrt</a:t>
            </a:r>
            <a:r>
              <a:rPr lang="en-US" dirty="0" smtClean="0"/>
              <a:t> ≤ and is a permutation of </a:t>
            </a:r>
            <a:r>
              <a:rPr lang="en-US" dirty="0" smtClean="0">
                <a:latin typeface="Century" panose="02040604050505020304" pitchFamily="18" charset="0"/>
              </a:rPr>
              <a:t>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methodology differ from Mathematics:</a:t>
            </a:r>
          </a:p>
          <a:p>
            <a:r>
              <a:rPr lang="en-US" dirty="0" smtClean="0"/>
              <a:t>Formalize this claim in a logical representation</a:t>
            </a:r>
          </a:p>
          <a:p>
            <a:r>
              <a:rPr lang="en-US" dirty="0" smtClean="0"/>
              <a:t>Prove this claim with the help of an automated </a:t>
            </a:r>
            <a:r>
              <a:rPr lang="en-US" dirty="0" err="1" smtClean="0"/>
              <a:t>reasoner</a:t>
            </a:r>
            <a:r>
              <a:rPr lang="en-US" dirty="0" smtClean="0"/>
              <a:t>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78243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19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Rigorous design and development methods for computational (hardware/software) systems</a:t>
            </a:r>
          </a:p>
          <a:p>
            <a:r>
              <a:rPr lang="en-US" dirty="0" smtClean="0"/>
              <a:t>Based on mathematics and symbolic logics (formal)</a:t>
            </a:r>
          </a:p>
          <a:p>
            <a:r>
              <a:rPr lang="en-US" dirty="0" smtClean="0"/>
              <a:t>Increase confidence in the correctness/robustness/security of the system</a:t>
            </a:r>
          </a:p>
          <a:p>
            <a:r>
              <a:rPr lang="en-US" dirty="0" smtClean="0"/>
              <a:t>Consider two main artifacts:</a:t>
            </a:r>
          </a:p>
          <a:p>
            <a:pPr lvl="1"/>
            <a:r>
              <a:rPr lang="en-US" dirty="0" smtClean="0"/>
              <a:t>System requirements (1)</a:t>
            </a:r>
          </a:p>
          <a:p>
            <a:pPr lvl="1"/>
            <a:r>
              <a:rPr lang="en-US" dirty="0" smtClean="0"/>
              <a:t>System implementation (2)</a:t>
            </a:r>
          </a:p>
          <a:p>
            <a:r>
              <a:rPr lang="en-US" dirty="0" smtClean="0"/>
              <a:t>Are based on</a:t>
            </a:r>
          </a:p>
          <a:p>
            <a:pPr lvl="1"/>
            <a:r>
              <a:rPr lang="en-US" dirty="0" smtClean="0"/>
              <a:t>A formal specification of (1)</a:t>
            </a:r>
          </a:p>
          <a:p>
            <a:pPr lvl="1"/>
            <a:r>
              <a:rPr lang="en-US" dirty="0" smtClean="0"/>
              <a:t>A formal execution model of (2)</a:t>
            </a:r>
          </a:p>
          <a:p>
            <a:r>
              <a:rPr lang="en-US" dirty="0" smtClean="0"/>
              <a:t>Use tools to verify that (2) satisfy (1)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43182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has become critical to modern life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 control (oil, gas, water,…..)</a:t>
            </a:r>
          </a:p>
          <a:p>
            <a:r>
              <a:rPr lang="en-US" dirty="0" smtClean="0"/>
              <a:t>Transportation (air traffic control, …. )</a:t>
            </a:r>
          </a:p>
          <a:p>
            <a:r>
              <a:rPr lang="en-US" dirty="0" smtClean="0"/>
              <a:t>Health care (patient monitoring, device control,…)</a:t>
            </a:r>
          </a:p>
          <a:p>
            <a:r>
              <a:rPr lang="en-US" dirty="0" smtClean="0"/>
              <a:t>Finance (automatic trading, bank security,…)</a:t>
            </a:r>
          </a:p>
          <a:p>
            <a:r>
              <a:rPr lang="en-US" dirty="0" smtClean="0"/>
              <a:t>Defense (intelligence, weapons control,…)</a:t>
            </a:r>
          </a:p>
          <a:p>
            <a:r>
              <a:rPr lang="en-US" dirty="0" smtClean="0"/>
              <a:t>Manufacturing (precision milling, assembly,…)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838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Formal Methods?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20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153400" cy="3989040"/>
          </a:xfrm>
        </p:spPr>
        <p:txBody>
          <a:bodyPr/>
          <a:lstStyle/>
          <a:p>
            <a:r>
              <a:rPr lang="en-US" dirty="0" smtClean="0"/>
              <a:t>Specification language + formal reasoning</a:t>
            </a:r>
          </a:p>
          <a:p>
            <a:r>
              <a:rPr lang="en-US" dirty="0" smtClean="0"/>
              <a:t>Body of technique supported by</a:t>
            </a:r>
          </a:p>
          <a:p>
            <a:pPr lvl="1"/>
            <a:r>
              <a:rPr lang="en-US" dirty="0" smtClean="0"/>
              <a:t>Precise mathematics </a:t>
            </a:r>
          </a:p>
          <a:p>
            <a:pPr lvl="1"/>
            <a:r>
              <a:rPr lang="en-US" dirty="0" smtClean="0"/>
              <a:t>Analysis tools</a:t>
            </a:r>
            <a:endParaRPr lang="ms-MY" dirty="0" smtClean="0"/>
          </a:p>
          <a:p>
            <a:r>
              <a:rPr lang="en-US" dirty="0" smtClean="0"/>
              <a:t>Rigorous, effective mechanisms for system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Analysis 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683568" y="5445224"/>
            <a:ext cx="7920880" cy="1008112"/>
            <a:chOff x="251520" y="5589240"/>
            <a:chExt cx="7920880" cy="1008112"/>
          </a:xfrm>
        </p:grpSpPr>
        <p:sp>
          <p:nvSpPr>
            <p:cNvPr id="6" name="Rectangle 5"/>
            <p:cNvSpPr/>
            <p:nvPr/>
          </p:nvSpPr>
          <p:spPr>
            <a:xfrm>
              <a:off x="1619672" y="5805264"/>
              <a:ext cx="23762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Specification</a:t>
              </a:r>
              <a:endParaRPr lang="ms-MY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6136" y="5805264"/>
              <a:ext cx="23762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Realization</a:t>
              </a:r>
              <a:endParaRPr lang="ms-MY" sz="2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51520" y="5949280"/>
              <a:ext cx="136815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5589240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Modeling</a:t>
              </a:r>
              <a:endParaRPr lang="ms-MY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995936" y="5949280"/>
              <a:ext cx="1800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39952" y="561873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Synthesis</a:t>
              </a:r>
              <a:endParaRPr lang="ms-MY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997668" y="6175420"/>
              <a:ext cx="1800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39952" y="6197242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Analysis</a:t>
              </a:r>
              <a:endParaRPr lang="ms-MY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31640" y="6165304"/>
              <a:ext cx="28803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31640" y="6165304"/>
              <a:ext cx="0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31640" y="6597352"/>
              <a:ext cx="244827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79912" y="6309320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6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Formal Methods?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21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of formalisms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logic, finite state machine, discrete </a:t>
            </a:r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in system description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system models, constraints, specifications, designs</a:t>
            </a:r>
          </a:p>
          <a:p>
            <a:r>
              <a:rPr lang="en-US" dirty="0" smtClean="0"/>
              <a:t>for a broad range of effects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highly reliable, safe, secure systems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more effective production</a:t>
            </a:r>
          </a:p>
          <a:p>
            <a:r>
              <a:rPr lang="en-US" dirty="0" smtClean="0"/>
              <a:t>and varying levels of use</a:t>
            </a:r>
          </a:p>
          <a:p>
            <a:pPr lvl="1"/>
            <a:r>
              <a:rPr lang="en-US" dirty="0" smtClean="0"/>
              <a:t>guidance: structuring what to say</a:t>
            </a:r>
          </a:p>
          <a:p>
            <a:pPr lvl="1"/>
            <a:r>
              <a:rPr lang="en-US" dirty="0" smtClean="0"/>
              <a:t>documentation: unambiguous and proofs</a:t>
            </a:r>
          </a:p>
          <a:p>
            <a:pPr lvl="1"/>
            <a:r>
              <a:rPr lang="en-US" dirty="0" smtClean="0"/>
              <a:t>mechanism: proof assistance, testing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8484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 : The Objectives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22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specification</a:t>
            </a:r>
          </a:p>
          <a:p>
            <a:pPr lvl="1"/>
            <a:r>
              <a:rPr lang="en-US" dirty="0" smtClean="0"/>
              <a:t>clarify customer’s requirements</a:t>
            </a:r>
          </a:p>
          <a:p>
            <a:pPr lvl="1"/>
            <a:r>
              <a:rPr lang="en-US" dirty="0" smtClean="0"/>
              <a:t>reveal ambiguity, inconsistency, incompleteness</a:t>
            </a:r>
          </a:p>
          <a:p>
            <a:r>
              <a:rPr lang="en-US" dirty="0" smtClean="0"/>
              <a:t>System/Software design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2"/>
            <a:r>
              <a:rPr lang="en-US" dirty="0" smtClean="0"/>
              <a:t>specification of component </a:t>
            </a:r>
            <a:r>
              <a:rPr lang="en-US" dirty="0"/>
              <a:t>structural relations</a:t>
            </a:r>
            <a:endParaRPr lang="en-US" dirty="0" smtClean="0"/>
          </a:p>
          <a:p>
            <a:pPr lvl="2"/>
            <a:r>
              <a:rPr lang="en-US" dirty="0" smtClean="0"/>
              <a:t>specification of components behavior </a:t>
            </a:r>
          </a:p>
          <a:p>
            <a:pPr lvl="1"/>
            <a:r>
              <a:rPr lang="en-US" dirty="0" smtClean="0"/>
              <a:t>refinement</a:t>
            </a:r>
          </a:p>
          <a:p>
            <a:pPr lvl="2"/>
            <a:r>
              <a:rPr lang="en-US" dirty="0" smtClean="0"/>
              <a:t>demonstrating that next level of abstraction satisfies higher level, including architecture-level design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81362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 : The Objectives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23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Are we building the system right?</a:t>
            </a:r>
          </a:p>
          <a:p>
            <a:pPr lvl="1"/>
            <a:r>
              <a:rPr lang="en-US" dirty="0" smtClean="0"/>
              <a:t>Proving that a specific </a:t>
            </a:r>
            <a:r>
              <a:rPr lang="en-US" dirty="0" smtClean="0"/>
              <a:t>realization </a:t>
            </a:r>
            <a:r>
              <a:rPr lang="en-US" dirty="0" smtClean="0"/>
              <a:t>satisfies </a:t>
            </a:r>
            <a:r>
              <a:rPr lang="en-US" dirty="0" smtClean="0"/>
              <a:t>a system  specifications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Are we building the right system?</a:t>
            </a:r>
          </a:p>
          <a:p>
            <a:pPr lvl="1"/>
            <a:r>
              <a:rPr lang="en-US" dirty="0" smtClean="0"/>
              <a:t>Testing and debugging, use specification to determine test cases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Communication among stakeholder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8484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Methods: The Concepts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24</a:t>
            </a:fld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2250385" y="1844824"/>
            <a:ext cx="43924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Formal Specification Methods</a:t>
            </a:r>
            <a:endParaRPr lang="ms-MY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429309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Formal Specifications</a:t>
            </a:r>
            <a:endParaRPr lang="ms-MY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76256" y="429309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Abstraction</a:t>
            </a:r>
            <a:endParaRPr lang="ms-MY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716016" y="429309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 </a:t>
            </a:r>
          </a:p>
          <a:p>
            <a:pPr algn="ctr"/>
            <a:r>
              <a:rPr lang="en-US" sz="2400" b="1" dirty="0" smtClean="0"/>
              <a:t>Checking</a:t>
            </a:r>
            <a:endParaRPr lang="ms-MY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59224" y="430395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Formal </a:t>
            </a:r>
          </a:p>
          <a:p>
            <a:pPr algn="ctr"/>
            <a:r>
              <a:rPr lang="en-US" sz="2400" b="1" dirty="0" smtClean="0"/>
              <a:t>Proofs</a:t>
            </a:r>
            <a:endParaRPr lang="ms-MY" sz="2400" b="1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1295636" y="2759224"/>
            <a:ext cx="3150993" cy="1533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3531332" y="2759224"/>
            <a:ext cx="915297" cy="1544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46629" y="2759224"/>
            <a:ext cx="1241495" cy="1533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446629" y="2759224"/>
            <a:ext cx="3401735" cy="1533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2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25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Translate of a non-mathematical description (diagrams, tables, English text) into a formal specification language.</a:t>
            </a:r>
          </a:p>
          <a:p>
            <a:r>
              <a:rPr lang="en-US" dirty="0" smtClean="0"/>
              <a:t>Concise description of high-level behavior and properties of a system.</a:t>
            </a:r>
          </a:p>
          <a:p>
            <a:r>
              <a:rPr lang="en-US" dirty="0" smtClean="0"/>
              <a:t>Well-defined language semantics support formal deduction about specification.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087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26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Free form, natural language</a:t>
            </a:r>
          </a:p>
          <a:p>
            <a:pPr lvl="1"/>
            <a:r>
              <a:rPr lang="en-US" dirty="0" smtClean="0"/>
              <a:t>Ambiguity and lack of organization can lead to incompleteness, inconsistency and misunderstandings.</a:t>
            </a:r>
          </a:p>
          <a:p>
            <a:r>
              <a:rPr lang="en-US" dirty="0" smtClean="0"/>
              <a:t>Formatted</a:t>
            </a:r>
          </a:p>
          <a:p>
            <a:pPr lvl="1"/>
            <a:r>
              <a:rPr lang="en-US" dirty="0" smtClean="0"/>
              <a:t>Standard syntax</a:t>
            </a:r>
          </a:p>
          <a:p>
            <a:pPr lvl="1"/>
            <a:r>
              <a:rPr lang="en-US" dirty="0" smtClean="0"/>
              <a:t>Basic consistency and completeness checks</a:t>
            </a:r>
          </a:p>
          <a:p>
            <a:pPr lvl="1"/>
            <a:r>
              <a:rPr lang="en-US" dirty="0" smtClean="0"/>
              <a:t>Imprecise semantics implies other sources of error may still be present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848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27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</a:p>
          <a:p>
            <a:pPr lvl="1"/>
            <a:r>
              <a:rPr lang="en-US" dirty="0" smtClean="0"/>
              <a:t>Syntax and semantics rigorously defined</a:t>
            </a:r>
          </a:p>
          <a:p>
            <a:pPr lvl="1"/>
            <a:r>
              <a:rPr lang="en-US" dirty="0" smtClean="0"/>
              <a:t>Precise mathematical form</a:t>
            </a:r>
          </a:p>
          <a:p>
            <a:pPr lvl="1"/>
            <a:r>
              <a:rPr lang="en-US" dirty="0" smtClean="0"/>
              <a:t>Eliminate imprecision and ambiguity</a:t>
            </a:r>
          </a:p>
          <a:p>
            <a:pPr lvl="1"/>
            <a:r>
              <a:rPr lang="en-US" dirty="0" smtClean="0"/>
              <a:t>Provide basis for mathematical verifying equivalence between specification and implementation</a:t>
            </a:r>
          </a:p>
          <a:p>
            <a:pPr lvl="1"/>
            <a:r>
              <a:rPr lang="en-US" dirty="0" smtClean="0"/>
              <a:t>Hard to read and understand without </a:t>
            </a:r>
            <a:r>
              <a:rPr lang="en-US" dirty="0" smtClean="0"/>
              <a:t>special training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62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Proofs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28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and convincing argument for validity of some property of the system description</a:t>
            </a:r>
          </a:p>
          <a:p>
            <a:r>
              <a:rPr lang="en-US" dirty="0" smtClean="0"/>
              <a:t>Constructed as a series of steps, each of which is justified from a small set of rules</a:t>
            </a:r>
          </a:p>
          <a:p>
            <a:r>
              <a:rPr lang="en-US" dirty="0" smtClean="0"/>
              <a:t>Eliminates ambiguity and subjectivity inherent when drawing informal conclusions</a:t>
            </a:r>
          </a:p>
          <a:p>
            <a:r>
              <a:rPr lang="en-US" dirty="0" smtClean="0"/>
              <a:t>May be manual but usually constructed with automated assistance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8484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29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Operational rather than analytic</a:t>
            </a:r>
          </a:p>
          <a:p>
            <a:r>
              <a:rPr lang="en-US" dirty="0" smtClean="0"/>
              <a:t>State machine model of a system is expressed in a suitable language</a:t>
            </a:r>
          </a:p>
          <a:p>
            <a:r>
              <a:rPr lang="en-US" dirty="0" smtClean="0"/>
              <a:t>Model checker determines if the given finite state machine model satisfies requirements expressed as formulas in a given logic</a:t>
            </a:r>
          </a:p>
          <a:p>
            <a:r>
              <a:rPr lang="en-US" dirty="0" smtClean="0"/>
              <a:t>Basic method is to explore all reachable paths in a computational tree derived from the state machine model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8136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Software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Embedded systems are everywhere.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</a:t>
            </a:fld>
            <a:endParaRPr lang="ms-MY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4361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7001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58" y="2570016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4" y="4560012"/>
            <a:ext cx="2314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40" y="4514033"/>
            <a:ext cx="2390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45" y="4647274"/>
            <a:ext cx="2366744" cy="16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14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30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Simplify and ignore irrelevant details</a:t>
            </a:r>
          </a:p>
          <a:p>
            <a:r>
              <a:rPr lang="en-US" dirty="0" smtClean="0"/>
              <a:t>Generalize and focus on the important central properties and characteristics</a:t>
            </a:r>
          </a:p>
          <a:p>
            <a:r>
              <a:rPr lang="en-US" dirty="0" smtClean="0"/>
              <a:t>Avoid premature commitment to design and implementation choices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8484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Formal Methods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31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Potential to improve both quality and productivity in software development</a:t>
            </a:r>
          </a:p>
          <a:p>
            <a:r>
              <a:rPr lang="en-US" dirty="0" smtClean="0"/>
              <a:t>Becoming best practice and required practice for developing safety-critical and mission-critical software systems.</a:t>
            </a:r>
          </a:p>
          <a:p>
            <a:r>
              <a:rPr lang="en-US" dirty="0" smtClean="0"/>
              <a:t>To avoid legal liability repercussions</a:t>
            </a:r>
          </a:p>
          <a:p>
            <a:r>
              <a:rPr lang="en-US" dirty="0" smtClean="0"/>
              <a:t>To ensure that systems meet regulations and standards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2359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 of Formal Methods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32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Able to guarantee that software is prefect</a:t>
            </a:r>
          </a:p>
          <a:p>
            <a:r>
              <a:rPr lang="en-US" dirty="0" smtClean="0"/>
              <a:t>Are all about program proving</a:t>
            </a:r>
          </a:p>
          <a:p>
            <a:r>
              <a:rPr lang="en-US" dirty="0" smtClean="0"/>
              <a:t>Are only useful for safety-critical systems</a:t>
            </a:r>
          </a:p>
          <a:p>
            <a:r>
              <a:rPr lang="en-US" dirty="0" smtClean="0"/>
              <a:t>Require highly trained mathematicians</a:t>
            </a:r>
          </a:p>
          <a:p>
            <a:r>
              <a:rPr lang="en-US" dirty="0" smtClean="0"/>
              <a:t>Increase the cost of development</a:t>
            </a:r>
          </a:p>
          <a:p>
            <a:r>
              <a:rPr lang="en-US" dirty="0" smtClean="0"/>
              <a:t>Are unacceptable to users</a:t>
            </a:r>
          </a:p>
          <a:p>
            <a:r>
              <a:rPr lang="en-US" dirty="0" smtClean="0"/>
              <a:t>Are not used on </a:t>
            </a:r>
            <a:r>
              <a:rPr lang="en-US" dirty="0" smtClean="0"/>
              <a:t>large-scale </a:t>
            </a:r>
            <a:r>
              <a:rPr lang="en-US" dirty="0" smtClean="0"/>
              <a:t>software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2999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Formal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33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exactly one </a:t>
            </a:r>
            <a:r>
              <a:rPr lang="en-US" dirty="0" smtClean="0"/>
              <a:t>(set of) properties satisfies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 specific set exists that satisfies it</a:t>
            </a:r>
          </a:p>
          <a:p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all aspects of </a:t>
            </a:r>
            <a:r>
              <a:rPr lang="en-US" dirty="0" smtClean="0"/>
              <a:t>a system are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Consequence relation used to prove properties </a:t>
            </a:r>
            <a:r>
              <a:rPr lang="en-US" dirty="0" smtClean="0"/>
              <a:t>of a system that </a:t>
            </a:r>
            <a:r>
              <a:rPr lang="en-US" dirty="0" smtClean="0"/>
              <a:t>satisfy a specification 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3970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Specification in Software Development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34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specifications ground the software development process in the well-defined basis of computer science</a:t>
            </a:r>
          </a:p>
          <a:p>
            <a:r>
              <a:rPr lang="en-US" dirty="0" smtClean="0"/>
              <a:t>Orientation goes from customer to developer</a:t>
            </a:r>
          </a:p>
          <a:p>
            <a:r>
              <a:rPr lang="en-US" dirty="0" smtClean="0"/>
              <a:t>Formal specifications are expressed in languages with formally defined syntax and semantics</a:t>
            </a:r>
          </a:p>
          <a:p>
            <a:pPr lvl="1"/>
            <a:r>
              <a:rPr lang="en-US" dirty="0" smtClean="0"/>
              <a:t>hierarchical decomposition</a:t>
            </a:r>
          </a:p>
          <a:p>
            <a:pPr lvl="1"/>
            <a:r>
              <a:rPr lang="en-US" dirty="0" smtClean="0"/>
              <a:t>mathematical foundation</a:t>
            </a:r>
          </a:p>
          <a:p>
            <a:pPr lvl="1"/>
            <a:r>
              <a:rPr lang="en-US" dirty="0" smtClean="0"/>
              <a:t>graphical presentation</a:t>
            </a:r>
          </a:p>
          <a:p>
            <a:pPr lvl="1"/>
            <a:r>
              <a:rPr lang="en-US" dirty="0" smtClean="0"/>
              <a:t>accompanied by informal description</a:t>
            </a:r>
          </a:p>
          <a:p>
            <a:pPr lvl="1"/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985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Formal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35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Higher level of </a:t>
            </a:r>
            <a:r>
              <a:rPr lang="en-US" dirty="0" smtClean="0"/>
              <a:t>abstractions enables </a:t>
            </a:r>
            <a:r>
              <a:rPr lang="en-US" dirty="0" smtClean="0"/>
              <a:t>a better understanding of the problem</a:t>
            </a:r>
          </a:p>
          <a:p>
            <a:r>
              <a:rPr lang="en-US" dirty="0" smtClean="0"/>
              <a:t>Defects are uncovered that would likely go unnoticed with traditional specification methods</a:t>
            </a:r>
          </a:p>
          <a:p>
            <a:r>
              <a:rPr lang="en-US" dirty="0" smtClean="0"/>
              <a:t>Identify defects earlier in life cycle</a:t>
            </a:r>
          </a:p>
          <a:p>
            <a:r>
              <a:rPr lang="en-US" dirty="0" smtClean="0"/>
              <a:t>Can guarantee the absence of certain defects</a:t>
            </a:r>
          </a:p>
          <a:p>
            <a:r>
              <a:rPr lang="en-US" dirty="0" smtClean="0"/>
              <a:t>Formal specification language semantics allow checks for self-consistency of a problem specification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675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Formal Specifications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36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Formal specification enable formal proofs which can establish fundamental system properties and invariants</a:t>
            </a:r>
          </a:p>
          <a:p>
            <a:r>
              <a:rPr lang="en-US" dirty="0" smtClean="0"/>
              <a:t>Repeatable analysis means reasoning and conclusions can be checked by colleagues</a:t>
            </a:r>
          </a:p>
          <a:p>
            <a:r>
              <a:rPr lang="en-US" dirty="0" smtClean="0"/>
              <a:t>Encourages an abstract view of systems– focusing on what a proposed system should accomplish as opposed on how to accomplish it</a:t>
            </a:r>
          </a:p>
          <a:p>
            <a:r>
              <a:rPr lang="en-US" dirty="0" smtClean="0"/>
              <a:t>Abstract formal view helps separate specification from design</a:t>
            </a:r>
          </a:p>
          <a:p>
            <a:r>
              <a:rPr lang="en-US" dirty="0" smtClean="0"/>
              <a:t>Enhances existing review processes by adding a degree of rigor.</a:t>
            </a:r>
          </a:p>
        </p:txBody>
      </p:sp>
    </p:spTree>
    <p:extLst>
      <p:ext uri="{BB962C8B-B14F-4D97-AF65-F5344CB8AC3E}">
        <p14:creationId xmlns:p14="http://schemas.microsoft.com/office/powerpoint/2010/main" val="2271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to Formal Methods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37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as an </a:t>
            </a:r>
            <a:r>
              <a:rPr lang="en-US" dirty="0" smtClean="0"/>
              <a:t>addition to</a:t>
            </a:r>
            <a:r>
              <a:rPr lang="en-US" dirty="0" smtClean="0"/>
              <a:t>, not a replacement for standard quality assurance methods</a:t>
            </a:r>
          </a:p>
          <a:p>
            <a:r>
              <a:rPr lang="en-US" dirty="0" smtClean="0"/>
              <a:t>Formal methods are not a panacea, but can increase confidence in a product’s reliability if applied with care and skill</a:t>
            </a:r>
          </a:p>
          <a:p>
            <a:r>
              <a:rPr lang="en-US" dirty="0" smtClean="0"/>
              <a:t>Very useful for consistency checks, but can not assure completeness of a specification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675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Cautions in the Use of Formal Methods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38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to </a:t>
            </a:r>
            <a:r>
              <a:rPr lang="en-US" dirty="0" smtClean="0"/>
              <a:t>suitable project </a:t>
            </a:r>
            <a:r>
              <a:rPr lang="en-US" dirty="0" smtClean="0"/>
              <a:t>is needed if </a:t>
            </a:r>
            <a:r>
              <a:rPr lang="en-US" dirty="0" smtClean="0"/>
              <a:t>benefits are to exceed costs.</a:t>
            </a:r>
          </a:p>
          <a:p>
            <a:r>
              <a:rPr lang="en-US" dirty="0" smtClean="0"/>
              <a:t>Formal Methods and problem domain expertise must be </a:t>
            </a:r>
            <a:r>
              <a:rPr lang="en-US" dirty="0" smtClean="0"/>
              <a:t>integrated </a:t>
            </a:r>
            <a:r>
              <a:rPr lang="en-US" dirty="0" smtClean="0"/>
              <a:t>to achieve positive results.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271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39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FM are no panacea</a:t>
            </a:r>
          </a:p>
          <a:p>
            <a:r>
              <a:rPr lang="en-US" dirty="0" smtClean="0"/>
              <a:t>FM can detect defects earlier in life cycle</a:t>
            </a:r>
          </a:p>
          <a:p>
            <a:r>
              <a:rPr lang="en-US" dirty="0" smtClean="0"/>
              <a:t>FM can be applied at various levels of </a:t>
            </a:r>
            <a:r>
              <a:rPr lang="en-US" dirty="0" smtClean="0"/>
              <a:t>software systems developments</a:t>
            </a:r>
            <a:endParaRPr lang="en-US" dirty="0" smtClean="0"/>
          </a:p>
          <a:p>
            <a:r>
              <a:rPr lang="en-US" dirty="0" smtClean="0"/>
              <a:t>FM can be integrated </a:t>
            </a:r>
            <a:r>
              <a:rPr lang="en-US" dirty="0" smtClean="0"/>
              <a:t>with </a:t>
            </a:r>
            <a:r>
              <a:rPr lang="en-US" dirty="0" smtClean="0"/>
              <a:t>existing </a:t>
            </a:r>
            <a:r>
              <a:rPr lang="en-US" dirty="0" smtClean="0"/>
              <a:t>process models of software systems development</a:t>
            </a:r>
            <a:endParaRPr lang="en-US" dirty="0" smtClean="0"/>
          </a:p>
          <a:p>
            <a:r>
              <a:rPr lang="en-US" dirty="0" smtClean="0"/>
              <a:t>FM can improve quality assurance when applied judiciously to appropriate projects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675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Software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5576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Embedded systems are everywhere.</a:t>
            </a:r>
            <a:endParaRPr lang="ms-MY" dirty="0"/>
          </a:p>
          <a:p>
            <a:r>
              <a:rPr lang="en-US" dirty="0" smtClean="0"/>
              <a:t>Some of them are critical!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Failing software costs money and life!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4</a:t>
            </a:fld>
            <a:endParaRPr lang="ms-MY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36578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32233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58" y="2432233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4000"/>
                    </a14:imgEffect>
                    <a14:imgEffect>
                      <a14:brightnessContrast bright="-10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4" y="4422229"/>
            <a:ext cx="2314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40" y="4376250"/>
            <a:ext cx="2390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45" y="4509491"/>
            <a:ext cx="2366744" cy="16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146508" y="4031464"/>
            <a:ext cx="3240360" cy="20878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5-Point Star 12"/>
          <p:cNvSpPr/>
          <p:nvPr/>
        </p:nvSpPr>
        <p:spPr>
          <a:xfrm>
            <a:off x="2798398" y="4031463"/>
            <a:ext cx="3240360" cy="20878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20027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996952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Please ask your questions!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40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449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systems are growing very large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Millions of Lines of Code (</a:t>
            </a:r>
            <a:r>
              <a:rPr lang="en-US" dirty="0" err="1" smtClean="0"/>
              <a:t>LOCs</a:t>
            </a:r>
            <a:r>
              <a:rPr lang="en-US" dirty="0" smtClean="0"/>
              <a:t>) in aircraft software</a:t>
            </a:r>
          </a:p>
          <a:p>
            <a:r>
              <a:rPr lang="en-US" dirty="0" smtClean="0"/>
              <a:t>For cars:</a:t>
            </a:r>
          </a:p>
          <a:p>
            <a:pPr lvl="1"/>
            <a:r>
              <a:rPr lang="en-US" dirty="0" smtClean="0"/>
              <a:t>The GM </a:t>
            </a:r>
            <a:r>
              <a:rPr lang="ru-RU" dirty="0" err="1" smtClean="0"/>
              <a:t>Chevrolet</a:t>
            </a:r>
            <a:r>
              <a:rPr lang="en-US" dirty="0" smtClean="0"/>
              <a:t> Volt contains + 10M lines of codes: How we can verify that?</a:t>
            </a:r>
          </a:p>
          <a:p>
            <a:pPr lvl="1"/>
            <a:r>
              <a:rPr lang="en-US" dirty="0" smtClean="0"/>
              <a:t>Current cars admits hundreds of onboard functions: how we can cover their combination?</a:t>
            </a:r>
          </a:p>
          <a:p>
            <a:pPr marL="633413" lvl="1" indent="-268288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e.g</a:t>
            </a:r>
            <a:r>
              <a:rPr lang="en-US" dirty="0" smtClean="0"/>
              <a:t>: does braking when changing the radio station and       starting the windscreen wiper, affect air conditioning?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088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software costs money!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6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Thousands of dollars for each minute of factory down-time.</a:t>
            </a:r>
          </a:p>
          <a:p>
            <a:r>
              <a:rPr lang="en-US" dirty="0" smtClean="0"/>
              <a:t>Huge losses of monetary and intellectual investment</a:t>
            </a:r>
          </a:p>
          <a:p>
            <a:pPr lvl="1"/>
            <a:r>
              <a:rPr lang="en-US" dirty="0" smtClean="0"/>
              <a:t>Rocket boost failure – Arianne 5 (due to reusing soft </a:t>
            </a:r>
            <a:r>
              <a:rPr lang="en-US" dirty="0"/>
              <a:t>from Arianne </a:t>
            </a:r>
            <a:r>
              <a:rPr lang="en-US" dirty="0" smtClean="0"/>
              <a:t>4 and not taking into account specifics of </a:t>
            </a:r>
            <a:r>
              <a:rPr lang="en-US" dirty="0"/>
              <a:t>Arianne </a:t>
            </a:r>
            <a:r>
              <a:rPr lang="en-US" dirty="0" smtClean="0"/>
              <a:t>5 rocket)</a:t>
            </a:r>
          </a:p>
          <a:p>
            <a:r>
              <a:rPr lang="en-US" dirty="0" smtClean="0"/>
              <a:t>Business failures associated with buggy software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Ashton-</a:t>
            </a:r>
            <a:r>
              <a:rPr lang="en-US" dirty="0" err="1" smtClean="0"/>
              <a:t>tate</a:t>
            </a:r>
            <a:r>
              <a:rPr lang="en-US" dirty="0" smtClean="0"/>
              <a:t> dBase.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55284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software costs lives!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7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Potential problems are obvious:</a:t>
            </a:r>
          </a:p>
          <a:p>
            <a:pPr lvl="1"/>
            <a:r>
              <a:rPr lang="en-US" dirty="0" smtClean="0"/>
              <a:t>Software used to control nuclear power plants</a:t>
            </a:r>
          </a:p>
          <a:p>
            <a:pPr lvl="1"/>
            <a:r>
              <a:rPr lang="en-US" dirty="0" smtClean="0"/>
              <a:t>Air-traffic control systems</a:t>
            </a:r>
          </a:p>
          <a:p>
            <a:pPr lvl="1"/>
            <a:r>
              <a:rPr lang="en-US" dirty="0" smtClean="0"/>
              <a:t>Space craft vehicle control</a:t>
            </a:r>
          </a:p>
          <a:p>
            <a:pPr lvl="1"/>
            <a:r>
              <a:rPr lang="en-US" dirty="0" smtClean="0"/>
              <a:t>Embedded software in cars</a:t>
            </a:r>
          </a:p>
          <a:p>
            <a:pPr lvl="1"/>
            <a:endParaRPr lang="en-US" dirty="0"/>
          </a:p>
          <a:p>
            <a:r>
              <a:rPr lang="en-US" dirty="0" smtClean="0"/>
              <a:t>A well known and tragic example because of software failure – </a:t>
            </a:r>
            <a:r>
              <a:rPr lang="en-US" dirty="0" err="1" smtClean="0"/>
              <a:t>Therac</a:t>
            </a:r>
            <a:r>
              <a:rPr lang="en-US" dirty="0" smtClean="0"/>
              <a:t> 25 machine failures (this is </a:t>
            </a:r>
            <a:r>
              <a:rPr lang="en-AU" dirty="0"/>
              <a:t>radiation therapy </a:t>
            </a:r>
            <a:r>
              <a:rPr lang="en-AU" dirty="0" smtClean="0"/>
              <a:t>machine, due to error in program </a:t>
            </a:r>
            <a:r>
              <a:rPr lang="en-US" dirty="0" smtClean="0"/>
              <a:t>patients </a:t>
            </a:r>
            <a:r>
              <a:rPr lang="en-US" dirty="0"/>
              <a:t>were given massive overdoses of radiation</a:t>
            </a:r>
            <a:r>
              <a:rPr lang="en-US" dirty="0" smtClean="0"/>
              <a:t>)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6412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peculiarity of software systems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8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Tiny faults can have catastrophic consequences</a:t>
            </a:r>
          </a:p>
          <a:p>
            <a:r>
              <a:rPr lang="en-US" dirty="0" smtClean="0"/>
              <a:t>Software seems particularly prone to faults:</a:t>
            </a:r>
          </a:p>
          <a:p>
            <a:pPr lvl="1"/>
            <a:r>
              <a:rPr lang="en-US" dirty="0" smtClean="0"/>
              <a:t>Arianne 5</a:t>
            </a:r>
          </a:p>
          <a:p>
            <a:pPr lvl="1"/>
            <a:r>
              <a:rPr lang="en-US" dirty="0" err="1"/>
              <a:t>Therac</a:t>
            </a:r>
            <a:r>
              <a:rPr lang="en-US" dirty="0"/>
              <a:t> 25</a:t>
            </a:r>
            <a:endParaRPr lang="en-US" dirty="0" smtClean="0"/>
          </a:p>
          <a:p>
            <a:pPr lvl="1"/>
            <a:r>
              <a:rPr lang="en-US" dirty="0" smtClean="0"/>
              <a:t>Mars Climate Orbiter, Mars Sojourner</a:t>
            </a:r>
          </a:p>
          <a:p>
            <a:pPr lvl="1"/>
            <a:r>
              <a:rPr lang="en-US" dirty="0" smtClean="0"/>
              <a:t>London Ambulance Dispatch System</a:t>
            </a:r>
          </a:p>
          <a:p>
            <a:pPr lvl="1"/>
            <a:r>
              <a:rPr lang="en-US" dirty="0" smtClean="0"/>
              <a:t>Denver Airport Luggage Handling System</a:t>
            </a:r>
          </a:p>
          <a:p>
            <a:pPr lvl="1"/>
            <a:r>
              <a:rPr lang="en-US" dirty="0" smtClean="0"/>
              <a:t>Pentium Bug</a:t>
            </a:r>
          </a:p>
          <a:p>
            <a:pPr marL="365760" lvl="1" indent="0" algn="ctr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 smtClean="0"/>
              <a:t>Rare bugs can happen…… 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08793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ms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CFEA36-A081-43BF-9753-24F714A490E4}" type="slidenum">
              <a:rPr lang="ms-MY" smtClean="0"/>
              <a:t>9</a:t>
            </a:fld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software is what most of you will do after graduation!</a:t>
            </a:r>
          </a:p>
          <a:p>
            <a:r>
              <a:rPr lang="en-US" dirty="0" smtClean="0"/>
              <a:t>You’ll develop systems in the context we just mentioned.</a:t>
            </a:r>
          </a:p>
          <a:p>
            <a:r>
              <a:rPr lang="en-US" dirty="0" smtClean="0"/>
              <a:t>Given the increasing importance of software</a:t>
            </a:r>
          </a:p>
          <a:p>
            <a:pPr lvl="1"/>
            <a:r>
              <a:rPr lang="en-US" dirty="0" smtClean="0"/>
              <a:t>You may be liable to errors</a:t>
            </a:r>
          </a:p>
          <a:p>
            <a:pPr lvl="1"/>
            <a:r>
              <a:rPr lang="en-US" dirty="0" smtClean="0"/>
              <a:t>Your success in job will depend on your ability to produce reliable systems</a:t>
            </a:r>
          </a:p>
          <a:p>
            <a:pPr marL="365760" lvl="1" indent="0" algn="ctr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 smtClean="0"/>
              <a:t>What are the challenges in building reliable software?</a:t>
            </a:r>
          </a:p>
        </p:txBody>
      </p:sp>
    </p:spTree>
    <p:extLst>
      <p:ext uri="{BB962C8B-B14F-4D97-AF65-F5344CB8AC3E}">
        <p14:creationId xmlns:p14="http://schemas.microsoft.com/office/powerpoint/2010/main" val="74145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1640</TotalTime>
  <Words>1907</Words>
  <Application>Microsoft Office PowerPoint</Application>
  <PresentationFormat>Экран (4:3)</PresentationFormat>
  <Paragraphs>330</Paragraphs>
  <Slides>40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Median</vt:lpstr>
      <vt:lpstr>Introduction</vt:lpstr>
      <vt:lpstr>Software has become critical to modern life</vt:lpstr>
      <vt:lpstr>Embedded Software</vt:lpstr>
      <vt:lpstr>Embedded Software</vt:lpstr>
      <vt:lpstr>Software systems are growing very large</vt:lpstr>
      <vt:lpstr>Failing software costs money!</vt:lpstr>
      <vt:lpstr>Failing software costs lives!</vt:lpstr>
      <vt:lpstr>The peculiarity of software systems</vt:lpstr>
      <vt:lpstr>Observation</vt:lpstr>
      <vt:lpstr>Achieving Reliability in Engineering</vt:lpstr>
      <vt:lpstr>Why This Does Not Work For Software?</vt:lpstr>
      <vt:lpstr>How to Ensure Software Correctness</vt:lpstr>
      <vt:lpstr>Testing: Static vs Dynamic Analysis</vt:lpstr>
      <vt:lpstr>Limitation of Testing</vt:lpstr>
      <vt:lpstr>Complementary Testing : Formal Verification</vt:lpstr>
      <vt:lpstr>Complementary Testing : Formal Verification</vt:lpstr>
      <vt:lpstr>Complementary Testing : Formal Verification</vt:lpstr>
      <vt:lpstr>Formal Verification as Theorem Proving</vt:lpstr>
      <vt:lpstr>Formal Methods</vt:lpstr>
      <vt:lpstr>What Are Formal Methods?</vt:lpstr>
      <vt:lpstr>What are Formal Methods?</vt:lpstr>
      <vt:lpstr>Formal Methods : The Objectives</vt:lpstr>
      <vt:lpstr>Formal Methods : The Objectives</vt:lpstr>
      <vt:lpstr>Formal Methods: The Concepts</vt:lpstr>
      <vt:lpstr>Formal Specifications</vt:lpstr>
      <vt:lpstr>Types of Specifications</vt:lpstr>
      <vt:lpstr>Types of Specifications</vt:lpstr>
      <vt:lpstr>Formal Proofs</vt:lpstr>
      <vt:lpstr>Model Checking</vt:lpstr>
      <vt:lpstr>Abstraction</vt:lpstr>
      <vt:lpstr>Why Use Formal Methods</vt:lpstr>
      <vt:lpstr>Myths of Formal Methods</vt:lpstr>
      <vt:lpstr>Desirable Properties of Formal Specifications</vt:lpstr>
      <vt:lpstr>Formal Specification in Software Development</vt:lpstr>
      <vt:lpstr>Benefits of Formal Specifications</vt:lpstr>
      <vt:lpstr>Benefits of Formal Specifications</vt:lpstr>
      <vt:lpstr>Limitation to Formal Methods</vt:lpstr>
      <vt:lpstr>Cautions in the Use of Formal Methods</vt:lpstr>
      <vt:lpstr>Conclusion</vt:lpstr>
      <vt:lpstr>Please ask your questions!</vt:lpstr>
    </vt:vector>
  </TitlesOfParts>
  <Company>FSKKP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Staff</dc:creator>
  <cp:lastModifiedBy>vitaliy</cp:lastModifiedBy>
  <cp:revision>65</cp:revision>
  <dcterms:created xsi:type="dcterms:W3CDTF">2013-09-11T22:20:01Z</dcterms:created>
  <dcterms:modified xsi:type="dcterms:W3CDTF">2014-02-17T08:26:41Z</dcterms:modified>
</cp:coreProperties>
</file>