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sldIdLst>
    <p:sldId id="257" r:id="rId2"/>
    <p:sldId id="259" r:id="rId3"/>
    <p:sldId id="258" r:id="rId4"/>
    <p:sldId id="260" r:id="rId5"/>
    <p:sldId id="262" r:id="rId6"/>
    <p:sldId id="268" r:id="rId7"/>
    <p:sldId id="269" r:id="rId8"/>
    <p:sldId id="270" r:id="rId9"/>
    <p:sldId id="271" r:id="rId10"/>
    <p:sldId id="272" r:id="rId11"/>
    <p:sldId id="273" r:id="rId12"/>
    <p:sldId id="261" r:id="rId13"/>
    <p:sldId id="264" r:id="rId14"/>
    <p:sldId id="265" r:id="rId15"/>
    <p:sldId id="266" r:id="rId16"/>
    <p:sldId id="267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A2B8C6-D2FE-47A0-B693-AD03DDAD5CC8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2FF004F-E2D3-4E2E-84E2-6E5C27CD0A0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99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B8C6-D2FE-47A0-B693-AD03DDAD5CC8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04F-E2D3-4E2E-84E2-6E5C27CD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0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B8C6-D2FE-47A0-B693-AD03DDAD5CC8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04F-E2D3-4E2E-84E2-6E5C27CD0A0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96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B8C6-D2FE-47A0-B693-AD03DDAD5CC8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04F-E2D3-4E2E-84E2-6E5C27CD0A0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458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B8C6-D2FE-47A0-B693-AD03DDAD5CC8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04F-E2D3-4E2E-84E2-6E5C27CD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35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B8C6-D2FE-47A0-B693-AD03DDAD5CC8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04F-E2D3-4E2E-84E2-6E5C27CD0A0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140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B8C6-D2FE-47A0-B693-AD03DDAD5CC8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04F-E2D3-4E2E-84E2-6E5C27CD0A0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714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B8C6-D2FE-47A0-B693-AD03DDAD5CC8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04F-E2D3-4E2E-84E2-6E5C27CD0A0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019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B8C6-D2FE-47A0-B693-AD03DDAD5CC8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04F-E2D3-4E2E-84E2-6E5C27CD0A0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14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B8C6-D2FE-47A0-B693-AD03DDAD5CC8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04F-E2D3-4E2E-84E2-6E5C27CD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9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B8C6-D2FE-47A0-B693-AD03DDAD5CC8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04F-E2D3-4E2E-84E2-6E5C27CD0A0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63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B8C6-D2FE-47A0-B693-AD03DDAD5CC8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04F-E2D3-4E2E-84E2-6E5C27CD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2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B8C6-D2FE-47A0-B693-AD03DDAD5CC8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04F-E2D3-4E2E-84E2-6E5C27CD0A0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87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B8C6-D2FE-47A0-B693-AD03DDAD5CC8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04F-E2D3-4E2E-84E2-6E5C27CD0A0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05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B8C6-D2FE-47A0-B693-AD03DDAD5CC8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04F-E2D3-4E2E-84E2-6E5C27CD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9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B8C6-D2FE-47A0-B693-AD03DDAD5CC8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04F-E2D3-4E2E-84E2-6E5C27CD0A0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06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B8C6-D2FE-47A0-B693-AD03DDAD5CC8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04F-E2D3-4E2E-84E2-6E5C27CD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6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A2B8C6-D2FE-47A0-B693-AD03DDAD5CC8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FF004F-E2D3-4E2E-84E2-6E5C27CD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0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  <p:sldLayoutId id="2147484046" r:id="rId13"/>
    <p:sldLayoutId id="2147484047" r:id="rId14"/>
    <p:sldLayoutId id="2147484048" r:id="rId15"/>
    <p:sldLayoutId id="2147484049" r:id="rId16"/>
    <p:sldLayoutId id="21474840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MODELLING HAZARD POINTERS </a:t>
            </a:r>
            <a:br>
              <a:rPr lang="en-US" b="1" dirty="0">
                <a:solidFill>
                  <a:srgbClr val="00B050"/>
                </a:solidFill>
              </a:rPr>
            </a:b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3399"/>
                </a:solidFill>
              </a:rPr>
              <a:t>LECTURER:</a:t>
            </a:r>
            <a:endParaRPr lang="en-US" b="1" dirty="0">
              <a:solidFill>
                <a:srgbClr val="FF3399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Prof. Dr.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Vitaliy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Mezhuyev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3399"/>
                </a:solidFill>
              </a:rPr>
              <a:t>GROUP MEMBER: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Syed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Nabil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Naim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bin Syed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Mohd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Amudin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	CB14010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Amirah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Binti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Mohamad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					CB14018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Khairunnisa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Binti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Che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Hassan	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			CB14139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Lakhvinder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Kaur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Mahinder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Singh	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			CB141136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76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0874" y="441219"/>
            <a:ext cx="5916765" cy="98833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OVERVIEW EXPLANATON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614" y="1545465"/>
            <a:ext cx="9685983" cy="4330403"/>
          </a:xfrm>
        </p:spPr>
        <p:txBody>
          <a:bodyPr/>
          <a:lstStyle/>
          <a:p>
            <a:r>
              <a:rPr lang="en-US" sz="2000" dirty="0">
                <a:latin typeface="Adobe Hebrew" pitchFamily="18" charset="-79"/>
                <a:cs typeface="Adobe Hebrew" pitchFamily="18" charset="-79"/>
              </a:rPr>
              <a:t>We need to initialize the value in the </a:t>
            </a:r>
            <a:r>
              <a:rPr lang="en-US" sz="2000" dirty="0" err="1">
                <a:latin typeface="Adobe Hebrew" pitchFamily="18" charset="-79"/>
                <a:cs typeface="Adobe Hebrew" pitchFamily="18" charset="-79"/>
              </a:rPr>
              <a:t>Enqueue</a:t>
            </a:r>
            <a:r>
              <a:rPr lang="en-US" sz="2000" dirty="0">
                <a:latin typeface="Adobe Hebrew" pitchFamily="18" charset="-79"/>
                <a:cs typeface="Adobe Hebrew" pitchFamily="18" charset="-79"/>
              </a:rPr>
              <a:t>, </a:t>
            </a:r>
            <a:r>
              <a:rPr lang="en-US" sz="2000" dirty="0" err="1">
                <a:latin typeface="Adobe Hebrew" pitchFamily="18" charset="-79"/>
                <a:cs typeface="Adobe Hebrew" pitchFamily="18" charset="-79"/>
              </a:rPr>
              <a:t>HPSize</a:t>
            </a:r>
            <a:r>
              <a:rPr lang="en-US" sz="2000" dirty="0">
                <a:latin typeface="Adobe Hebrew" pitchFamily="18" charset="-79"/>
                <a:cs typeface="Adobe Hebrew" pitchFamily="18" charset="-79"/>
              </a:rPr>
              <a:t>, </a:t>
            </a:r>
            <a:r>
              <a:rPr lang="en-US" sz="2000" dirty="0" err="1">
                <a:latin typeface="Adobe Hebrew" pitchFamily="18" charset="-79"/>
                <a:cs typeface="Adobe Hebrew" pitchFamily="18" charset="-79"/>
              </a:rPr>
              <a:t>Dequeue</a:t>
            </a:r>
            <a:r>
              <a:rPr lang="en-US" sz="2000" dirty="0">
                <a:latin typeface="Adobe Hebrew" pitchFamily="18" charset="-79"/>
                <a:cs typeface="Adobe Hebrew" pitchFamily="18" charset="-79"/>
              </a:rPr>
              <a:t>, and Dataset before checking is being made. </a:t>
            </a:r>
            <a:endParaRPr lang="en-US" sz="2000" dirty="0" smtClean="0">
              <a:latin typeface="Adobe Hebrew" pitchFamily="18" charset="-79"/>
              <a:cs typeface="Adobe Hebrew" pitchFamily="18" charset="-79"/>
            </a:endParaRPr>
          </a:p>
          <a:p>
            <a:endParaRPr lang="en-US" sz="2000" dirty="0">
              <a:latin typeface="Adobe Hebrew" pitchFamily="18" charset="-79"/>
              <a:cs typeface="Adobe Hebrew" pitchFamily="18" charset="-79"/>
            </a:endParaRPr>
          </a:p>
          <a:p>
            <a:r>
              <a:rPr lang="en-US" sz="2000" dirty="0" smtClean="0">
                <a:latin typeface="Adobe Hebrew" pitchFamily="18" charset="-79"/>
                <a:cs typeface="Adobe Hebrew" pitchFamily="18" charset="-79"/>
              </a:rPr>
              <a:t>We </a:t>
            </a:r>
            <a:r>
              <a:rPr lang="en-US" sz="2000" dirty="0">
                <a:latin typeface="Adobe Hebrew" pitchFamily="18" charset="-79"/>
                <a:cs typeface="Adobe Hebrew" pitchFamily="18" charset="-79"/>
              </a:rPr>
              <a:t>using </a:t>
            </a:r>
            <a:r>
              <a:rPr lang="en-US" sz="2000" dirty="0" err="1">
                <a:latin typeface="Adobe Hebrew" pitchFamily="18" charset="-79"/>
                <a:cs typeface="Adobe Hebrew" pitchFamily="18" charset="-79"/>
              </a:rPr>
              <a:t>HPSize</a:t>
            </a:r>
            <a:r>
              <a:rPr lang="en-US" sz="2000" dirty="0">
                <a:latin typeface="Adobe Hebrew" pitchFamily="18" charset="-79"/>
                <a:cs typeface="Adobe Hebrew" pitchFamily="18" charset="-79"/>
              </a:rPr>
              <a:t> -&gt; 5 for our data initiation during </a:t>
            </a:r>
            <a:r>
              <a:rPr lang="en-US" sz="2000" dirty="0" err="1">
                <a:latin typeface="Adobe Hebrew" pitchFamily="18" charset="-79"/>
                <a:cs typeface="Adobe Hebrew" pitchFamily="18" charset="-79"/>
              </a:rPr>
              <a:t>th</a:t>
            </a:r>
            <a:r>
              <a:rPr lang="en-US" sz="2000" dirty="0">
                <a:latin typeface="Adobe Hebrew" pitchFamily="18" charset="-79"/>
                <a:cs typeface="Adobe Hebrew" pitchFamily="18" charset="-79"/>
              </a:rPr>
              <a:t> model checking process. The result shown in the </a:t>
            </a:r>
            <a:r>
              <a:rPr lang="en-US" sz="2000" b="1" dirty="0">
                <a:latin typeface="Adobe Hebrew" pitchFamily="18" charset="-79"/>
                <a:cs typeface="Adobe Hebrew" pitchFamily="18" charset="-79"/>
              </a:rPr>
              <a:t>“MODEL CHECKING RESULT”</a:t>
            </a:r>
            <a:r>
              <a:rPr lang="en-US" sz="2000" dirty="0">
                <a:latin typeface="Adobe Hebrew" pitchFamily="18" charset="-79"/>
                <a:cs typeface="Adobe Hebrew" pitchFamily="18" charset="-79"/>
              </a:rPr>
              <a:t> diagram.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2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629" y="750312"/>
            <a:ext cx="5916765" cy="98833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CHECKING RESULT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" t="64799" r="28398"/>
          <a:stretch/>
        </p:blipFill>
        <p:spPr>
          <a:xfrm>
            <a:off x="2343954" y="2421228"/>
            <a:ext cx="7392474" cy="2459865"/>
          </a:xfrm>
        </p:spPr>
      </p:pic>
    </p:spTree>
    <p:extLst>
      <p:ext uri="{BB962C8B-B14F-4D97-AF65-F5344CB8AC3E}">
        <p14:creationId xmlns:p14="http://schemas.microsoft.com/office/powerpoint/2010/main" val="135998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UPPAAL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SG" sz="20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Hazard Pointer Declaration</a:t>
            </a:r>
            <a:endParaRPr lang="en-US" altLang="zh-SG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631" y="3071815"/>
            <a:ext cx="42767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631" y="4373829"/>
            <a:ext cx="51625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1219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0" y="2181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7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78" y="811369"/>
            <a:ext cx="10603046" cy="544365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SG" sz="20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Hazard Pointer Diagram</a:t>
            </a:r>
            <a:endParaRPr lang="en-US" altLang="zh-SG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8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777" y="1432004"/>
            <a:ext cx="2127250" cy="195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639" y="1401184"/>
            <a:ext cx="2295525" cy="21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187896"/>
            <a:ext cx="18473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kumimoji="0" lang="en-US" altLang="zh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471460" y="3603768"/>
            <a:ext cx="585428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838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838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838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838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838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838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838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838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838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838575" algn="l"/>
              </a:tabLst>
            </a:pPr>
            <a:r>
              <a:rPr kumimoji="0" lang="en-US" altLang="zh-SG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HPHazard</a:t>
            </a:r>
            <a:r>
              <a:rPr kumimoji="0" lang="en-US" altLang="zh-SG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acquire</a:t>
            </a:r>
            <a:endParaRPr kumimoji="0" lang="en-US" altLang="zh-SG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838575" algn="l"/>
              </a:tabLst>
            </a:pPr>
            <a:endParaRPr kumimoji="0" lang="en-US" altLang="zh-SG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0" y="187896"/>
            <a:ext cx="18473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kumimoji="0" lang="en-US" altLang="zh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71460" y="449467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SG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</a:t>
            </a:r>
            <a:r>
              <a:rPr lang="en-US" altLang="zh-SG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above </a:t>
            </a:r>
            <a:r>
              <a:rPr lang="en-US" altLang="zh-SG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shows Hazard Pointer which is involve two templates. First one called </a:t>
            </a:r>
            <a:r>
              <a:rPr lang="en-US" altLang="zh-SG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HPHazard</a:t>
            </a:r>
            <a:r>
              <a:rPr lang="en-US" altLang="zh-SG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used to run the basic flow and for the second one called acquire used to check and process if there is reader or not at that time. </a:t>
            </a:r>
            <a:endParaRPr lang="en-US" altLang="zh-SG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6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370" y="721218"/>
            <a:ext cx="10586434" cy="5125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/>
              <a:t> 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                              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11" y="864825"/>
            <a:ext cx="2686685" cy="96202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70" y="2390445"/>
            <a:ext cx="4867275" cy="300926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78645" y="2967276"/>
            <a:ext cx="5719159" cy="1623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Figure above shows the transaction between HP -&gt;wait-&gt;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HPhazard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PHazard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PNext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These flows occur if </a:t>
            </a:r>
            <a:endParaRPr lang="en-US" dirty="0" smtClean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there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is at least one reader still reading and have to </a:t>
            </a: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wait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before delete it.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97381" y="981123"/>
            <a:ext cx="6096000" cy="7294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There is two enable transitions that can be apply while running this tools.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51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32" y="656789"/>
            <a:ext cx="5467350" cy="3619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12394" y="4638930"/>
            <a:ext cx="6096000" cy="13665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other transaction, these flows occur when there is no reader still reading and the flow is HP-&gt;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HPhazard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PNext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It just skips the node waiting and the book can be release without affect anything.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90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251" y="4400918"/>
            <a:ext cx="5945673" cy="800413"/>
          </a:xfrm>
          <a:prstGeom prst="rect">
            <a:avLst/>
          </a:prstGeom>
        </p:spPr>
      </p:pic>
      <p:pic>
        <p:nvPicPr>
          <p:cNvPr id="6146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21" y="1011552"/>
            <a:ext cx="143827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306" y="1111519"/>
            <a:ext cx="13906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8"/>
          <p:cNvSpPr txBox="1"/>
          <p:nvPr/>
        </p:nvSpPr>
        <p:spPr>
          <a:xfrm>
            <a:off x="1112144" y="3680552"/>
            <a:ext cx="1438275" cy="307777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MY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Read&gt;=1</a:t>
            </a:r>
            <a:endParaRPr lang="en-US" sz="2000" b="1" dirty="0">
              <a:solidFill>
                <a:srgbClr val="4F81BD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19"/>
          <p:cNvSpPr txBox="1"/>
          <p:nvPr/>
        </p:nvSpPr>
        <p:spPr>
          <a:xfrm>
            <a:off x="3161763" y="3602352"/>
            <a:ext cx="1390650" cy="307777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MY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Read=0</a:t>
            </a:r>
            <a:endParaRPr lang="en-US" sz="2000" b="1" dirty="0">
              <a:solidFill>
                <a:srgbClr val="4F81BD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7" name="Picture 2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924" y="1030602"/>
            <a:ext cx="2952750" cy="127635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469229" y="2867354"/>
            <a:ext cx="6096000" cy="149476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above shows the verifier that had been test. It was satisfied when x and y are equal to 3 or equal to 0. This is follow the rule in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HPHazard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allowing x&lt;=4 and y&lt;=10.</a:t>
            </a:r>
            <a:endParaRPr lang="en-US" sz="105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05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9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 gained more experiences, important of TLA and Uppal languages and moral values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time we also had a great chance to know well about the important of the subject Formal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for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students.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llows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to improve our knowledge in computer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also learned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vital value of system such as the accuracy, correctness, robustness of the problem using a specific specification.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had experiences on the memory which allows to used by consumed nodes to be reclaimed by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Hazard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only require basic a basic CAS or LL/SC instruction.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Hazard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are one approach to solving the problems posed by dynamic memory management of the nodes in a lock-free data structure.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in environments that don't have automatic garbage collection Any lock-free data structure that uses the compare-and-swap primitive must deal with the ABA problem.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hazard-pointer system, each thread keeps a list of hazard pointers indicating which nodes the thread is currently accessing.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hazard pointer list must not be modified or deal located by any other thread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 thread owns a single-writer/multi-reader shared pointer called "hazard pointer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."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1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R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of at least one node of the hazard pointer has be continuously holding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that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from the period where the node was definitely safe for the thread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Complier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not clear to determine whether the node is no longer reachable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allow the removed nodes to be free up based on the memory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reclamation access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69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 OF HAZARD POINTER</a:t>
            </a:r>
            <a:endParaRPr lang="en-US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ffer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performance and reliability advantages over conventional lock-based objects.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emory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methodology that allows memory reclamation for arbitrary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reuse.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Suitable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user-level applications—as well as system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programs—without dependence on special kernel or scheduler support.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single-word reads and writes for memory access in its core operations.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llows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reclaimed memory to be returned to the operating system.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lock-free solution for the ABA problem using only practical single-word instructions. 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7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0874" y="441219"/>
            <a:ext cx="4860699" cy="98833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TLA CODING 1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2" y="1249252"/>
            <a:ext cx="10637949" cy="4860630"/>
          </a:xfrm>
        </p:spPr>
      </p:pic>
    </p:spTree>
    <p:extLst>
      <p:ext uri="{BB962C8B-B14F-4D97-AF65-F5344CB8AC3E}">
        <p14:creationId xmlns:p14="http://schemas.microsoft.com/office/powerpoint/2010/main" val="255559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0874" y="441219"/>
            <a:ext cx="4860699" cy="98833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TLA CODING 2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73" y="1365161"/>
            <a:ext cx="10655230" cy="4919729"/>
          </a:xfrm>
        </p:spPr>
      </p:pic>
    </p:spTree>
    <p:extLst>
      <p:ext uri="{BB962C8B-B14F-4D97-AF65-F5344CB8AC3E}">
        <p14:creationId xmlns:p14="http://schemas.microsoft.com/office/powerpoint/2010/main" val="33598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0874" y="441219"/>
            <a:ext cx="4860699" cy="98833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EXPLANATION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262130"/>
            <a:ext cx="9601196" cy="4613738"/>
          </a:xfrm>
        </p:spPr>
        <p:txBody>
          <a:bodyPr>
            <a:noAutofit/>
          </a:bodyPr>
          <a:lstStyle/>
          <a:p>
            <a:endParaRPr lang="en-US" sz="1800" dirty="0" smtClean="0">
              <a:latin typeface="Adobe Hebrew" pitchFamily="18" charset="-79"/>
              <a:cs typeface="Adobe Hebrew" pitchFamily="18" charset="-79"/>
            </a:endParaRPr>
          </a:p>
          <a:p>
            <a:r>
              <a:rPr lang="en-US" sz="1800" dirty="0" smtClean="0">
                <a:latin typeface="Adobe Hebrew" pitchFamily="18" charset="-79"/>
                <a:cs typeface="Adobe Hebrew" pitchFamily="18" charset="-79"/>
              </a:rPr>
              <a:t>There </a:t>
            </a:r>
            <a:r>
              <a:rPr lang="en-US" sz="1800" dirty="0">
                <a:latin typeface="Adobe Hebrew" pitchFamily="18" charset="-79"/>
                <a:cs typeface="Adobe Hebrew" pitchFamily="18" charset="-79"/>
              </a:rPr>
              <a:t>are four </a:t>
            </a:r>
            <a:r>
              <a:rPr lang="en-US" sz="1800" dirty="0" smtClean="0">
                <a:latin typeface="Adobe Hebrew" pitchFamily="18" charset="-79"/>
                <a:cs typeface="Adobe Hebrew" pitchFamily="18" charset="-79"/>
              </a:rPr>
              <a:t>constants </a:t>
            </a:r>
            <a:r>
              <a:rPr lang="en-US" sz="1800" dirty="0">
                <a:latin typeface="Adobe Hebrew" pitchFamily="18" charset="-79"/>
                <a:cs typeface="Adobe Hebrew" pitchFamily="18" charset="-79"/>
              </a:rPr>
              <a:t>which are </a:t>
            </a:r>
            <a:r>
              <a:rPr lang="en-US" sz="1800" b="1" dirty="0" err="1">
                <a:latin typeface="Adobe Hebrew" pitchFamily="18" charset="-79"/>
                <a:cs typeface="Adobe Hebrew" pitchFamily="18" charset="-79"/>
              </a:rPr>
              <a:t>Enqueue</a:t>
            </a:r>
            <a:r>
              <a:rPr lang="en-US" sz="1800" b="1" dirty="0">
                <a:latin typeface="Adobe Hebrew" pitchFamily="18" charset="-79"/>
                <a:cs typeface="Adobe Hebrew" pitchFamily="18" charset="-79"/>
              </a:rPr>
              <a:t>, </a:t>
            </a:r>
            <a:r>
              <a:rPr lang="en-US" sz="1800" b="1" dirty="0" err="1">
                <a:latin typeface="Adobe Hebrew" pitchFamily="18" charset="-79"/>
                <a:cs typeface="Adobe Hebrew" pitchFamily="18" charset="-79"/>
              </a:rPr>
              <a:t>Dequeue</a:t>
            </a:r>
            <a:r>
              <a:rPr lang="en-US" sz="1800" b="1" dirty="0">
                <a:latin typeface="Adobe Hebrew" pitchFamily="18" charset="-79"/>
                <a:cs typeface="Adobe Hebrew" pitchFamily="18" charset="-79"/>
              </a:rPr>
              <a:t>, </a:t>
            </a:r>
            <a:r>
              <a:rPr lang="en-US" sz="1800" b="1" dirty="0" err="1">
                <a:latin typeface="Adobe Hebrew" pitchFamily="18" charset="-79"/>
                <a:cs typeface="Adobe Hebrew" pitchFamily="18" charset="-79"/>
              </a:rPr>
              <a:t>HPSize</a:t>
            </a:r>
            <a:r>
              <a:rPr lang="en-US" sz="1800" dirty="0">
                <a:latin typeface="Adobe Hebrew" pitchFamily="18" charset="-79"/>
                <a:cs typeface="Adobe Hebrew" pitchFamily="18" charset="-79"/>
              </a:rPr>
              <a:t>, and </a:t>
            </a:r>
            <a:r>
              <a:rPr lang="en-US" sz="1800" b="1" dirty="0">
                <a:latin typeface="Adobe Hebrew" pitchFamily="18" charset="-79"/>
                <a:cs typeface="Adobe Hebrew" pitchFamily="18" charset="-79"/>
              </a:rPr>
              <a:t>Dataset</a:t>
            </a:r>
            <a:r>
              <a:rPr lang="en-US" sz="1800" dirty="0">
                <a:latin typeface="Adobe Hebrew" pitchFamily="18" charset="-79"/>
                <a:cs typeface="Adobe Hebrew" pitchFamily="18" charset="-79"/>
              </a:rPr>
              <a:t>. </a:t>
            </a:r>
            <a:endParaRPr lang="en-US" sz="1800" dirty="0" smtClean="0">
              <a:latin typeface="Adobe Hebrew" pitchFamily="18" charset="-79"/>
              <a:cs typeface="Adobe Hebrew" pitchFamily="18" charset="-79"/>
            </a:endParaRPr>
          </a:p>
          <a:p>
            <a:r>
              <a:rPr lang="en-US" sz="1800" dirty="0" smtClean="0">
                <a:latin typeface="Adobe Hebrew" pitchFamily="18" charset="-79"/>
                <a:cs typeface="Adobe Hebrew" pitchFamily="18" charset="-79"/>
              </a:rPr>
              <a:t>We </a:t>
            </a:r>
            <a:r>
              <a:rPr lang="en-US" sz="1800" dirty="0">
                <a:latin typeface="Adobe Hebrew" pitchFamily="18" charset="-79"/>
                <a:cs typeface="Adobe Hebrew" pitchFamily="18" charset="-79"/>
              </a:rPr>
              <a:t>assume that the variables start from the initial which is null set or empty set. </a:t>
            </a:r>
            <a:endParaRPr lang="en-US" sz="1800" dirty="0" smtClean="0">
              <a:latin typeface="Adobe Hebrew" pitchFamily="18" charset="-79"/>
              <a:cs typeface="Adobe Hebrew" pitchFamily="18" charset="-79"/>
            </a:endParaRPr>
          </a:p>
          <a:p>
            <a:r>
              <a:rPr lang="en-US" sz="1800" dirty="0" smtClean="0">
                <a:latin typeface="Adobe Hebrew" pitchFamily="18" charset="-79"/>
                <a:cs typeface="Adobe Hebrew" pitchFamily="18" charset="-79"/>
              </a:rPr>
              <a:t>We </a:t>
            </a:r>
            <a:r>
              <a:rPr lang="en-US" sz="1800" dirty="0">
                <a:latin typeface="Adobe Hebrew" pitchFamily="18" charset="-79"/>
                <a:cs typeface="Adobe Hebrew" pitchFamily="18" charset="-79"/>
              </a:rPr>
              <a:t>need to take note that the </a:t>
            </a:r>
            <a:r>
              <a:rPr lang="en-US" sz="1800" b="1" dirty="0" err="1">
                <a:latin typeface="Adobe Hebrew" pitchFamily="18" charset="-79"/>
                <a:cs typeface="Adobe Hebrew" pitchFamily="18" charset="-79"/>
              </a:rPr>
              <a:t>HPSize</a:t>
            </a:r>
            <a:r>
              <a:rPr lang="en-US" sz="1800" dirty="0">
                <a:latin typeface="Adobe Hebrew" pitchFamily="18" charset="-79"/>
                <a:cs typeface="Adobe Hebrew" pitchFamily="18" charset="-79"/>
              </a:rPr>
              <a:t> is also non-empty set and there is at least one amount of data can be delivering through the buffer. </a:t>
            </a:r>
            <a:endParaRPr lang="en-US" sz="1800" dirty="0" smtClean="0">
              <a:latin typeface="Adobe Hebrew" pitchFamily="18" charset="-79"/>
              <a:cs typeface="Adobe Hebrew" pitchFamily="18" charset="-79"/>
            </a:endParaRPr>
          </a:p>
          <a:p>
            <a:r>
              <a:rPr lang="en-US" sz="1800" dirty="0" smtClean="0">
                <a:latin typeface="Adobe Hebrew" pitchFamily="18" charset="-79"/>
                <a:cs typeface="Adobe Hebrew" pitchFamily="18" charset="-79"/>
              </a:rPr>
              <a:t>After </a:t>
            </a:r>
            <a:r>
              <a:rPr lang="en-US" sz="1800" dirty="0">
                <a:latin typeface="Adobe Hebrew" pitchFamily="18" charset="-79"/>
                <a:cs typeface="Adobe Hebrew" pitchFamily="18" charset="-79"/>
              </a:rPr>
              <a:t>that we declared </a:t>
            </a:r>
            <a:r>
              <a:rPr lang="en-US" sz="1800" b="1" dirty="0" err="1">
                <a:latin typeface="Adobe Hebrew" pitchFamily="18" charset="-79"/>
                <a:cs typeface="Adobe Hebrew" pitchFamily="18" charset="-79"/>
              </a:rPr>
              <a:t>HPbuffer</a:t>
            </a:r>
            <a:r>
              <a:rPr lang="en-US" sz="1800" dirty="0">
                <a:latin typeface="Adobe Hebrew" pitchFamily="18" charset="-79"/>
                <a:cs typeface="Adobe Hebrew" pitchFamily="18" charset="-79"/>
              </a:rPr>
              <a:t> variable and </a:t>
            </a:r>
            <a:r>
              <a:rPr lang="en-US" sz="1800" b="1" dirty="0" err="1">
                <a:latin typeface="Adobe Hebrew" pitchFamily="18" charset="-79"/>
                <a:cs typeface="Adobe Hebrew" pitchFamily="18" charset="-79"/>
              </a:rPr>
              <a:t>WaitingThreads</a:t>
            </a:r>
            <a:r>
              <a:rPr lang="en-US" sz="1800" dirty="0">
                <a:latin typeface="Adobe Hebrew" pitchFamily="18" charset="-79"/>
                <a:cs typeface="Adobe Hebrew" pitchFamily="18" charset="-79"/>
              </a:rPr>
              <a:t> variable. </a:t>
            </a:r>
            <a:endParaRPr lang="en-US" sz="1800" dirty="0" smtClean="0">
              <a:latin typeface="Adobe Hebrew" pitchFamily="18" charset="-79"/>
              <a:cs typeface="Adobe Hebrew" pitchFamily="18" charset="-79"/>
            </a:endParaRPr>
          </a:p>
          <a:p>
            <a:r>
              <a:rPr lang="en-US" sz="1800" dirty="0" smtClean="0">
                <a:latin typeface="Adobe Hebrew" pitchFamily="18" charset="-79"/>
                <a:cs typeface="Adobe Hebrew" pitchFamily="18" charset="-79"/>
              </a:rPr>
              <a:t>The </a:t>
            </a:r>
            <a:r>
              <a:rPr lang="en-US" sz="1800" b="1" dirty="0" err="1">
                <a:latin typeface="Adobe Hebrew" pitchFamily="18" charset="-79"/>
                <a:cs typeface="Adobe Hebrew" pitchFamily="18" charset="-79"/>
              </a:rPr>
              <a:t>HPbuffer</a:t>
            </a:r>
            <a:r>
              <a:rPr lang="en-US" sz="1800" dirty="0">
                <a:latin typeface="Adobe Hebrew" pitchFamily="18" charset="-79"/>
                <a:cs typeface="Adobe Hebrew" pitchFamily="18" charset="-79"/>
              </a:rPr>
              <a:t> is a series of data elements while </a:t>
            </a:r>
            <a:r>
              <a:rPr lang="en-US" sz="1800" b="1" dirty="0" err="1">
                <a:latin typeface="Adobe Hebrew" pitchFamily="18" charset="-79"/>
                <a:cs typeface="Adobe Hebrew" pitchFamily="18" charset="-79"/>
              </a:rPr>
              <a:t>WaitingThreads</a:t>
            </a:r>
            <a:r>
              <a:rPr lang="en-US" sz="1800" dirty="0">
                <a:latin typeface="Adobe Hebrew" pitchFamily="18" charset="-79"/>
                <a:cs typeface="Adobe Hebrew" pitchFamily="18" charset="-79"/>
              </a:rPr>
              <a:t> is a set of threads. </a:t>
            </a:r>
            <a:endParaRPr lang="en-US" sz="1800" dirty="0" smtClean="0">
              <a:latin typeface="Adobe Hebrew" pitchFamily="18" charset="-79"/>
              <a:cs typeface="Adobe Hebrew" pitchFamily="18" charset="-79"/>
            </a:endParaRPr>
          </a:p>
          <a:p>
            <a:r>
              <a:rPr lang="en-US" sz="1800" b="1" dirty="0" err="1" smtClean="0">
                <a:latin typeface="Adobe Hebrew" pitchFamily="18" charset="-79"/>
                <a:cs typeface="Adobe Hebrew" pitchFamily="18" charset="-79"/>
              </a:rPr>
              <a:t>AllThreads</a:t>
            </a:r>
            <a:r>
              <a:rPr lang="en-US" sz="1800" dirty="0" smtClean="0">
                <a:latin typeface="Adobe Hebrew" pitchFamily="18" charset="-79"/>
                <a:cs typeface="Adobe Hebrew" pitchFamily="18" charset="-79"/>
              </a:rPr>
              <a:t> </a:t>
            </a:r>
            <a:r>
              <a:rPr lang="en-US" sz="1800" dirty="0">
                <a:latin typeface="Adobe Hebrew" pitchFamily="18" charset="-79"/>
                <a:cs typeface="Adobe Hebrew" pitchFamily="18" charset="-79"/>
              </a:rPr>
              <a:t>is used as the </a:t>
            </a:r>
            <a:r>
              <a:rPr lang="en-US" sz="1800" b="1" dirty="0" err="1">
                <a:latin typeface="Adobe Hebrew" pitchFamily="18" charset="-79"/>
                <a:cs typeface="Adobe Hebrew" pitchFamily="18" charset="-79"/>
              </a:rPr>
              <a:t>Enqueue</a:t>
            </a:r>
            <a:r>
              <a:rPr lang="en-US" sz="1800" b="1" dirty="0">
                <a:latin typeface="Adobe Hebrew" pitchFamily="18" charset="-79"/>
                <a:cs typeface="Adobe Hebrew" pitchFamily="18" charset="-79"/>
              </a:rPr>
              <a:t> </a:t>
            </a:r>
            <a:r>
              <a:rPr lang="en-US" sz="1800" dirty="0">
                <a:latin typeface="Adobe Hebrew" pitchFamily="18" charset="-79"/>
                <a:cs typeface="Adobe Hebrew" pitchFamily="18" charset="-79"/>
              </a:rPr>
              <a:t>threads union with the entire </a:t>
            </a:r>
            <a:r>
              <a:rPr lang="en-US" sz="1800" b="1" dirty="0" err="1">
                <a:latin typeface="Adobe Hebrew" pitchFamily="18" charset="-79"/>
                <a:cs typeface="Adobe Hebrew" pitchFamily="18" charset="-79"/>
              </a:rPr>
              <a:t>Dequeue</a:t>
            </a:r>
            <a:r>
              <a:rPr lang="en-US" sz="1800" dirty="0">
                <a:latin typeface="Adobe Hebrew" pitchFamily="18" charset="-79"/>
                <a:cs typeface="Adobe Hebrew" pitchFamily="18" charset="-79"/>
              </a:rPr>
              <a:t> threads and </a:t>
            </a:r>
            <a:r>
              <a:rPr lang="en-US" sz="1800" b="1" dirty="0">
                <a:latin typeface="Adobe Hebrew" pitchFamily="18" charset="-79"/>
                <a:cs typeface="Adobe Hebrew" pitchFamily="18" charset="-79"/>
              </a:rPr>
              <a:t>Running Threads</a:t>
            </a:r>
            <a:r>
              <a:rPr lang="en-US" sz="1800" dirty="0">
                <a:latin typeface="Adobe Hebrew" pitchFamily="18" charset="-79"/>
                <a:cs typeface="Adobe Hebrew" pitchFamily="18" charset="-79"/>
              </a:rPr>
              <a:t> is utilize as a set of difference between all the threads and the ongoing running threads. </a:t>
            </a:r>
            <a:endParaRPr lang="en-US" sz="1800" dirty="0" smtClean="0">
              <a:latin typeface="Adobe Hebrew" pitchFamily="18" charset="-79"/>
              <a:cs typeface="Adobe Hebrew" pitchFamily="18" charset="-79"/>
            </a:endParaRPr>
          </a:p>
          <a:p>
            <a:r>
              <a:rPr lang="en-US" sz="1800" dirty="0" smtClean="0">
                <a:latin typeface="Adobe Hebrew" pitchFamily="18" charset="-79"/>
                <a:cs typeface="Adobe Hebrew" pitchFamily="18" charset="-79"/>
              </a:rPr>
              <a:t>For </a:t>
            </a:r>
            <a:r>
              <a:rPr lang="en-US" sz="1800" dirty="0">
                <a:latin typeface="Adobe Hebrew" pitchFamily="18" charset="-79"/>
                <a:cs typeface="Adobe Hebrew" pitchFamily="18" charset="-79"/>
              </a:rPr>
              <a:t>the Alert, it is being used as to choose the thread within the </a:t>
            </a:r>
            <a:r>
              <a:rPr lang="en-US" sz="1800" b="1" dirty="0" err="1">
                <a:latin typeface="Adobe Hebrew" pitchFamily="18" charset="-79"/>
                <a:cs typeface="Adobe Hebrew" pitchFamily="18" charset="-79"/>
              </a:rPr>
              <a:t>WaitingThreads</a:t>
            </a:r>
            <a:r>
              <a:rPr lang="en-US" sz="1800" dirty="0">
                <a:latin typeface="Adobe Hebrew" pitchFamily="18" charset="-79"/>
                <a:cs typeface="Adobe Hebrew" pitchFamily="18" charset="-79"/>
              </a:rPr>
              <a:t> set, if the process need to be continue, else it will remain unchanged for the </a:t>
            </a:r>
            <a:r>
              <a:rPr lang="en-US" sz="1800" b="1" dirty="0" err="1">
                <a:latin typeface="Adobe Hebrew" pitchFamily="18" charset="-79"/>
                <a:cs typeface="Adobe Hebrew" pitchFamily="18" charset="-79"/>
              </a:rPr>
              <a:t>WaitingThreads</a:t>
            </a:r>
            <a:r>
              <a:rPr lang="en-US" sz="1800" dirty="0" smtClean="0">
                <a:latin typeface="Adobe Hebrew" pitchFamily="18" charset="-79"/>
                <a:cs typeface="Adobe Hebrew" pitchFamily="18" charset="-79"/>
              </a:rPr>
              <a:t>..</a:t>
            </a:r>
            <a:endParaRPr lang="en-US" sz="1800" dirty="0">
              <a:latin typeface="Adobe Hebrew" pitchFamily="18" charset="-79"/>
              <a:cs typeface="Adobe Hebrew" pitchFamily="18" charset="-79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1544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931" y="531371"/>
            <a:ext cx="6393284" cy="98833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EXPLANATION (CONTINUED)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262130"/>
            <a:ext cx="9601196" cy="4613738"/>
          </a:xfrm>
        </p:spPr>
        <p:txBody>
          <a:bodyPr>
            <a:noAutofit/>
          </a:bodyPr>
          <a:lstStyle/>
          <a:p>
            <a:endParaRPr lang="en-US" sz="1800" dirty="0" smtClean="0">
              <a:latin typeface="Adobe Hebrew" pitchFamily="18" charset="-79"/>
              <a:cs typeface="Adobe Hebrew" pitchFamily="18" charset="-79"/>
            </a:endParaRPr>
          </a:p>
          <a:p>
            <a:r>
              <a:rPr lang="en-US" sz="1800" dirty="0" smtClean="0">
                <a:latin typeface="Adobe Hebrew" pitchFamily="18" charset="-79"/>
                <a:cs typeface="Adobe Hebrew" pitchFamily="18" charset="-79"/>
              </a:rPr>
              <a:t>Wait </a:t>
            </a:r>
            <a:r>
              <a:rPr lang="en-US" sz="1800" dirty="0">
                <a:latin typeface="Adobe Hebrew" pitchFamily="18" charset="-79"/>
                <a:cs typeface="Adobe Hebrew" pitchFamily="18" charset="-79"/>
              </a:rPr>
              <a:t>process is defined as suspension of the thread and allocate into the </a:t>
            </a:r>
            <a:r>
              <a:rPr lang="en-US" sz="1800" b="1" dirty="0" err="1">
                <a:latin typeface="Adobe Hebrew" pitchFamily="18" charset="-79"/>
                <a:cs typeface="Adobe Hebrew" pitchFamily="18" charset="-79"/>
              </a:rPr>
              <a:t>WaitingThreads</a:t>
            </a:r>
            <a:r>
              <a:rPr lang="en-US" sz="1800" dirty="0">
                <a:latin typeface="Adobe Hebrew" pitchFamily="18" charset="-79"/>
                <a:cs typeface="Adobe Hebrew" pitchFamily="18" charset="-79"/>
              </a:rPr>
              <a:t>. </a:t>
            </a:r>
            <a:endParaRPr lang="en-US" sz="1800" dirty="0" smtClean="0">
              <a:latin typeface="Adobe Hebrew" pitchFamily="18" charset="-79"/>
              <a:cs typeface="Adobe Hebrew" pitchFamily="18" charset="-79"/>
            </a:endParaRPr>
          </a:p>
          <a:p>
            <a:r>
              <a:rPr lang="en-US" sz="1800" dirty="0" err="1" smtClean="0">
                <a:latin typeface="Adobe Hebrew" pitchFamily="18" charset="-79"/>
                <a:cs typeface="Adobe Hebrew" pitchFamily="18" charset="-79"/>
              </a:rPr>
              <a:t>Init</a:t>
            </a:r>
            <a:r>
              <a:rPr lang="en-US" sz="1800" dirty="0" smtClean="0">
                <a:latin typeface="Adobe Hebrew" pitchFamily="18" charset="-79"/>
                <a:cs typeface="Adobe Hebrew" pitchFamily="18" charset="-79"/>
              </a:rPr>
              <a:t> </a:t>
            </a:r>
            <a:r>
              <a:rPr lang="en-US" sz="1800" dirty="0">
                <a:latin typeface="Adobe Hebrew" pitchFamily="18" charset="-79"/>
                <a:cs typeface="Adobe Hebrew" pitchFamily="18" charset="-79"/>
              </a:rPr>
              <a:t>is being used to execute the </a:t>
            </a:r>
            <a:r>
              <a:rPr lang="en-US" sz="1800" b="1" dirty="0" err="1">
                <a:latin typeface="Adobe Hebrew" pitchFamily="18" charset="-79"/>
                <a:cs typeface="Adobe Hebrew" pitchFamily="18" charset="-79"/>
              </a:rPr>
              <a:t>HPbuffer</a:t>
            </a:r>
            <a:r>
              <a:rPr lang="en-US" sz="1800" dirty="0">
                <a:latin typeface="Adobe Hebrew" pitchFamily="18" charset="-79"/>
                <a:cs typeface="Adobe Hebrew" pitchFamily="18" charset="-79"/>
              </a:rPr>
              <a:t> as empty sets of order and at the same time the </a:t>
            </a:r>
            <a:r>
              <a:rPr lang="en-US" sz="1800" b="1" dirty="0" err="1">
                <a:latin typeface="Adobe Hebrew" pitchFamily="18" charset="-79"/>
                <a:cs typeface="Adobe Hebrew" pitchFamily="18" charset="-79"/>
              </a:rPr>
              <a:t>WaitingThreads</a:t>
            </a:r>
            <a:r>
              <a:rPr lang="en-US" sz="1800" dirty="0">
                <a:latin typeface="Adobe Hebrew" pitchFamily="18" charset="-79"/>
                <a:cs typeface="Adobe Hebrew" pitchFamily="18" charset="-79"/>
              </a:rPr>
              <a:t> as an empty set. </a:t>
            </a:r>
            <a:endParaRPr lang="en-US" sz="1800" dirty="0" smtClean="0">
              <a:latin typeface="Adobe Hebrew" pitchFamily="18" charset="-79"/>
              <a:cs typeface="Adobe Hebrew" pitchFamily="18" charset="-79"/>
            </a:endParaRPr>
          </a:p>
          <a:p>
            <a:r>
              <a:rPr lang="en-US" sz="1800" dirty="0" smtClean="0">
                <a:latin typeface="Adobe Hebrew" pitchFamily="18" charset="-79"/>
                <a:cs typeface="Adobe Hebrew" pitchFamily="18" charset="-79"/>
              </a:rPr>
              <a:t>The </a:t>
            </a:r>
            <a:r>
              <a:rPr lang="en-US" sz="1800" dirty="0">
                <a:latin typeface="Adobe Hebrew" pitchFamily="18" charset="-79"/>
                <a:cs typeface="Adobe Hebrew" pitchFamily="18" charset="-79"/>
              </a:rPr>
              <a:t>Method of “Get” suspends the calling thread until the buffer is already “non-empty”. The thread then deletes one object from the </a:t>
            </a:r>
            <a:r>
              <a:rPr lang="en-US" sz="1800" b="1" dirty="0" err="1">
                <a:latin typeface="Adobe Hebrew" pitchFamily="18" charset="-79"/>
                <a:cs typeface="Adobe Hebrew" pitchFamily="18" charset="-79"/>
              </a:rPr>
              <a:t>HPbuffer</a:t>
            </a:r>
            <a:r>
              <a:rPr lang="en-US" sz="1800" b="1" dirty="0">
                <a:latin typeface="Adobe Hebrew" pitchFamily="18" charset="-79"/>
                <a:cs typeface="Adobe Hebrew" pitchFamily="18" charset="-79"/>
              </a:rPr>
              <a:t> </a:t>
            </a:r>
            <a:r>
              <a:rPr lang="en-US" sz="1800" dirty="0">
                <a:latin typeface="Adobe Hebrew" pitchFamily="18" charset="-79"/>
                <a:cs typeface="Adobe Hebrew" pitchFamily="18" charset="-79"/>
              </a:rPr>
              <a:t>and make and </a:t>
            </a:r>
            <a:r>
              <a:rPr lang="en-US" sz="1800" b="1" dirty="0">
                <a:latin typeface="Adobe Hebrew" pitchFamily="18" charset="-79"/>
                <a:cs typeface="Adobe Hebrew" pitchFamily="18" charset="-79"/>
              </a:rPr>
              <a:t>“Alert”</a:t>
            </a:r>
            <a:r>
              <a:rPr lang="en-US" sz="1800" dirty="0">
                <a:latin typeface="Adobe Hebrew" pitchFamily="18" charset="-79"/>
                <a:cs typeface="Adobe Hebrew" pitchFamily="18" charset="-79"/>
              </a:rPr>
              <a:t> to unlock the thread block on </a:t>
            </a:r>
            <a:r>
              <a:rPr lang="en-US" sz="1800" b="1" dirty="0">
                <a:latin typeface="Adobe Hebrew" pitchFamily="18" charset="-79"/>
                <a:cs typeface="Adobe Hebrew" pitchFamily="18" charset="-79"/>
              </a:rPr>
              <a:t>Wait</a:t>
            </a:r>
            <a:r>
              <a:rPr lang="en-US" sz="1800" dirty="0">
                <a:latin typeface="Adobe Hebrew" pitchFamily="18" charset="-79"/>
                <a:cs typeface="Adobe Hebrew" pitchFamily="18" charset="-79"/>
              </a:rPr>
              <a:t> order. </a:t>
            </a:r>
            <a:endParaRPr lang="en-US" sz="1800" dirty="0" smtClean="0">
              <a:latin typeface="Adobe Hebrew" pitchFamily="18" charset="-79"/>
              <a:cs typeface="Adobe Hebrew" pitchFamily="18" charset="-79"/>
            </a:endParaRPr>
          </a:p>
          <a:p>
            <a:r>
              <a:rPr lang="en-US" sz="1800" b="1" dirty="0" smtClean="0">
                <a:latin typeface="Adobe Hebrew" pitchFamily="18" charset="-79"/>
                <a:cs typeface="Adobe Hebrew" pitchFamily="18" charset="-79"/>
              </a:rPr>
              <a:t>“Alert”</a:t>
            </a:r>
            <a:r>
              <a:rPr lang="en-US" sz="1800" dirty="0" smtClean="0">
                <a:latin typeface="Adobe Hebrew" pitchFamily="18" charset="-79"/>
                <a:cs typeface="Adobe Hebrew" pitchFamily="18" charset="-79"/>
              </a:rPr>
              <a:t> </a:t>
            </a:r>
            <a:r>
              <a:rPr lang="en-US" sz="1800" dirty="0">
                <a:latin typeface="Adobe Hebrew" pitchFamily="18" charset="-79"/>
                <a:cs typeface="Adobe Hebrew" pitchFamily="18" charset="-79"/>
              </a:rPr>
              <a:t>is used whenever the </a:t>
            </a:r>
            <a:r>
              <a:rPr lang="en-US" sz="1800" b="1" dirty="0" err="1">
                <a:latin typeface="Adobe Hebrew" pitchFamily="18" charset="-79"/>
                <a:cs typeface="Adobe Hebrew" pitchFamily="18" charset="-79"/>
              </a:rPr>
              <a:t>HPbuffer</a:t>
            </a:r>
            <a:r>
              <a:rPr lang="en-US" sz="1800" b="1" dirty="0">
                <a:latin typeface="Adobe Hebrew" pitchFamily="18" charset="-79"/>
                <a:cs typeface="Adobe Hebrew" pitchFamily="18" charset="-79"/>
              </a:rPr>
              <a:t> </a:t>
            </a:r>
            <a:r>
              <a:rPr lang="en-US" sz="1800" dirty="0">
                <a:latin typeface="Adobe Hebrew" pitchFamily="18" charset="-79"/>
                <a:cs typeface="Adobe Hebrew" pitchFamily="18" charset="-79"/>
              </a:rPr>
              <a:t>experience modification.  </a:t>
            </a:r>
            <a:endParaRPr lang="en-US" sz="1800" dirty="0" smtClean="0">
              <a:latin typeface="Adobe Hebrew" pitchFamily="18" charset="-79"/>
              <a:cs typeface="Adobe Hebrew" pitchFamily="18" charset="-79"/>
            </a:endParaRPr>
          </a:p>
          <a:p>
            <a:r>
              <a:rPr lang="en-US" sz="1800" dirty="0" smtClean="0">
                <a:latin typeface="Adobe Hebrew" pitchFamily="18" charset="-79"/>
                <a:cs typeface="Adobe Hebrew" pitchFamily="18" charset="-79"/>
              </a:rPr>
              <a:t>In </a:t>
            </a:r>
            <a:r>
              <a:rPr lang="en-US" sz="1800" dirty="0">
                <a:latin typeface="Adobe Hebrew" pitchFamily="18" charset="-79"/>
                <a:cs typeface="Adobe Hebrew" pitchFamily="18" charset="-79"/>
              </a:rPr>
              <a:t>order to suspend “</a:t>
            </a:r>
            <a:r>
              <a:rPr lang="en-US" sz="1800" b="1" dirty="0">
                <a:latin typeface="Adobe Hebrew" pitchFamily="18" charset="-79"/>
                <a:cs typeface="Adobe Hebrew" pitchFamily="18" charset="-79"/>
              </a:rPr>
              <a:t>Wait</a:t>
            </a:r>
            <a:r>
              <a:rPr lang="en-US" sz="1800" dirty="0">
                <a:latin typeface="Adobe Hebrew" pitchFamily="18" charset="-79"/>
                <a:cs typeface="Adobe Hebrew" pitchFamily="18" charset="-79"/>
              </a:rPr>
              <a:t>” is being used. </a:t>
            </a:r>
            <a:endParaRPr lang="en-US" sz="1800" dirty="0" smtClean="0">
              <a:latin typeface="Adobe Hebrew" pitchFamily="18" charset="-79"/>
              <a:cs typeface="Adobe Hebrew" pitchFamily="18" charset="-79"/>
            </a:endParaRPr>
          </a:p>
          <a:p>
            <a:r>
              <a:rPr lang="en-US" sz="1800" dirty="0" smtClean="0">
                <a:latin typeface="Adobe Hebrew" pitchFamily="18" charset="-79"/>
                <a:cs typeface="Adobe Hebrew" pitchFamily="18" charset="-79"/>
              </a:rPr>
              <a:t>“</a:t>
            </a:r>
            <a:r>
              <a:rPr lang="en-US" sz="1800" b="1" dirty="0">
                <a:latin typeface="Adobe Hebrew" pitchFamily="18" charset="-79"/>
                <a:cs typeface="Adobe Hebrew" pitchFamily="18" charset="-79"/>
              </a:rPr>
              <a:t>Next”</a:t>
            </a:r>
            <a:r>
              <a:rPr lang="en-US" sz="1800" dirty="0">
                <a:latin typeface="Adobe Hebrew" pitchFamily="18" charset="-79"/>
                <a:cs typeface="Adobe Hebrew" pitchFamily="18" charset="-79"/>
              </a:rPr>
              <a:t> is used for system changeover to its next state. </a:t>
            </a:r>
            <a:endParaRPr lang="en-US" sz="1800" dirty="0" smtClean="0">
              <a:latin typeface="Adobe Hebrew" pitchFamily="18" charset="-79"/>
              <a:cs typeface="Adobe Hebrew" pitchFamily="18" charset="-79"/>
            </a:endParaRPr>
          </a:p>
          <a:p>
            <a:r>
              <a:rPr lang="en-US" sz="1800" b="1" dirty="0" err="1" smtClean="0">
                <a:latin typeface="Adobe Hebrew" pitchFamily="18" charset="-79"/>
                <a:cs typeface="Adobe Hebrew" pitchFamily="18" charset="-79"/>
              </a:rPr>
              <a:t>NoDeadLock</a:t>
            </a:r>
            <a:r>
              <a:rPr lang="en-US" sz="1800" dirty="0" smtClean="0">
                <a:latin typeface="Adobe Hebrew" pitchFamily="18" charset="-79"/>
                <a:cs typeface="Adobe Hebrew" pitchFamily="18" charset="-79"/>
              </a:rPr>
              <a:t> </a:t>
            </a:r>
            <a:r>
              <a:rPr lang="en-US" sz="1800" dirty="0">
                <a:latin typeface="Adobe Hebrew" pitchFamily="18" charset="-79"/>
                <a:cs typeface="Adobe Hebrew" pitchFamily="18" charset="-79"/>
              </a:rPr>
              <a:t>is defined as there is at least one thread running and fulfill the </a:t>
            </a:r>
            <a:r>
              <a:rPr lang="en-US" sz="1800" b="1" dirty="0" err="1">
                <a:latin typeface="Adobe Hebrew" pitchFamily="18" charset="-79"/>
                <a:cs typeface="Adobe Hebrew" pitchFamily="18" charset="-79"/>
              </a:rPr>
              <a:t>NoDeadLock</a:t>
            </a:r>
            <a:r>
              <a:rPr lang="en-US" sz="1800" dirty="0">
                <a:latin typeface="Adobe Hebrew" pitchFamily="18" charset="-79"/>
                <a:cs typeface="Adobe Hebrew" pitchFamily="18" charset="-79"/>
              </a:rPr>
              <a:t> </a:t>
            </a:r>
            <a:r>
              <a:rPr lang="en-US" sz="1800" dirty="0" smtClean="0">
                <a:latin typeface="Adobe Hebrew" pitchFamily="18" charset="-79"/>
                <a:cs typeface="Adobe Hebrew" pitchFamily="18" charset="-79"/>
              </a:rPr>
              <a:t>characteristic.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8799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0874" y="441219"/>
            <a:ext cx="4860699" cy="98833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TLA MODEL OVERVIEW</a:t>
            </a:r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08" y="1352282"/>
            <a:ext cx="10774842" cy="4546242"/>
          </a:xfrm>
        </p:spPr>
      </p:pic>
    </p:spTree>
    <p:extLst>
      <p:ext uri="{BB962C8B-B14F-4D97-AF65-F5344CB8AC3E}">
        <p14:creationId xmlns:p14="http://schemas.microsoft.com/office/powerpoint/2010/main" val="266261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264</TotalTime>
  <Words>885</Words>
  <Application>Microsoft Office PowerPoint</Application>
  <PresentationFormat>Custom</PresentationFormat>
  <Paragraphs>82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Organic</vt:lpstr>
      <vt:lpstr>MODELLING HAZARD POINTERS  </vt:lpstr>
      <vt:lpstr>INTRODUCTION</vt:lpstr>
      <vt:lpstr>PROBLEM STATEMENT</vt:lpstr>
      <vt:lpstr>BENEFIT OF HAZARD POINTER</vt:lpstr>
      <vt:lpstr>TLA CODING 1</vt:lpstr>
      <vt:lpstr>TLA CODING 2</vt:lpstr>
      <vt:lpstr>CODING EXPLANATION</vt:lpstr>
      <vt:lpstr>CODING EXPLANATION (CONTINUED)</vt:lpstr>
      <vt:lpstr>TLA MODEL OVERVIEW</vt:lpstr>
      <vt:lpstr>MODEL OVERVIEW EXPLANATON</vt:lpstr>
      <vt:lpstr>MODEL CHECKING RESULT</vt:lpstr>
      <vt:lpstr>UPPAAL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HAZARD POINTERS</dc:title>
  <dc:creator>User</dc:creator>
  <cp:lastModifiedBy>VIPER</cp:lastModifiedBy>
  <cp:revision>28</cp:revision>
  <dcterms:created xsi:type="dcterms:W3CDTF">2015-12-14T13:33:27Z</dcterms:created>
  <dcterms:modified xsi:type="dcterms:W3CDTF">2015-12-15T00:50:02Z</dcterms:modified>
</cp:coreProperties>
</file>