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301" r:id="rId4"/>
    <p:sldId id="302" r:id="rId5"/>
    <p:sldId id="258" r:id="rId6"/>
    <p:sldId id="275" r:id="rId7"/>
    <p:sldId id="276" r:id="rId8"/>
    <p:sldId id="277" r:id="rId9"/>
    <p:sldId id="278" r:id="rId10"/>
    <p:sldId id="279" r:id="rId11"/>
    <p:sldId id="280" r:id="rId12"/>
    <p:sldId id="281" r:id="rId13"/>
    <p:sldId id="289" r:id="rId14"/>
    <p:sldId id="271" r:id="rId15"/>
    <p:sldId id="272" r:id="rId16"/>
    <p:sldId id="287" r:id="rId17"/>
    <p:sldId id="259" r:id="rId18"/>
    <p:sldId id="261" r:id="rId19"/>
    <p:sldId id="260" r:id="rId20"/>
    <p:sldId id="262" r:id="rId21"/>
    <p:sldId id="297" r:id="rId22"/>
    <p:sldId id="296" r:id="rId23"/>
    <p:sldId id="282" r:id="rId24"/>
    <p:sldId id="283" r:id="rId25"/>
    <p:sldId id="270" r:id="rId26"/>
    <p:sldId id="284" r:id="rId27"/>
    <p:sldId id="294" r:id="rId28"/>
    <p:sldId id="295" r:id="rId29"/>
    <p:sldId id="290" r:id="rId30"/>
    <p:sldId id="291" r:id="rId31"/>
    <p:sldId id="292" r:id="rId32"/>
    <p:sldId id="293" r:id="rId33"/>
    <p:sldId id="298" r:id="rId34"/>
    <p:sldId id="299" r:id="rId35"/>
    <p:sldId id="30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C1FC1-4423-4A53-BCF0-8DF7CE997E0B}" type="datetimeFigureOut">
              <a:rPr lang="en-US" smtClean="0"/>
              <a:pPr/>
              <a:t>9/26/2011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ADD4E-70E7-457E-8C6B-2067011099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DB699-BEA3-40D3-81FB-0AFDC69DE8F2}" type="slidenum">
              <a:rPr lang="en-US"/>
              <a:pPr/>
              <a:t>24</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DB699-BEA3-40D3-81FB-0AFDC69DE8F2}" type="slidenum">
              <a:rPr lang="en-US"/>
              <a:pPr/>
              <a:t>25</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DB699-BEA3-40D3-81FB-0AFDC69DE8F2}" type="slidenum">
              <a:rPr lang="en-US"/>
              <a:pPr/>
              <a:t>26</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F2D0F21-147E-4361-A418-12E9F33FFD64}" type="datetimeFigureOut">
              <a:rPr lang="en-US" smtClean="0"/>
              <a:pPr/>
              <a:t>9/26/2011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5BE8C2-CAC0-44CC-8BF9-C56B64AB78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D0F21-147E-4361-A418-12E9F33FFD64}" type="datetimeFigureOut">
              <a:rPr lang="en-US" smtClean="0"/>
              <a:pPr/>
              <a:t>9/26/2011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D0F21-147E-4361-A418-12E9F33FFD64}" type="datetimeFigureOut">
              <a:rPr lang="en-US" smtClean="0"/>
              <a:pPr/>
              <a:t>9/26/2011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D0F21-147E-4361-A418-12E9F33FFD64}" type="datetimeFigureOut">
              <a:rPr lang="en-US" smtClean="0"/>
              <a:pPr/>
              <a:t>9/26/2011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2D0F21-147E-4361-A418-12E9F33FFD64}" type="datetimeFigureOut">
              <a:rPr lang="en-US" smtClean="0"/>
              <a:pPr/>
              <a:t>9/26/2011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E8C2-CAC0-44CC-8BF9-C56B64AB78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2D0F21-147E-4361-A418-12E9F33FFD64}" type="datetimeFigureOut">
              <a:rPr lang="en-US" smtClean="0"/>
              <a:pPr/>
              <a:t>9/26/2011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2D0F21-147E-4361-A418-12E9F33FFD64}" type="datetimeFigureOut">
              <a:rPr lang="en-US" smtClean="0"/>
              <a:pPr/>
              <a:t>9/26/2011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2D0F21-147E-4361-A418-12E9F33FFD64}" type="datetimeFigureOut">
              <a:rPr lang="en-US" smtClean="0"/>
              <a:pPr/>
              <a:t>9/26/2011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2D0F21-147E-4361-A418-12E9F33FFD64}" type="datetimeFigureOut">
              <a:rPr lang="en-US" smtClean="0"/>
              <a:pPr/>
              <a:t>9/26/2011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2D0F21-147E-4361-A418-12E9F33FFD64}" type="datetimeFigureOut">
              <a:rPr lang="en-US" smtClean="0"/>
              <a:pPr/>
              <a:t>9/26/2011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E8C2-CAC0-44CC-8BF9-C56B64AB78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2D0F21-147E-4361-A418-12E9F33FFD64}" type="datetimeFigureOut">
              <a:rPr lang="en-US" smtClean="0"/>
              <a:pPr/>
              <a:t>9/26/2011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5BE8C2-CAC0-44CC-8BF9-C56B64AB78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2D0F21-147E-4361-A418-12E9F33FFD64}" type="datetimeFigureOut">
              <a:rPr lang="en-US" smtClean="0"/>
              <a:pPr/>
              <a:t>9/26/2011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5BE8C2-CAC0-44CC-8BF9-C56B64AB78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51y09td4(v=VS.80).aspx" TargetMode="External"/><Relationship Id="rId2" Type="http://schemas.openxmlformats.org/officeDocument/2006/relationships/hyperlink" Target="http://msdn.microsoft.com/en-us/library/98f28cdx(v=VS.80).aspx" TargetMode="External"/><Relationship Id="rId1" Type="http://schemas.openxmlformats.org/officeDocument/2006/relationships/slideLayout" Target="../slideLayouts/slideLayout2.xml"/><Relationship Id="rId4" Type="http://schemas.openxmlformats.org/officeDocument/2006/relationships/hyperlink" Target="http://msdn.microsoft.com/en-us/library/k6sa6h87(v=VS.80).aspx"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library/k9x6w0hc(v=VS.80).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Zalili</a:t>
            </a:r>
            <a:r>
              <a:rPr lang="en-US" dirty="0" smtClean="0"/>
              <a:t> </a:t>
            </a:r>
            <a:r>
              <a:rPr lang="en-US" dirty="0" err="1" smtClean="0"/>
              <a:t>Binti</a:t>
            </a:r>
            <a:r>
              <a:rPr lang="en-US" dirty="0" smtClean="0"/>
              <a:t> Musa</a:t>
            </a:r>
          </a:p>
          <a:p>
            <a:r>
              <a:rPr lang="en-US" dirty="0" err="1" smtClean="0"/>
              <a:t>Rozlina</a:t>
            </a:r>
            <a:r>
              <a:rPr lang="en-US" dirty="0" smtClean="0"/>
              <a:t> Mohammed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0" y="274638"/>
            <a:ext cx="8229600" cy="1143000"/>
          </a:xfrm>
        </p:spPr>
        <p:txBody>
          <a:bodyPr/>
          <a:lstStyle/>
          <a:p>
            <a:pPr eaLnBrk="1" hangingPunct="1"/>
            <a:r>
              <a:rPr lang="en-US" smtClean="0"/>
              <a:t>Composition</a:t>
            </a:r>
            <a:endParaRPr lang="en-MY" smtClean="0"/>
          </a:p>
        </p:txBody>
      </p:sp>
      <p:sp>
        <p:nvSpPr>
          <p:cNvPr id="35843" name="Content Placeholder 2"/>
          <p:cNvSpPr>
            <a:spLocks noGrp="1"/>
          </p:cNvSpPr>
          <p:nvPr>
            <p:ph sz="quarter" idx="4294967295"/>
          </p:nvPr>
        </p:nvSpPr>
        <p:spPr>
          <a:xfrm>
            <a:off x="1398588" y="2020888"/>
            <a:ext cx="7745412" cy="4090987"/>
          </a:xfrm>
        </p:spPr>
        <p:txBody>
          <a:bodyPr/>
          <a:lstStyle/>
          <a:p>
            <a:pPr marL="273050" indent="-273050" eaLnBrk="1" hangingPunct="1"/>
            <a:r>
              <a:rPr lang="en-US" sz="2800" i="1" smtClean="0"/>
              <a:t>Whole-to-part </a:t>
            </a:r>
            <a:r>
              <a:rPr lang="en-US" sz="2800" smtClean="0"/>
              <a:t>associations</a:t>
            </a:r>
          </a:p>
          <a:p>
            <a:pPr marL="273050" indent="-273050" eaLnBrk="1" hangingPunct="1"/>
            <a:r>
              <a:rPr lang="en-US" sz="2800" smtClean="0"/>
              <a:t>The concept representing the whole is called the </a:t>
            </a:r>
            <a:r>
              <a:rPr lang="en-US" sz="2800" i="1" smtClean="0"/>
              <a:t>composite</a:t>
            </a:r>
            <a:r>
              <a:rPr lang="en-US" sz="2800" smtClean="0"/>
              <a:t>; each concept representing a part is called </a:t>
            </a:r>
            <a:r>
              <a:rPr lang="en-US" sz="2800" i="1" smtClean="0"/>
              <a:t>component</a:t>
            </a:r>
          </a:p>
          <a:p>
            <a:pPr marL="273050" indent="-273050" eaLnBrk="1" hangingPunct="1"/>
            <a:r>
              <a:rPr lang="en-US" sz="2800" smtClean="0"/>
              <a:t>The composite does not exist independently from its component</a:t>
            </a:r>
          </a:p>
          <a:p>
            <a:pPr marL="273050" indent="-273050" eaLnBrk="1" hangingPunct="1"/>
            <a:r>
              <a:rPr lang="en-US" sz="2800" smtClean="0"/>
              <a:t>The component may exist without the composite</a:t>
            </a:r>
            <a:endParaRPr lang="en-MY"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0" y="274638"/>
            <a:ext cx="8229600" cy="1143000"/>
          </a:xfrm>
        </p:spPr>
        <p:txBody>
          <a:bodyPr/>
          <a:lstStyle/>
          <a:p>
            <a:pPr eaLnBrk="1" hangingPunct="1"/>
            <a:r>
              <a:rPr lang="en-US" smtClean="0"/>
              <a:t>Example of Composition</a:t>
            </a:r>
            <a:endParaRPr lang="en-MY" smtClean="0"/>
          </a:p>
        </p:txBody>
      </p:sp>
      <p:grpSp>
        <p:nvGrpSpPr>
          <p:cNvPr id="2" name="Group 2"/>
          <p:cNvGrpSpPr>
            <a:grpSpLocks/>
          </p:cNvGrpSpPr>
          <p:nvPr/>
        </p:nvGrpSpPr>
        <p:grpSpPr bwMode="auto">
          <a:xfrm>
            <a:off x="500063" y="2371725"/>
            <a:ext cx="8143875" cy="3571875"/>
            <a:chOff x="701" y="3481"/>
            <a:chExt cx="10330" cy="3495"/>
          </a:xfrm>
        </p:grpSpPr>
        <p:sp>
          <p:nvSpPr>
            <p:cNvPr id="36868" name="Rectangle 3"/>
            <p:cNvSpPr>
              <a:spLocks noChangeArrowheads="1"/>
            </p:cNvSpPr>
            <p:nvPr/>
          </p:nvSpPr>
          <p:spPr bwMode="auto">
            <a:xfrm>
              <a:off x="4708" y="3481"/>
              <a:ext cx="2329" cy="915"/>
            </a:xfrm>
            <a:prstGeom prst="rect">
              <a:avLst/>
            </a:prstGeom>
            <a:solidFill>
              <a:srgbClr val="FFFFFF"/>
            </a:solidFill>
            <a:ln w="9525">
              <a:solidFill>
                <a:srgbClr val="000000"/>
              </a:solidFill>
              <a:miter lim="800000"/>
              <a:headEnd/>
              <a:tailEnd/>
            </a:ln>
          </p:spPr>
          <p:txBody>
            <a:bodyPr/>
            <a:lstStyle/>
            <a:p>
              <a:pPr algn="ctr"/>
              <a:endParaRPr lang="en-MY" sz="2400">
                <a:latin typeface="Century Gothic" pitchFamily="34" charset="0"/>
              </a:endParaRPr>
            </a:p>
            <a:p>
              <a:pPr algn="ctr"/>
              <a:r>
                <a:rPr lang="en-MY" sz="2400">
                  <a:latin typeface="Century Gothic" pitchFamily="34" charset="0"/>
                </a:rPr>
                <a:t>Chair</a:t>
              </a:r>
            </a:p>
            <a:p>
              <a:endParaRPr lang="en-US" sz="2400">
                <a:latin typeface="Century Gothic" pitchFamily="34" charset="0"/>
              </a:endParaRPr>
            </a:p>
          </p:txBody>
        </p:sp>
        <p:sp>
          <p:nvSpPr>
            <p:cNvPr id="36869" name="Rectangle 4"/>
            <p:cNvSpPr>
              <a:spLocks noChangeArrowheads="1"/>
            </p:cNvSpPr>
            <p:nvPr/>
          </p:nvSpPr>
          <p:spPr bwMode="auto">
            <a:xfrm>
              <a:off x="3372" y="6061"/>
              <a:ext cx="2329" cy="915"/>
            </a:xfrm>
            <a:prstGeom prst="rect">
              <a:avLst/>
            </a:prstGeom>
            <a:solidFill>
              <a:srgbClr val="FFFFFF"/>
            </a:solidFill>
            <a:ln w="9525">
              <a:solidFill>
                <a:srgbClr val="000000"/>
              </a:solidFill>
              <a:miter lim="800000"/>
              <a:headEnd/>
              <a:tailEnd/>
            </a:ln>
          </p:spPr>
          <p:txBody>
            <a:bodyPr/>
            <a:lstStyle/>
            <a:p>
              <a:pPr algn="ctr"/>
              <a:endParaRPr lang="en-MY" sz="2400">
                <a:latin typeface="Century Gothic" pitchFamily="34" charset="0"/>
              </a:endParaRPr>
            </a:p>
            <a:p>
              <a:pPr algn="ctr"/>
              <a:r>
                <a:rPr lang="en-MY" sz="2400">
                  <a:latin typeface="Century Gothic" pitchFamily="34" charset="0"/>
                </a:rPr>
                <a:t>Back</a:t>
              </a:r>
            </a:p>
            <a:p>
              <a:endParaRPr lang="en-US" sz="2400">
                <a:latin typeface="Century Gothic" pitchFamily="34" charset="0"/>
              </a:endParaRPr>
            </a:p>
          </p:txBody>
        </p:sp>
        <p:sp>
          <p:nvSpPr>
            <p:cNvPr id="36870" name="Rectangle 5"/>
            <p:cNvSpPr>
              <a:spLocks noChangeArrowheads="1"/>
            </p:cNvSpPr>
            <p:nvPr/>
          </p:nvSpPr>
          <p:spPr bwMode="auto">
            <a:xfrm>
              <a:off x="6066" y="6061"/>
              <a:ext cx="2329" cy="915"/>
            </a:xfrm>
            <a:prstGeom prst="rect">
              <a:avLst/>
            </a:prstGeom>
            <a:solidFill>
              <a:srgbClr val="FFFFFF"/>
            </a:solidFill>
            <a:ln w="9525">
              <a:solidFill>
                <a:srgbClr val="000000"/>
              </a:solidFill>
              <a:miter lim="800000"/>
              <a:headEnd/>
              <a:tailEnd/>
            </a:ln>
          </p:spPr>
          <p:txBody>
            <a:bodyPr/>
            <a:lstStyle/>
            <a:p>
              <a:pPr algn="ctr"/>
              <a:endParaRPr lang="en-MY" sz="2400">
                <a:latin typeface="Century Gothic" pitchFamily="34" charset="0"/>
              </a:endParaRPr>
            </a:p>
            <a:p>
              <a:pPr algn="ctr"/>
              <a:r>
                <a:rPr lang="en-MY" sz="2400">
                  <a:latin typeface="Century Gothic" pitchFamily="34" charset="0"/>
                </a:rPr>
                <a:t>Seat</a:t>
              </a:r>
            </a:p>
            <a:p>
              <a:endParaRPr lang="en-US" sz="2400">
                <a:latin typeface="Century Gothic" pitchFamily="34" charset="0"/>
              </a:endParaRPr>
            </a:p>
          </p:txBody>
        </p:sp>
        <p:cxnSp>
          <p:nvCxnSpPr>
            <p:cNvPr id="36871" name="AutoShape 6"/>
            <p:cNvCxnSpPr>
              <a:cxnSpLocks noChangeShapeType="1"/>
            </p:cNvCxnSpPr>
            <p:nvPr/>
          </p:nvCxnSpPr>
          <p:spPr bwMode="auto">
            <a:xfrm flipV="1">
              <a:off x="4687" y="4396"/>
              <a:ext cx="1014" cy="1665"/>
            </a:xfrm>
            <a:prstGeom prst="straightConnector1">
              <a:avLst/>
            </a:prstGeom>
            <a:noFill/>
            <a:ln w="9525">
              <a:solidFill>
                <a:srgbClr val="000000"/>
              </a:solidFill>
              <a:round/>
              <a:headEnd/>
              <a:tailEnd/>
            </a:ln>
          </p:spPr>
        </p:cxnSp>
        <p:cxnSp>
          <p:nvCxnSpPr>
            <p:cNvPr id="36872" name="AutoShape 7"/>
            <p:cNvCxnSpPr>
              <a:cxnSpLocks noChangeShapeType="1"/>
            </p:cNvCxnSpPr>
            <p:nvPr/>
          </p:nvCxnSpPr>
          <p:spPr bwMode="auto">
            <a:xfrm flipH="1" flipV="1">
              <a:off x="5936" y="4396"/>
              <a:ext cx="1277" cy="1665"/>
            </a:xfrm>
            <a:prstGeom prst="straightConnector1">
              <a:avLst/>
            </a:prstGeom>
            <a:noFill/>
            <a:ln w="9525">
              <a:solidFill>
                <a:srgbClr val="000000"/>
              </a:solidFill>
              <a:round/>
              <a:headEnd/>
              <a:tailEnd/>
            </a:ln>
          </p:spPr>
        </p:cxnSp>
        <p:sp>
          <p:nvSpPr>
            <p:cNvPr id="36873" name="AutoShape 8"/>
            <p:cNvSpPr>
              <a:spLocks noChangeArrowheads="1"/>
            </p:cNvSpPr>
            <p:nvPr/>
          </p:nvSpPr>
          <p:spPr bwMode="auto">
            <a:xfrm rot="-3978524">
              <a:off x="5319" y="4491"/>
              <a:ext cx="489" cy="250"/>
            </a:xfrm>
            <a:prstGeom prst="flowChartDecision">
              <a:avLst/>
            </a:prstGeom>
            <a:solidFill>
              <a:srgbClr val="000000"/>
            </a:solidFill>
            <a:ln w="9525">
              <a:solidFill>
                <a:srgbClr val="000000"/>
              </a:solidFill>
              <a:miter lim="800000"/>
              <a:headEnd/>
              <a:tailEnd/>
            </a:ln>
          </p:spPr>
          <p:txBody>
            <a:bodyPr vert="eaVert"/>
            <a:lstStyle/>
            <a:p>
              <a:endParaRPr lang="en-MY" sz="2400">
                <a:latin typeface="Century Gothic" pitchFamily="34" charset="0"/>
              </a:endParaRPr>
            </a:p>
          </p:txBody>
        </p:sp>
        <p:sp>
          <p:nvSpPr>
            <p:cNvPr id="36874" name="AutoShape 9"/>
            <p:cNvSpPr>
              <a:spLocks noChangeArrowheads="1"/>
            </p:cNvSpPr>
            <p:nvPr/>
          </p:nvSpPr>
          <p:spPr bwMode="auto">
            <a:xfrm rot="-7282679">
              <a:off x="5855" y="4477"/>
              <a:ext cx="489" cy="250"/>
            </a:xfrm>
            <a:prstGeom prst="flowChartDecision">
              <a:avLst/>
            </a:prstGeom>
            <a:solidFill>
              <a:srgbClr val="000000"/>
            </a:solidFill>
            <a:ln w="9525">
              <a:solidFill>
                <a:srgbClr val="000000"/>
              </a:solidFill>
              <a:miter lim="800000"/>
              <a:headEnd/>
              <a:tailEnd/>
            </a:ln>
          </p:spPr>
          <p:txBody>
            <a:bodyPr vert="eaVert"/>
            <a:lstStyle/>
            <a:p>
              <a:endParaRPr lang="en-MY" sz="2400">
                <a:latin typeface="Century Gothic" pitchFamily="34" charset="0"/>
              </a:endParaRPr>
            </a:p>
          </p:txBody>
        </p:sp>
        <p:sp>
          <p:nvSpPr>
            <p:cNvPr id="36875" name="Text Box 10"/>
            <p:cNvSpPr txBox="1">
              <a:spLocks noChangeArrowheads="1"/>
            </p:cNvSpPr>
            <p:nvPr/>
          </p:nvSpPr>
          <p:spPr bwMode="auto">
            <a:xfrm>
              <a:off x="3650" y="5660"/>
              <a:ext cx="902" cy="401"/>
            </a:xfrm>
            <a:prstGeom prst="rect">
              <a:avLst/>
            </a:prstGeom>
            <a:noFill/>
            <a:ln w="9525">
              <a:noFill/>
              <a:miter lim="800000"/>
              <a:headEnd/>
              <a:tailEnd/>
            </a:ln>
          </p:spPr>
          <p:txBody>
            <a:bodyPr/>
            <a:lstStyle/>
            <a:p>
              <a:pPr algn="ctr">
                <a:spcAft>
                  <a:spcPts val="1000"/>
                </a:spcAft>
              </a:pPr>
              <a:r>
                <a:rPr lang="en-MY" sz="2400">
                  <a:latin typeface="Century Gothic" pitchFamily="34" charset="0"/>
                </a:rPr>
                <a:t>1 </a:t>
              </a:r>
              <a:endParaRPr lang="en-US" sz="2400">
                <a:latin typeface="Century Gothic" pitchFamily="34" charset="0"/>
              </a:endParaRPr>
            </a:p>
          </p:txBody>
        </p:sp>
        <p:sp>
          <p:nvSpPr>
            <p:cNvPr id="36876" name="Text Box 11"/>
            <p:cNvSpPr txBox="1">
              <a:spLocks noChangeArrowheads="1"/>
            </p:cNvSpPr>
            <p:nvPr/>
          </p:nvSpPr>
          <p:spPr bwMode="auto">
            <a:xfrm>
              <a:off x="7066" y="5660"/>
              <a:ext cx="902" cy="401"/>
            </a:xfrm>
            <a:prstGeom prst="rect">
              <a:avLst/>
            </a:prstGeom>
            <a:noFill/>
            <a:ln w="9525">
              <a:noFill/>
              <a:miter lim="800000"/>
              <a:headEnd/>
              <a:tailEnd/>
            </a:ln>
          </p:spPr>
          <p:txBody>
            <a:bodyPr/>
            <a:lstStyle/>
            <a:p>
              <a:pPr algn="ctr">
                <a:spcAft>
                  <a:spcPts val="1000"/>
                </a:spcAft>
              </a:pPr>
              <a:r>
                <a:rPr lang="en-MY" sz="2400">
                  <a:latin typeface="Century Gothic" pitchFamily="34" charset="0"/>
                </a:rPr>
                <a:t>1 </a:t>
              </a:r>
              <a:endParaRPr lang="en-US" sz="2400">
                <a:latin typeface="Century Gothic" pitchFamily="34" charset="0"/>
              </a:endParaRPr>
            </a:p>
          </p:txBody>
        </p:sp>
        <p:sp>
          <p:nvSpPr>
            <p:cNvPr id="36877" name="Rectangle 12"/>
            <p:cNvSpPr>
              <a:spLocks noChangeArrowheads="1"/>
            </p:cNvSpPr>
            <p:nvPr/>
          </p:nvSpPr>
          <p:spPr bwMode="auto">
            <a:xfrm>
              <a:off x="701" y="6061"/>
              <a:ext cx="2329" cy="915"/>
            </a:xfrm>
            <a:prstGeom prst="rect">
              <a:avLst/>
            </a:prstGeom>
            <a:solidFill>
              <a:srgbClr val="FFFFFF"/>
            </a:solidFill>
            <a:ln w="9525">
              <a:solidFill>
                <a:srgbClr val="000000"/>
              </a:solidFill>
              <a:miter lim="800000"/>
              <a:headEnd/>
              <a:tailEnd/>
            </a:ln>
          </p:spPr>
          <p:txBody>
            <a:bodyPr/>
            <a:lstStyle/>
            <a:p>
              <a:pPr algn="ctr"/>
              <a:endParaRPr lang="en-MY" sz="2400">
                <a:latin typeface="Century Gothic" pitchFamily="34" charset="0"/>
              </a:endParaRPr>
            </a:p>
            <a:p>
              <a:pPr algn="ctr"/>
              <a:r>
                <a:rPr lang="en-MY" sz="2400">
                  <a:latin typeface="Century Gothic" pitchFamily="34" charset="0"/>
                </a:rPr>
                <a:t>Frame</a:t>
              </a:r>
            </a:p>
            <a:p>
              <a:endParaRPr lang="en-US" sz="2400">
                <a:latin typeface="Century Gothic" pitchFamily="34" charset="0"/>
              </a:endParaRPr>
            </a:p>
          </p:txBody>
        </p:sp>
        <p:cxnSp>
          <p:nvCxnSpPr>
            <p:cNvPr id="36878" name="AutoShape 13"/>
            <p:cNvCxnSpPr>
              <a:cxnSpLocks noChangeShapeType="1"/>
            </p:cNvCxnSpPr>
            <p:nvPr/>
          </p:nvCxnSpPr>
          <p:spPr bwMode="auto">
            <a:xfrm flipV="1">
              <a:off x="1881" y="4396"/>
              <a:ext cx="3259" cy="1665"/>
            </a:xfrm>
            <a:prstGeom prst="straightConnector1">
              <a:avLst/>
            </a:prstGeom>
            <a:noFill/>
            <a:ln w="9525">
              <a:solidFill>
                <a:srgbClr val="000000"/>
              </a:solidFill>
              <a:round/>
              <a:headEnd/>
              <a:tailEnd/>
            </a:ln>
          </p:spPr>
        </p:cxnSp>
        <p:sp>
          <p:nvSpPr>
            <p:cNvPr id="36879" name="AutoShape 14"/>
            <p:cNvSpPr>
              <a:spLocks noChangeArrowheads="1"/>
            </p:cNvSpPr>
            <p:nvPr/>
          </p:nvSpPr>
          <p:spPr bwMode="auto">
            <a:xfrm rot="-2088975">
              <a:off x="4487" y="4429"/>
              <a:ext cx="690" cy="250"/>
            </a:xfrm>
            <a:prstGeom prst="flowChartDecision">
              <a:avLst/>
            </a:prstGeom>
            <a:solidFill>
              <a:srgbClr val="000000"/>
            </a:solidFill>
            <a:ln w="9525">
              <a:solidFill>
                <a:srgbClr val="000000"/>
              </a:solidFill>
              <a:miter lim="800000"/>
              <a:headEnd/>
              <a:tailEnd/>
            </a:ln>
          </p:spPr>
          <p:txBody>
            <a:bodyPr/>
            <a:lstStyle/>
            <a:p>
              <a:endParaRPr lang="en-MY" sz="2400">
                <a:latin typeface="Century Gothic" pitchFamily="34" charset="0"/>
              </a:endParaRPr>
            </a:p>
          </p:txBody>
        </p:sp>
        <p:sp>
          <p:nvSpPr>
            <p:cNvPr id="36880" name="Text Box 15"/>
            <p:cNvSpPr txBox="1">
              <a:spLocks noChangeArrowheads="1"/>
            </p:cNvSpPr>
            <p:nvPr/>
          </p:nvSpPr>
          <p:spPr bwMode="auto">
            <a:xfrm>
              <a:off x="979" y="5660"/>
              <a:ext cx="902" cy="401"/>
            </a:xfrm>
            <a:prstGeom prst="rect">
              <a:avLst/>
            </a:prstGeom>
            <a:noFill/>
            <a:ln w="9525">
              <a:noFill/>
              <a:miter lim="800000"/>
              <a:headEnd/>
              <a:tailEnd/>
            </a:ln>
          </p:spPr>
          <p:txBody>
            <a:bodyPr/>
            <a:lstStyle/>
            <a:p>
              <a:pPr algn="ctr">
                <a:spcAft>
                  <a:spcPts val="1000"/>
                </a:spcAft>
              </a:pPr>
              <a:r>
                <a:rPr lang="en-MY" sz="2400">
                  <a:latin typeface="Century Gothic" pitchFamily="34" charset="0"/>
                </a:rPr>
                <a:t>1 </a:t>
              </a:r>
              <a:endParaRPr lang="en-US" sz="2400">
                <a:latin typeface="Century Gothic" pitchFamily="34" charset="0"/>
              </a:endParaRPr>
            </a:p>
          </p:txBody>
        </p:sp>
        <p:sp>
          <p:nvSpPr>
            <p:cNvPr id="36881" name="Rectangle 16"/>
            <p:cNvSpPr>
              <a:spLocks noChangeArrowheads="1"/>
            </p:cNvSpPr>
            <p:nvPr/>
          </p:nvSpPr>
          <p:spPr bwMode="auto">
            <a:xfrm>
              <a:off x="8702" y="6061"/>
              <a:ext cx="2329" cy="915"/>
            </a:xfrm>
            <a:prstGeom prst="rect">
              <a:avLst/>
            </a:prstGeom>
            <a:solidFill>
              <a:srgbClr val="FFFFFF"/>
            </a:solidFill>
            <a:ln w="9525">
              <a:solidFill>
                <a:srgbClr val="000000"/>
              </a:solidFill>
              <a:miter lim="800000"/>
              <a:headEnd/>
              <a:tailEnd/>
            </a:ln>
          </p:spPr>
          <p:txBody>
            <a:bodyPr/>
            <a:lstStyle/>
            <a:p>
              <a:pPr algn="ctr"/>
              <a:endParaRPr lang="en-MY" sz="2400">
                <a:latin typeface="Century Gothic" pitchFamily="34" charset="0"/>
              </a:endParaRPr>
            </a:p>
            <a:p>
              <a:pPr algn="ctr"/>
              <a:r>
                <a:rPr lang="en-MY" sz="2400">
                  <a:latin typeface="Century Gothic" pitchFamily="34" charset="0"/>
                </a:rPr>
                <a:t>Arm Rest</a:t>
              </a:r>
            </a:p>
            <a:p>
              <a:endParaRPr lang="en-US" sz="2400">
                <a:latin typeface="Century Gothic" pitchFamily="34" charset="0"/>
              </a:endParaRPr>
            </a:p>
          </p:txBody>
        </p:sp>
        <p:cxnSp>
          <p:nvCxnSpPr>
            <p:cNvPr id="36882" name="AutoShape 17"/>
            <p:cNvCxnSpPr>
              <a:cxnSpLocks noChangeShapeType="1"/>
            </p:cNvCxnSpPr>
            <p:nvPr/>
          </p:nvCxnSpPr>
          <p:spPr bwMode="auto">
            <a:xfrm flipH="1" flipV="1">
              <a:off x="6596" y="4396"/>
              <a:ext cx="3253" cy="1665"/>
            </a:xfrm>
            <a:prstGeom prst="straightConnector1">
              <a:avLst/>
            </a:prstGeom>
            <a:noFill/>
            <a:ln w="9525">
              <a:solidFill>
                <a:srgbClr val="000000"/>
              </a:solidFill>
              <a:round/>
              <a:headEnd/>
              <a:tailEnd/>
            </a:ln>
          </p:spPr>
        </p:cxnSp>
        <p:sp>
          <p:nvSpPr>
            <p:cNvPr id="36883" name="AutoShape 18"/>
            <p:cNvSpPr>
              <a:spLocks noChangeArrowheads="1"/>
            </p:cNvSpPr>
            <p:nvPr/>
          </p:nvSpPr>
          <p:spPr bwMode="auto">
            <a:xfrm rot="-8785949">
              <a:off x="6533" y="4423"/>
              <a:ext cx="744" cy="250"/>
            </a:xfrm>
            <a:prstGeom prst="flowChartDecision">
              <a:avLst/>
            </a:prstGeom>
            <a:solidFill>
              <a:srgbClr val="000000"/>
            </a:solidFill>
            <a:ln w="9525">
              <a:solidFill>
                <a:srgbClr val="000000"/>
              </a:solidFill>
              <a:miter lim="800000"/>
              <a:headEnd/>
              <a:tailEnd/>
            </a:ln>
          </p:spPr>
          <p:txBody>
            <a:bodyPr rot="10800000"/>
            <a:lstStyle/>
            <a:p>
              <a:endParaRPr lang="en-MY" sz="2400">
                <a:latin typeface="Century Gothic" pitchFamily="34" charset="0"/>
              </a:endParaRPr>
            </a:p>
          </p:txBody>
        </p:sp>
        <p:sp>
          <p:nvSpPr>
            <p:cNvPr id="36884" name="Text Box 19"/>
            <p:cNvSpPr txBox="1">
              <a:spLocks noChangeArrowheads="1"/>
            </p:cNvSpPr>
            <p:nvPr/>
          </p:nvSpPr>
          <p:spPr bwMode="auto">
            <a:xfrm>
              <a:off x="9767" y="5660"/>
              <a:ext cx="902" cy="401"/>
            </a:xfrm>
            <a:prstGeom prst="rect">
              <a:avLst/>
            </a:prstGeom>
            <a:noFill/>
            <a:ln w="9525">
              <a:noFill/>
              <a:miter lim="800000"/>
              <a:headEnd/>
              <a:tailEnd/>
            </a:ln>
          </p:spPr>
          <p:txBody>
            <a:bodyPr/>
            <a:lstStyle/>
            <a:p>
              <a:pPr algn="ctr">
                <a:spcAft>
                  <a:spcPts val="1000"/>
                </a:spcAft>
              </a:pPr>
              <a:r>
                <a:rPr lang="en-MY" sz="2400">
                  <a:latin typeface="Century Gothic" pitchFamily="34" charset="0"/>
                </a:rPr>
                <a:t>2</a:t>
              </a:r>
              <a:endParaRPr lang="en-US" sz="2400">
                <a:latin typeface="Century Gothic"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0" y="274638"/>
            <a:ext cx="8229600" cy="1143000"/>
          </a:xfrm>
        </p:spPr>
        <p:txBody>
          <a:bodyPr/>
          <a:lstStyle/>
          <a:p>
            <a:pPr eaLnBrk="1" hangingPunct="1"/>
            <a:r>
              <a:rPr lang="en-US" smtClean="0"/>
              <a:t>Aggregation vs Composition</a:t>
            </a:r>
            <a:endParaRPr lang="en-MY" smtClean="0"/>
          </a:p>
        </p:txBody>
      </p:sp>
      <p:graphicFrame>
        <p:nvGraphicFramePr>
          <p:cNvPr id="67617" name="Group 33"/>
          <p:cNvGraphicFramePr>
            <a:graphicFrameLocks noGrp="1"/>
          </p:cNvGraphicFramePr>
          <p:nvPr>
            <p:ph sz="quarter" idx="4294967295"/>
          </p:nvPr>
        </p:nvGraphicFramePr>
        <p:xfrm>
          <a:off x="1054100" y="2020888"/>
          <a:ext cx="8089900" cy="4131629"/>
        </p:xfrm>
        <a:graphic>
          <a:graphicData uri="http://schemas.openxmlformats.org/drawingml/2006/table">
            <a:tbl>
              <a:tblPr/>
              <a:tblGrid>
                <a:gridCol w="2697163"/>
                <a:gridCol w="2695575"/>
                <a:gridCol w="2697162"/>
              </a:tblGrid>
              <a:tr h="433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MY" sz="2100" b="1" i="0" u="none" strike="noStrike" cap="none" normalizeH="0" baseline="0" smtClean="0">
                        <a:ln>
                          <a:noFill/>
                        </a:ln>
                        <a:solidFill>
                          <a:srgbClr val="FFFFFF"/>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FFFFFF"/>
                          </a:solidFill>
                          <a:effectLst/>
                          <a:latin typeface="Century Gothic" pitchFamily="34" charset="0"/>
                          <a:cs typeface="Arial" charset="0"/>
                        </a:rPr>
                        <a:t>AGGREGATION</a:t>
                      </a:r>
                      <a:endParaRPr kumimoji="0" lang="en-MY" sz="2100" b="1" i="0" u="none" strike="noStrike" cap="none" normalizeH="0" baseline="0" smtClean="0">
                        <a:ln>
                          <a:noFill/>
                        </a:ln>
                        <a:solidFill>
                          <a:srgbClr val="FFFFFF"/>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FFFFFF"/>
                          </a:solidFill>
                          <a:effectLst/>
                          <a:latin typeface="Century Gothic" pitchFamily="34" charset="0"/>
                          <a:cs typeface="Arial" charset="0"/>
                        </a:rPr>
                        <a:t>COMPOSITION</a:t>
                      </a:r>
                      <a:endParaRPr kumimoji="0" lang="en-MY" sz="2100" b="1" i="0" u="none" strike="noStrike" cap="none" normalizeH="0" baseline="0" smtClean="0">
                        <a:ln>
                          <a:noFill/>
                        </a:ln>
                        <a:solidFill>
                          <a:srgbClr val="FFFFFF"/>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Name of whole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Aggregate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Composite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433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Name of part</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Constituent</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Component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Parts</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May be different types</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Usually the same type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Existence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May exist without its parts</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Does not exist without its parts</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Number of wholes to which a part may belong</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Part may belong to more than one aggregate at a time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entury Gothic" pitchFamily="34" charset="0"/>
                          <a:cs typeface="Arial" charset="0"/>
                        </a:rPr>
                        <a:t>Part may belong to only one composite at a time</a:t>
                      </a:r>
                      <a:endParaRPr kumimoji="0" lang="en-MY" sz="2100" b="0" i="0" u="none" strike="noStrike" cap="none" normalizeH="0" baseline="0" smtClean="0">
                        <a:ln>
                          <a:noFill/>
                        </a:ln>
                        <a:solidFill>
                          <a:srgbClr val="000000"/>
                        </a:solidFill>
                        <a:effectLst/>
                        <a:latin typeface="Century Gothic"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D3C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0" y="609600"/>
            <a:ext cx="8229600" cy="1143000"/>
          </a:xfrm>
        </p:spPr>
        <p:txBody>
          <a:bodyPr/>
          <a:lstStyle/>
          <a:p>
            <a:pPr eaLnBrk="1" hangingPunct="1"/>
            <a:r>
              <a:rPr lang="en-US" dirty="0" smtClean="0"/>
              <a:t>Class</a:t>
            </a:r>
            <a:endParaRPr lang="en-MY" dirty="0" smtClean="0"/>
          </a:p>
        </p:txBody>
      </p:sp>
      <p:sp>
        <p:nvSpPr>
          <p:cNvPr id="28675" name="Content Placeholder 2"/>
          <p:cNvSpPr>
            <a:spLocks noGrp="1"/>
          </p:cNvSpPr>
          <p:nvPr>
            <p:ph sz="quarter" idx="4294967295"/>
          </p:nvPr>
        </p:nvSpPr>
        <p:spPr>
          <a:xfrm>
            <a:off x="533400" y="2057400"/>
            <a:ext cx="7745412" cy="4090987"/>
          </a:xfrm>
        </p:spPr>
        <p:txBody>
          <a:bodyPr>
            <a:normAutofit/>
          </a:bodyPr>
          <a:lstStyle/>
          <a:p>
            <a:pPr marL="273050" indent="-273050"/>
            <a:r>
              <a:rPr lang="en-US" dirty="0" smtClean="0"/>
              <a:t>A class is nothing but a blueprint or a template for creating different objects which defines its properties and behaviors. Java class objects exhibit the properties and behaviors defined by its class. A class can contain fields and methods to describe the behavior of an object.</a:t>
            </a:r>
            <a:endParaRPr lang="en-MY" sz="2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0" y="274638"/>
            <a:ext cx="8229600" cy="1143000"/>
          </a:xfrm>
        </p:spPr>
        <p:txBody>
          <a:bodyPr/>
          <a:lstStyle/>
          <a:p>
            <a:pPr eaLnBrk="1" hangingPunct="1"/>
            <a:r>
              <a:rPr lang="en-US" smtClean="0"/>
              <a:t>Class</a:t>
            </a:r>
            <a:endParaRPr lang="en-MY" smtClean="0"/>
          </a:p>
        </p:txBody>
      </p:sp>
      <p:sp>
        <p:nvSpPr>
          <p:cNvPr id="28675" name="Content Placeholder 2"/>
          <p:cNvSpPr>
            <a:spLocks noGrp="1"/>
          </p:cNvSpPr>
          <p:nvPr>
            <p:ph sz="quarter" idx="4294967295"/>
          </p:nvPr>
        </p:nvSpPr>
        <p:spPr>
          <a:xfrm>
            <a:off x="1398588" y="2020888"/>
            <a:ext cx="7745412" cy="4090987"/>
          </a:xfrm>
        </p:spPr>
        <p:txBody>
          <a:bodyPr>
            <a:normAutofit lnSpcReduction="10000"/>
          </a:bodyPr>
          <a:lstStyle/>
          <a:p>
            <a:pPr marL="273050" indent="-273050" eaLnBrk="1" hangingPunct="1"/>
            <a:r>
              <a:rPr lang="en-US" smtClean="0"/>
              <a:t>Class name</a:t>
            </a:r>
          </a:p>
          <a:p>
            <a:pPr marL="547688" lvl="1" indent="-273050" eaLnBrk="1" hangingPunct="1"/>
            <a:r>
              <a:rPr lang="en-US" sz="2600" smtClean="0"/>
              <a:t>Start with capital letter for each new word</a:t>
            </a:r>
          </a:p>
          <a:p>
            <a:pPr marL="547688" lvl="1" indent="-273050" eaLnBrk="1" hangingPunct="1"/>
            <a:r>
              <a:rPr lang="en-US" sz="2600" smtClean="0"/>
              <a:t>Example : Student, StudentAdvisory</a:t>
            </a:r>
          </a:p>
          <a:p>
            <a:pPr marL="273050" indent="-273050" eaLnBrk="1" hangingPunct="1"/>
            <a:r>
              <a:rPr lang="en-US" smtClean="0"/>
              <a:t>Attributes	</a:t>
            </a:r>
          </a:p>
          <a:p>
            <a:pPr marL="547688" lvl="1" indent="-273050" eaLnBrk="1" hangingPunct="1"/>
            <a:r>
              <a:rPr lang="en-US" sz="2600" smtClean="0"/>
              <a:t>Represent the characteristics of the object</a:t>
            </a:r>
          </a:p>
          <a:p>
            <a:pPr marL="547688" lvl="1" indent="-273050" eaLnBrk="1" hangingPunct="1"/>
            <a:r>
              <a:rPr lang="en-US" sz="2600" smtClean="0"/>
              <a:t>Variables, </a:t>
            </a:r>
          </a:p>
          <a:p>
            <a:pPr marL="273050" indent="-273050" eaLnBrk="1" hangingPunct="1"/>
            <a:r>
              <a:rPr lang="en-US" smtClean="0"/>
              <a:t>Operation</a:t>
            </a:r>
          </a:p>
          <a:p>
            <a:pPr marL="547688" lvl="1" indent="-273050" eaLnBrk="1" hangingPunct="1"/>
            <a:r>
              <a:rPr lang="en-US" sz="2600" smtClean="0"/>
              <a:t>Represent the behavior of the class</a:t>
            </a:r>
          </a:p>
          <a:p>
            <a:pPr marL="547688" lvl="1" indent="-273050" eaLnBrk="1" hangingPunct="1"/>
            <a:r>
              <a:rPr lang="en-US" sz="2600" smtClean="0"/>
              <a:t>Methods, behaviors</a:t>
            </a:r>
            <a:endParaRPr lang="en-MY" sz="26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9600" y="381000"/>
            <a:ext cx="7953375" cy="1295400"/>
          </a:xfrm>
        </p:spPr>
        <p:txBody>
          <a:bodyPr>
            <a:normAutofit fontScale="90000"/>
          </a:bodyPr>
          <a:lstStyle/>
          <a:p>
            <a:pPr eaLnBrk="1" hangingPunct="1"/>
            <a:r>
              <a:rPr lang="en-US" dirty="0" smtClean="0"/>
              <a:t>Class/Attribute/Method/Object</a:t>
            </a:r>
          </a:p>
        </p:txBody>
      </p:sp>
      <p:sp>
        <p:nvSpPr>
          <p:cNvPr id="29699" name="Rectangle 3"/>
          <p:cNvSpPr>
            <a:spLocks noChangeArrowheads="1"/>
          </p:cNvSpPr>
          <p:nvPr/>
        </p:nvSpPr>
        <p:spPr bwMode="auto">
          <a:xfrm>
            <a:off x="1600200" y="2052638"/>
            <a:ext cx="5089525" cy="3544887"/>
          </a:xfrm>
          <a:prstGeom prst="rect">
            <a:avLst/>
          </a:prstGeom>
          <a:solidFill>
            <a:schemeClr val="bg1"/>
          </a:solidFill>
          <a:ln w="9525">
            <a:solidFill>
              <a:schemeClr val="tx1"/>
            </a:solidFill>
            <a:miter lim="800000"/>
            <a:headEnd/>
            <a:tailEnd/>
          </a:ln>
        </p:spPr>
        <p:txBody>
          <a:bodyPr wrap="none" anchor="ctr"/>
          <a:lstStyle/>
          <a:p>
            <a:pPr algn="ctr"/>
            <a:endParaRPr lang="en-US">
              <a:latin typeface="Georgia" pitchFamily="18" charset="0"/>
            </a:endParaRPr>
          </a:p>
        </p:txBody>
      </p:sp>
      <p:sp>
        <p:nvSpPr>
          <p:cNvPr id="29700" name="Line 4"/>
          <p:cNvSpPr>
            <a:spLocks noChangeShapeType="1"/>
          </p:cNvSpPr>
          <p:nvPr/>
        </p:nvSpPr>
        <p:spPr bwMode="auto">
          <a:xfrm>
            <a:off x="1600200" y="2778125"/>
            <a:ext cx="5089525" cy="1588"/>
          </a:xfrm>
          <a:prstGeom prst="line">
            <a:avLst/>
          </a:prstGeom>
          <a:noFill/>
          <a:ln w="9525">
            <a:solidFill>
              <a:schemeClr val="tx1"/>
            </a:solidFill>
            <a:round/>
            <a:headEnd/>
            <a:tailEnd/>
          </a:ln>
        </p:spPr>
        <p:txBody>
          <a:bodyPr/>
          <a:lstStyle/>
          <a:p>
            <a:endParaRPr lang="en-US"/>
          </a:p>
        </p:txBody>
      </p:sp>
      <p:sp>
        <p:nvSpPr>
          <p:cNvPr id="29701" name="Line 5"/>
          <p:cNvSpPr>
            <a:spLocks noChangeShapeType="1"/>
          </p:cNvSpPr>
          <p:nvPr/>
        </p:nvSpPr>
        <p:spPr bwMode="auto">
          <a:xfrm>
            <a:off x="1600200" y="4302125"/>
            <a:ext cx="5089525" cy="1588"/>
          </a:xfrm>
          <a:prstGeom prst="line">
            <a:avLst/>
          </a:prstGeom>
          <a:noFill/>
          <a:ln w="9525">
            <a:solidFill>
              <a:schemeClr val="tx1"/>
            </a:solidFill>
            <a:round/>
            <a:headEnd/>
            <a:tailEnd/>
          </a:ln>
        </p:spPr>
        <p:txBody>
          <a:bodyPr/>
          <a:lstStyle/>
          <a:p>
            <a:endParaRPr lang="en-US"/>
          </a:p>
        </p:txBody>
      </p:sp>
      <p:sp>
        <p:nvSpPr>
          <p:cNvPr id="29702" name="Text Box 6"/>
          <p:cNvSpPr txBox="1">
            <a:spLocks noChangeArrowheads="1"/>
          </p:cNvSpPr>
          <p:nvPr/>
        </p:nvSpPr>
        <p:spPr bwMode="auto">
          <a:xfrm>
            <a:off x="1676400" y="2228850"/>
            <a:ext cx="4953000" cy="396875"/>
          </a:xfrm>
          <a:prstGeom prst="rect">
            <a:avLst/>
          </a:prstGeom>
          <a:noFill/>
          <a:ln w="9525">
            <a:noFill/>
            <a:miter lim="800000"/>
            <a:headEnd/>
            <a:tailEnd/>
          </a:ln>
        </p:spPr>
        <p:txBody>
          <a:bodyPr>
            <a:spAutoFit/>
          </a:bodyPr>
          <a:lstStyle/>
          <a:p>
            <a:pPr algn="ctr"/>
            <a:r>
              <a:rPr lang="en-US" sz="2000" b="1">
                <a:latin typeface="Georgia" pitchFamily="18" charset="0"/>
              </a:rPr>
              <a:t>Student</a:t>
            </a:r>
          </a:p>
        </p:txBody>
      </p:sp>
      <p:sp>
        <p:nvSpPr>
          <p:cNvPr id="29703" name="Text Box 7"/>
          <p:cNvSpPr txBox="1">
            <a:spLocks noChangeArrowheads="1"/>
          </p:cNvSpPr>
          <p:nvPr/>
        </p:nvSpPr>
        <p:spPr bwMode="auto">
          <a:xfrm>
            <a:off x="1676400" y="2930525"/>
            <a:ext cx="4953000" cy="1311275"/>
          </a:xfrm>
          <a:prstGeom prst="rect">
            <a:avLst/>
          </a:prstGeom>
          <a:noFill/>
          <a:ln w="9525">
            <a:noFill/>
            <a:miter lim="800000"/>
            <a:headEnd/>
            <a:tailEnd/>
          </a:ln>
        </p:spPr>
        <p:txBody>
          <a:bodyPr>
            <a:spAutoFit/>
          </a:bodyPr>
          <a:lstStyle/>
          <a:p>
            <a:pPr algn="ctr"/>
            <a:r>
              <a:rPr lang="en-US" sz="2000" b="1">
                <a:latin typeface="Georgia" pitchFamily="18" charset="0"/>
              </a:rPr>
              <a:t>name</a:t>
            </a:r>
          </a:p>
          <a:p>
            <a:pPr algn="ctr"/>
            <a:r>
              <a:rPr lang="en-US" sz="2000" b="1">
                <a:latin typeface="Georgia" pitchFamily="18" charset="0"/>
              </a:rPr>
              <a:t>age</a:t>
            </a:r>
          </a:p>
          <a:p>
            <a:pPr algn="ctr"/>
            <a:r>
              <a:rPr lang="en-US" sz="2000" b="1">
                <a:latin typeface="Georgia" pitchFamily="18" charset="0"/>
              </a:rPr>
              <a:t>course</a:t>
            </a:r>
          </a:p>
          <a:p>
            <a:pPr algn="ctr"/>
            <a:r>
              <a:rPr lang="en-US" sz="2000" b="1">
                <a:latin typeface="Georgia" pitchFamily="18" charset="0"/>
              </a:rPr>
              <a:t>fees</a:t>
            </a:r>
          </a:p>
        </p:txBody>
      </p:sp>
      <p:sp>
        <p:nvSpPr>
          <p:cNvPr id="29704" name="Text Box 8"/>
          <p:cNvSpPr txBox="1">
            <a:spLocks noChangeArrowheads="1"/>
          </p:cNvSpPr>
          <p:nvPr/>
        </p:nvSpPr>
        <p:spPr bwMode="auto">
          <a:xfrm>
            <a:off x="1676400" y="4454525"/>
            <a:ext cx="4953000" cy="1006475"/>
          </a:xfrm>
          <a:prstGeom prst="rect">
            <a:avLst/>
          </a:prstGeom>
          <a:noFill/>
          <a:ln w="9525">
            <a:noFill/>
            <a:miter lim="800000"/>
            <a:headEnd/>
            <a:tailEnd/>
          </a:ln>
        </p:spPr>
        <p:txBody>
          <a:bodyPr>
            <a:spAutoFit/>
          </a:bodyPr>
          <a:lstStyle/>
          <a:p>
            <a:pPr algn="ctr"/>
            <a:r>
              <a:rPr lang="en-US" sz="2000" b="1">
                <a:latin typeface="Georgia" pitchFamily="18" charset="0"/>
              </a:rPr>
              <a:t>registerSubject </a:t>
            </a:r>
          </a:p>
          <a:p>
            <a:pPr algn="ctr"/>
            <a:r>
              <a:rPr lang="en-US" sz="2000" b="1">
                <a:latin typeface="Georgia" pitchFamily="18" charset="0"/>
              </a:rPr>
              <a:t>withdrawSubject </a:t>
            </a:r>
          </a:p>
          <a:p>
            <a:pPr algn="ctr"/>
            <a:r>
              <a:rPr lang="en-US" sz="2000" b="1">
                <a:latin typeface="Georgia" pitchFamily="18" charset="0"/>
              </a:rPr>
              <a:t>borrowBook </a:t>
            </a:r>
          </a:p>
        </p:txBody>
      </p:sp>
      <p:sp>
        <p:nvSpPr>
          <p:cNvPr id="29705" name="Text Box 9"/>
          <p:cNvSpPr txBox="1">
            <a:spLocks noChangeArrowheads="1"/>
          </p:cNvSpPr>
          <p:nvPr/>
        </p:nvSpPr>
        <p:spPr bwMode="auto">
          <a:xfrm>
            <a:off x="7086600" y="6005513"/>
            <a:ext cx="695325" cy="376237"/>
          </a:xfrm>
          <a:prstGeom prst="rect">
            <a:avLst/>
          </a:prstGeom>
          <a:noFill/>
          <a:ln w="9525">
            <a:solidFill>
              <a:schemeClr val="tx1"/>
            </a:solidFill>
            <a:miter lim="800000"/>
            <a:headEnd/>
            <a:tailEnd/>
          </a:ln>
        </p:spPr>
        <p:txBody>
          <a:bodyPr wrap="none">
            <a:spAutoFit/>
          </a:bodyPr>
          <a:lstStyle/>
          <a:p>
            <a:r>
              <a:rPr lang="en-US" b="1" u="sng">
                <a:latin typeface="Georgia" pitchFamily="18" charset="0"/>
              </a:rPr>
              <a:t>Std1</a:t>
            </a:r>
          </a:p>
        </p:txBody>
      </p:sp>
      <p:sp>
        <p:nvSpPr>
          <p:cNvPr id="29706" name="Line 10"/>
          <p:cNvSpPr>
            <a:spLocks noChangeShapeType="1"/>
          </p:cNvSpPr>
          <p:nvPr/>
        </p:nvSpPr>
        <p:spPr bwMode="auto">
          <a:xfrm flipH="1">
            <a:off x="4343400" y="6207125"/>
            <a:ext cx="2743200" cy="0"/>
          </a:xfrm>
          <a:prstGeom prst="line">
            <a:avLst/>
          </a:prstGeom>
          <a:noFill/>
          <a:ln w="9525">
            <a:solidFill>
              <a:schemeClr val="tx1"/>
            </a:solidFill>
            <a:round/>
            <a:headEnd type="triangle" w="med" len="med"/>
            <a:tailEnd/>
          </a:ln>
        </p:spPr>
        <p:txBody>
          <a:bodyPr/>
          <a:lstStyle/>
          <a:p>
            <a:endParaRPr lang="en-US"/>
          </a:p>
        </p:txBody>
      </p:sp>
      <p:sp>
        <p:nvSpPr>
          <p:cNvPr id="29707" name="Line 11"/>
          <p:cNvSpPr>
            <a:spLocks noChangeShapeType="1"/>
          </p:cNvSpPr>
          <p:nvPr/>
        </p:nvSpPr>
        <p:spPr bwMode="auto">
          <a:xfrm flipV="1">
            <a:off x="4343400" y="5597525"/>
            <a:ext cx="0" cy="609600"/>
          </a:xfrm>
          <a:prstGeom prst="line">
            <a:avLst/>
          </a:prstGeom>
          <a:noFill/>
          <a:ln w="9525">
            <a:solidFill>
              <a:schemeClr val="tx1"/>
            </a:solidFill>
            <a:round/>
            <a:headEnd/>
            <a:tailEnd/>
          </a:ln>
        </p:spPr>
        <p:txBody>
          <a:bodyPr/>
          <a:lstStyle/>
          <a:p>
            <a:endParaRPr lang="en-US"/>
          </a:p>
        </p:txBody>
      </p:sp>
      <p:sp>
        <p:nvSpPr>
          <p:cNvPr id="29708" name="Text Box 12"/>
          <p:cNvSpPr txBox="1">
            <a:spLocks noChangeArrowheads="1"/>
          </p:cNvSpPr>
          <p:nvPr/>
        </p:nvSpPr>
        <p:spPr bwMode="auto">
          <a:xfrm>
            <a:off x="7162800" y="2255838"/>
            <a:ext cx="862013" cy="396875"/>
          </a:xfrm>
          <a:prstGeom prst="rect">
            <a:avLst/>
          </a:prstGeom>
          <a:noFill/>
          <a:ln w="9525">
            <a:noFill/>
            <a:miter lim="800000"/>
            <a:headEnd/>
            <a:tailEnd/>
          </a:ln>
        </p:spPr>
        <p:txBody>
          <a:bodyPr wrap="none">
            <a:spAutoFit/>
          </a:bodyPr>
          <a:lstStyle/>
          <a:p>
            <a:pPr algn="ctr"/>
            <a:r>
              <a:rPr lang="en-US" sz="2000" b="1">
                <a:solidFill>
                  <a:schemeClr val="folHlink"/>
                </a:solidFill>
                <a:latin typeface="Georgia" pitchFamily="18" charset="0"/>
              </a:rPr>
              <a:t>Class</a:t>
            </a:r>
          </a:p>
        </p:txBody>
      </p:sp>
      <p:sp>
        <p:nvSpPr>
          <p:cNvPr id="29709" name="Text Box 13"/>
          <p:cNvSpPr txBox="1">
            <a:spLocks noChangeArrowheads="1"/>
          </p:cNvSpPr>
          <p:nvPr/>
        </p:nvSpPr>
        <p:spPr bwMode="auto">
          <a:xfrm>
            <a:off x="6929438" y="3235325"/>
            <a:ext cx="1473200" cy="701675"/>
          </a:xfrm>
          <a:prstGeom prst="rect">
            <a:avLst/>
          </a:prstGeom>
          <a:noFill/>
          <a:ln w="9525">
            <a:noFill/>
            <a:miter lim="800000"/>
            <a:headEnd/>
            <a:tailEnd/>
          </a:ln>
        </p:spPr>
        <p:txBody>
          <a:bodyPr wrap="none">
            <a:spAutoFit/>
          </a:bodyPr>
          <a:lstStyle/>
          <a:p>
            <a:pPr algn="ctr"/>
            <a:r>
              <a:rPr lang="en-US" sz="2000" b="1">
                <a:solidFill>
                  <a:schemeClr val="folHlink"/>
                </a:solidFill>
                <a:latin typeface="Georgia" pitchFamily="18" charset="0"/>
              </a:rPr>
              <a:t>Attribute</a:t>
            </a:r>
          </a:p>
          <a:p>
            <a:pPr algn="ctr"/>
            <a:r>
              <a:rPr lang="en-US" sz="2000" b="1">
                <a:solidFill>
                  <a:schemeClr val="folHlink"/>
                </a:solidFill>
                <a:latin typeface="Georgia" pitchFamily="18" charset="0"/>
              </a:rPr>
              <a:t>(variable)</a:t>
            </a:r>
          </a:p>
        </p:txBody>
      </p:sp>
      <p:sp>
        <p:nvSpPr>
          <p:cNvPr id="29710" name="Text Box 14"/>
          <p:cNvSpPr txBox="1">
            <a:spLocks noChangeArrowheads="1"/>
          </p:cNvSpPr>
          <p:nvPr/>
        </p:nvSpPr>
        <p:spPr bwMode="auto">
          <a:xfrm>
            <a:off x="6842125" y="4606925"/>
            <a:ext cx="1693863" cy="701675"/>
          </a:xfrm>
          <a:prstGeom prst="rect">
            <a:avLst/>
          </a:prstGeom>
          <a:noFill/>
          <a:ln w="9525">
            <a:noFill/>
            <a:miter lim="800000"/>
            <a:headEnd/>
            <a:tailEnd/>
          </a:ln>
        </p:spPr>
        <p:txBody>
          <a:bodyPr wrap="none">
            <a:spAutoFit/>
          </a:bodyPr>
          <a:lstStyle/>
          <a:p>
            <a:pPr algn="ctr"/>
            <a:r>
              <a:rPr lang="en-US" sz="2000" b="1">
                <a:solidFill>
                  <a:schemeClr val="folHlink"/>
                </a:solidFill>
                <a:latin typeface="Georgia" pitchFamily="18" charset="0"/>
              </a:rPr>
              <a:t>Method</a:t>
            </a:r>
          </a:p>
          <a:p>
            <a:pPr algn="ctr"/>
            <a:r>
              <a:rPr lang="en-US" sz="2000" b="1">
                <a:solidFill>
                  <a:schemeClr val="folHlink"/>
                </a:solidFill>
                <a:latin typeface="Georgia" pitchFamily="18" charset="0"/>
              </a:rPr>
              <a:t>(operation)</a:t>
            </a:r>
          </a:p>
        </p:txBody>
      </p:sp>
      <p:sp>
        <p:nvSpPr>
          <p:cNvPr id="29711" name="Text Box 15"/>
          <p:cNvSpPr txBox="1">
            <a:spLocks noChangeArrowheads="1"/>
          </p:cNvSpPr>
          <p:nvPr/>
        </p:nvSpPr>
        <p:spPr bwMode="auto">
          <a:xfrm>
            <a:off x="5715000" y="5826125"/>
            <a:ext cx="1201738" cy="396875"/>
          </a:xfrm>
          <a:prstGeom prst="rect">
            <a:avLst/>
          </a:prstGeom>
          <a:noFill/>
          <a:ln w="9525">
            <a:noFill/>
            <a:miter lim="800000"/>
            <a:headEnd/>
            <a:tailEnd/>
          </a:ln>
        </p:spPr>
        <p:txBody>
          <a:bodyPr>
            <a:spAutoFit/>
          </a:bodyPr>
          <a:lstStyle/>
          <a:p>
            <a:r>
              <a:rPr lang="en-US" sz="2000" b="1">
                <a:solidFill>
                  <a:schemeClr val="folHlink"/>
                </a:solidFill>
                <a:latin typeface="Georgia" pitchFamily="18" charset="0"/>
              </a:rPr>
              <a:t>Object</a:t>
            </a:r>
          </a:p>
        </p:txBody>
      </p:sp>
      <p:sp>
        <p:nvSpPr>
          <p:cNvPr id="29712" name="Text Box 9"/>
          <p:cNvSpPr txBox="1">
            <a:spLocks noChangeArrowheads="1"/>
          </p:cNvSpPr>
          <p:nvPr/>
        </p:nvSpPr>
        <p:spPr bwMode="auto">
          <a:xfrm>
            <a:off x="458788" y="5981700"/>
            <a:ext cx="1598612" cy="376238"/>
          </a:xfrm>
          <a:prstGeom prst="rect">
            <a:avLst/>
          </a:prstGeom>
          <a:noFill/>
          <a:ln w="9525">
            <a:solidFill>
              <a:schemeClr val="tx1"/>
            </a:solidFill>
            <a:miter lim="800000"/>
            <a:headEnd/>
            <a:tailEnd/>
          </a:ln>
        </p:spPr>
        <p:txBody>
          <a:bodyPr wrap="none">
            <a:spAutoFit/>
          </a:bodyPr>
          <a:lstStyle/>
          <a:p>
            <a:r>
              <a:rPr lang="en-US" b="1" u="sng">
                <a:latin typeface="Georgia" pitchFamily="18" charset="0"/>
              </a:rPr>
              <a:t>StdDiploma</a:t>
            </a:r>
          </a:p>
        </p:txBody>
      </p:sp>
      <p:sp>
        <p:nvSpPr>
          <p:cNvPr id="29713" name="Line 10"/>
          <p:cNvSpPr>
            <a:spLocks noChangeShapeType="1"/>
          </p:cNvSpPr>
          <p:nvPr/>
        </p:nvSpPr>
        <p:spPr bwMode="auto">
          <a:xfrm flipH="1">
            <a:off x="2057400" y="6176963"/>
            <a:ext cx="2057400" cy="0"/>
          </a:xfrm>
          <a:prstGeom prst="line">
            <a:avLst/>
          </a:prstGeom>
          <a:noFill/>
          <a:ln w="9525">
            <a:solidFill>
              <a:schemeClr val="tx1"/>
            </a:solidFill>
            <a:round/>
            <a:headEnd/>
            <a:tailEnd type="triangle" w="med" len="med"/>
          </a:ln>
        </p:spPr>
        <p:txBody>
          <a:bodyPr/>
          <a:lstStyle/>
          <a:p>
            <a:endParaRPr lang="en-US"/>
          </a:p>
        </p:txBody>
      </p:sp>
      <p:sp>
        <p:nvSpPr>
          <p:cNvPr id="29714" name="Text Box 15"/>
          <p:cNvSpPr txBox="1">
            <a:spLocks noChangeArrowheads="1"/>
          </p:cNvSpPr>
          <p:nvPr/>
        </p:nvSpPr>
        <p:spPr bwMode="auto">
          <a:xfrm>
            <a:off x="2362200" y="5791200"/>
            <a:ext cx="1201738" cy="396875"/>
          </a:xfrm>
          <a:prstGeom prst="rect">
            <a:avLst/>
          </a:prstGeom>
          <a:noFill/>
          <a:ln w="9525">
            <a:noFill/>
            <a:miter lim="800000"/>
            <a:headEnd/>
            <a:tailEnd/>
          </a:ln>
        </p:spPr>
        <p:txBody>
          <a:bodyPr>
            <a:spAutoFit/>
          </a:bodyPr>
          <a:lstStyle/>
          <a:p>
            <a:r>
              <a:rPr lang="en-US" sz="2000" b="1">
                <a:solidFill>
                  <a:schemeClr val="folHlink"/>
                </a:solidFill>
                <a:latin typeface="Georgia" pitchFamily="18" charset="0"/>
              </a:rPr>
              <a:t>Object</a:t>
            </a:r>
          </a:p>
        </p:txBody>
      </p:sp>
      <p:sp>
        <p:nvSpPr>
          <p:cNvPr id="29715" name="Line 11"/>
          <p:cNvSpPr>
            <a:spLocks noChangeShapeType="1"/>
          </p:cNvSpPr>
          <p:nvPr/>
        </p:nvSpPr>
        <p:spPr bwMode="auto">
          <a:xfrm flipV="1">
            <a:off x="4114800" y="5591175"/>
            <a:ext cx="0" cy="581025"/>
          </a:xfrm>
          <a:prstGeom prst="line">
            <a:avLst/>
          </a:prstGeom>
          <a:noFill/>
          <a:ln w="9525">
            <a:solidFill>
              <a:schemeClr val="tx1"/>
            </a:solidFill>
            <a:round/>
            <a:headEnd/>
            <a:tailEnd/>
          </a:ln>
        </p:spPr>
        <p:txBody>
          <a:bodyPr/>
          <a:lstStyle/>
          <a:p>
            <a:endParaRPr lang="en-US"/>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428625" y="4424363"/>
            <a:ext cx="8286750" cy="1671637"/>
          </a:xfrm>
          <a:prstGeom prst="rect">
            <a:avLst/>
          </a:prstGeom>
          <a:solidFill>
            <a:schemeClr val="bg1"/>
          </a:solidFill>
          <a:ln w="9525">
            <a:solidFill>
              <a:schemeClr val="folHlink"/>
            </a:solidFill>
            <a:miter lim="800000"/>
            <a:headEnd/>
            <a:tailEnd/>
          </a:ln>
        </p:spPr>
        <p:txBody>
          <a:bodyPr wrap="none" anchor="ctr"/>
          <a:lstStyle/>
          <a:p>
            <a:endParaRPr lang="en-MY">
              <a:latin typeface="Georgia" pitchFamily="18" charset="0"/>
            </a:endParaRPr>
          </a:p>
        </p:txBody>
      </p:sp>
      <p:sp>
        <p:nvSpPr>
          <p:cNvPr id="30723" name="Rectangle 7"/>
          <p:cNvSpPr>
            <a:spLocks noChangeArrowheads="1"/>
          </p:cNvSpPr>
          <p:nvPr/>
        </p:nvSpPr>
        <p:spPr bwMode="auto">
          <a:xfrm>
            <a:off x="428625" y="2209800"/>
            <a:ext cx="8286750" cy="457200"/>
          </a:xfrm>
          <a:prstGeom prst="rect">
            <a:avLst/>
          </a:prstGeom>
          <a:solidFill>
            <a:schemeClr val="bg1"/>
          </a:solidFill>
          <a:ln w="9525">
            <a:solidFill>
              <a:schemeClr val="tx1"/>
            </a:solidFill>
            <a:miter lim="800000"/>
            <a:headEnd/>
            <a:tailEnd/>
          </a:ln>
        </p:spPr>
        <p:txBody>
          <a:bodyPr wrap="none" anchor="ctr"/>
          <a:lstStyle/>
          <a:p>
            <a:pPr algn="ctr"/>
            <a:endParaRPr lang="en-US">
              <a:solidFill>
                <a:schemeClr val="bg1"/>
              </a:solidFill>
              <a:latin typeface="Georgia" pitchFamily="18" charset="0"/>
            </a:endParaRPr>
          </a:p>
        </p:txBody>
      </p:sp>
      <p:sp>
        <p:nvSpPr>
          <p:cNvPr id="30724" name="Rectangle 8"/>
          <p:cNvSpPr>
            <a:spLocks noChangeArrowheads="1"/>
          </p:cNvSpPr>
          <p:nvPr/>
        </p:nvSpPr>
        <p:spPr bwMode="auto">
          <a:xfrm>
            <a:off x="428625" y="2743200"/>
            <a:ext cx="8286750" cy="1609725"/>
          </a:xfrm>
          <a:prstGeom prst="rect">
            <a:avLst/>
          </a:prstGeom>
          <a:solidFill>
            <a:schemeClr val="bg1"/>
          </a:solidFill>
          <a:ln w="9525">
            <a:solidFill>
              <a:schemeClr val="tx2"/>
            </a:solidFill>
            <a:miter lim="800000"/>
            <a:headEnd/>
            <a:tailEnd/>
          </a:ln>
        </p:spPr>
        <p:txBody>
          <a:bodyPr wrap="none" anchor="ctr"/>
          <a:lstStyle/>
          <a:p>
            <a:endParaRPr lang="en-MY">
              <a:latin typeface="Georgia" pitchFamily="18" charset="0"/>
            </a:endParaRPr>
          </a:p>
        </p:txBody>
      </p:sp>
      <p:sp>
        <p:nvSpPr>
          <p:cNvPr id="30725" name="Rectangle 2"/>
          <p:cNvSpPr>
            <a:spLocks noGrp="1" noChangeArrowheads="1"/>
          </p:cNvSpPr>
          <p:nvPr>
            <p:ph type="title" idx="4294967295"/>
          </p:nvPr>
        </p:nvSpPr>
        <p:spPr>
          <a:xfrm>
            <a:off x="381000" y="685800"/>
            <a:ext cx="7543800" cy="1524000"/>
          </a:xfrm>
        </p:spPr>
        <p:txBody>
          <a:bodyPr/>
          <a:lstStyle/>
          <a:p>
            <a:pPr eaLnBrk="1" hangingPunct="1"/>
            <a:r>
              <a:rPr lang="en-US" sz="4500" dirty="0" smtClean="0"/>
              <a:t>Java Code : Class, Attribute, Method Declaration</a:t>
            </a:r>
          </a:p>
        </p:txBody>
      </p:sp>
      <p:sp>
        <p:nvSpPr>
          <p:cNvPr id="30726" name="Text Box 4"/>
          <p:cNvSpPr txBox="1">
            <a:spLocks noChangeArrowheads="1"/>
          </p:cNvSpPr>
          <p:nvPr/>
        </p:nvSpPr>
        <p:spPr bwMode="auto">
          <a:xfrm>
            <a:off x="657225" y="2346325"/>
            <a:ext cx="8058150" cy="3749675"/>
          </a:xfrm>
          <a:prstGeom prst="rect">
            <a:avLst/>
          </a:prstGeom>
          <a:noFill/>
          <a:ln w="9525">
            <a:noFill/>
            <a:miter lim="800000"/>
            <a:headEnd/>
            <a:tailEnd/>
          </a:ln>
        </p:spPr>
        <p:txBody>
          <a:bodyPr>
            <a:spAutoFit/>
          </a:bodyPr>
          <a:lstStyle/>
          <a:p>
            <a:r>
              <a:rPr lang="en-US" sz="2000">
                <a:solidFill>
                  <a:schemeClr val="accent2"/>
                </a:solidFill>
                <a:latin typeface="Courier New" pitchFamily="49" charset="0"/>
                <a:cs typeface="Courier New" pitchFamily="49" charset="0"/>
              </a:rPr>
              <a:t>public class</a:t>
            </a:r>
            <a:r>
              <a:rPr lang="en-US" sz="2000">
                <a:latin typeface="Courier New" pitchFamily="49" charset="0"/>
                <a:cs typeface="Courier New" pitchFamily="49" charset="0"/>
              </a:rPr>
              <a:t> Student {   </a:t>
            </a:r>
            <a:r>
              <a:rPr lang="en-US" sz="2000">
                <a:solidFill>
                  <a:schemeClr val="folHlink"/>
                </a:solidFill>
                <a:latin typeface="Courier New" pitchFamily="49" charset="0"/>
                <a:cs typeface="Courier New" pitchFamily="49" charset="0"/>
              </a:rPr>
              <a:t>// class name</a:t>
            </a:r>
          </a:p>
          <a:p>
            <a:r>
              <a:rPr lang="en-US" sz="2000">
                <a:latin typeface="Courier New" pitchFamily="49" charset="0"/>
                <a:cs typeface="Courier New" pitchFamily="49" charset="0"/>
              </a:rPr>
              <a:t>	</a:t>
            </a:r>
            <a:r>
              <a:rPr lang="en-US" sz="2000">
                <a:solidFill>
                  <a:schemeClr val="accent2"/>
                </a:solidFill>
                <a:latin typeface="Courier New" pitchFamily="49" charset="0"/>
                <a:cs typeface="Courier New" pitchFamily="49" charset="0"/>
              </a:rPr>
              <a:t>String </a:t>
            </a:r>
            <a:r>
              <a:rPr lang="en-US" sz="2000">
                <a:latin typeface="Courier New" pitchFamily="49" charset="0"/>
                <a:cs typeface="Courier New" pitchFamily="49" charset="0"/>
              </a:rPr>
              <a:t>name;    </a:t>
            </a:r>
            <a:r>
              <a:rPr lang="en-US" sz="2000">
                <a:solidFill>
                  <a:schemeClr val="folHlink"/>
                </a:solidFill>
                <a:latin typeface="Courier New" pitchFamily="49" charset="0"/>
                <a:cs typeface="Courier New" pitchFamily="49" charset="0"/>
              </a:rPr>
              <a:t>// attribute @ variable 					 declaration</a:t>
            </a:r>
          </a:p>
          <a:p>
            <a:r>
              <a:rPr lang="en-US" sz="2000">
                <a:latin typeface="Courier New" pitchFamily="49" charset="0"/>
                <a:cs typeface="Courier New" pitchFamily="49" charset="0"/>
              </a:rPr>
              <a:t>	</a:t>
            </a:r>
            <a:r>
              <a:rPr lang="en-US" sz="2000">
                <a:solidFill>
                  <a:schemeClr val="accent2"/>
                </a:solidFill>
                <a:latin typeface="Courier New" pitchFamily="49" charset="0"/>
                <a:cs typeface="Courier New" pitchFamily="49" charset="0"/>
              </a:rPr>
              <a:t>int </a:t>
            </a:r>
            <a:r>
              <a:rPr lang="en-US" sz="2000">
                <a:latin typeface="Courier New" pitchFamily="49" charset="0"/>
                <a:cs typeface="Courier New" pitchFamily="49" charset="0"/>
              </a:rPr>
              <a:t>age =10;</a:t>
            </a:r>
          </a:p>
          <a:p>
            <a:r>
              <a:rPr lang="en-US" sz="2000">
                <a:latin typeface="Courier New" pitchFamily="49" charset="0"/>
                <a:cs typeface="Courier New" pitchFamily="49" charset="0"/>
              </a:rPr>
              <a:t>      </a:t>
            </a:r>
            <a:r>
              <a:rPr lang="en-US" sz="2000">
                <a:solidFill>
                  <a:schemeClr val="accent2"/>
                </a:solidFill>
                <a:latin typeface="Courier New" pitchFamily="49" charset="0"/>
                <a:cs typeface="Courier New" pitchFamily="49" charset="0"/>
              </a:rPr>
              <a:t>String</a:t>
            </a:r>
            <a:r>
              <a:rPr lang="en-US" sz="2000">
                <a:latin typeface="Courier New" pitchFamily="49" charset="0"/>
                <a:cs typeface="Courier New" pitchFamily="49" charset="0"/>
              </a:rPr>
              <a:t> course = “DCS” ;</a:t>
            </a:r>
          </a:p>
          <a:p>
            <a:r>
              <a:rPr lang="en-US" sz="2000">
                <a:latin typeface="Courier New" pitchFamily="49" charset="0"/>
                <a:cs typeface="Courier New" pitchFamily="49" charset="0"/>
              </a:rPr>
              <a:t>	</a:t>
            </a:r>
            <a:r>
              <a:rPr lang="en-US" sz="2000">
                <a:solidFill>
                  <a:schemeClr val="accent2"/>
                </a:solidFill>
                <a:latin typeface="Courier New" pitchFamily="49" charset="0"/>
                <a:cs typeface="Courier New" pitchFamily="49" charset="0"/>
              </a:rPr>
              <a:t>double</a:t>
            </a:r>
            <a:r>
              <a:rPr lang="en-US" sz="2000">
                <a:latin typeface="Courier New" pitchFamily="49" charset="0"/>
                <a:cs typeface="Courier New" pitchFamily="49" charset="0"/>
              </a:rPr>
              <a:t> fees = 1067.60;</a:t>
            </a:r>
          </a:p>
          <a:p>
            <a:r>
              <a:rPr lang="en-US" sz="2000">
                <a:latin typeface="Courier New" pitchFamily="49" charset="0"/>
                <a:cs typeface="Courier New" pitchFamily="49" charset="0"/>
              </a:rPr>
              <a:t>	</a:t>
            </a:r>
          </a:p>
          <a:p>
            <a:r>
              <a:rPr lang="en-US" sz="2000">
                <a:latin typeface="Courier New" pitchFamily="49" charset="0"/>
                <a:cs typeface="Courier New" pitchFamily="49" charset="0"/>
              </a:rPr>
              <a:t>	</a:t>
            </a:r>
            <a:r>
              <a:rPr lang="en-US" sz="2000">
                <a:solidFill>
                  <a:schemeClr val="accent2"/>
                </a:solidFill>
                <a:latin typeface="Courier New" pitchFamily="49" charset="0"/>
                <a:cs typeface="Courier New" pitchFamily="49" charset="0"/>
              </a:rPr>
              <a:t>public void</a:t>
            </a:r>
            <a:r>
              <a:rPr lang="en-US" sz="2000">
                <a:latin typeface="Courier New" pitchFamily="49" charset="0"/>
                <a:cs typeface="Courier New" pitchFamily="49" charset="0"/>
              </a:rPr>
              <a:t> registerSubject (){</a:t>
            </a:r>
          </a:p>
          <a:p>
            <a:r>
              <a:rPr lang="en-US" sz="2000">
                <a:latin typeface="Courier New" pitchFamily="49" charset="0"/>
                <a:cs typeface="Courier New" pitchFamily="49" charset="0"/>
              </a:rPr>
              <a:t>	          </a:t>
            </a:r>
            <a:r>
              <a:rPr lang="en-US" sz="2000">
                <a:solidFill>
                  <a:schemeClr val="folHlink"/>
                </a:solidFill>
                <a:latin typeface="Courier New" pitchFamily="49" charset="0"/>
                <a:cs typeface="Courier New" pitchFamily="49" charset="0"/>
              </a:rPr>
              <a:t>// code for register subject</a:t>
            </a:r>
          </a:p>
          <a:p>
            <a:r>
              <a:rPr lang="en-US" sz="2000">
                <a:latin typeface="Courier New" pitchFamily="49" charset="0"/>
                <a:cs typeface="Courier New" pitchFamily="49" charset="0"/>
              </a:rPr>
              <a:t>	}</a:t>
            </a:r>
          </a:p>
          <a:p>
            <a:r>
              <a:rPr lang="en-US" sz="2000">
                <a:latin typeface="Courier New" pitchFamily="49" charset="0"/>
                <a:cs typeface="Courier New" pitchFamily="49" charset="0"/>
              </a:rPr>
              <a:t>	…</a:t>
            </a:r>
          </a:p>
          <a:p>
            <a:r>
              <a:rPr lang="en-US" sz="2000">
                <a:latin typeface="Courier New" pitchFamily="49" charset="0"/>
                <a:cs typeface="Courier New" pitchFamily="49" charset="0"/>
              </a:rPr>
              <a:t>}</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8888"/>
            <a:ext cx="8229600" cy="591312"/>
          </a:xfrm>
        </p:spPr>
        <p:txBody>
          <a:bodyPr>
            <a:normAutofit fontScale="90000"/>
          </a:bodyPr>
          <a:lstStyle/>
          <a:p>
            <a:r>
              <a:rPr lang="en-US" dirty="0" smtClean="0"/>
              <a:t>CLASS DIAGRAM</a:t>
            </a:r>
            <a:endParaRPr lang="en-US" dirty="0"/>
          </a:p>
        </p:txBody>
      </p:sp>
      <p:graphicFrame>
        <p:nvGraphicFramePr>
          <p:cNvPr id="4" name="Content Placeholder 3"/>
          <p:cNvGraphicFramePr>
            <a:graphicFrameLocks noGrp="1"/>
          </p:cNvGraphicFramePr>
          <p:nvPr>
            <p:ph idx="1"/>
          </p:nvPr>
        </p:nvGraphicFramePr>
        <p:xfrm>
          <a:off x="685800" y="2209800"/>
          <a:ext cx="3505200" cy="4084320"/>
        </p:xfrm>
        <a:graphic>
          <a:graphicData uri="http://schemas.openxmlformats.org/drawingml/2006/table">
            <a:tbl>
              <a:tblPr firstRow="1" bandRow="1">
                <a:tableStyleId>{5C22544A-7EE6-4342-B048-85BDC9FD1C3A}</a:tableStyleId>
              </a:tblPr>
              <a:tblGrid>
                <a:gridCol w="3505200"/>
              </a:tblGrid>
              <a:tr h="609600">
                <a:tc>
                  <a:txBody>
                    <a:bodyPr/>
                    <a:lstStyle/>
                    <a:p>
                      <a:pPr algn="ctr"/>
                      <a:r>
                        <a:rPr lang="en-US" sz="3200" dirty="0" smtClean="0"/>
                        <a:t>SUBJECT</a:t>
                      </a:r>
                      <a:endParaRPr lang="en-US" sz="3200" dirty="0"/>
                    </a:p>
                  </a:txBody>
                  <a:tcPr/>
                </a:tc>
              </a:tr>
              <a:tr h="1270000">
                <a:tc>
                  <a:txBody>
                    <a:bodyPr/>
                    <a:lstStyle/>
                    <a:p>
                      <a:r>
                        <a:rPr lang="en-US" dirty="0" smtClean="0"/>
                        <a:t>//Data member</a:t>
                      </a:r>
                    </a:p>
                    <a:p>
                      <a:r>
                        <a:rPr lang="en-US" dirty="0" smtClean="0"/>
                        <a:t>Name</a:t>
                      </a:r>
                    </a:p>
                    <a:p>
                      <a:r>
                        <a:rPr lang="en-US" dirty="0" smtClean="0"/>
                        <a:t>Code</a:t>
                      </a:r>
                    </a:p>
                    <a:p>
                      <a:r>
                        <a:rPr lang="en-US" dirty="0" smtClean="0"/>
                        <a:t>Credit</a:t>
                      </a:r>
                    </a:p>
                    <a:p>
                      <a:r>
                        <a:rPr lang="en-US" dirty="0" smtClean="0"/>
                        <a:t>Contact</a:t>
                      </a:r>
                      <a:r>
                        <a:rPr lang="en-US" baseline="0" dirty="0" smtClean="0"/>
                        <a:t> Hour</a:t>
                      </a:r>
                    </a:p>
                    <a:p>
                      <a:r>
                        <a:rPr lang="en-US" baseline="0" dirty="0" smtClean="0"/>
                        <a:t>Course Type</a:t>
                      </a:r>
                    </a:p>
                    <a:p>
                      <a:r>
                        <a:rPr lang="en-US" baseline="0" dirty="0" smtClean="0"/>
                        <a:t>Program Level </a:t>
                      </a:r>
                      <a:endParaRPr lang="en-US" dirty="0"/>
                    </a:p>
                  </a:txBody>
                  <a:tcPr/>
                </a:tc>
              </a:tr>
              <a:tr h="1270000">
                <a:tc>
                  <a:txBody>
                    <a:bodyPr/>
                    <a:lstStyle/>
                    <a:p>
                      <a:r>
                        <a:rPr lang="en-US" dirty="0" smtClean="0"/>
                        <a:t>//Method</a:t>
                      </a:r>
                    </a:p>
                    <a:p>
                      <a:r>
                        <a:rPr lang="en-US" dirty="0" err="1" smtClean="0"/>
                        <a:t>RegisterSubject</a:t>
                      </a:r>
                      <a:endParaRPr lang="en-US" dirty="0" smtClean="0"/>
                    </a:p>
                    <a:p>
                      <a:r>
                        <a:rPr lang="en-US" dirty="0" smtClean="0"/>
                        <a:t>Insert</a:t>
                      </a:r>
                    </a:p>
                    <a:p>
                      <a:r>
                        <a:rPr lang="en-US" dirty="0" smtClean="0"/>
                        <a:t>Delete</a:t>
                      </a:r>
                    </a:p>
                    <a:p>
                      <a:r>
                        <a:rPr lang="en-US" dirty="0" smtClean="0"/>
                        <a:t>Edit</a:t>
                      </a:r>
                    </a:p>
                  </a:txBody>
                  <a:tcPr/>
                </a:tc>
              </a:tr>
            </a:tbl>
          </a:graphicData>
        </a:graphic>
      </p:graphicFrame>
      <p:graphicFrame>
        <p:nvGraphicFramePr>
          <p:cNvPr id="5" name="Content Placeholder 3"/>
          <p:cNvGraphicFramePr>
            <a:graphicFrameLocks/>
          </p:cNvGraphicFramePr>
          <p:nvPr/>
        </p:nvGraphicFramePr>
        <p:xfrm>
          <a:off x="5257800" y="2209800"/>
          <a:ext cx="3505200" cy="4084320"/>
        </p:xfrm>
        <a:graphic>
          <a:graphicData uri="http://schemas.openxmlformats.org/drawingml/2006/table">
            <a:tbl>
              <a:tblPr firstRow="1" bandRow="1">
                <a:tableStyleId>{5C22544A-7EE6-4342-B048-85BDC9FD1C3A}</a:tableStyleId>
              </a:tblPr>
              <a:tblGrid>
                <a:gridCol w="3505200"/>
              </a:tblGrid>
              <a:tr h="609600">
                <a:tc>
                  <a:txBody>
                    <a:bodyPr/>
                    <a:lstStyle/>
                    <a:p>
                      <a:pPr algn="ctr"/>
                      <a:r>
                        <a:rPr lang="en-US" sz="3200" dirty="0" smtClean="0"/>
                        <a:t>SUBJECT</a:t>
                      </a:r>
                      <a:endParaRPr lang="en-US" sz="3200" dirty="0"/>
                    </a:p>
                  </a:txBody>
                  <a:tcPr/>
                </a:tc>
              </a:tr>
              <a:tr h="1270000">
                <a:tc>
                  <a:txBody>
                    <a:bodyPr/>
                    <a:lstStyle/>
                    <a:p>
                      <a:r>
                        <a:rPr lang="en-US" dirty="0" smtClean="0"/>
                        <a:t>//Data member</a:t>
                      </a:r>
                    </a:p>
                    <a:p>
                      <a:r>
                        <a:rPr lang="en-US" dirty="0" err="1" smtClean="0"/>
                        <a:t>name:String</a:t>
                      </a:r>
                      <a:r>
                        <a:rPr lang="en-US" dirty="0" smtClean="0"/>
                        <a:t> </a:t>
                      </a:r>
                    </a:p>
                    <a:p>
                      <a:r>
                        <a:rPr lang="en-US" dirty="0" err="1" smtClean="0"/>
                        <a:t>code:String</a:t>
                      </a:r>
                      <a:r>
                        <a:rPr lang="en-US" dirty="0" smtClean="0"/>
                        <a:t> </a:t>
                      </a:r>
                    </a:p>
                    <a:p>
                      <a:r>
                        <a:rPr lang="en-US" baseline="0" dirty="0" err="1" smtClean="0"/>
                        <a:t>c</a:t>
                      </a:r>
                      <a:r>
                        <a:rPr lang="en-US" dirty="0" err="1" smtClean="0"/>
                        <a:t>redit:</a:t>
                      </a:r>
                      <a:r>
                        <a:rPr lang="en-US" baseline="0" dirty="0" err="1" smtClean="0"/>
                        <a:t>int</a:t>
                      </a:r>
                      <a:r>
                        <a:rPr lang="en-US" baseline="0" dirty="0" smtClean="0"/>
                        <a:t> </a:t>
                      </a:r>
                      <a:endParaRPr lang="en-US" dirty="0" smtClean="0"/>
                    </a:p>
                    <a:p>
                      <a:r>
                        <a:rPr lang="en-US" dirty="0" err="1" smtClean="0"/>
                        <a:t>contact</a:t>
                      </a:r>
                      <a:r>
                        <a:rPr lang="en-US" baseline="0" dirty="0" err="1" smtClean="0"/>
                        <a:t>_Hour:</a:t>
                      </a:r>
                      <a:r>
                        <a:rPr lang="en-US" dirty="0" err="1" smtClean="0"/>
                        <a:t>int</a:t>
                      </a:r>
                      <a:endParaRPr lang="en-US" baseline="0" dirty="0" smtClean="0"/>
                    </a:p>
                    <a:p>
                      <a:r>
                        <a:rPr lang="en-US" baseline="0" dirty="0" err="1" smtClean="0"/>
                        <a:t>course_type:String</a:t>
                      </a:r>
                      <a:r>
                        <a:rPr lang="en-US" baseline="0" dirty="0" smtClean="0"/>
                        <a:t> </a:t>
                      </a:r>
                    </a:p>
                    <a:p>
                      <a:r>
                        <a:rPr lang="en-US" baseline="0" dirty="0" err="1" smtClean="0"/>
                        <a:t>program_level:String</a:t>
                      </a:r>
                      <a:r>
                        <a:rPr lang="en-US" baseline="0" dirty="0" smtClean="0"/>
                        <a:t>  </a:t>
                      </a:r>
                      <a:endParaRPr lang="en-US" dirty="0"/>
                    </a:p>
                  </a:txBody>
                  <a:tcPr/>
                </a:tc>
              </a:tr>
              <a:tr h="1270000">
                <a:tc>
                  <a:txBody>
                    <a:bodyPr/>
                    <a:lstStyle/>
                    <a:p>
                      <a:r>
                        <a:rPr lang="en-US" dirty="0" smtClean="0"/>
                        <a:t>//Method</a:t>
                      </a:r>
                    </a:p>
                    <a:p>
                      <a:r>
                        <a:rPr lang="en-US" dirty="0" err="1" smtClean="0"/>
                        <a:t>registerSubject</a:t>
                      </a:r>
                      <a:r>
                        <a:rPr lang="en-US" dirty="0" smtClean="0"/>
                        <a:t>( ): void</a:t>
                      </a:r>
                    </a:p>
                    <a:p>
                      <a:r>
                        <a:rPr lang="en-US" dirty="0" smtClean="0"/>
                        <a:t>insert( ): </a:t>
                      </a:r>
                      <a:r>
                        <a:rPr lang="en-US" dirty="0" err="1" smtClean="0"/>
                        <a:t>int</a:t>
                      </a:r>
                      <a:endParaRPr lang="en-US" dirty="0" smtClean="0"/>
                    </a:p>
                    <a:p>
                      <a:r>
                        <a:rPr lang="en-US" dirty="0" smtClean="0"/>
                        <a:t>delete(</a:t>
                      </a:r>
                      <a:r>
                        <a:rPr lang="en-US" baseline="0" dirty="0" smtClean="0"/>
                        <a:t> ): </a:t>
                      </a:r>
                      <a:r>
                        <a:rPr lang="en-US" baseline="0" dirty="0" err="1" smtClean="0"/>
                        <a:t>int</a:t>
                      </a:r>
                      <a:endParaRPr lang="en-US" dirty="0" smtClean="0"/>
                    </a:p>
                    <a:p>
                      <a:r>
                        <a:rPr lang="en-US" dirty="0" smtClean="0"/>
                        <a:t>edit( ): </a:t>
                      </a:r>
                      <a:r>
                        <a:rPr lang="en-US" dirty="0" err="1" smtClean="0"/>
                        <a:t>int</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form</a:t>
            </a:r>
            <a:endParaRPr lang="en-US" dirty="0"/>
          </a:p>
        </p:txBody>
      </p:sp>
      <p:sp>
        <p:nvSpPr>
          <p:cNvPr id="4" name="TextBox 3"/>
          <p:cNvSpPr txBox="1"/>
          <p:nvPr/>
        </p:nvSpPr>
        <p:spPr>
          <a:xfrm>
            <a:off x="990600" y="2286000"/>
            <a:ext cx="1176412" cy="369332"/>
          </a:xfrm>
          <a:prstGeom prst="rect">
            <a:avLst/>
          </a:prstGeom>
          <a:noFill/>
        </p:spPr>
        <p:txBody>
          <a:bodyPr wrap="none" rtlCol="0">
            <a:spAutoFit/>
          </a:bodyPr>
          <a:lstStyle/>
          <a:p>
            <a:r>
              <a:rPr lang="en-US" dirty="0" smtClean="0"/>
              <a:t>Student ID</a:t>
            </a:r>
            <a:endParaRPr lang="en-US" dirty="0"/>
          </a:p>
        </p:txBody>
      </p:sp>
      <p:sp>
        <p:nvSpPr>
          <p:cNvPr id="5" name="TextBox 4"/>
          <p:cNvSpPr txBox="1"/>
          <p:nvPr/>
        </p:nvSpPr>
        <p:spPr>
          <a:xfrm>
            <a:off x="1066800" y="3048000"/>
            <a:ext cx="1414170" cy="369332"/>
          </a:xfrm>
          <a:prstGeom prst="rect">
            <a:avLst/>
          </a:prstGeom>
          <a:noFill/>
        </p:spPr>
        <p:txBody>
          <a:bodyPr wrap="none" rtlCol="0">
            <a:spAutoFit/>
          </a:bodyPr>
          <a:lstStyle/>
          <a:p>
            <a:r>
              <a:rPr lang="en-US" dirty="0" smtClean="0"/>
              <a:t>Subject Code</a:t>
            </a:r>
            <a:endParaRPr lang="en-US" dirty="0"/>
          </a:p>
        </p:txBody>
      </p:sp>
      <p:sp>
        <p:nvSpPr>
          <p:cNvPr id="6" name="Rectangle 5"/>
          <p:cNvSpPr/>
          <p:nvPr/>
        </p:nvSpPr>
        <p:spPr>
          <a:xfrm>
            <a:off x="3276600" y="22860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76600" y="312420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33800" y="4267200"/>
            <a:ext cx="1687193" cy="369332"/>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en-US" dirty="0" smtClean="0"/>
              <a:t>Register Subject</a:t>
            </a:r>
            <a:endParaRPr lang="en-US" dirty="0"/>
          </a:p>
        </p:txBody>
      </p:sp>
      <p:sp>
        <p:nvSpPr>
          <p:cNvPr id="9" name="Rectangle 8"/>
          <p:cNvSpPr/>
          <p:nvPr/>
        </p:nvSpPr>
        <p:spPr>
          <a:xfrm>
            <a:off x="990600" y="1981200"/>
            <a:ext cx="60960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graphicFrame>
        <p:nvGraphicFramePr>
          <p:cNvPr id="5" name="Content Placeholder 3"/>
          <p:cNvGraphicFramePr>
            <a:graphicFrameLocks/>
          </p:cNvGraphicFramePr>
          <p:nvPr/>
        </p:nvGraphicFramePr>
        <p:xfrm>
          <a:off x="685800" y="1676400"/>
          <a:ext cx="7239000" cy="4084320"/>
        </p:xfrm>
        <a:graphic>
          <a:graphicData uri="http://schemas.openxmlformats.org/drawingml/2006/table">
            <a:tbl>
              <a:tblPr firstRow="1" bandRow="1">
                <a:tableStyleId>{5C22544A-7EE6-4342-B048-85BDC9FD1C3A}</a:tableStyleId>
              </a:tblPr>
              <a:tblGrid>
                <a:gridCol w="7239000"/>
              </a:tblGrid>
              <a:tr h="609600">
                <a:tc>
                  <a:txBody>
                    <a:bodyPr/>
                    <a:lstStyle/>
                    <a:p>
                      <a:pPr algn="ctr"/>
                      <a:r>
                        <a:rPr lang="en-US" sz="3200" dirty="0" smtClean="0"/>
                        <a:t>SUBJECT</a:t>
                      </a:r>
                      <a:endParaRPr lang="en-US" sz="3200" dirty="0"/>
                    </a:p>
                  </a:txBody>
                  <a:tcPr/>
                </a:tc>
              </a:tr>
              <a:tr h="1270000">
                <a:tc>
                  <a:txBody>
                    <a:bodyPr/>
                    <a:lstStyle/>
                    <a:p>
                      <a:r>
                        <a:rPr lang="en-US" dirty="0" smtClean="0"/>
                        <a:t>//Data member</a:t>
                      </a:r>
                    </a:p>
                    <a:p>
                      <a:r>
                        <a:rPr lang="en-US" dirty="0" smtClean="0"/>
                        <a:t>- </a:t>
                      </a:r>
                      <a:r>
                        <a:rPr lang="en-US" dirty="0" err="1" smtClean="0"/>
                        <a:t>name:String</a:t>
                      </a:r>
                      <a:r>
                        <a:rPr lang="en-US" dirty="0" smtClean="0"/>
                        <a:t> </a:t>
                      </a:r>
                    </a:p>
                    <a:p>
                      <a:r>
                        <a:rPr lang="en-US" dirty="0" smtClean="0"/>
                        <a:t>- </a:t>
                      </a:r>
                      <a:r>
                        <a:rPr lang="en-US" dirty="0" err="1" smtClean="0"/>
                        <a:t>subjectCode:String</a:t>
                      </a:r>
                      <a:r>
                        <a:rPr lang="en-US" dirty="0" smtClean="0"/>
                        <a:t> </a:t>
                      </a:r>
                    </a:p>
                    <a:p>
                      <a:r>
                        <a:rPr lang="en-US" dirty="0" smtClean="0"/>
                        <a:t>-</a:t>
                      </a:r>
                      <a:r>
                        <a:rPr lang="en-US" baseline="0" dirty="0" smtClean="0"/>
                        <a:t> </a:t>
                      </a:r>
                      <a:r>
                        <a:rPr lang="en-US" baseline="0" dirty="0" err="1" smtClean="0"/>
                        <a:t>c</a:t>
                      </a:r>
                      <a:r>
                        <a:rPr lang="en-US" dirty="0" err="1" smtClean="0"/>
                        <a:t>redit:</a:t>
                      </a:r>
                      <a:r>
                        <a:rPr lang="en-US" baseline="0" dirty="0" err="1" smtClean="0"/>
                        <a:t>int</a:t>
                      </a:r>
                      <a:r>
                        <a:rPr lang="en-US" baseline="0" dirty="0" smtClean="0"/>
                        <a:t> </a:t>
                      </a:r>
                      <a:endParaRPr lang="en-US" dirty="0" smtClean="0"/>
                    </a:p>
                    <a:p>
                      <a:r>
                        <a:rPr lang="en-US" dirty="0" smtClean="0"/>
                        <a:t>- </a:t>
                      </a:r>
                      <a:r>
                        <a:rPr lang="en-US" dirty="0" err="1" smtClean="0"/>
                        <a:t>contact</a:t>
                      </a:r>
                      <a:r>
                        <a:rPr lang="en-US" baseline="0" dirty="0" err="1" smtClean="0"/>
                        <a:t>_Hour:</a:t>
                      </a:r>
                      <a:r>
                        <a:rPr lang="en-US" dirty="0" err="1" smtClean="0"/>
                        <a:t>int</a:t>
                      </a:r>
                      <a:endParaRPr lang="en-US" baseline="0" dirty="0" smtClean="0"/>
                    </a:p>
                    <a:p>
                      <a:r>
                        <a:rPr lang="en-US" baseline="0" dirty="0" smtClean="0"/>
                        <a:t>- </a:t>
                      </a:r>
                      <a:r>
                        <a:rPr lang="en-US" baseline="0" dirty="0" err="1" smtClean="0"/>
                        <a:t>course_type:String</a:t>
                      </a:r>
                      <a:r>
                        <a:rPr lang="en-US" baseline="0" dirty="0" smtClean="0"/>
                        <a:t> </a:t>
                      </a:r>
                    </a:p>
                    <a:p>
                      <a:r>
                        <a:rPr lang="en-US" baseline="0" dirty="0" smtClean="0"/>
                        <a:t>- </a:t>
                      </a:r>
                      <a:r>
                        <a:rPr lang="en-US" baseline="0" dirty="0" err="1" smtClean="0"/>
                        <a:t>program_level:String</a:t>
                      </a:r>
                      <a:r>
                        <a:rPr lang="en-US" baseline="0" dirty="0" smtClean="0"/>
                        <a:t>  </a:t>
                      </a:r>
                      <a:endParaRPr lang="en-US" dirty="0"/>
                    </a:p>
                  </a:txBody>
                  <a:tcPr/>
                </a:tc>
              </a:tr>
              <a:tr h="1270000">
                <a:tc>
                  <a:txBody>
                    <a:bodyPr/>
                    <a:lstStyle/>
                    <a:p>
                      <a:r>
                        <a:rPr lang="en-US" dirty="0" smtClean="0"/>
                        <a:t>//Method</a:t>
                      </a:r>
                    </a:p>
                    <a:p>
                      <a:r>
                        <a:rPr lang="en-US" dirty="0" smtClean="0"/>
                        <a:t>+ </a:t>
                      </a:r>
                      <a:r>
                        <a:rPr lang="en-US" dirty="0" err="1" smtClean="0"/>
                        <a:t>registerSubject</a:t>
                      </a:r>
                      <a:r>
                        <a:rPr lang="en-US" dirty="0" smtClean="0"/>
                        <a:t>( ): void</a:t>
                      </a:r>
                    </a:p>
                    <a:p>
                      <a:r>
                        <a:rPr lang="en-US" dirty="0" smtClean="0"/>
                        <a:t>+ </a:t>
                      </a:r>
                      <a:r>
                        <a:rPr lang="en-US" dirty="0" err="1" smtClean="0"/>
                        <a:t>InsertToDb</a:t>
                      </a:r>
                      <a:r>
                        <a:rPr lang="en-US" dirty="0" smtClean="0"/>
                        <a:t>(String</a:t>
                      </a:r>
                      <a:r>
                        <a:rPr lang="en-US" baseline="0" dirty="0" smtClean="0"/>
                        <a:t> </a:t>
                      </a:r>
                      <a:r>
                        <a:rPr lang="en-US" baseline="0" dirty="0" err="1" smtClean="0"/>
                        <a:t>studentID</a:t>
                      </a:r>
                      <a:r>
                        <a:rPr lang="en-US" baseline="0" dirty="0" smtClean="0"/>
                        <a:t>, String </a:t>
                      </a:r>
                      <a:r>
                        <a:rPr lang="en-US" baseline="0" dirty="0" err="1" smtClean="0"/>
                        <a:t>subjectCode</a:t>
                      </a:r>
                      <a:r>
                        <a:rPr lang="en-US" dirty="0" smtClean="0"/>
                        <a:t> ):  </a:t>
                      </a:r>
                      <a:r>
                        <a:rPr lang="en-US" dirty="0" err="1" smtClean="0"/>
                        <a:t>int</a:t>
                      </a:r>
                      <a:endParaRPr lang="en-US" dirty="0" smtClean="0"/>
                    </a:p>
                    <a:p>
                      <a:r>
                        <a:rPr lang="en-US" dirty="0" smtClean="0"/>
                        <a:t>+ Delete(String</a:t>
                      </a:r>
                      <a:r>
                        <a:rPr lang="en-US" baseline="0" dirty="0" smtClean="0"/>
                        <a:t> </a:t>
                      </a:r>
                      <a:r>
                        <a:rPr lang="en-US" baseline="0" dirty="0" err="1" smtClean="0"/>
                        <a:t>studentID</a:t>
                      </a:r>
                      <a:r>
                        <a:rPr lang="en-US" baseline="0" dirty="0" smtClean="0"/>
                        <a:t>, String </a:t>
                      </a:r>
                      <a:r>
                        <a:rPr lang="en-US" baseline="0" dirty="0" err="1" smtClean="0"/>
                        <a:t>subjectCode</a:t>
                      </a:r>
                      <a:r>
                        <a:rPr lang="en-US" dirty="0" smtClean="0"/>
                        <a:t> ): </a:t>
                      </a:r>
                      <a:r>
                        <a:rPr lang="en-US" baseline="0" dirty="0" smtClean="0"/>
                        <a:t> </a:t>
                      </a:r>
                      <a:r>
                        <a:rPr lang="en-US" baseline="0" dirty="0" err="1" smtClean="0"/>
                        <a:t>int</a:t>
                      </a:r>
                      <a:endParaRPr lang="en-US" dirty="0" smtClean="0"/>
                    </a:p>
                    <a:p>
                      <a:r>
                        <a:rPr lang="en-US" dirty="0" smtClean="0"/>
                        <a:t>+ Edit(String</a:t>
                      </a:r>
                      <a:r>
                        <a:rPr lang="en-US" baseline="0" dirty="0" smtClean="0"/>
                        <a:t> </a:t>
                      </a:r>
                      <a:r>
                        <a:rPr lang="en-US" baseline="0" dirty="0" err="1" smtClean="0"/>
                        <a:t>studentID</a:t>
                      </a:r>
                      <a:r>
                        <a:rPr lang="en-US" baseline="0" dirty="0" smtClean="0"/>
                        <a:t>, String </a:t>
                      </a:r>
                      <a:r>
                        <a:rPr lang="en-US" baseline="0" dirty="0" err="1" smtClean="0"/>
                        <a:t>subjectCode</a:t>
                      </a:r>
                      <a:r>
                        <a:rPr lang="en-US" dirty="0" smtClean="0"/>
                        <a:t> ):  </a:t>
                      </a:r>
                      <a:r>
                        <a:rPr lang="en-US" dirty="0" err="1" smtClean="0"/>
                        <a:t>int</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Overview on a class diagram</a:t>
            </a:r>
          </a:p>
          <a:p>
            <a:r>
              <a:rPr lang="en-US" dirty="0" smtClean="0"/>
              <a:t>Several relationship among class</a:t>
            </a:r>
          </a:p>
          <a:p>
            <a:r>
              <a:rPr lang="en-US" dirty="0" smtClean="0"/>
              <a:t>Skeleton code generation based on a given class /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a:xfrm>
            <a:off x="457200" y="1935480"/>
            <a:ext cx="4114800" cy="4389120"/>
          </a:xfrm>
        </p:spPr>
        <p:txBody>
          <a:bodyPr>
            <a:normAutofit fontScale="25000" lnSpcReduction="20000"/>
          </a:bodyPr>
          <a:lstStyle/>
          <a:p>
            <a:pPr>
              <a:buNone/>
            </a:pPr>
            <a:r>
              <a:rPr lang="en-US" sz="5600" dirty="0" smtClean="0"/>
              <a:t>/*</a:t>
            </a:r>
          </a:p>
          <a:p>
            <a:pPr>
              <a:buNone/>
            </a:pPr>
            <a:r>
              <a:rPr lang="en-US" sz="5600" dirty="0" smtClean="0"/>
              <a:t> * To change this template, choose Tools | Templates</a:t>
            </a:r>
          </a:p>
          <a:p>
            <a:pPr>
              <a:buNone/>
            </a:pPr>
            <a:r>
              <a:rPr lang="en-US" sz="5600" dirty="0" smtClean="0"/>
              <a:t> * and open the template in the editor.</a:t>
            </a:r>
          </a:p>
          <a:p>
            <a:pPr>
              <a:buNone/>
            </a:pPr>
            <a:r>
              <a:rPr lang="en-US" sz="5600" dirty="0" smtClean="0"/>
              <a:t> */</a:t>
            </a:r>
          </a:p>
          <a:p>
            <a:pPr>
              <a:buNone/>
            </a:pPr>
            <a:endParaRPr lang="en-US" sz="5600" dirty="0" smtClean="0"/>
          </a:p>
          <a:p>
            <a:pPr>
              <a:buNone/>
            </a:pPr>
            <a:r>
              <a:rPr lang="en-US" sz="5600" dirty="0" smtClean="0"/>
              <a:t>package subject;</a:t>
            </a:r>
          </a:p>
          <a:p>
            <a:pPr>
              <a:buNone/>
            </a:pPr>
            <a:endParaRPr lang="en-US" sz="5600" dirty="0" smtClean="0"/>
          </a:p>
          <a:p>
            <a:pPr>
              <a:buNone/>
            </a:pPr>
            <a:r>
              <a:rPr lang="en-US" sz="5600" dirty="0" smtClean="0"/>
              <a:t>/**</a:t>
            </a:r>
          </a:p>
          <a:p>
            <a:pPr>
              <a:buNone/>
            </a:pPr>
            <a:r>
              <a:rPr lang="en-US" sz="5600" dirty="0" smtClean="0"/>
              <a:t> *</a:t>
            </a:r>
          </a:p>
          <a:p>
            <a:pPr>
              <a:buNone/>
            </a:pPr>
            <a:r>
              <a:rPr lang="en-US" sz="5600" dirty="0" smtClean="0"/>
              <a:t> * @author ADMIN</a:t>
            </a:r>
          </a:p>
          <a:p>
            <a:pPr>
              <a:buNone/>
            </a:pPr>
            <a:r>
              <a:rPr lang="en-US" sz="5600" dirty="0" smtClean="0"/>
              <a:t> */</a:t>
            </a:r>
          </a:p>
          <a:p>
            <a:pPr>
              <a:buNone/>
            </a:pPr>
            <a:r>
              <a:rPr lang="en-US" sz="5600" dirty="0" smtClean="0"/>
              <a:t>public class subject {</a:t>
            </a:r>
          </a:p>
          <a:p>
            <a:pPr>
              <a:buNone/>
            </a:pPr>
            <a:endParaRPr lang="en-US" sz="5600" dirty="0" smtClean="0"/>
          </a:p>
          <a:p>
            <a:pPr>
              <a:buNone/>
            </a:pPr>
            <a:r>
              <a:rPr lang="en-US" sz="5600" dirty="0" smtClean="0"/>
              <a:t>    // Attributes</a:t>
            </a:r>
          </a:p>
          <a:p>
            <a:pPr>
              <a:buNone/>
            </a:pPr>
            <a:r>
              <a:rPr lang="en-US" sz="5600" dirty="0" smtClean="0"/>
              <a:t>    String name;</a:t>
            </a:r>
          </a:p>
          <a:p>
            <a:pPr>
              <a:buNone/>
            </a:pPr>
            <a:r>
              <a:rPr lang="en-US" sz="5600" dirty="0" smtClean="0"/>
              <a:t>    String </a:t>
            </a:r>
            <a:r>
              <a:rPr lang="en-US" sz="5600" dirty="0" err="1" smtClean="0"/>
              <a:t>subjectCode</a:t>
            </a:r>
            <a:r>
              <a:rPr lang="en-US" sz="5600" dirty="0" smtClean="0"/>
              <a:t>;</a:t>
            </a:r>
          </a:p>
          <a:p>
            <a:pPr>
              <a:buNone/>
            </a:pPr>
            <a:r>
              <a:rPr lang="en-US" sz="5600" dirty="0" smtClean="0"/>
              <a:t>    </a:t>
            </a:r>
            <a:r>
              <a:rPr lang="en-US" sz="5600" dirty="0" err="1" smtClean="0"/>
              <a:t>int</a:t>
            </a:r>
            <a:r>
              <a:rPr lang="en-US" sz="5600" dirty="0" smtClean="0"/>
              <a:t> credit;</a:t>
            </a:r>
          </a:p>
          <a:p>
            <a:pPr>
              <a:buNone/>
            </a:pPr>
            <a:r>
              <a:rPr lang="en-US" sz="5600" dirty="0" smtClean="0"/>
              <a:t>    </a:t>
            </a:r>
            <a:r>
              <a:rPr lang="en-US" sz="5600" dirty="0" err="1" smtClean="0"/>
              <a:t>int</a:t>
            </a:r>
            <a:r>
              <a:rPr lang="en-US" sz="5600" dirty="0" smtClean="0"/>
              <a:t> </a:t>
            </a:r>
            <a:r>
              <a:rPr lang="en-US" sz="5600" dirty="0" err="1" smtClean="0"/>
              <a:t>contactHour</a:t>
            </a:r>
            <a:r>
              <a:rPr lang="en-US" sz="5600" dirty="0" smtClean="0"/>
              <a:t>;</a:t>
            </a:r>
          </a:p>
          <a:p>
            <a:pPr>
              <a:buNone/>
            </a:pPr>
            <a:r>
              <a:rPr lang="en-US" sz="5600" dirty="0" smtClean="0"/>
              <a:t>    String </a:t>
            </a:r>
            <a:r>
              <a:rPr lang="en-US" sz="5600" dirty="0" err="1" smtClean="0"/>
              <a:t>programLevel</a:t>
            </a:r>
            <a:r>
              <a:rPr lang="en-US" sz="5600" dirty="0" smtClean="0"/>
              <a:t>;</a:t>
            </a:r>
          </a:p>
          <a:p>
            <a:pPr>
              <a:buNone/>
            </a:pPr>
            <a:r>
              <a:rPr lang="en-US" dirty="0" smtClean="0"/>
              <a:t>        </a:t>
            </a:r>
          </a:p>
        </p:txBody>
      </p:sp>
      <p:sp>
        <p:nvSpPr>
          <p:cNvPr id="4" name="Content Placeholder 2"/>
          <p:cNvSpPr txBox="1">
            <a:spLocks/>
          </p:cNvSpPr>
          <p:nvPr/>
        </p:nvSpPr>
        <p:spPr>
          <a:xfrm>
            <a:off x="4572000" y="1935480"/>
            <a:ext cx="41148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 register for subject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public void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registerSubject</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 get the student ID from the text box</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 get the subject code from the text box</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 call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insertToDB</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function to add the registration info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public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insertToDB</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(String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studentID</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String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subjectCode</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 SQL statement to insert a new data to REGISTERATION table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smtClean="0"/>
              <a:t>Constructing objects with new</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Century Gothic" pitchFamily="34" charset="0"/>
              </a:rPr>
              <a:t>class Car { </a:t>
            </a:r>
          </a:p>
          <a:p>
            <a:pPr>
              <a:buNone/>
            </a:pPr>
            <a:r>
              <a:rPr lang="en-US" dirty="0" smtClean="0">
                <a:latin typeface="Century Gothic" pitchFamily="34" charset="0"/>
              </a:rPr>
              <a:t>	String </a:t>
            </a:r>
            <a:r>
              <a:rPr lang="en-US" dirty="0" err="1" smtClean="0">
                <a:latin typeface="Century Gothic" pitchFamily="34" charset="0"/>
              </a:rPr>
              <a:t>licensePlate</a:t>
            </a:r>
            <a:r>
              <a:rPr lang="en-US" dirty="0" smtClean="0">
                <a:latin typeface="Century Gothic" pitchFamily="34" charset="0"/>
              </a:rPr>
              <a:t>; // e.g. "New York 543 A23" </a:t>
            </a:r>
          </a:p>
          <a:p>
            <a:pPr>
              <a:buNone/>
            </a:pPr>
            <a:r>
              <a:rPr lang="en-US" dirty="0" smtClean="0">
                <a:latin typeface="Century Gothic" pitchFamily="34" charset="0"/>
              </a:rPr>
              <a:t>	double speed; // in kilometers per hour </a:t>
            </a:r>
          </a:p>
          <a:p>
            <a:pPr>
              <a:buNone/>
            </a:pPr>
            <a:r>
              <a:rPr lang="en-US" dirty="0" smtClean="0">
                <a:latin typeface="Century Gothic" pitchFamily="34" charset="0"/>
              </a:rPr>
              <a:t>	double </a:t>
            </a:r>
            <a:r>
              <a:rPr lang="en-US" dirty="0" err="1" smtClean="0">
                <a:latin typeface="Century Gothic" pitchFamily="34" charset="0"/>
              </a:rPr>
              <a:t>maxSpeed</a:t>
            </a:r>
            <a:r>
              <a:rPr lang="en-US" dirty="0" smtClean="0">
                <a:latin typeface="Century Gothic" pitchFamily="34" charset="0"/>
              </a:rPr>
              <a:t>; // in kilometers per hour </a:t>
            </a:r>
          </a:p>
          <a:p>
            <a:pPr>
              <a:buNone/>
            </a:pPr>
            <a:r>
              <a:rPr lang="en-US" dirty="0" smtClean="0">
                <a:latin typeface="Century Gothic" pitchFamily="34" charset="0"/>
              </a:rPr>
              <a:t>} </a:t>
            </a:r>
          </a:p>
          <a:p>
            <a:r>
              <a:rPr lang="en-US" dirty="0" smtClean="0"/>
              <a:t>To instantiate an object in Java, use the keyword new followed by a call to the class's constructor. Here's how you'd create a new Car variable called c: </a:t>
            </a:r>
          </a:p>
          <a:p>
            <a:r>
              <a:rPr lang="en-US" dirty="0" smtClean="0"/>
              <a:t>Car c; c = new Car(); The first word, Car, declares the type of the variable c. Classes are types and variables of a class type need to be declared just like variables that are </a:t>
            </a:r>
            <a:r>
              <a:rPr lang="en-US" dirty="0" err="1" smtClean="0"/>
              <a:t>ints</a:t>
            </a:r>
            <a:r>
              <a:rPr lang="en-US" dirty="0" smtClean="0"/>
              <a:t> or doubles.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81000" y="762000"/>
            <a:ext cx="7467600" cy="1600200"/>
          </a:xfrm>
        </p:spPr>
        <p:txBody>
          <a:bodyPr/>
          <a:lstStyle/>
          <a:p>
            <a:pPr eaLnBrk="1" hangingPunct="1"/>
            <a:r>
              <a:rPr lang="en-US" sz="4100" dirty="0" smtClean="0"/>
              <a:t>Java Code : </a:t>
            </a:r>
            <a:br>
              <a:rPr lang="en-US" sz="4100" dirty="0" smtClean="0"/>
            </a:br>
            <a:r>
              <a:rPr lang="en-US" sz="4100" dirty="0" smtClean="0"/>
              <a:t>Object Declaration / Manipulation </a:t>
            </a:r>
          </a:p>
        </p:txBody>
      </p:sp>
      <p:sp>
        <p:nvSpPr>
          <p:cNvPr id="31747" name="Text Box 4"/>
          <p:cNvSpPr txBox="1">
            <a:spLocks noChangeArrowheads="1"/>
          </p:cNvSpPr>
          <p:nvPr/>
        </p:nvSpPr>
        <p:spPr bwMode="auto">
          <a:xfrm>
            <a:off x="361950" y="2387600"/>
            <a:ext cx="8553450" cy="4013200"/>
          </a:xfrm>
          <a:prstGeom prst="rect">
            <a:avLst/>
          </a:prstGeom>
          <a:solidFill>
            <a:schemeClr val="bg1"/>
          </a:solidFill>
          <a:ln w="9525">
            <a:solidFill>
              <a:schemeClr val="tx1"/>
            </a:solidFill>
            <a:miter lim="800000"/>
            <a:headEnd/>
            <a:tailEnd/>
          </a:ln>
        </p:spPr>
        <p:txBody>
          <a:bodyPr>
            <a:spAutoFit/>
          </a:bodyPr>
          <a:lstStyle/>
          <a:p>
            <a:r>
              <a:rPr lang="en-US" sz="1600">
                <a:solidFill>
                  <a:schemeClr val="accent2"/>
                </a:solidFill>
                <a:latin typeface="Courier New" pitchFamily="49" charset="0"/>
                <a:cs typeface="Courier New" pitchFamily="49" charset="0"/>
              </a:rPr>
              <a:t>public</a:t>
            </a:r>
            <a:r>
              <a:rPr lang="en-US" sz="1600">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Class</a:t>
            </a:r>
            <a:r>
              <a:rPr lang="en-US" sz="1600">
                <a:latin typeface="Courier New" pitchFamily="49" charset="0"/>
                <a:cs typeface="Courier New" pitchFamily="49" charset="0"/>
              </a:rPr>
              <a:t> Student{</a:t>
            </a:r>
          </a:p>
          <a:p>
            <a:r>
              <a:rPr lang="en-US" sz="1600">
                <a:latin typeface="Courier New" pitchFamily="49" charset="0"/>
                <a:cs typeface="Courier New" pitchFamily="49" charset="0"/>
              </a:rPr>
              <a:t>…</a:t>
            </a:r>
          </a:p>
          <a:p>
            <a:endParaRPr lang="en-US" sz="1600">
              <a:latin typeface="Courier New" pitchFamily="49" charset="0"/>
              <a:cs typeface="Courier New" pitchFamily="49" charset="0"/>
            </a:endParaRPr>
          </a:p>
          <a:p>
            <a:r>
              <a:rPr lang="en-US" sz="1600">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public static void</a:t>
            </a:r>
            <a:r>
              <a:rPr lang="en-US" sz="1600">
                <a:latin typeface="Courier New" pitchFamily="49" charset="0"/>
                <a:cs typeface="Courier New" pitchFamily="49" charset="0"/>
              </a:rPr>
              <a:t> main (String data[]){</a:t>
            </a:r>
          </a:p>
          <a:p>
            <a:r>
              <a:rPr lang="en-US" sz="1600">
                <a:latin typeface="Courier New" pitchFamily="49" charset="0"/>
                <a:cs typeface="Courier New" pitchFamily="49" charset="0"/>
              </a:rPr>
              <a:t>	    Student stdDiploma ;  </a:t>
            </a:r>
            <a:r>
              <a:rPr lang="en-US" sz="1600">
                <a:solidFill>
                  <a:schemeClr val="folHlink"/>
                </a:solidFill>
                <a:latin typeface="Courier New" pitchFamily="49" charset="0"/>
                <a:cs typeface="Courier New" pitchFamily="49" charset="0"/>
              </a:rPr>
              <a:t>// declaring/creating an object</a:t>
            </a:r>
          </a:p>
          <a:p>
            <a:r>
              <a:rPr lang="en-US" sz="1600">
                <a:latin typeface="Courier New" pitchFamily="49" charset="0"/>
                <a:cs typeface="Courier New" pitchFamily="49" charset="0"/>
              </a:rPr>
              <a:t>	    stdDiploma = </a:t>
            </a:r>
            <a:r>
              <a:rPr lang="en-US" sz="1600">
                <a:solidFill>
                  <a:schemeClr val="accent2"/>
                </a:solidFill>
                <a:latin typeface="Courier New" pitchFamily="49" charset="0"/>
                <a:cs typeface="Courier New" pitchFamily="49" charset="0"/>
              </a:rPr>
              <a:t>new</a:t>
            </a:r>
            <a:r>
              <a:rPr lang="en-US" sz="1600">
                <a:latin typeface="Courier New" pitchFamily="49" charset="0"/>
                <a:cs typeface="Courier New" pitchFamily="49" charset="0"/>
              </a:rPr>
              <a:t> Student() ;  </a:t>
            </a:r>
            <a:r>
              <a:rPr lang="en-US" sz="1600">
                <a:solidFill>
                  <a:schemeClr val="folHlink"/>
                </a:solidFill>
                <a:latin typeface="Courier New" pitchFamily="49" charset="0"/>
                <a:cs typeface="Courier New" pitchFamily="49" charset="0"/>
              </a:rPr>
              <a:t>// object initialize</a:t>
            </a:r>
          </a:p>
          <a:p>
            <a:r>
              <a:rPr lang="en-US" sz="1600">
                <a:latin typeface="Courier New" pitchFamily="49" charset="0"/>
                <a:cs typeface="Courier New" pitchFamily="49" charset="0"/>
              </a:rPr>
              <a:t>	    Student Std1 = </a:t>
            </a:r>
            <a:r>
              <a:rPr lang="en-US" sz="1600">
                <a:solidFill>
                  <a:schemeClr val="accent2"/>
                </a:solidFill>
                <a:latin typeface="Courier New" pitchFamily="49" charset="0"/>
                <a:cs typeface="Courier New" pitchFamily="49" charset="0"/>
              </a:rPr>
              <a:t>new</a:t>
            </a:r>
            <a:r>
              <a:rPr lang="en-US" sz="1600">
                <a:latin typeface="Courier New" pitchFamily="49" charset="0"/>
                <a:cs typeface="Courier New" pitchFamily="49" charset="0"/>
              </a:rPr>
              <a:t> Student() ;  </a:t>
            </a:r>
            <a:r>
              <a:rPr lang="en-US" sz="1600">
                <a:solidFill>
                  <a:schemeClr val="folHlink"/>
                </a:solidFill>
                <a:latin typeface="Courier New" pitchFamily="49" charset="0"/>
                <a:cs typeface="Courier New" pitchFamily="49" charset="0"/>
              </a:rPr>
              <a:t>// declaration and 							 initialize</a:t>
            </a:r>
          </a:p>
          <a:p>
            <a:r>
              <a:rPr lang="en-US" sz="1600">
                <a:latin typeface="Courier New" pitchFamily="49" charset="0"/>
                <a:cs typeface="Courier New" pitchFamily="49" charset="0"/>
              </a:rPr>
              <a:t>	    Std1.name = " Amad“ ;  </a:t>
            </a:r>
            <a:r>
              <a:rPr lang="en-US" sz="1600">
                <a:solidFill>
                  <a:schemeClr val="folHlink"/>
                </a:solidFill>
                <a:latin typeface="Courier New" pitchFamily="49" charset="0"/>
                <a:cs typeface="Courier New" pitchFamily="49" charset="0"/>
              </a:rPr>
              <a:t>// assigning value to object</a:t>
            </a:r>
          </a:p>
          <a:p>
            <a:r>
              <a:rPr lang="en-US" sz="1600">
                <a:latin typeface="Courier New" pitchFamily="49" charset="0"/>
                <a:cs typeface="Courier New" pitchFamily="49" charset="0"/>
              </a:rPr>
              <a:t>	    Std1.age = 24 ;  </a:t>
            </a:r>
            <a:r>
              <a:rPr lang="en-US" sz="1600">
                <a:solidFill>
                  <a:schemeClr val="folHlink"/>
                </a:solidFill>
                <a:latin typeface="Courier New" pitchFamily="49" charset="0"/>
                <a:cs typeface="Courier New" pitchFamily="49" charset="0"/>
              </a:rPr>
              <a:t>// assigning value to object</a:t>
            </a:r>
          </a:p>
          <a:p>
            <a:r>
              <a:rPr lang="en-US" sz="1600">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System</a:t>
            </a:r>
            <a:r>
              <a:rPr lang="en-US" sz="1600">
                <a:latin typeface="Courier New" pitchFamily="49" charset="0"/>
                <a:cs typeface="Courier New" pitchFamily="49" charset="0"/>
              </a:rPr>
              <a:t>.out.println(" student name : " + Std1.name) ; </a:t>
            </a:r>
          </a:p>
          <a:p>
            <a:r>
              <a:rPr lang="en-US" sz="1600">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System</a:t>
            </a:r>
            <a:r>
              <a:rPr lang="en-US" sz="1600">
                <a:latin typeface="Courier New" pitchFamily="49" charset="0"/>
                <a:cs typeface="Courier New" pitchFamily="49" charset="0"/>
              </a:rPr>
              <a:t>.out.println(" student age registration : " + 					Std1.age) ;</a:t>
            </a:r>
          </a:p>
          <a:p>
            <a:r>
              <a:rPr lang="en-US" sz="1600">
                <a:latin typeface="Courier New" pitchFamily="49" charset="0"/>
                <a:cs typeface="Courier New" pitchFamily="49" charset="0"/>
              </a:rPr>
              <a:t>       }	</a:t>
            </a:r>
          </a:p>
          <a:p>
            <a:endParaRPr lang="en-US" sz="1600">
              <a:latin typeface="Courier New" pitchFamily="49" charset="0"/>
              <a:cs typeface="Courier New" pitchFamily="49" charset="0"/>
            </a:endParaRPr>
          </a:p>
          <a:p>
            <a:r>
              <a:rPr lang="en-US" sz="1600">
                <a:latin typeface="Courier New" pitchFamily="49" charset="0"/>
                <a:cs typeface="Courier New" pitchFamily="49" charset="0"/>
              </a:rPr>
              <a:t>}</a:t>
            </a:r>
          </a:p>
        </p:txBody>
      </p:sp>
      <p:sp>
        <p:nvSpPr>
          <p:cNvPr id="31748" name="Rectangle 6"/>
          <p:cNvSpPr>
            <a:spLocks noChangeArrowheads="1"/>
          </p:cNvSpPr>
          <p:nvPr/>
        </p:nvSpPr>
        <p:spPr bwMode="auto">
          <a:xfrm>
            <a:off x="1371600" y="3657600"/>
            <a:ext cx="7315200" cy="609600"/>
          </a:xfrm>
          <a:prstGeom prst="rect">
            <a:avLst/>
          </a:prstGeom>
          <a:noFill/>
          <a:ln w="9525">
            <a:solidFill>
              <a:srgbClr val="000000"/>
            </a:solidFill>
            <a:miter lim="800000"/>
            <a:headEnd/>
            <a:tailEnd/>
          </a:ln>
        </p:spPr>
        <p:txBody>
          <a:bodyPr wrap="none" anchor="ctr"/>
          <a:lstStyle/>
          <a:p>
            <a:endParaRPr lang="en-MY">
              <a:latin typeface="Georgia" pitchFamily="18" charset="0"/>
            </a:endParaRPr>
          </a:p>
        </p:txBody>
      </p:sp>
      <p:sp>
        <p:nvSpPr>
          <p:cNvPr id="31749" name="Rectangle 7"/>
          <p:cNvSpPr>
            <a:spLocks noChangeArrowheads="1"/>
          </p:cNvSpPr>
          <p:nvPr/>
        </p:nvSpPr>
        <p:spPr bwMode="auto">
          <a:xfrm>
            <a:off x="1371600" y="4572000"/>
            <a:ext cx="7315200" cy="609600"/>
          </a:xfrm>
          <a:prstGeom prst="rect">
            <a:avLst/>
          </a:prstGeom>
          <a:noFill/>
          <a:ln w="9525">
            <a:solidFill>
              <a:srgbClr val="000000"/>
            </a:solidFill>
            <a:miter lim="800000"/>
            <a:headEnd/>
            <a:tailEnd/>
          </a:ln>
        </p:spPr>
        <p:txBody>
          <a:bodyPr wrap="none" anchor="ctr"/>
          <a:lstStyle/>
          <a:p>
            <a:endParaRPr lang="en-MY">
              <a:latin typeface="Georgia" pitchFamily="18" charset="0"/>
            </a:endParaRPr>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US" dirty="0"/>
          </a:p>
        </p:txBody>
      </p:sp>
      <p:sp>
        <p:nvSpPr>
          <p:cNvPr id="3" name="Content Placeholder 2"/>
          <p:cNvSpPr>
            <a:spLocks noGrp="1"/>
          </p:cNvSpPr>
          <p:nvPr>
            <p:ph idx="1"/>
          </p:nvPr>
        </p:nvSpPr>
        <p:spPr/>
        <p:txBody>
          <a:bodyPr/>
          <a:lstStyle/>
          <a:p>
            <a:pPr>
              <a:buNone/>
            </a:pPr>
            <a:r>
              <a:rPr lang="en-US" dirty="0" smtClean="0"/>
              <a:t>Access Modifiers</a:t>
            </a:r>
          </a:p>
          <a:p>
            <a:r>
              <a:rPr lang="en-US" b="1" dirty="0" smtClean="0"/>
              <a:t>1. private</a:t>
            </a:r>
            <a:br>
              <a:rPr lang="en-US" b="1" dirty="0" smtClean="0"/>
            </a:br>
            <a:r>
              <a:rPr lang="en-US" b="1" dirty="0" smtClean="0"/>
              <a:t>2. protected</a:t>
            </a:r>
            <a:br>
              <a:rPr lang="en-US" b="1" dirty="0" smtClean="0"/>
            </a:br>
            <a:r>
              <a:rPr lang="en-US" b="1" dirty="0" smtClean="0"/>
              <a:t>3. default</a:t>
            </a:r>
            <a:br>
              <a:rPr lang="en-US" b="1" dirty="0" smtClean="0"/>
            </a:br>
            <a:r>
              <a:rPr lang="en-US" b="1" dirty="0" smtClean="0"/>
              <a:t>4. public</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dirty="0"/>
              <a:t>Access </a:t>
            </a:r>
            <a:r>
              <a:rPr lang="en-US" dirty="0" smtClean="0"/>
              <a:t>Modifiers</a:t>
            </a:r>
            <a:endParaRPr lang="en-US" dirty="0"/>
          </a:p>
        </p:txBody>
      </p:sp>
      <p:sp>
        <p:nvSpPr>
          <p:cNvPr id="508931" name="Rectangle 3"/>
          <p:cNvSpPr>
            <a:spLocks noGrp="1" noChangeArrowheads="1"/>
          </p:cNvSpPr>
          <p:nvPr>
            <p:ph idx="1"/>
          </p:nvPr>
        </p:nvSpPr>
        <p:spPr/>
        <p:txBody>
          <a:bodyPr>
            <a:normAutofit/>
          </a:bodyPr>
          <a:lstStyle/>
          <a:p>
            <a:r>
              <a:rPr lang="en-US" dirty="0" smtClean="0"/>
              <a:t>The private (most restrictive) fields or methods cannot be used for classes and Interfaces. It also cannot be used for fields and methods within an interface. Fields, methods or constructors declared private are strictly controlled, which means they cannot be accesses by anywhere outside the enclosing class. A standard design strategy is to make all fields private and provide public getter methods for them.</a:t>
            </a:r>
          </a:p>
          <a:p>
            <a:r>
              <a:rPr lang="en-US" dirty="0" smtClean="0"/>
              <a:t>Data </a:t>
            </a:r>
            <a:r>
              <a:rPr lang="en-US" dirty="0"/>
              <a:t>members are usually kept private</a:t>
            </a:r>
          </a:p>
          <a:p>
            <a:pPr lvl="1"/>
            <a:r>
              <a:rPr lang="en-US" dirty="0"/>
              <a:t>It is accessible only within the </a:t>
            </a:r>
            <a:r>
              <a:rPr lang="en-US" dirty="0" smtClean="0"/>
              <a:t>class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dirty="0"/>
              <a:t>Access </a:t>
            </a:r>
            <a:r>
              <a:rPr lang="en-US" dirty="0" smtClean="0"/>
              <a:t>Modifiers</a:t>
            </a:r>
            <a:endParaRPr lang="en-US" dirty="0"/>
          </a:p>
        </p:txBody>
      </p:sp>
      <p:sp>
        <p:nvSpPr>
          <p:cNvPr id="508931" name="Rectangle 3"/>
          <p:cNvSpPr>
            <a:spLocks noGrp="1" noChangeArrowheads="1"/>
          </p:cNvSpPr>
          <p:nvPr>
            <p:ph idx="1"/>
          </p:nvPr>
        </p:nvSpPr>
        <p:spPr/>
        <p:txBody>
          <a:bodyPr>
            <a:normAutofit lnSpcReduction="10000"/>
          </a:bodyPr>
          <a:lstStyle/>
          <a:p>
            <a:pPr>
              <a:buNone/>
            </a:pPr>
            <a:r>
              <a:rPr lang="en-US" dirty="0" smtClean="0"/>
              <a:t>public access modifier</a:t>
            </a:r>
          </a:p>
          <a:p>
            <a:r>
              <a:rPr lang="en-US" dirty="0" smtClean="0"/>
              <a:t>The </a:t>
            </a:r>
            <a:r>
              <a:rPr lang="en-US" dirty="0"/>
              <a:t>methods which expose the behavior of the object are kept </a:t>
            </a:r>
            <a:r>
              <a:rPr lang="en-US" dirty="0" smtClean="0"/>
              <a:t>public</a:t>
            </a:r>
          </a:p>
          <a:p>
            <a:r>
              <a:rPr lang="en-US" dirty="0" smtClean="0"/>
              <a:t>Fields, methods and constructors declared public (least restrictive) within a public class are visible to any class in the Java program, whether these classes are in the same package or in another package.</a:t>
            </a:r>
            <a:endParaRPr lang="en-US" dirty="0"/>
          </a:p>
          <a:p>
            <a:r>
              <a:rPr lang="en-US" dirty="0"/>
              <a:t>Key feature of OOP</a:t>
            </a:r>
          </a:p>
          <a:p>
            <a:pPr lvl="1"/>
            <a:r>
              <a:rPr lang="en-US" dirty="0"/>
              <a:t>Encapsulation (binding of code and data together) </a:t>
            </a:r>
          </a:p>
          <a:p>
            <a:pPr lvl="1"/>
            <a:r>
              <a:rPr lang="en-US" dirty="0"/>
              <a:t>State (data) is hidden and Behavior (methods) is exposed to external world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dirty="0"/>
              <a:t>Access </a:t>
            </a:r>
            <a:r>
              <a:rPr lang="en-US" dirty="0" smtClean="0"/>
              <a:t>Modifiers</a:t>
            </a:r>
            <a:endParaRPr lang="en-US" dirty="0"/>
          </a:p>
        </p:txBody>
      </p:sp>
      <p:sp>
        <p:nvSpPr>
          <p:cNvPr id="508931" name="Rectangle 3"/>
          <p:cNvSpPr>
            <a:spLocks noGrp="1" noChangeArrowheads="1"/>
          </p:cNvSpPr>
          <p:nvPr>
            <p:ph idx="1"/>
          </p:nvPr>
        </p:nvSpPr>
        <p:spPr/>
        <p:txBody>
          <a:bodyPr>
            <a:normAutofit/>
          </a:bodyPr>
          <a:lstStyle/>
          <a:p>
            <a:pPr>
              <a:buNone/>
            </a:pPr>
            <a:r>
              <a:rPr lang="en-US" dirty="0" smtClean="0"/>
              <a:t>protected access modifier</a:t>
            </a:r>
          </a:p>
          <a:p>
            <a:r>
              <a:rPr lang="en-US" dirty="0" smtClean="0"/>
              <a:t>The protected fields or methods cannot be used for classes and Interfaces. It also cannot be used for fields and methods within an interface. Fields, methods and constructors declared protected in a </a:t>
            </a:r>
            <a:r>
              <a:rPr lang="en-US" dirty="0" err="1" smtClean="0"/>
              <a:t>superclass</a:t>
            </a:r>
            <a:r>
              <a:rPr lang="en-US" dirty="0" smtClean="0"/>
              <a:t> can be accessed only by subclasses in other packages. Classes in the same package can also access protected fields, methods and constructors as well, even if they are not a subclass of the protected member’s class.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Classes</a:t>
            </a:r>
            <a:endParaRPr lang="en-US" b="1" dirty="0"/>
          </a:p>
        </p:txBody>
      </p:sp>
      <p:sp>
        <p:nvSpPr>
          <p:cNvPr id="3" name="Content Placeholder 2"/>
          <p:cNvSpPr>
            <a:spLocks noGrp="1"/>
          </p:cNvSpPr>
          <p:nvPr>
            <p:ph idx="1"/>
          </p:nvPr>
        </p:nvSpPr>
        <p:spPr/>
        <p:txBody>
          <a:bodyPr>
            <a:normAutofit/>
          </a:bodyPr>
          <a:lstStyle/>
          <a:p>
            <a:r>
              <a:rPr lang="en-US" dirty="0" smtClean="0"/>
              <a:t>A class can be declared </a:t>
            </a:r>
            <a:r>
              <a:rPr lang="en-US" dirty="0" smtClean="0">
                <a:hlinkClick r:id="rId2"/>
              </a:rPr>
              <a:t>static</a:t>
            </a:r>
            <a:r>
              <a:rPr lang="en-US" dirty="0" smtClean="0"/>
              <a:t>, indicating that it contains only static members. It is not possible to create instances of a static class using the </a:t>
            </a:r>
            <a:r>
              <a:rPr lang="en-US" dirty="0" smtClean="0">
                <a:hlinkClick r:id="rId3"/>
              </a:rPr>
              <a:t>new</a:t>
            </a:r>
            <a:r>
              <a:rPr lang="en-US" dirty="0" smtClean="0"/>
              <a:t> keyword.</a:t>
            </a:r>
          </a:p>
          <a:p>
            <a:r>
              <a:rPr lang="en-US" dirty="0" smtClean="0"/>
              <a:t>The main features of a static class are:</a:t>
            </a:r>
          </a:p>
          <a:p>
            <a:pPr lvl="1"/>
            <a:r>
              <a:rPr lang="en-US" dirty="0" smtClean="0"/>
              <a:t>They only contain static members.</a:t>
            </a:r>
          </a:p>
          <a:p>
            <a:pPr lvl="1"/>
            <a:r>
              <a:rPr lang="en-US" dirty="0" smtClean="0"/>
              <a:t>They cannot be instantiated.</a:t>
            </a:r>
          </a:p>
          <a:p>
            <a:pPr lvl="1"/>
            <a:r>
              <a:rPr lang="en-US" dirty="0" smtClean="0"/>
              <a:t>They are sealed.</a:t>
            </a:r>
          </a:p>
          <a:p>
            <a:pPr lvl="1"/>
            <a:r>
              <a:rPr lang="en-US" dirty="0" smtClean="0"/>
              <a:t>They cannot contain </a:t>
            </a:r>
            <a:r>
              <a:rPr lang="en-US" dirty="0" smtClean="0">
                <a:hlinkClick r:id="rId4"/>
              </a:rPr>
              <a:t>Instance Constructors (C# Programming Guide)</a:t>
            </a:r>
            <a:r>
              <a:rPr lang="en-US" dirty="0" smtClean="0"/>
              <a: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Classes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Creating a static class is therefore much the same as creating a class that contains only static members and a private constructor. A private constructor prevents the class from being instantiated.</a:t>
            </a:r>
          </a:p>
          <a:p>
            <a:r>
              <a:rPr lang="en-US" dirty="0" smtClean="0"/>
              <a:t>The advantage of using a static class is that the compiler can check to make sure that no instance members are accidentally added. The compiler will guarantee that instances of this class cannot be created. </a:t>
            </a:r>
          </a:p>
          <a:p>
            <a:r>
              <a:rPr lang="en-US" dirty="0" smtClean="0"/>
              <a:t>Static classes are sealed and therefore cannot be inherited. Static classes cannot contain a constructor, although it is still possible to declare a static constructor to assign initial values or set up some static state. For more information, see </a:t>
            </a:r>
            <a:r>
              <a:rPr lang="en-US" dirty="0" smtClean="0">
                <a:hlinkClick r:id="rId2"/>
              </a:rPr>
              <a:t>Static Constructors (C# Programming Guide)</a:t>
            </a:r>
            <a:r>
              <a:rPr lang="en-US" dirty="0" smtClean="0"/>
              <a: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There are two types of methods.</a:t>
            </a:r>
          </a:p>
          <a:p>
            <a:r>
              <a:rPr lang="en-US" b="1" dirty="0" smtClean="0"/>
              <a:t>Instance methods</a:t>
            </a:r>
            <a:r>
              <a:rPr lang="en-US" dirty="0" smtClean="0"/>
              <a:t> are associated with an object and use the instance variables of that object. This is the default. </a:t>
            </a:r>
          </a:p>
          <a:p>
            <a:r>
              <a:rPr lang="en-US" b="1" dirty="0" smtClean="0"/>
              <a:t>Static methods</a:t>
            </a:r>
            <a:r>
              <a:rPr lang="en-US" dirty="0" smtClean="0"/>
              <a:t> use no instance variables of any object of the class they are defined in. If you define a method to be static, you will be given a rude message by the compiler if you try to access any instance variables. </a:t>
            </a:r>
            <a:r>
              <a:rPr lang="en-US" dirty="0" smtClean="0">
                <a:solidFill>
                  <a:srgbClr val="FF0000"/>
                </a:solidFill>
              </a:rPr>
              <a:t>You can access static variables, but except for constants, this is unusual. </a:t>
            </a:r>
            <a:r>
              <a:rPr lang="en-US" dirty="0" smtClean="0"/>
              <a:t>Static methods typically take all they data from parameters and compute something from those parameters, with no reference to variables. This is typical of methods which do some kind of generic calculation. A good example of this are the many utility methods in the predefined Math class.</a:t>
            </a:r>
          </a:p>
          <a:p>
            <a:endParaRPr lang="en-US" dirty="0"/>
          </a:p>
        </p:txBody>
      </p:sp>
      <p:sp>
        <p:nvSpPr>
          <p:cNvPr id="5" name="Title 4"/>
          <p:cNvSpPr>
            <a:spLocks noGrp="1"/>
          </p:cNvSpPr>
          <p:nvPr>
            <p:ph type="title"/>
          </p:nvPr>
        </p:nvSpPr>
        <p:spPr/>
        <p:txBody>
          <a:bodyPr/>
          <a:lstStyle/>
          <a:p>
            <a:r>
              <a:rPr lang="en-US" b="1" dirty="0" smtClean="0"/>
              <a:t>Static/Class Method</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smtClean="0"/>
              <a:t>What is OOP?</a:t>
            </a:r>
            <a:endParaRPr kumimoji="1" lang="ja-JP" altLang="en-US"/>
          </a:p>
        </p:txBody>
      </p:sp>
      <p:sp>
        <p:nvSpPr>
          <p:cNvPr id="3" name="Content Placeholder 2"/>
          <p:cNvSpPr>
            <a:spLocks noGrp="1"/>
          </p:cNvSpPr>
          <p:nvPr>
            <p:ph idx="1"/>
          </p:nvPr>
        </p:nvSpPr>
        <p:spPr/>
        <p:txBody>
          <a:bodyPr/>
          <a:lstStyle/>
          <a:p>
            <a:r>
              <a:rPr lang="en-US" altLang="ja-JP" i="1" dirty="0" smtClean="0"/>
              <a:t>OOP </a:t>
            </a:r>
            <a:r>
              <a:rPr lang="en-US" altLang="ja-JP" dirty="0" smtClean="0"/>
              <a:t>is a design philosophy. It stands for Object Oriented Programming. </a:t>
            </a:r>
            <a:r>
              <a:rPr lang="en-US" altLang="ja-JP" b="1" dirty="0" smtClean="0"/>
              <a:t>O</a:t>
            </a:r>
            <a:r>
              <a:rPr lang="en-US" altLang="ja-JP" dirty="0" smtClean="0"/>
              <a:t>bject-</a:t>
            </a:r>
            <a:r>
              <a:rPr lang="en-US" altLang="ja-JP" b="1" dirty="0" smtClean="0"/>
              <a:t>O</a:t>
            </a:r>
            <a:r>
              <a:rPr lang="en-US" altLang="ja-JP" dirty="0" smtClean="0"/>
              <a:t>riented </a:t>
            </a:r>
            <a:r>
              <a:rPr lang="en-US" altLang="ja-JP" b="1" dirty="0" smtClean="0"/>
              <a:t>P</a:t>
            </a:r>
            <a:r>
              <a:rPr lang="en-US" altLang="ja-JP" dirty="0" smtClean="0"/>
              <a:t>rogramming (</a:t>
            </a:r>
            <a:r>
              <a:rPr lang="en-US" altLang="ja-JP" i="1" dirty="0" smtClean="0"/>
              <a:t>OOP</a:t>
            </a:r>
            <a:r>
              <a:rPr lang="en-US" altLang="ja-JP" dirty="0" smtClean="0"/>
              <a:t>) uses a different set of programming languages than old procedural programming languages (</a:t>
            </a:r>
            <a:r>
              <a:rPr lang="en-US" altLang="ja-JP" i="1" dirty="0" smtClean="0"/>
              <a:t>C, Pascal</a:t>
            </a:r>
            <a:r>
              <a:rPr lang="en-US" altLang="ja-JP" dirty="0" smtClean="0"/>
              <a:t>, etc.). Everything in </a:t>
            </a:r>
            <a:r>
              <a:rPr lang="en-US" altLang="ja-JP" i="1" dirty="0" smtClean="0"/>
              <a:t>OOP </a:t>
            </a:r>
            <a:r>
              <a:rPr lang="en-US" altLang="ja-JP" dirty="0" smtClean="0"/>
              <a:t>is grouped as self sustainable "</a:t>
            </a:r>
            <a:r>
              <a:rPr lang="en-US" altLang="ja-JP" i="1" dirty="0" smtClean="0"/>
              <a:t>objects</a:t>
            </a:r>
            <a:r>
              <a:rPr lang="en-US" altLang="ja-JP" dirty="0" smtClean="0"/>
              <a:t>". Hence, you gain re-usability by means of four main object-oriented programming concepts. </a:t>
            </a:r>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Static/Class Method</a:t>
            </a:r>
            <a:endParaRPr lang="en-US" b="1" dirty="0"/>
          </a:p>
        </p:txBody>
      </p:sp>
      <p:pic>
        <p:nvPicPr>
          <p:cNvPr id="23554" name="Picture 2"/>
          <p:cNvPicPr>
            <a:picLocks noChangeAspect="1" noChangeArrowheads="1"/>
          </p:cNvPicPr>
          <p:nvPr/>
        </p:nvPicPr>
        <p:blipFill>
          <a:blip r:embed="rId2" cstate="print"/>
          <a:srcRect/>
          <a:stretch>
            <a:fillRect/>
          </a:stretch>
        </p:blipFill>
        <p:spPr bwMode="auto">
          <a:xfrm>
            <a:off x="533400" y="1905000"/>
            <a:ext cx="7620000" cy="4653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Static/Class Method</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609600" y="1993630"/>
            <a:ext cx="8033249" cy="43309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Static/Class Method</a:t>
            </a:r>
            <a:endParaRPr 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457200" y="1981200"/>
            <a:ext cx="7620000" cy="458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you create a new instance (a new object) of a class using the new keyword, a </a:t>
            </a:r>
            <a:r>
              <a:rPr lang="en-US" i="1" dirty="0" smtClean="0"/>
              <a:t>constructor</a:t>
            </a:r>
            <a:r>
              <a:rPr lang="en-US" dirty="0" smtClean="0"/>
              <a:t> for that class is called. Constructors are used to initialize the instance variables (fields) of an object. Constructors are similar to methods, but with some important differences. </a:t>
            </a:r>
          </a:p>
          <a:p>
            <a:r>
              <a:rPr lang="en-US" b="1" dirty="0" smtClean="0"/>
              <a:t>Constructor name is class name</a:t>
            </a:r>
            <a:r>
              <a:rPr lang="en-US" dirty="0" smtClean="0"/>
              <a:t>. A constructors must have the </a:t>
            </a:r>
            <a:r>
              <a:rPr lang="en-US" i="1" dirty="0" smtClean="0"/>
              <a:t>same name as the class its in</a:t>
            </a:r>
            <a:r>
              <a:rPr lang="en-US" dirty="0" smtClean="0"/>
              <a:t>.</a:t>
            </a:r>
          </a:p>
          <a:p>
            <a:r>
              <a:rPr lang="en-US" b="1" dirty="0" smtClean="0"/>
              <a:t>Default constructor</a:t>
            </a:r>
            <a:r>
              <a:rPr lang="en-US" dirty="0" smtClean="0"/>
              <a:t>. If you don't define a constructor for a class, a </a:t>
            </a:r>
            <a:r>
              <a:rPr lang="en-US" i="1" dirty="0" smtClean="0"/>
              <a:t>default </a:t>
            </a:r>
            <a:r>
              <a:rPr lang="en-US" i="1" dirty="0" err="1" smtClean="0"/>
              <a:t>parameterless</a:t>
            </a:r>
            <a:r>
              <a:rPr lang="en-US" i="1" dirty="0" smtClean="0"/>
              <a:t> constructor</a:t>
            </a:r>
            <a:r>
              <a:rPr lang="en-US" dirty="0" smtClean="0"/>
              <a:t> is automatically created by the compiler. The default constructor calls the default parent constructor (super()) and initializes all instance variables to default value (zero for numeric types, null for object references, and false for </a:t>
            </a:r>
            <a:r>
              <a:rPr lang="en-US" dirty="0" err="1" smtClean="0"/>
              <a:t>booleans</a:t>
            </a:r>
            <a:r>
              <a:rPr lang="en-US" dirty="0" smtClean="0"/>
              <a:t>). </a:t>
            </a:r>
          </a:p>
          <a:p>
            <a:r>
              <a:rPr lang="en-US" b="1" dirty="0" smtClean="0"/>
              <a:t>Default constructor is created only if there are no constructors</a:t>
            </a:r>
            <a:r>
              <a:rPr lang="en-US" dirty="0" smtClean="0"/>
              <a:t>. If you define </a:t>
            </a:r>
            <a:r>
              <a:rPr lang="en-US" i="1" dirty="0" smtClean="0"/>
              <a:t>any</a:t>
            </a:r>
            <a:r>
              <a:rPr lang="en-US" dirty="0" smtClean="0"/>
              <a:t> constructor for your class, no default constructor is automatically created.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idx="1"/>
          </p:nvPr>
        </p:nvSpPr>
        <p:spPr/>
        <p:txBody>
          <a:bodyPr>
            <a:normAutofit fontScale="70000" lnSpcReduction="20000"/>
          </a:bodyPr>
          <a:lstStyle/>
          <a:p>
            <a:pPr>
              <a:buNone/>
            </a:pPr>
            <a:r>
              <a:rPr lang="en-US" b="1" dirty="0" smtClean="0"/>
              <a:t>Differences between methods and constructors</a:t>
            </a:r>
            <a:r>
              <a:rPr lang="en-US" dirty="0" smtClean="0"/>
              <a:t>. </a:t>
            </a:r>
          </a:p>
          <a:p>
            <a:r>
              <a:rPr lang="en-US" dirty="0" smtClean="0"/>
              <a:t>There is </a:t>
            </a:r>
            <a:r>
              <a:rPr lang="en-US" i="1" dirty="0" smtClean="0"/>
              <a:t>no return type</a:t>
            </a:r>
            <a:r>
              <a:rPr lang="en-US" dirty="0" smtClean="0"/>
              <a:t> given in a constructor signature (header). The value is this object itself so there is no need to indicate a return value. </a:t>
            </a:r>
          </a:p>
          <a:p>
            <a:r>
              <a:rPr lang="en-US" dirty="0" smtClean="0"/>
              <a:t>There is </a:t>
            </a:r>
            <a:r>
              <a:rPr lang="en-US" i="1" dirty="0" smtClean="0"/>
              <a:t>no return statement</a:t>
            </a:r>
            <a:r>
              <a:rPr lang="en-US" dirty="0" smtClean="0"/>
              <a:t> in the body of the constructor. </a:t>
            </a:r>
          </a:p>
          <a:p>
            <a:r>
              <a:rPr lang="en-US" dirty="0" smtClean="0"/>
              <a:t>The </a:t>
            </a:r>
            <a:r>
              <a:rPr lang="en-US" i="1" dirty="0" smtClean="0"/>
              <a:t>first line</a:t>
            </a:r>
            <a:r>
              <a:rPr lang="en-US" dirty="0" smtClean="0"/>
              <a:t> of a constructor must either be a call on another constructor in the same class (using this), or a call on the </a:t>
            </a:r>
            <a:r>
              <a:rPr lang="en-US" dirty="0" err="1" smtClean="0"/>
              <a:t>superclass</a:t>
            </a:r>
            <a:r>
              <a:rPr lang="en-US" dirty="0" smtClean="0"/>
              <a:t> constructor (using super). If the first line is neither of these, the compiler automatically inserts a call to the </a:t>
            </a:r>
            <a:r>
              <a:rPr lang="en-US" dirty="0" err="1" smtClean="0"/>
              <a:t>parameterless</a:t>
            </a:r>
            <a:r>
              <a:rPr lang="en-US" dirty="0" smtClean="0"/>
              <a:t> super class constructor. </a:t>
            </a:r>
          </a:p>
          <a:p>
            <a:r>
              <a:rPr lang="en-US" dirty="0" smtClean="0"/>
              <a:t>These differences in syntax between a constructor and method are sometimes hard to see when looking at the source. It would have been better to have had a keyword to clearly mark constructors as some languages do. </a:t>
            </a:r>
          </a:p>
          <a:p>
            <a:r>
              <a:rPr lang="en-US" b="1" dirty="0" smtClean="0"/>
              <a:t>this(...) - Calls another constructor in same class</a:t>
            </a:r>
            <a:r>
              <a:rPr lang="en-US" dirty="0" smtClean="0"/>
              <a:t>. Often a constructor with few parameters will call a constructor with more parameters, giving default values for the missing parameters. Use </a:t>
            </a:r>
            <a:r>
              <a:rPr lang="en-US" i="1" dirty="0" smtClean="0"/>
              <a:t>this to call other constructors</a:t>
            </a:r>
            <a:r>
              <a:rPr lang="en-US" dirty="0" smtClean="0"/>
              <a:t> in the same class. </a:t>
            </a:r>
            <a:r>
              <a:rPr lang="en-US" b="1" dirty="0" smtClean="0"/>
              <a:t>super(...)</a:t>
            </a:r>
            <a:r>
              <a:rPr lang="en-US" dirty="0" smtClean="0"/>
              <a:t>. Use </a:t>
            </a:r>
            <a:r>
              <a:rPr lang="en-US" i="1" dirty="0" smtClean="0"/>
              <a:t>super</a:t>
            </a:r>
            <a:r>
              <a:rPr lang="en-US" dirty="0" smtClean="0"/>
              <a:t> to call a constructor in a parent class. Calling the constructor for the </a:t>
            </a:r>
            <a:r>
              <a:rPr lang="en-US" dirty="0" err="1" smtClean="0"/>
              <a:t>superclass</a:t>
            </a:r>
            <a:r>
              <a:rPr lang="en-US" dirty="0" smtClean="0"/>
              <a:t> must be the </a:t>
            </a:r>
            <a:r>
              <a:rPr lang="en-US" i="1" dirty="0" smtClean="0"/>
              <a:t>first statement</a:t>
            </a:r>
            <a:r>
              <a:rPr lang="en-US" dirty="0" smtClean="0"/>
              <a:t> in the body of a constructor. If you are satisfied with the default constructor in the </a:t>
            </a:r>
            <a:r>
              <a:rPr lang="en-US" dirty="0" err="1" smtClean="0"/>
              <a:t>superclass</a:t>
            </a:r>
            <a:r>
              <a:rPr lang="en-US" dirty="0" smtClean="0"/>
              <a:t>, there is no need to make a call to it because it will be supplied automatically.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152400" y="1935480"/>
            <a:ext cx="3429000" cy="4389120"/>
          </a:xfrm>
        </p:spPr>
        <p:txBody>
          <a:bodyPr>
            <a:normAutofit fontScale="62500" lnSpcReduction="20000"/>
          </a:bodyPr>
          <a:lstStyle/>
          <a:p>
            <a:pPr>
              <a:buNone/>
            </a:pPr>
            <a:r>
              <a:rPr lang="en-US" sz="2200" dirty="0" smtClean="0">
                <a:latin typeface="Century" pitchFamily="18" charset="0"/>
              </a:rPr>
              <a:t>public class Cube1 {</a:t>
            </a:r>
          </a:p>
          <a:p>
            <a:pPr>
              <a:buNone/>
            </a:pPr>
            <a:r>
              <a:rPr lang="en-US" sz="2200" dirty="0" smtClean="0">
                <a:latin typeface="Century" pitchFamily="18" charset="0"/>
              </a:rPr>
              <a:t>   </a:t>
            </a:r>
            <a:r>
              <a:rPr lang="en-US" sz="2200" dirty="0" err="1" smtClean="0">
                <a:latin typeface="Century" pitchFamily="18" charset="0"/>
              </a:rPr>
              <a:t>int</a:t>
            </a:r>
            <a:r>
              <a:rPr lang="en-US" sz="2200" dirty="0" smtClean="0">
                <a:latin typeface="Century" pitchFamily="18" charset="0"/>
              </a:rPr>
              <a:t> length ;</a:t>
            </a:r>
          </a:p>
          <a:p>
            <a:pPr>
              <a:buNone/>
            </a:pPr>
            <a:r>
              <a:rPr lang="en-US" sz="2200" dirty="0" smtClean="0">
                <a:latin typeface="Century" pitchFamily="18" charset="0"/>
              </a:rPr>
              <a:t>   </a:t>
            </a:r>
            <a:r>
              <a:rPr lang="en-US" sz="2200" dirty="0" err="1" smtClean="0">
                <a:latin typeface="Century" pitchFamily="18" charset="0"/>
              </a:rPr>
              <a:t>int</a:t>
            </a:r>
            <a:r>
              <a:rPr lang="en-US" sz="2200" dirty="0" smtClean="0">
                <a:latin typeface="Century" pitchFamily="18" charset="0"/>
              </a:rPr>
              <a:t> breadth ;</a:t>
            </a:r>
          </a:p>
          <a:p>
            <a:pPr>
              <a:buNone/>
            </a:pPr>
            <a:r>
              <a:rPr lang="en-US" sz="2200" dirty="0" smtClean="0">
                <a:latin typeface="Century" pitchFamily="18" charset="0"/>
              </a:rPr>
              <a:t>   </a:t>
            </a:r>
            <a:r>
              <a:rPr lang="en-US" sz="2200" dirty="0" err="1" smtClean="0">
                <a:latin typeface="Century" pitchFamily="18" charset="0"/>
              </a:rPr>
              <a:t>int</a:t>
            </a:r>
            <a:r>
              <a:rPr lang="en-US" sz="2200" dirty="0" smtClean="0">
                <a:latin typeface="Century" pitchFamily="18" charset="0"/>
              </a:rPr>
              <a:t> height ;</a:t>
            </a:r>
          </a:p>
          <a:p>
            <a:pPr>
              <a:buNone/>
            </a:pPr>
            <a:r>
              <a:rPr lang="en-US" sz="2200" dirty="0" smtClean="0">
                <a:latin typeface="Century" pitchFamily="18" charset="0"/>
              </a:rPr>
              <a:t>   public </a:t>
            </a:r>
            <a:r>
              <a:rPr lang="en-US" sz="2200" dirty="0" err="1" smtClean="0">
                <a:latin typeface="Century" pitchFamily="18" charset="0"/>
              </a:rPr>
              <a:t>int</a:t>
            </a:r>
            <a:r>
              <a:rPr lang="en-US" sz="2200" dirty="0" smtClean="0">
                <a:latin typeface="Century" pitchFamily="18" charset="0"/>
              </a:rPr>
              <a:t> </a:t>
            </a:r>
            <a:r>
              <a:rPr lang="en-US" sz="2200" dirty="0" err="1" smtClean="0">
                <a:latin typeface="Century" pitchFamily="18" charset="0"/>
              </a:rPr>
              <a:t>getVolume</a:t>
            </a:r>
            <a:r>
              <a:rPr lang="en-US" sz="2200" dirty="0" smtClean="0">
                <a:latin typeface="Century" pitchFamily="18" charset="0"/>
              </a:rPr>
              <a:t>( ) {</a:t>
            </a:r>
          </a:p>
          <a:p>
            <a:pPr>
              <a:buNone/>
            </a:pPr>
            <a:r>
              <a:rPr lang="en-US" sz="2200" dirty="0" smtClean="0">
                <a:latin typeface="Century" pitchFamily="18" charset="0"/>
              </a:rPr>
              <a:t>     return ( length * breadth * height );</a:t>
            </a:r>
          </a:p>
          <a:p>
            <a:pPr>
              <a:buNone/>
            </a:pPr>
            <a:r>
              <a:rPr lang="en-US" sz="2200" dirty="0" smtClean="0">
                <a:latin typeface="Century" pitchFamily="18" charset="0"/>
              </a:rPr>
              <a:t>   }</a:t>
            </a:r>
          </a:p>
          <a:p>
            <a:pPr>
              <a:buNone/>
            </a:pPr>
            <a:r>
              <a:rPr lang="en-US" sz="2200" dirty="0" smtClean="0">
                <a:latin typeface="Century" pitchFamily="18" charset="0"/>
              </a:rPr>
              <a:t>   </a:t>
            </a:r>
          </a:p>
          <a:p>
            <a:pPr>
              <a:buNone/>
            </a:pPr>
            <a:r>
              <a:rPr lang="en-US" sz="2200" dirty="0" smtClean="0">
                <a:latin typeface="Century" pitchFamily="18" charset="0"/>
              </a:rPr>
              <a:t>   Cube1(){</a:t>
            </a:r>
          </a:p>
          <a:p>
            <a:pPr>
              <a:buNone/>
            </a:pPr>
            <a:r>
              <a:rPr lang="en-US" sz="2200" dirty="0" smtClean="0">
                <a:latin typeface="Century" pitchFamily="18" charset="0"/>
              </a:rPr>
              <a:t>	   length = 10;</a:t>
            </a:r>
          </a:p>
          <a:p>
            <a:pPr>
              <a:buNone/>
            </a:pPr>
            <a:r>
              <a:rPr lang="en-US" sz="2200" dirty="0" smtClean="0">
                <a:latin typeface="Century" pitchFamily="18" charset="0"/>
              </a:rPr>
              <a:t>	   breadth = 10;</a:t>
            </a:r>
          </a:p>
          <a:p>
            <a:pPr>
              <a:buNone/>
            </a:pPr>
            <a:r>
              <a:rPr lang="en-US" sz="2200" dirty="0" smtClean="0">
                <a:latin typeface="Century" pitchFamily="18" charset="0"/>
              </a:rPr>
              <a:t>	   height = 10;</a:t>
            </a:r>
          </a:p>
          <a:p>
            <a:pPr>
              <a:buNone/>
            </a:pPr>
            <a:r>
              <a:rPr lang="en-US" sz="2200" dirty="0" smtClean="0">
                <a:latin typeface="Century" pitchFamily="18" charset="0"/>
              </a:rPr>
              <a:t>   }</a:t>
            </a:r>
          </a:p>
          <a:p>
            <a:pPr>
              <a:buNone/>
            </a:pPr>
            <a:r>
              <a:rPr lang="en-US" sz="2200" dirty="0" smtClean="0">
                <a:latin typeface="Century" pitchFamily="18" charset="0"/>
              </a:rPr>
              <a:t>   </a:t>
            </a:r>
          </a:p>
          <a:p>
            <a:pPr>
              <a:buNone/>
            </a:pPr>
            <a:r>
              <a:rPr lang="en-US" sz="2200" dirty="0" smtClean="0">
                <a:latin typeface="Century" pitchFamily="18" charset="0"/>
              </a:rPr>
              <a:t>   Cube1(</a:t>
            </a:r>
            <a:r>
              <a:rPr lang="en-US" sz="2200" dirty="0" err="1" smtClean="0">
                <a:latin typeface="Century" pitchFamily="18" charset="0"/>
              </a:rPr>
              <a:t>int</a:t>
            </a:r>
            <a:r>
              <a:rPr lang="en-US" sz="2200" dirty="0" smtClean="0">
                <a:latin typeface="Century" pitchFamily="18" charset="0"/>
              </a:rPr>
              <a:t> l, </a:t>
            </a:r>
            <a:r>
              <a:rPr lang="en-US" sz="2200" dirty="0" err="1" smtClean="0">
                <a:latin typeface="Century" pitchFamily="18" charset="0"/>
              </a:rPr>
              <a:t>int</a:t>
            </a:r>
            <a:r>
              <a:rPr lang="en-US" sz="2200" dirty="0" smtClean="0">
                <a:latin typeface="Century" pitchFamily="18" charset="0"/>
              </a:rPr>
              <a:t> b, </a:t>
            </a:r>
            <a:r>
              <a:rPr lang="en-US" sz="2200" dirty="0" err="1" smtClean="0">
                <a:latin typeface="Century" pitchFamily="18" charset="0"/>
              </a:rPr>
              <a:t>int</a:t>
            </a:r>
            <a:r>
              <a:rPr lang="en-US" sz="2200" dirty="0" smtClean="0">
                <a:latin typeface="Century" pitchFamily="18" charset="0"/>
              </a:rPr>
              <a:t> h){</a:t>
            </a:r>
          </a:p>
          <a:p>
            <a:pPr>
              <a:buNone/>
            </a:pPr>
            <a:r>
              <a:rPr lang="en-US" sz="2200" dirty="0" smtClean="0">
                <a:latin typeface="Century" pitchFamily="18" charset="0"/>
              </a:rPr>
              <a:t>	   length = l;</a:t>
            </a:r>
          </a:p>
          <a:p>
            <a:pPr>
              <a:buNone/>
            </a:pPr>
            <a:r>
              <a:rPr lang="en-US" sz="2200" dirty="0" smtClean="0">
                <a:latin typeface="Century" pitchFamily="18" charset="0"/>
              </a:rPr>
              <a:t>	   breadth = b;</a:t>
            </a:r>
          </a:p>
          <a:p>
            <a:pPr>
              <a:buNone/>
            </a:pPr>
            <a:r>
              <a:rPr lang="en-US" sz="2200" dirty="0" smtClean="0">
                <a:latin typeface="Century" pitchFamily="18" charset="0"/>
              </a:rPr>
              <a:t>	   height = h;</a:t>
            </a:r>
          </a:p>
          <a:p>
            <a:pPr>
              <a:buNone/>
            </a:pPr>
            <a:r>
              <a:rPr lang="en-US" sz="2200" dirty="0" smtClean="0">
                <a:latin typeface="Century" pitchFamily="18" charset="0"/>
              </a:rPr>
              <a:t>   }</a:t>
            </a:r>
          </a:p>
          <a:p>
            <a:endParaRPr lang="en-US" dirty="0" smtClean="0"/>
          </a:p>
          <a:p>
            <a:endParaRPr lang="en-US" dirty="0" smtClean="0"/>
          </a:p>
          <a:p>
            <a:endParaRPr lang="en-US" dirty="0"/>
          </a:p>
        </p:txBody>
      </p:sp>
      <p:sp>
        <p:nvSpPr>
          <p:cNvPr id="4" name="TextBox 3"/>
          <p:cNvSpPr txBox="1"/>
          <p:nvPr/>
        </p:nvSpPr>
        <p:spPr>
          <a:xfrm>
            <a:off x="2667000" y="3810000"/>
            <a:ext cx="6324600" cy="2462213"/>
          </a:xfrm>
          <a:prstGeom prst="rect">
            <a:avLst/>
          </a:prstGeom>
          <a:solidFill>
            <a:schemeClr val="bg2"/>
          </a:solidFill>
        </p:spPr>
        <p:txBody>
          <a:bodyPr wrap="square" rtlCol="0">
            <a:spAutoFit/>
          </a:bodyPr>
          <a:lstStyle/>
          <a:p>
            <a:r>
              <a:rPr lang="en-US" sz="1400" dirty="0" smtClean="0">
                <a:latin typeface="Century" pitchFamily="18" charset="0"/>
              </a:rPr>
              <a:t> </a:t>
            </a:r>
          </a:p>
          <a:p>
            <a:r>
              <a:rPr lang="en-US" sz="1400" dirty="0" smtClean="0">
                <a:latin typeface="Century" pitchFamily="18" charset="0"/>
              </a:rPr>
              <a:t>   public static void main(String[] </a:t>
            </a:r>
            <a:r>
              <a:rPr lang="en-US" sz="1400" dirty="0" err="1" smtClean="0">
                <a:latin typeface="Century" pitchFamily="18" charset="0"/>
              </a:rPr>
              <a:t>args</a:t>
            </a:r>
            <a:r>
              <a:rPr lang="en-US" sz="1400" dirty="0" smtClean="0">
                <a:latin typeface="Century" pitchFamily="18" charset="0"/>
              </a:rPr>
              <a:t>) {</a:t>
            </a:r>
          </a:p>
          <a:p>
            <a:r>
              <a:rPr lang="en-US" sz="1400" dirty="0" smtClean="0">
                <a:latin typeface="Century" pitchFamily="18" charset="0"/>
              </a:rPr>
              <a:t>            Cube1 cubeObj1, cubeObj2; </a:t>
            </a:r>
          </a:p>
          <a:p>
            <a:r>
              <a:rPr lang="en-US" sz="1400" dirty="0" smtClean="0">
                <a:latin typeface="Century" pitchFamily="18" charset="0"/>
              </a:rPr>
              <a:t>             cubeObj1 = new Cube1();	</a:t>
            </a:r>
          </a:p>
          <a:p>
            <a:r>
              <a:rPr lang="en-US" sz="1400" dirty="0" smtClean="0">
                <a:latin typeface="Century" pitchFamily="18" charset="0"/>
              </a:rPr>
              <a:t>             cubeObj2 = new Cube1(10, 20, 30);	</a:t>
            </a:r>
          </a:p>
          <a:p>
            <a:r>
              <a:rPr lang="en-US" sz="1400" dirty="0" smtClean="0">
                <a:latin typeface="Century" pitchFamily="18" charset="0"/>
              </a:rPr>
              <a:t>		</a:t>
            </a:r>
          </a:p>
          <a:p>
            <a:r>
              <a:rPr lang="en-US" sz="1400" dirty="0" smtClean="0">
                <a:latin typeface="Century" pitchFamily="18" charset="0"/>
              </a:rPr>
              <a:t>		</a:t>
            </a:r>
          </a:p>
          <a:p>
            <a:r>
              <a:rPr lang="en-US" sz="1400" dirty="0" smtClean="0">
                <a:latin typeface="Century" pitchFamily="18" charset="0"/>
              </a:rPr>
              <a:t>         </a:t>
            </a:r>
            <a:r>
              <a:rPr lang="en-US" sz="1400" dirty="0" err="1" smtClean="0">
                <a:latin typeface="Century" pitchFamily="18" charset="0"/>
              </a:rPr>
              <a:t>System.out.println</a:t>
            </a:r>
            <a:r>
              <a:rPr lang="en-US" sz="1400" dirty="0" smtClean="0">
                <a:latin typeface="Century" pitchFamily="18" charset="0"/>
              </a:rPr>
              <a:t>("Volume of Cube1 is : "+cubeObj1.getVolume());</a:t>
            </a:r>
          </a:p>
          <a:p>
            <a:r>
              <a:rPr lang="en-US" sz="1400" dirty="0" smtClean="0">
                <a:latin typeface="Century" pitchFamily="18" charset="0"/>
              </a:rPr>
              <a:t>          </a:t>
            </a:r>
            <a:r>
              <a:rPr lang="en-US" sz="1400" dirty="0" err="1" smtClean="0">
                <a:latin typeface="Century" pitchFamily="18" charset="0"/>
              </a:rPr>
              <a:t>System.out.println</a:t>
            </a:r>
            <a:r>
              <a:rPr lang="en-US" sz="1400" dirty="0" smtClean="0">
                <a:latin typeface="Century" pitchFamily="18" charset="0"/>
              </a:rPr>
              <a:t>("Volume of Cube2 is : "+cubeObj2.getVolume());</a:t>
            </a:r>
          </a:p>
          <a:p>
            <a:r>
              <a:rPr lang="en-US" sz="1400" dirty="0" smtClean="0">
                <a:latin typeface="Century" pitchFamily="18" charset="0"/>
              </a:rPr>
              <a:t>	}</a:t>
            </a:r>
          </a:p>
          <a:p>
            <a:r>
              <a:rPr lang="en-US" sz="1400" dirty="0" smtClean="0">
                <a:latin typeface="Century" pitchFamily="18" charset="0"/>
              </a:rPr>
              <a:t>}</a:t>
            </a:r>
            <a:endParaRPr lang="en-US" sz="1400" dirty="0">
              <a:latin typeface="Century"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smtClean="0"/>
              <a:t>What is OOP?</a:t>
            </a:r>
            <a:endParaRPr kumimoji="1" lang="ja-JP" altLang="en-US"/>
          </a:p>
        </p:txBody>
      </p:sp>
      <p:sp>
        <p:nvSpPr>
          <p:cNvPr id="3" name="Content Placeholder 2"/>
          <p:cNvSpPr>
            <a:spLocks noGrp="1"/>
          </p:cNvSpPr>
          <p:nvPr>
            <p:ph idx="1"/>
          </p:nvPr>
        </p:nvSpPr>
        <p:spPr/>
        <p:txBody>
          <a:bodyPr>
            <a:normAutofit lnSpcReduction="10000"/>
          </a:bodyPr>
          <a:lstStyle/>
          <a:p>
            <a:r>
              <a:rPr lang="en-US" altLang="ja-JP" dirty="0" smtClean="0"/>
              <a:t>n order to clearly understand the object orientation, let’s take your “</a:t>
            </a:r>
            <a:r>
              <a:rPr lang="en-US" altLang="ja-JP" i="1" dirty="0" smtClean="0"/>
              <a:t>hand</a:t>
            </a:r>
            <a:r>
              <a:rPr lang="en-US" altLang="ja-JP" dirty="0" smtClean="0"/>
              <a:t>” as an example. The “</a:t>
            </a:r>
            <a:r>
              <a:rPr lang="en-US" altLang="ja-JP" i="1" dirty="0" smtClean="0"/>
              <a:t>hand</a:t>
            </a:r>
            <a:r>
              <a:rPr lang="en-US" altLang="ja-JP" dirty="0" smtClean="0"/>
              <a:t>” is a class. Your body has two objects of type hand, named left hand and right hand. Their main functions are controlled/ managed by a set of electrical signals sent through your shoulders (through an interface). So the shoulder is an interface which your body uses to interact with your hands. The hand is a well architected class. The hand is being re-used to create the left hand and the right hand by slightly changing the properties of it.</a:t>
            </a: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Design</a:t>
            </a:r>
            <a:endParaRPr lang="en-US" dirty="0"/>
          </a:p>
        </p:txBody>
      </p:sp>
      <p:sp>
        <p:nvSpPr>
          <p:cNvPr id="3" name="Content Placeholder 2"/>
          <p:cNvSpPr>
            <a:spLocks noGrp="1"/>
          </p:cNvSpPr>
          <p:nvPr>
            <p:ph idx="1"/>
          </p:nvPr>
        </p:nvSpPr>
        <p:spPr/>
        <p:txBody>
          <a:bodyPr/>
          <a:lstStyle/>
          <a:p>
            <a:r>
              <a:rPr lang="en-US" dirty="0" smtClean="0"/>
              <a:t>Subject Registration</a:t>
            </a:r>
            <a:endParaRPr lang="en-US" dirty="0"/>
          </a:p>
        </p:txBody>
      </p:sp>
      <p:sp>
        <p:nvSpPr>
          <p:cNvPr id="4" name="TextBox 3"/>
          <p:cNvSpPr txBox="1"/>
          <p:nvPr/>
        </p:nvSpPr>
        <p:spPr>
          <a:xfrm>
            <a:off x="1940635" y="2590800"/>
            <a:ext cx="87876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Subject</a:t>
            </a:r>
            <a:endParaRPr lang="en-US" dirty="0"/>
          </a:p>
        </p:txBody>
      </p:sp>
      <p:sp>
        <p:nvSpPr>
          <p:cNvPr id="11" name="TextBox 10"/>
          <p:cNvSpPr txBox="1"/>
          <p:nvPr/>
        </p:nvSpPr>
        <p:spPr>
          <a:xfrm>
            <a:off x="6500922" y="2590800"/>
            <a:ext cx="92313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Student</a:t>
            </a:r>
            <a:endParaRPr lang="en-US" dirty="0"/>
          </a:p>
        </p:txBody>
      </p:sp>
      <p:cxnSp>
        <p:nvCxnSpPr>
          <p:cNvPr id="13" name="Straight Arrow Connector 12"/>
          <p:cNvCxnSpPr>
            <a:stCxn id="4" idx="3"/>
            <a:endCxn id="11" idx="1"/>
          </p:cNvCxnSpPr>
          <p:nvPr/>
        </p:nvCxnSpPr>
        <p:spPr>
          <a:xfrm>
            <a:off x="2819402" y="2775466"/>
            <a:ext cx="3681520"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1460" y="5040868"/>
            <a:ext cx="9717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Diploma</a:t>
            </a:r>
            <a:endParaRPr lang="en-US" dirty="0"/>
          </a:p>
        </p:txBody>
      </p:sp>
      <p:sp>
        <p:nvSpPr>
          <p:cNvPr id="15" name="TextBox 14"/>
          <p:cNvSpPr txBox="1"/>
          <p:nvPr/>
        </p:nvSpPr>
        <p:spPr>
          <a:xfrm>
            <a:off x="7328247" y="5040864"/>
            <a:ext cx="101021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Bachelor</a:t>
            </a:r>
            <a:endParaRPr lang="en-US" dirty="0"/>
          </a:p>
        </p:txBody>
      </p:sp>
      <p:cxnSp>
        <p:nvCxnSpPr>
          <p:cNvPr id="21" name="Elbow Connector 20"/>
          <p:cNvCxnSpPr>
            <a:stCxn id="14" idx="0"/>
            <a:endCxn id="11" idx="2"/>
          </p:cNvCxnSpPr>
          <p:nvPr/>
        </p:nvCxnSpPr>
        <p:spPr>
          <a:xfrm rot="5400000" flipH="1" flipV="1">
            <a:off x="5519543" y="3597920"/>
            <a:ext cx="2080736" cy="8051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0"/>
            <a:endCxn id="11" idx="2"/>
          </p:cNvCxnSpPr>
          <p:nvPr/>
        </p:nvCxnSpPr>
        <p:spPr>
          <a:xfrm rot="16200000" flipV="1">
            <a:off x="6357557" y="3565066"/>
            <a:ext cx="2080732" cy="870863"/>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95080" y="3505200"/>
            <a:ext cx="121918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Enrollment</a:t>
            </a:r>
            <a:endParaRPr lang="en-US" dirty="0"/>
          </a:p>
        </p:txBody>
      </p:sp>
      <p:cxnSp>
        <p:nvCxnSpPr>
          <p:cNvPr id="26" name="Straight Connector 25"/>
          <p:cNvCxnSpPr>
            <a:stCxn id="24" idx="0"/>
          </p:cNvCxnSpPr>
          <p:nvPr/>
        </p:nvCxnSpPr>
        <p:spPr>
          <a:xfrm rot="16200000" flipV="1">
            <a:off x="4223665" y="3124195"/>
            <a:ext cx="762000" cy="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09060" y="4114800"/>
            <a:ext cx="13286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Department</a:t>
            </a:r>
            <a:endParaRPr lang="en-US" dirty="0"/>
          </a:p>
        </p:txBody>
      </p:sp>
      <p:cxnSp>
        <p:nvCxnSpPr>
          <p:cNvPr id="29" name="Straight Arrow Connector 28"/>
          <p:cNvCxnSpPr>
            <a:stCxn id="27" idx="0"/>
            <a:endCxn id="4" idx="2"/>
          </p:cNvCxnSpPr>
          <p:nvPr/>
        </p:nvCxnSpPr>
        <p:spPr>
          <a:xfrm rot="5400000" flipH="1" flipV="1">
            <a:off x="1799380" y="3534161"/>
            <a:ext cx="1154668" cy="661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6060" y="4114800"/>
            <a:ext cx="7329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Room</a:t>
            </a:r>
            <a:endParaRPr lang="en-US" dirty="0"/>
          </a:p>
        </p:txBody>
      </p:sp>
      <p:cxnSp>
        <p:nvCxnSpPr>
          <p:cNvPr id="34" name="Shape 33"/>
          <p:cNvCxnSpPr>
            <a:stCxn id="4" idx="1"/>
            <a:endCxn id="30" idx="0"/>
          </p:cNvCxnSpPr>
          <p:nvPr/>
        </p:nvCxnSpPr>
        <p:spPr>
          <a:xfrm rot="10800000" flipV="1">
            <a:off x="932539" y="2775466"/>
            <a:ext cx="1008096" cy="1339334"/>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1373" y="5498068"/>
            <a:ext cx="9428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Building</a:t>
            </a:r>
            <a:endParaRPr lang="en-US" dirty="0"/>
          </a:p>
        </p:txBody>
      </p:sp>
      <p:cxnSp>
        <p:nvCxnSpPr>
          <p:cNvPr id="38" name="Straight Arrow Connector 37"/>
          <p:cNvCxnSpPr/>
          <p:nvPr/>
        </p:nvCxnSpPr>
        <p:spPr>
          <a:xfrm rot="16200000" flipH="1">
            <a:off x="401992" y="4990961"/>
            <a:ext cx="1013936" cy="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66860" y="3288268"/>
            <a:ext cx="495649" cy="369332"/>
          </a:xfrm>
          <a:prstGeom prst="rect">
            <a:avLst/>
          </a:prstGeom>
          <a:noFill/>
        </p:spPr>
        <p:txBody>
          <a:bodyPr wrap="none" rtlCol="0">
            <a:spAutoFit/>
          </a:bodyPr>
          <a:lstStyle/>
          <a:p>
            <a:r>
              <a:rPr lang="en-US" dirty="0" smtClean="0"/>
              <a:t>Is a</a:t>
            </a:r>
            <a:endParaRPr lang="en-US" dirty="0"/>
          </a:p>
        </p:txBody>
      </p:sp>
      <p:sp>
        <p:nvSpPr>
          <p:cNvPr id="42" name="TextBox 41"/>
          <p:cNvSpPr txBox="1"/>
          <p:nvPr/>
        </p:nvSpPr>
        <p:spPr>
          <a:xfrm>
            <a:off x="947060" y="3276600"/>
            <a:ext cx="692818" cy="369332"/>
          </a:xfrm>
          <a:prstGeom prst="rect">
            <a:avLst/>
          </a:prstGeom>
          <a:noFill/>
        </p:spPr>
        <p:txBody>
          <a:bodyPr wrap="none" rtlCol="0">
            <a:spAutoFit/>
          </a:bodyPr>
          <a:lstStyle/>
          <a:p>
            <a:r>
              <a:rPr lang="en-US" dirty="0" smtClean="0"/>
              <a:t>Has a</a:t>
            </a:r>
            <a:endParaRPr lang="en-US" dirty="0"/>
          </a:p>
        </p:txBody>
      </p:sp>
      <p:sp>
        <p:nvSpPr>
          <p:cNvPr id="43" name="TextBox 42"/>
          <p:cNvSpPr txBox="1"/>
          <p:nvPr/>
        </p:nvSpPr>
        <p:spPr>
          <a:xfrm>
            <a:off x="7195460" y="3526970"/>
            <a:ext cx="1254254" cy="369332"/>
          </a:xfrm>
          <a:prstGeom prst="rect">
            <a:avLst/>
          </a:prstGeom>
          <a:noFill/>
        </p:spPr>
        <p:txBody>
          <a:bodyPr wrap="none" rtlCol="0">
            <a:spAutoFit/>
          </a:bodyPr>
          <a:lstStyle/>
          <a:p>
            <a:r>
              <a:rPr lang="en-US" dirty="0" smtClean="0">
                <a:solidFill>
                  <a:srgbClr val="FF0000"/>
                </a:solidFill>
              </a:rPr>
              <a:t>Inheritance</a:t>
            </a:r>
            <a:endParaRPr lang="en-US" dirty="0">
              <a:solidFill>
                <a:srgbClr val="FF0000"/>
              </a:solidFill>
            </a:endParaRPr>
          </a:p>
        </p:txBody>
      </p:sp>
      <p:sp>
        <p:nvSpPr>
          <p:cNvPr id="44" name="TextBox 43"/>
          <p:cNvSpPr txBox="1"/>
          <p:nvPr/>
        </p:nvSpPr>
        <p:spPr>
          <a:xfrm>
            <a:off x="1088576" y="3559628"/>
            <a:ext cx="1243738" cy="369332"/>
          </a:xfrm>
          <a:prstGeom prst="rect">
            <a:avLst/>
          </a:prstGeom>
          <a:noFill/>
        </p:spPr>
        <p:txBody>
          <a:bodyPr wrap="none" rtlCol="0">
            <a:spAutoFit/>
          </a:bodyPr>
          <a:lstStyle/>
          <a:p>
            <a:r>
              <a:rPr lang="en-US" dirty="0" smtClean="0">
                <a:solidFill>
                  <a:srgbClr val="FF0000"/>
                </a:solidFill>
              </a:rPr>
              <a:t>Association</a:t>
            </a:r>
            <a:endParaRPr lang="en-US" dirty="0">
              <a:solidFill>
                <a:srgbClr val="FF0000"/>
              </a:solidFill>
            </a:endParaRPr>
          </a:p>
        </p:txBody>
      </p:sp>
      <p:sp>
        <p:nvSpPr>
          <p:cNvPr id="46" name="Diamond 45"/>
          <p:cNvSpPr/>
          <p:nvPr/>
        </p:nvSpPr>
        <p:spPr>
          <a:xfrm>
            <a:off x="794660" y="5257800"/>
            <a:ext cx="228600" cy="228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Diamond 46"/>
          <p:cNvSpPr/>
          <p:nvPr/>
        </p:nvSpPr>
        <p:spPr>
          <a:xfrm>
            <a:off x="2264232" y="3864428"/>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2449284" y="3733800"/>
            <a:ext cx="1317092" cy="369332"/>
          </a:xfrm>
          <a:prstGeom prst="rect">
            <a:avLst/>
          </a:prstGeom>
          <a:noFill/>
        </p:spPr>
        <p:txBody>
          <a:bodyPr wrap="none" rtlCol="0">
            <a:spAutoFit/>
          </a:bodyPr>
          <a:lstStyle/>
          <a:p>
            <a:r>
              <a:rPr lang="en-US" dirty="0" smtClean="0">
                <a:solidFill>
                  <a:srgbClr val="FF0000"/>
                </a:solidFill>
              </a:rPr>
              <a:t>Aggregation</a:t>
            </a:r>
            <a:endParaRPr lang="en-US" dirty="0">
              <a:solidFill>
                <a:srgbClr val="FF0000"/>
              </a:solidFill>
            </a:endParaRPr>
          </a:p>
        </p:txBody>
      </p:sp>
      <p:sp>
        <p:nvSpPr>
          <p:cNvPr id="49" name="TextBox 48"/>
          <p:cNvSpPr txBox="1"/>
          <p:nvPr/>
        </p:nvSpPr>
        <p:spPr>
          <a:xfrm>
            <a:off x="947060" y="5105400"/>
            <a:ext cx="1374094" cy="369332"/>
          </a:xfrm>
          <a:prstGeom prst="rect">
            <a:avLst/>
          </a:prstGeom>
          <a:noFill/>
        </p:spPr>
        <p:txBody>
          <a:bodyPr wrap="none" rtlCol="0">
            <a:spAutoFit/>
          </a:bodyPr>
          <a:lstStyle/>
          <a:p>
            <a:r>
              <a:rPr lang="en-US" dirty="0" smtClean="0">
                <a:solidFill>
                  <a:srgbClr val="FF0000"/>
                </a:solidFill>
              </a:rPr>
              <a:t>Composition</a:t>
            </a:r>
            <a:endParaRPr lang="en-US" dirty="0">
              <a:solidFill>
                <a:srgbClr val="FF0000"/>
              </a:solidFill>
            </a:endParaRPr>
          </a:p>
        </p:txBody>
      </p:sp>
      <p:sp>
        <p:nvSpPr>
          <p:cNvPr id="50" name="TextBox 49"/>
          <p:cNvSpPr txBox="1"/>
          <p:nvPr/>
        </p:nvSpPr>
        <p:spPr>
          <a:xfrm>
            <a:off x="1632860" y="5345668"/>
            <a:ext cx="811312" cy="369332"/>
          </a:xfrm>
          <a:prstGeom prst="rect">
            <a:avLst/>
          </a:prstGeom>
          <a:noFill/>
        </p:spPr>
        <p:txBody>
          <a:bodyPr wrap="none" rtlCol="0">
            <a:spAutoFit/>
          </a:bodyPr>
          <a:lstStyle/>
          <a:p>
            <a:r>
              <a:rPr lang="en-US" dirty="0" smtClean="0">
                <a:solidFill>
                  <a:srgbClr val="00B050"/>
                </a:solidFill>
              </a:rPr>
              <a:t>Part of</a:t>
            </a:r>
            <a:endParaRPr lang="en-US" dirty="0">
              <a:solidFill>
                <a:srgbClr val="00B050"/>
              </a:solidFill>
            </a:endParaRPr>
          </a:p>
        </p:txBody>
      </p:sp>
      <p:sp>
        <p:nvSpPr>
          <p:cNvPr id="51" name="TextBox 50"/>
          <p:cNvSpPr txBox="1"/>
          <p:nvPr/>
        </p:nvSpPr>
        <p:spPr>
          <a:xfrm>
            <a:off x="3995060" y="3886200"/>
            <a:ext cx="1228221" cy="369332"/>
          </a:xfrm>
          <a:prstGeom prst="rect">
            <a:avLst/>
          </a:prstGeom>
          <a:noFill/>
        </p:spPr>
        <p:txBody>
          <a:bodyPr wrap="none" rtlCol="0">
            <a:spAutoFit/>
          </a:bodyPr>
          <a:lstStyle/>
          <a:p>
            <a:r>
              <a:rPr lang="en-US" dirty="0" smtClean="0">
                <a:solidFill>
                  <a:srgbClr val="0070C0"/>
                </a:solidFill>
              </a:rPr>
              <a:t>7 July 2010</a:t>
            </a:r>
            <a:endParaRPr lang="en-US" dirty="0">
              <a:solidFill>
                <a:srgbClr val="0070C0"/>
              </a:solidFill>
            </a:endParaRPr>
          </a:p>
        </p:txBody>
      </p:sp>
      <p:sp>
        <p:nvSpPr>
          <p:cNvPr id="52" name="TextBox 51"/>
          <p:cNvSpPr txBox="1"/>
          <p:nvPr/>
        </p:nvSpPr>
        <p:spPr>
          <a:xfrm>
            <a:off x="3124200" y="4419600"/>
            <a:ext cx="1328697" cy="923330"/>
          </a:xfrm>
          <a:prstGeom prst="rect">
            <a:avLst/>
          </a:prstGeom>
          <a:noFill/>
        </p:spPr>
        <p:txBody>
          <a:bodyPr wrap="none" rtlCol="0">
            <a:spAutoFit/>
          </a:bodyPr>
          <a:lstStyle/>
          <a:p>
            <a:r>
              <a:rPr lang="en-US" dirty="0" smtClean="0">
                <a:solidFill>
                  <a:srgbClr val="7030A0"/>
                </a:solidFill>
              </a:rPr>
              <a:t>Department</a:t>
            </a:r>
          </a:p>
          <a:p>
            <a:r>
              <a:rPr lang="en-US" dirty="0" smtClean="0">
                <a:solidFill>
                  <a:srgbClr val="7030A0"/>
                </a:solidFill>
              </a:rPr>
              <a:t>Control</a:t>
            </a:r>
          </a:p>
          <a:p>
            <a:r>
              <a:rPr lang="en-US" dirty="0" smtClean="0">
                <a:solidFill>
                  <a:srgbClr val="7030A0"/>
                </a:solidFill>
              </a:rPr>
              <a:t>The Subject</a:t>
            </a:r>
            <a:endParaRPr lang="en-US"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down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linds(horizontal)">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ox(in)">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trips(down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linds(horizontal)">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ox(in)">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trips(downLeft)">
                                      <p:cBhvr>
                                        <p:cTn id="72" dur="500"/>
                                        <p:tgtEl>
                                          <p:spTgt spid="29"/>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strips(downLeft)">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blinds(horizontal)">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blinds(horizontal)">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box(in)">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strips(downLeft)">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blinds(horizontal)">
                                      <p:cBhvr>
                                        <p:cTn id="100" dur="500"/>
                                        <p:tgtEl>
                                          <p:spTgt spid="42"/>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blinds(horizontal)">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ox(in)">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18" presetClass="entr" presetSubtype="12" fill="hold" nodeType="click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strips(downLeft)">
                                      <p:cBhvr>
                                        <p:cTn id="115" dur="500"/>
                                        <p:tgtEl>
                                          <p:spTgt spid="38"/>
                                        </p:tgtEl>
                                      </p:cBhvr>
                                    </p:animEffect>
                                  </p:childTnLst>
                                </p:cTn>
                              </p:par>
                              <p:par>
                                <p:cTn id="116" presetID="18" presetClass="entr" presetSubtype="12" fill="hold" grpId="0"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strips(downLeft)">
                                      <p:cBhvr>
                                        <p:cTn id="118" dur="500"/>
                                        <p:tgtEl>
                                          <p:spTgt spid="46"/>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blinds(horizontal)">
                                      <p:cBhvr>
                                        <p:cTn id="123" dur="500"/>
                                        <p:tgtEl>
                                          <p:spTgt spid="49"/>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blinds(horizontal)">
                                      <p:cBhvr>
                                        <p:cTn id="1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4" grpId="0" animBg="1"/>
      <p:bldP spid="15" grpId="0" animBg="1"/>
      <p:bldP spid="24" grpId="0" animBg="1"/>
      <p:bldP spid="27" grpId="0" animBg="1"/>
      <p:bldP spid="30" grpId="0" animBg="1"/>
      <p:bldP spid="36" grpId="0" animBg="1"/>
      <p:bldP spid="39" grpId="0"/>
      <p:bldP spid="42" grpId="0"/>
      <p:bldP spid="43" grpId="0"/>
      <p:bldP spid="44" grpId="0"/>
      <p:bldP spid="46" grpId="0" animBg="1"/>
      <p:bldP spid="47" grpId="0" animBg="1"/>
      <p:bldP spid="48" grpId="0"/>
      <p:bldP spid="49" grpId="0"/>
      <p:bldP spid="50" grpId="0"/>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1398588" y="2020888"/>
            <a:ext cx="7745412" cy="4090987"/>
          </a:xfrm>
        </p:spPr>
        <p:txBody>
          <a:bodyPr/>
          <a:lstStyle/>
          <a:p>
            <a:pPr marL="273050" indent="-273050" eaLnBrk="1" hangingPunct="1">
              <a:lnSpc>
                <a:spcPct val="120000"/>
              </a:lnSpc>
            </a:pPr>
            <a:r>
              <a:rPr lang="en-US" sz="3400" smtClean="0"/>
              <a:t>Association</a:t>
            </a:r>
          </a:p>
          <a:p>
            <a:pPr marL="273050" indent="-273050" eaLnBrk="1" hangingPunct="1">
              <a:lnSpc>
                <a:spcPct val="120000"/>
              </a:lnSpc>
            </a:pPr>
            <a:r>
              <a:rPr lang="en-US" sz="3400" smtClean="0"/>
              <a:t>Aggregation</a:t>
            </a:r>
          </a:p>
          <a:p>
            <a:pPr marL="273050" indent="-273050" eaLnBrk="1" hangingPunct="1">
              <a:lnSpc>
                <a:spcPct val="120000"/>
              </a:lnSpc>
            </a:pPr>
            <a:r>
              <a:rPr lang="en-US" sz="3400" smtClean="0"/>
              <a:t>Composition</a:t>
            </a:r>
          </a:p>
          <a:p>
            <a:pPr marL="273050" indent="-273050" eaLnBrk="1" hangingPunct="1">
              <a:lnSpc>
                <a:spcPct val="120000"/>
              </a:lnSpc>
            </a:pPr>
            <a:r>
              <a:rPr lang="en-US" sz="3400" smtClean="0"/>
              <a:t>Inheritance</a:t>
            </a:r>
          </a:p>
        </p:txBody>
      </p:sp>
      <p:sp>
        <p:nvSpPr>
          <p:cNvPr id="32771" name="Rectangle 4"/>
          <p:cNvSpPr>
            <a:spLocks noGrp="1" noChangeArrowheads="1"/>
          </p:cNvSpPr>
          <p:nvPr>
            <p:ph type="title" idx="4294967295"/>
          </p:nvPr>
        </p:nvSpPr>
        <p:spPr>
          <a:xfrm>
            <a:off x="0" y="274638"/>
            <a:ext cx="8229600" cy="1143000"/>
          </a:xfrm>
        </p:spPr>
        <p:txBody>
          <a:bodyPr/>
          <a:lstStyle/>
          <a:p>
            <a:pPr eaLnBrk="1" hangingPunct="1"/>
            <a:r>
              <a:rPr lang="en-US" smtClean="0"/>
              <a:t>Relationships among Classes</a:t>
            </a:r>
            <a:endParaRPr lang="en-US" smtClean="0">
              <a:hlinkClick r:id="rId2" action="ppaction://program"/>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idx="4294967295"/>
          </p:nvPr>
        </p:nvSpPr>
        <p:spPr>
          <a:xfrm>
            <a:off x="2046288" y="457200"/>
            <a:ext cx="7097712" cy="881063"/>
          </a:xfrm>
        </p:spPr>
        <p:txBody>
          <a:bodyPr/>
          <a:lstStyle/>
          <a:p>
            <a:pPr eaLnBrk="1" hangingPunct="1"/>
            <a:r>
              <a:rPr lang="en-US" sz="4200" smtClean="0"/>
              <a:t>Association</a:t>
            </a:r>
            <a:endParaRPr lang="en-US" sz="4200" smtClean="0">
              <a:hlinkClick r:id="rId3" action="ppaction://program"/>
            </a:endParaRPr>
          </a:p>
        </p:txBody>
      </p:sp>
      <p:sp>
        <p:nvSpPr>
          <p:cNvPr id="1029" name="Rectangle 3"/>
          <p:cNvSpPr>
            <a:spLocks noGrp="1" noChangeArrowheads="1"/>
          </p:cNvSpPr>
          <p:nvPr>
            <p:ph type="body" idx="4294967295"/>
          </p:nvPr>
        </p:nvSpPr>
        <p:spPr>
          <a:xfrm>
            <a:off x="1219200" y="1285875"/>
            <a:ext cx="7924800" cy="914400"/>
          </a:xfrm>
        </p:spPr>
        <p:txBody>
          <a:bodyPr>
            <a:normAutofit fontScale="92500" lnSpcReduction="10000"/>
          </a:bodyPr>
          <a:lstStyle/>
          <a:p>
            <a:pPr marL="0" indent="0" eaLnBrk="1" hangingPunct="1">
              <a:lnSpc>
                <a:spcPct val="120000"/>
              </a:lnSpc>
              <a:buFontTx/>
              <a:buNone/>
            </a:pPr>
            <a:r>
              <a:rPr lang="en-US" sz="2500" i="1" smtClean="0"/>
              <a:t>Association</a:t>
            </a:r>
            <a:r>
              <a:rPr lang="en-US" sz="2500" smtClean="0"/>
              <a:t> represents a general binary relationship that describes an activity between two classes. </a:t>
            </a:r>
          </a:p>
        </p:txBody>
      </p:sp>
      <p:graphicFrame>
        <p:nvGraphicFramePr>
          <p:cNvPr id="1026" name="Object 2"/>
          <p:cNvGraphicFramePr>
            <a:graphicFrameLocks noChangeAspect="1"/>
          </p:cNvGraphicFramePr>
          <p:nvPr/>
        </p:nvGraphicFramePr>
        <p:xfrm>
          <a:off x="685800" y="2295525"/>
          <a:ext cx="8382000" cy="1250950"/>
        </p:xfrm>
        <a:graphic>
          <a:graphicData uri="http://schemas.openxmlformats.org/presentationml/2006/ole">
            <p:oleObj spid="_x0000_s4098" name="Picture" r:id="rId4" imgW="4629240" imgH="571680" progId="Word.Picture.8">
              <p:embed/>
            </p:oleObj>
          </a:graphicData>
        </a:graphic>
      </p:graphicFrame>
      <p:graphicFrame>
        <p:nvGraphicFramePr>
          <p:cNvPr id="1027" name="Object 3"/>
          <p:cNvGraphicFramePr>
            <a:graphicFrameLocks noChangeAspect="1"/>
          </p:cNvGraphicFramePr>
          <p:nvPr/>
        </p:nvGraphicFramePr>
        <p:xfrm>
          <a:off x="714375" y="3505200"/>
          <a:ext cx="7924800" cy="2490788"/>
        </p:xfrm>
        <a:graphic>
          <a:graphicData uri="http://schemas.openxmlformats.org/presentationml/2006/ole">
            <p:oleObj spid="_x0000_s4099" r:id="rId5" imgW="5334000" imgH="1676400" progId="Word.Picture.8">
              <p:embed/>
            </p:oleObj>
          </a:graphicData>
        </a:graphic>
      </p:graphicFrame>
      <p:sp>
        <p:nvSpPr>
          <p:cNvPr id="1030" name="Rectangle 6"/>
          <p:cNvSpPr>
            <a:spLocks noChangeArrowheads="1"/>
          </p:cNvSpPr>
          <p:nvPr/>
        </p:nvSpPr>
        <p:spPr bwMode="auto">
          <a:xfrm>
            <a:off x="1171575" y="5943600"/>
            <a:ext cx="7086600" cy="762000"/>
          </a:xfrm>
          <a:prstGeom prst="rect">
            <a:avLst/>
          </a:prstGeom>
          <a:noFill/>
          <a:ln w="9525">
            <a:noFill/>
            <a:miter lim="800000"/>
            <a:headEnd/>
            <a:tailEnd/>
          </a:ln>
        </p:spPr>
        <p:txBody>
          <a:bodyPr lIns="92075" tIns="46038" rIns="92075" bIns="46038"/>
          <a:lstStyle/>
          <a:p>
            <a:pPr>
              <a:lnSpc>
                <a:spcPct val="120000"/>
              </a:lnSpc>
              <a:spcBef>
                <a:spcPct val="20000"/>
              </a:spcBef>
              <a:tabLst>
                <a:tab pos="0" algn="l"/>
              </a:tabLst>
            </a:pPr>
            <a:r>
              <a:rPr lang="en-US">
                <a:cs typeface="Times New Roman" pitchFamily="18" charset="0"/>
              </a:rPr>
              <a:t>An association is usually represented as a data field in the class.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0" y="274638"/>
            <a:ext cx="8229600" cy="1143000"/>
          </a:xfrm>
        </p:spPr>
        <p:txBody>
          <a:bodyPr/>
          <a:lstStyle/>
          <a:p>
            <a:pPr eaLnBrk="1" hangingPunct="1"/>
            <a:r>
              <a:rPr lang="en-US" smtClean="0"/>
              <a:t>Aggregation</a:t>
            </a:r>
            <a:endParaRPr lang="en-MY" smtClean="0"/>
          </a:p>
        </p:txBody>
      </p:sp>
      <p:sp>
        <p:nvSpPr>
          <p:cNvPr id="33795" name="Content Placeholder 2"/>
          <p:cNvSpPr>
            <a:spLocks noGrp="1"/>
          </p:cNvSpPr>
          <p:nvPr>
            <p:ph sz="quarter" idx="4294967295"/>
          </p:nvPr>
        </p:nvSpPr>
        <p:spPr>
          <a:xfrm>
            <a:off x="1398588" y="2020888"/>
            <a:ext cx="7745412" cy="4090987"/>
          </a:xfrm>
        </p:spPr>
        <p:txBody>
          <a:bodyPr/>
          <a:lstStyle/>
          <a:p>
            <a:pPr marL="273050" indent="-273050" eaLnBrk="1" hangingPunct="1"/>
            <a:r>
              <a:rPr lang="en-US" i="1" smtClean="0"/>
              <a:t>Whole-to-part </a:t>
            </a:r>
            <a:r>
              <a:rPr lang="en-US" smtClean="0"/>
              <a:t>associations</a:t>
            </a:r>
          </a:p>
          <a:p>
            <a:pPr marL="273050" indent="-273050" eaLnBrk="1" hangingPunct="1"/>
            <a:r>
              <a:rPr lang="en-US" smtClean="0"/>
              <a:t>The concept representing the whole is called the </a:t>
            </a:r>
            <a:r>
              <a:rPr lang="en-US" i="1" smtClean="0"/>
              <a:t>aggregate</a:t>
            </a:r>
            <a:r>
              <a:rPr lang="en-US" smtClean="0"/>
              <a:t>; each concept representing a part is called </a:t>
            </a:r>
            <a:r>
              <a:rPr lang="en-US" i="1" smtClean="0"/>
              <a:t>constituent</a:t>
            </a:r>
            <a:r>
              <a:rPr lang="en-US" smtClean="0"/>
              <a:t>.</a:t>
            </a:r>
          </a:p>
          <a:p>
            <a:pPr marL="273050" indent="-273050" eaLnBrk="1" hangingPunct="1"/>
            <a:r>
              <a:rPr lang="en-US" smtClean="0"/>
              <a:t>The aggregate and the constituent may existed independently of each other.</a:t>
            </a:r>
            <a:endParaRPr lang="en-MY"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0" y="274638"/>
            <a:ext cx="8229600" cy="1143000"/>
          </a:xfrm>
        </p:spPr>
        <p:txBody>
          <a:bodyPr/>
          <a:lstStyle/>
          <a:p>
            <a:pPr eaLnBrk="1" hangingPunct="1"/>
            <a:r>
              <a:rPr lang="en-US" smtClean="0"/>
              <a:t>Example of Aggregation</a:t>
            </a:r>
            <a:endParaRPr lang="en-MY" smtClean="0"/>
          </a:p>
        </p:txBody>
      </p:sp>
      <p:grpSp>
        <p:nvGrpSpPr>
          <p:cNvPr id="2" name="Group 2"/>
          <p:cNvGrpSpPr>
            <a:grpSpLocks/>
          </p:cNvGrpSpPr>
          <p:nvPr/>
        </p:nvGrpSpPr>
        <p:grpSpPr bwMode="auto">
          <a:xfrm>
            <a:off x="2071688" y="1928813"/>
            <a:ext cx="5000625" cy="4071937"/>
            <a:chOff x="3172" y="3481"/>
            <a:chExt cx="5586" cy="3495"/>
          </a:xfrm>
        </p:grpSpPr>
        <p:sp>
          <p:nvSpPr>
            <p:cNvPr id="34820" name="Rectangle 3"/>
            <p:cNvSpPr>
              <a:spLocks noChangeArrowheads="1"/>
            </p:cNvSpPr>
            <p:nvPr/>
          </p:nvSpPr>
          <p:spPr bwMode="auto">
            <a:xfrm>
              <a:off x="4708" y="3481"/>
              <a:ext cx="2329" cy="915"/>
            </a:xfrm>
            <a:prstGeom prst="rect">
              <a:avLst/>
            </a:prstGeom>
            <a:solidFill>
              <a:srgbClr val="FFFFFF"/>
            </a:solidFill>
            <a:ln w="9525">
              <a:solidFill>
                <a:srgbClr val="000000"/>
              </a:solidFill>
              <a:miter lim="800000"/>
              <a:headEnd/>
              <a:tailEnd/>
            </a:ln>
          </p:spPr>
          <p:txBody>
            <a:bodyPr/>
            <a:lstStyle/>
            <a:p>
              <a:pPr algn="ctr"/>
              <a:endParaRPr lang="en-MY">
                <a:latin typeface="Century Gothic" pitchFamily="34" charset="0"/>
              </a:endParaRPr>
            </a:p>
            <a:p>
              <a:pPr algn="ctr"/>
              <a:r>
                <a:rPr lang="en-MY">
                  <a:latin typeface="Century Gothic" pitchFamily="34" charset="0"/>
                </a:rPr>
                <a:t>Student Club</a:t>
              </a:r>
            </a:p>
            <a:p>
              <a:endParaRPr lang="en-US">
                <a:latin typeface="Century Gothic" pitchFamily="34" charset="0"/>
              </a:endParaRPr>
            </a:p>
          </p:txBody>
        </p:sp>
        <p:sp>
          <p:nvSpPr>
            <p:cNvPr id="34821" name="Rectangle 4"/>
            <p:cNvSpPr>
              <a:spLocks noChangeArrowheads="1"/>
            </p:cNvSpPr>
            <p:nvPr/>
          </p:nvSpPr>
          <p:spPr bwMode="auto">
            <a:xfrm>
              <a:off x="3172" y="6061"/>
              <a:ext cx="2329" cy="915"/>
            </a:xfrm>
            <a:prstGeom prst="rect">
              <a:avLst/>
            </a:prstGeom>
            <a:solidFill>
              <a:srgbClr val="FFFFFF"/>
            </a:solidFill>
            <a:ln w="9525">
              <a:solidFill>
                <a:srgbClr val="000000"/>
              </a:solidFill>
              <a:miter lim="800000"/>
              <a:headEnd/>
              <a:tailEnd/>
            </a:ln>
          </p:spPr>
          <p:txBody>
            <a:bodyPr/>
            <a:lstStyle/>
            <a:p>
              <a:pPr algn="ctr"/>
              <a:endParaRPr lang="en-MY">
                <a:latin typeface="Century Gothic" pitchFamily="34" charset="0"/>
              </a:endParaRPr>
            </a:p>
            <a:p>
              <a:pPr algn="ctr"/>
              <a:r>
                <a:rPr lang="en-MY">
                  <a:latin typeface="Century Gothic" pitchFamily="34" charset="0"/>
                </a:rPr>
                <a:t>Advisor</a:t>
              </a:r>
            </a:p>
            <a:p>
              <a:endParaRPr lang="en-US">
                <a:latin typeface="Century Gothic" pitchFamily="34" charset="0"/>
              </a:endParaRPr>
            </a:p>
          </p:txBody>
        </p:sp>
        <p:sp>
          <p:nvSpPr>
            <p:cNvPr id="34822" name="Rectangle 5"/>
            <p:cNvSpPr>
              <a:spLocks noChangeArrowheads="1"/>
            </p:cNvSpPr>
            <p:nvPr/>
          </p:nvSpPr>
          <p:spPr bwMode="auto">
            <a:xfrm>
              <a:off x="6429" y="6061"/>
              <a:ext cx="2329" cy="915"/>
            </a:xfrm>
            <a:prstGeom prst="rect">
              <a:avLst/>
            </a:prstGeom>
            <a:solidFill>
              <a:srgbClr val="FFFFFF"/>
            </a:solidFill>
            <a:ln w="9525">
              <a:solidFill>
                <a:srgbClr val="000000"/>
              </a:solidFill>
              <a:miter lim="800000"/>
              <a:headEnd/>
              <a:tailEnd/>
            </a:ln>
          </p:spPr>
          <p:txBody>
            <a:bodyPr/>
            <a:lstStyle/>
            <a:p>
              <a:pPr algn="ctr"/>
              <a:endParaRPr lang="en-MY">
                <a:latin typeface="Century Gothic" pitchFamily="34" charset="0"/>
              </a:endParaRPr>
            </a:p>
            <a:p>
              <a:pPr algn="ctr"/>
              <a:r>
                <a:rPr lang="en-MY">
                  <a:latin typeface="Century Gothic" pitchFamily="34" charset="0"/>
                </a:rPr>
                <a:t>Member</a:t>
              </a:r>
            </a:p>
            <a:p>
              <a:endParaRPr lang="en-US">
                <a:latin typeface="Century Gothic" pitchFamily="34" charset="0"/>
              </a:endParaRPr>
            </a:p>
          </p:txBody>
        </p:sp>
        <p:cxnSp>
          <p:nvCxnSpPr>
            <p:cNvPr id="34823" name="AutoShape 6"/>
            <p:cNvCxnSpPr>
              <a:cxnSpLocks noChangeShapeType="1"/>
            </p:cNvCxnSpPr>
            <p:nvPr/>
          </p:nvCxnSpPr>
          <p:spPr bwMode="auto">
            <a:xfrm flipV="1">
              <a:off x="4320" y="4396"/>
              <a:ext cx="1014" cy="1665"/>
            </a:xfrm>
            <a:prstGeom prst="straightConnector1">
              <a:avLst/>
            </a:prstGeom>
            <a:noFill/>
            <a:ln w="9525">
              <a:solidFill>
                <a:srgbClr val="000000"/>
              </a:solidFill>
              <a:round/>
              <a:headEnd/>
              <a:tailEnd/>
            </a:ln>
          </p:spPr>
        </p:cxnSp>
        <p:cxnSp>
          <p:nvCxnSpPr>
            <p:cNvPr id="34824" name="AutoShape 7"/>
            <p:cNvCxnSpPr>
              <a:cxnSpLocks noChangeShapeType="1"/>
            </p:cNvCxnSpPr>
            <p:nvPr/>
          </p:nvCxnSpPr>
          <p:spPr bwMode="auto">
            <a:xfrm flipH="1" flipV="1">
              <a:off x="6311" y="4396"/>
              <a:ext cx="1277" cy="1665"/>
            </a:xfrm>
            <a:prstGeom prst="straightConnector1">
              <a:avLst/>
            </a:prstGeom>
            <a:noFill/>
            <a:ln w="9525">
              <a:solidFill>
                <a:srgbClr val="000000"/>
              </a:solidFill>
              <a:round/>
              <a:headEnd/>
              <a:tailEnd/>
            </a:ln>
          </p:spPr>
        </p:cxnSp>
        <p:sp>
          <p:nvSpPr>
            <p:cNvPr id="34825" name="AutoShape 8"/>
            <p:cNvSpPr>
              <a:spLocks noChangeArrowheads="1"/>
            </p:cNvSpPr>
            <p:nvPr/>
          </p:nvSpPr>
          <p:spPr bwMode="auto">
            <a:xfrm rot="-3915708">
              <a:off x="4952" y="4504"/>
              <a:ext cx="489" cy="250"/>
            </a:xfrm>
            <a:prstGeom prst="flowChartDecision">
              <a:avLst/>
            </a:prstGeom>
            <a:solidFill>
              <a:srgbClr val="FFFFFF"/>
            </a:solidFill>
            <a:ln w="9525">
              <a:solidFill>
                <a:srgbClr val="000000"/>
              </a:solidFill>
              <a:miter lim="800000"/>
              <a:headEnd/>
              <a:tailEnd/>
            </a:ln>
          </p:spPr>
          <p:txBody>
            <a:bodyPr/>
            <a:lstStyle/>
            <a:p>
              <a:endParaRPr lang="en-MY">
                <a:latin typeface="Century Gothic" pitchFamily="34" charset="0"/>
              </a:endParaRPr>
            </a:p>
          </p:txBody>
        </p:sp>
        <p:sp>
          <p:nvSpPr>
            <p:cNvPr id="34826" name="AutoShape 9"/>
            <p:cNvSpPr>
              <a:spLocks noChangeArrowheads="1"/>
            </p:cNvSpPr>
            <p:nvPr/>
          </p:nvSpPr>
          <p:spPr bwMode="auto">
            <a:xfrm rot="-7108108">
              <a:off x="6230" y="4477"/>
              <a:ext cx="489" cy="250"/>
            </a:xfrm>
            <a:prstGeom prst="flowChartDecision">
              <a:avLst/>
            </a:prstGeom>
            <a:solidFill>
              <a:srgbClr val="FFFFFF"/>
            </a:solidFill>
            <a:ln w="9525">
              <a:solidFill>
                <a:srgbClr val="000000"/>
              </a:solidFill>
              <a:miter lim="800000"/>
              <a:headEnd/>
              <a:tailEnd/>
            </a:ln>
          </p:spPr>
          <p:txBody>
            <a:bodyPr/>
            <a:lstStyle/>
            <a:p>
              <a:endParaRPr lang="en-MY">
                <a:latin typeface="Century Gothic" pitchFamily="34" charset="0"/>
              </a:endParaRPr>
            </a:p>
          </p:txBody>
        </p:sp>
        <p:sp>
          <p:nvSpPr>
            <p:cNvPr id="34827" name="Text Box 10"/>
            <p:cNvSpPr txBox="1">
              <a:spLocks noChangeArrowheads="1"/>
            </p:cNvSpPr>
            <p:nvPr/>
          </p:nvSpPr>
          <p:spPr bwMode="auto">
            <a:xfrm>
              <a:off x="4159" y="4380"/>
              <a:ext cx="902" cy="401"/>
            </a:xfrm>
            <a:prstGeom prst="rect">
              <a:avLst/>
            </a:prstGeom>
            <a:noFill/>
            <a:ln w="9525">
              <a:noFill/>
              <a:miter lim="800000"/>
              <a:headEnd/>
              <a:tailEnd/>
            </a:ln>
          </p:spPr>
          <p:txBody>
            <a:bodyPr/>
            <a:lstStyle/>
            <a:p>
              <a:pPr algn="ctr">
                <a:spcAft>
                  <a:spcPts val="1000"/>
                </a:spcAft>
              </a:pPr>
              <a:r>
                <a:rPr lang="en-MY">
                  <a:latin typeface="Century Gothic" pitchFamily="34" charset="0"/>
                </a:rPr>
                <a:t>1 ... *</a:t>
              </a:r>
              <a:endParaRPr lang="en-US">
                <a:latin typeface="Century Gothic" pitchFamily="34" charset="0"/>
              </a:endParaRPr>
            </a:p>
          </p:txBody>
        </p:sp>
        <p:sp>
          <p:nvSpPr>
            <p:cNvPr id="34828" name="Text Box 11"/>
            <p:cNvSpPr txBox="1">
              <a:spLocks noChangeArrowheads="1"/>
            </p:cNvSpPr>
            <p:nvPr/>
          </p:nvSpPr>
          <p:spPr bwMode="auto">
            <a:xfrm>
              <a:off x="6639" y="4380"/>
              <a:ext cx="902" cy="401"/>
            </a:xfrm>
            <a:prstGeom prst="rect">
              <a:avLst/>
            </a:prstGeom>
            <a:noFill/>
            <a:ln w="9525">
              <a:noFill/>
              <a:miter lim="800000"/>
              <a:headEnd/>
              <a:tailEnd/>
            </a:ln>
          </p:spPr>
          <p:txBody>
            <a:bodyPr/>
            <a:lstStyle/>
            <a:p>
              <a:pPr algn="ctr">
                <a:spcAft>
                  <a:spcPts val="1000"/>
                </a:spcAft>
              </a:pPr>
              <a:r>
                <a:rPr lang="en-MY">
                  <a:latin typeface="Century Gothic" pitchFamily="34" charset="0"/>
                </a:rPr>
                <a:t>1 ... *</a:t>
              </a:r>
              <a:endParaRPr lang="en-US">
                <a:latin typeface="Century Gothic" pitchFamily="34" charset="0"/>
              </a:endParaRPr>
            </a:p>
          </p:txBody>
        </p:sp>
        <p:sp>
          <p:nvSpPr>
            <p:cNvPr id="34829" name="Text Box 12"/>
            <p:cNvSpPr txBox="1">
              <a:spLocks noChangeArrowheads="1"/>
            </p:cNvSpPr>
            <p:nvPr/>
          </p:nvSpPr>
          <p:spPr bwMode="auto">
            <a:xfrm>
              <a:off x="3650" y="5660"/>
              <a:ext cx="902" cy="401"/>
            </a:xfrm>
            <a:prstGeom prst="rect">
              <a:avLst/>
            </a:prstGeom>
            <a:noFill/>
            <a:ln w="9525">
              <a:noFill/>
              <a:miter lim="800000"/>
              <a:headEnd/>
              <a:tailEnd/>
            </a:ln>
          </p:spPr>
          <p:txBody>
            <a:bodyPr/>
            <a:lstStyle/>
            <a:p>
              <a:pPr algn="ctr">
                <a:spcAft>
                  <a:spcPts val="1000"/>
                </a:spcAft>
              </a:pPr>
              <a:r>
                <a:rPr lang="en-MY">
                  <a:latin typeface="Century Gothic" pitchFamily="34" charset="0"/>
                </a:rPr>
                <a:t>1 </a:t>
              </a:r>
              <a:endParaRPr lang="en-US">
                <a:latin typeface="Century Gothic" pitchFamily="34" charset="0"/>
              </a:endParaRPr>
            </a:p>
          </p:txBody>
        </p:sp>
        <p:sp>
          <p:nvSpPr>
            <p:cNvPr id="34830" name="Text Box 13"/>
            <p:cNvSpPr txBox="1">
              <a:spLocks noChangeArrowheads="1"/>
            </p:cNvSpPr>
            <p:nvPr/>
          </p:nvSpPr>
          <p:spPr bwMode="auto">
            <a:xfrm>
              <a:off x="7430" y="5660"/>
              <a:ext cx="902" cy="401"/>
            </a:xfrm>
            <a:prstGeom prst="rect">
              <a:avLst/>
            </a:prstGeom>
            <a:noFill/>
            <a:ln w="9525">
              <a:noFill/>
              <a:miter lim="800000"/>
              <a:headEnd/>
              <a:tailEnd/>
            </a:ln>
          </p:spPr>
          <p:txBody>
            <a:bodyPr/>
            <a:lstStyle/>
            <a:p>
              <a:pPr algn="ctr">
                <a:spcAft>
                  <a:spcPts val="1000"/>
                </a:spcAft>
              </a:pPr>
              <a:r>
                <a:rPr lang="en-MY">
                  <a:latin typeface="Century Gothic" pitchFamily="34" charset="0"/>
                </a:rPr>
                <a:t>1 ... *</a:t>
              </a:r>
              <a:endParaRPr lang="en-US">
                <a:latin typeface="Century Gothic" pitchFamily="34" charset="0"/>
              </a:endParaRP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453</TotalTime>
  <Words>1884</Words>
  <Application>Microsoft Office PowerPoint</Application>
  <PresentationFormat>On-screen Show (4:3)</PresentationFormat>
  <Paragraphs>321</Paragraphs>
  <Slides>35</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Flow</vt:lpstr>
      <vt:lpstr>Picture</vt:lpstr>
      <vt:lpstr>Microsoft Word Picture</vt:lpstr>
      <vt:lpstr>OBJECT ORIENTED PROGRAMMING</vt:lpstr>
      <vt:lpstr>OUTLINE</vt:lpstr>
      <vt:lpstr>What is OOP?</vt:lpstr>
      <vt:lpstr>What is OOP?</vt:lpstr>
      <vt:lpstr>UML Design</vt:lpstr>
      <vt:lpstr>Relationships among Classes</vt:lpstr>
      <vt:lpstr>Association</vt:lpstr>
      <vt:lpstr>Aggregation</vt:lpstr>
      <vt:lpstr>Example of Aggregation</vt:lpstr>
      <vt:lpstr>Composition</vt:lpstr>
      <vt:lpstr>Example of Composition</vt:lpstr>
      <vt:lpstr>Aggregation vs Composition</vt:lpstr>
      <vt:lpstr>Class</vt:lpstr>
      <vt:lpstr>Class</vt:lpstr>
      <vt:lpstr>Class/Attribute/Method/Object</vt:lpstr>
      <vt:lpstr>Java Code : Class, Attribute, Method Declaration</vt:lpstr>
      <vt:lpstr>CLASS DIAGRAM</vt:lpstr>
      <vt:lpstr>Sample form</vt:lpstr>
      <vt:lpstr>CLASS DIAGRAM</vt:lpstr>
      <vt:lpstr>Sample code</vt:lpstr>
      <vt:lpstr>Constructing objects with new</vt:lpstr>
      <vt:lpstr>Java Code :  Object Declaration / Manipulation </vt:lpstr>
      <vt:lpstr>Access Modifiers</vt:lpstr>
      <vt:lpstr>Access Modifiers</vt:lpstr>
      <vt:lpstr>Access Modifiers</vt:lpstr>
      <vt:lpstr>Access Modifiers</vt:lpstr>
      <vt:lpstr>Static Classes</vt:lpstr>
      <vt:lpstr>Static Classes</vt:lpstr>
      <vt:lpstr>Static/Class Method</vt:lpstr>
      <vt:lpstr>Static/Class Method</vt:lpstr>
      <vt:lpstr>Static/Class Method</vt:lpstr>
      <vt:lpstr>Static/Class Method</vt:lpstr>
      <vt:lpstr>Constructors</vt:lpstr>
      <vt:lpstr>Constructors</vt:lpstr>
      <vt:lpstr>Constructors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ADMIN</dc:creator>
  <cp:lastModifiedBy>Lecturer</cp:lastModifiedBy>
  <cp:revision>45</cp:revision>
  <dcterms:created xsi:type="dcterms:W3CDTF">2010-07-22T02:13:01Z</dcterms:created>
  <dcterms:modified xsi:type="dcterms:W3CDTF">2011-09-26T07:15:40Z</dcterms:modified>
</cp:coreProperties>
</file>