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3" r:id="rId11"/>
    <p:sldId id="274" r:id="rId12"/>
    <p:sldId id="264" r:id="rId13"/>
    <p:sldId id="266" r:id="rId14"/>
    <p:sldId id="267" r:id="rId15"/>
    <p:sldId id="268" r:id="rId16"/>
    <p:sldId id="275" r:id="rId17"/>
    <p:sldId id="269" r:id="rId18"/>
    <p:sldId id="276" r:id="rId19"/>
    <p:sldId id="270" r:id="rId20"/>
    <p:sldId id="271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6B46-6C2F-4ED0-A875-9E3F5D8C1EB7}" type="datetimeFigureOut">
              <a:rPr lang="en-MY" smtClean="0"/>
              <a:t>5/3/2012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10A1-B76D-4BC5-B463-1C824DFA22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4193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6B46-6C2F-4ED0-A875-9E3F5D8C1EB7}" type="datetimeFigureOut">
              <a:rPr lang="en-MY" smtClean="0"/>
              <a:t>5/3/2012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10A1-B76D-4BC5-B463-1C824DFA22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6991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6B46-6C2F-4ED0-A875-9E3F5D8C1EB7}" type="datetimeFigureOut">
              <a:rPr lang="en-MY" smtClean="0"/>
              <a:t>5/3/2012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10A1-B76D-4BC5-B463-1C824DFA22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6915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6B46-6C2F-4ED0-A875-9E3F5D8C1EB7}" type="datetimeFigureOut">
              <a:rPr lang="en-MY" smtClean="0"/>
              <a:t>5/3/2012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10A1-B76D-4BC5-B463-1C824DFA22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7144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6B46-6C2F-4ED0-A875-9E3F5D8C1EB7}" type="datetimeFigureOut">
              <a:rPr lang="en-MY" smtClean="0"/>
              <a:t>5/3/2012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10A1-B76D-4BC5-B463-1C824DFA22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6833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6B46-6C2F-4ED0-A875-9E3F5D8C1EB7}" type="datetimeFigureOut">
              <a:rPr lang="en-MY" smtClean="0"/>
              <a:t>5/3/2012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10A1-B76D-4BC5-B463-1C824DFA22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3033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6B46-6C2F-4ED0-A875-9E3F5D8C1EB7}" type="datetimeFigureOut">
              <a:rPr lang="en-MY" smtClean="0"/>
              <a:t>5/3/2012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10A1-B76D-4BC5-B463-1C824DFA22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238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6B46-6C2F-4ED0-A875-9E3F5D8C1EB7}" type="datetimeFigureOut">
              <a:rPr lang="en-MY" smtClean="0"/>
              <a:t>5/3/2012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10A1-B76D-4BC5-B463-1C824DFA22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6010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6B46-6C2F-4ED0-A875-9E3F5D8C1EB7}" type="datetimeFigureOut">
              <a:rPr lang="en-MY" smtClean="0"/>
              <a:t>5/3/2012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10A1-B76D-4BC5-B463-1C824DFA22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3328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6B46-6C2F-4ED0-A875-9E3F5D8C1EB7}" type="datetimeFigureOut">
              <a:rPr lang="en-MY" smtClean="0"/>
              <a:t>5/3/2012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10A1-B76D-4BC5-B463-1C824DFA22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6180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6B46-6C2F-4ED0-A875-9E3F5D8C1EB7}" type="datetimeFigureOut">
              <a:rPr lang="en-MY" smtClean="0"/>
              <a:t>5/3/2012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10A1-B76D-4BC5-B463-1C824DFA22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00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76B46-6C2F-4ED0-A875-9E3F5D8C1EB7}" type="datetimeFigureOut">
              <a:rPr lang="en-MY" smtClean="0"/>
              <a:t>5/3/2012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210A1-B76D-4BC5-B463-1C824DFA22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5355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Activity Diagrams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BCS 2343 Software Design Workshop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92859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Points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implement in the large diagram which have  a lot of different conditions</a:t>
            </a:r>
          </a:p>
          <a:p>
            <a:r>
              <a:rPr lang="en-US" dirty="0" smtClean="0"/>
              <a:t>Using the notation of diamond.</a:t>
            </a:r>
          </a:p>
          <a:p>
            <a:r>
              <a:rPr lang="en-US" dirty="0" smtClean="0"/>
              <a:t>To separated the activities if the there have condition to implement</a:t>
            </a:r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81488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Example:Decision</a:t>
            </a:r>
            <a:r>
              <a:rPr lang="en-US" dirty="0" smtClean="0"/>
              <a:t> Points</a:t>
            </a:r>
            <a:endParaRPr lang="en-MY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1841500"/>
            <a:ext cx="5616624" cy="417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9264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Nodes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UML 2.0 defines several types of activity nodes to model different types of information flow</a:t>
            </a:r>
          </a:p>
          <a:p>
            <a:pPr lvl="1"/>
            <a:r>
              <a:rPr lang="en-US" dirty="0" smtClean="0"/>
              <a:t>Object nodes</a:t>
            </a:r>
          </a:p>
          <a:p>
            <a:pPr lvl="1"/>
            <a:r>
              <a:rPr lang="en-US" dirty="0" smtClean="0"/>
              <a:t>(Input or output) Pins – Special notation for object nodes </a:t>
            </a:r>
          </a:p>
          <a:p>
            <a:pPr lvl="2"/>
            <a:r>
              <a:rPr lang="en-US" dirty="0" smtClean="0"/>
              <a:t>Represented by a small rectangles on the side of an action</a:t>
            </a:r>
          </a:p>
          <a:p>
            <a:pPr lvl="2"/>
            <a:r>
              <a:rPr lang="en-US" dirty="0" smtClean="0"/>
              <a:t>Input pin – represent the data input to the activities</a:t>
            </a:r>
          </a:p>
          <a:p>
            <a:pPr lvl="2"/>
            <a:r>
              <a:rPr lang="en-US" dirty="0" smtClean="0"/>
              <a:t>Output pin - </a:t>
            </a:r>
            <a:r>
              <a:rPr lang="en-US" dirty="0" smtClean="0"/>
              <a:t>represent the data output from the activities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8187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and Final Nodes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MY" dirty="0"/>
              <a:t> An initial node is the starting point for an activity</a:t>
            </a:r>
          </a:p>
          <a:p>
            <a:r>
              <a:rPr lang="en-MY" dirty="0"/>
              <a:t> Two types of </a:t>
            </a:r>
            <a:r>
              <a:rPr lang="en-MY" dirty="0" smtClean="0"/>
              <a:t>final </a:t>
            </a:r>
            <a:r>
              <a:rPr lang="en-MY" dirty="0"/>
              <a:t>nodes: activity </a:t>
            </a:r>
            <a:r>
              <a:rPr lang="en-MY" dirty="0" smtClean="0"/>
              <a:t>final </a:t>
            </a:r>
            <a:r>
              <a:rPr lang="en-MY" dirty="0"/>
              <a:t>and </a:t>
            </a:r>
            <a:r>
              <a:rPr lang="en-MY" dirty="0" smtClean="0"/>
              <a:t>flow final</a:t>
            </a:r>
            <a:endParaRPr lang="en-MY" dirty="0"/>
          </a:p>
          <a:p>
            <a:r>
              <a:rPr lang="en-MY" dirty="0"/>
              <a:t> An activity </a:t>
            </a:r>
            <a:r>
              <a:rPr lang="en-MY" dirty="0" smtClean="0"/>
              <a:t>final </a:t>
            </a:r>
            <a:r>
              <a:rPr lang="en-MY" dirty="0"/>
              <a:t>node terminates the entire activity</a:t>
            </a:r>
          </a:p>
          <a:p>
            <a:r>
              <a:rPr lang="en-MY" dirty="0"/>
              <a:t> A </a:t>
            </a:r>
            <a:r>
              <a:rPr lang="en-MY" dirty="0" smtClean="0"/>
              <a:t>flow final </a:t>
            </a:r>
            <a:r>
              <a:rPr lang="en-MY" dirty="0"/>
              <a:t>node terminates a path through an activity, but not the </a:t>
            </a:r>
            <a:r>
              <a:rPr lang="en-MY" dirty="0" smtClean="0"/>
              <a:t>entire activity</a:t>
            </a:r>
          </a:p>
          <a:p>
            <a:r>
              <a:rPr lang="en-US" dirty="0" smtClean="0"/>
              <a:t>Only one initial nodes are allow in a activities.</a:t>
            </a:r>
            <a:endParaRPr lang="en-MY" dirty="0"/>
          </a:p>
          <a:p>
            <a:r>
              <a:rPr lang="en-MY" dirty="0"/>
              <a:t> It is possible to have multiple </a:t>
            </a:r>
            <a:r>
              <a:rPr lang="en-MY" dirty="0" smtClean="0"/>
              <a:t>final </a:t>
            </a:r>
            <a:r>
              <a:rPr lang="en-MY" dirty="0"/>
              <a:t>nodes</a:t>
            </a:r>
          </a:p>
        </p:txBody>
      </p:sp>
    </p:spTree>
    <p:extLst>
      <p:ext uri="{BB962C8B-B14F-4D97-AF65-F5344CB8AC3E}">
        <p14:creationId xmlns:p14="http://schemas.microsoft.com/office/powerpoint/2010/main" val="1108713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Nodes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1624013"/>
            <a:ext cx="511492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3952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MY" dirty="0"/>
              <a:t>A transition can be split into multiple paths and multiple paths combined </a:t>
            </a:r>
            <a:r>
              <a:rPr lang="en-MY" dirty="0" smtClean="0"/>
              <a:t>into a </a:t>
            </a:r>
            <a:r>
              <a:rPr lang="en-MY" dirty="0"/>
              <a:t>single transitions by using a synchronisation bar</a:t>
            </a:r>
          </a:p>
          <a:p>
            <a:r>
              <a:rPr lang="en-MY" dirty="0"/>
              <a:t> A synchronisation may have many in-arcs from activities and a number </a:t>
            </a:r>
            <a:r>
              <a:rPr lang="en-MY" dirty="0" smtClean="0"/>
              <a:t>of out-arcs </a:t>
            </a:r>
            <a:r>
              <a:rPr lang="en-MY" dirty="0"/>
              <a:t>to activities</a:t>
            </a:r>
          </a:p>
          <a:p>
            <a:r>
              <a:rPr lang="en-MY" dirty="0"/>
              <a:t> A fork is where the paths split</a:t>
            </a:r>
          </a:p>
          <a:p>
            <a:r>
              <a:rPr lang="en-MY" dirty="0"/>
              <a:t> On an occurrence of the transition all the activities with arcs from the </a:t>
            </a:r>
            <a:r>
              <a:rPr lang="en-MY" dirty="0" smtClean="0"/>
              <a:t>transition are </a:t>
            </a:r>
            <a:r>
              <a:rPr lang="en-MY" dirty="0"/>
              <a:t>initiated</a:t>
            </a:r>
          </a:p>
          <a:p>
            <a:r>
              <a:rPr lang="en-MY" dirty="0"/>
              <a:t> A fork node splits the current </a:t>
            </a:r>
            <a:r>
              <a:rPr lang="en-MY" dirty="0" smtClean="0"/>
              <a:t>flow </a:t>
            </a:r>
            <a:r>
              <a:rPr lang="en-MY" dirty="0"/>
              <a:t>through an activity into multiple </a:t>
            </a:r>
            <a:r>
              <a:rPr lang="en-MY" dirty="0" smtClean="0"/>
              <a:t>concurrent flows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44145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Forks</a:t>
            </a:r>
            <a:endParaRPr lang="en-MY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310" y="2268939"/>
            <a:ext cx="4471380" cy="4112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3619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 A join is where the paths meet</a:t>
            </a:r>
          </a:p>
          <a:p>
            <a:r>
              <a:rPr lang="en-MY" dirty="0"/>
              <a:t> The bar represents synchronisation of the completion of those activities </a:t>
            </a:r>
            <a:r>
              <a:rPr lang="en-MY" dirty="0" smtClean="0"/>
              <a:t>with arcs </a:t>
            </a:r>
            <a:r>
              <a:rPr lang="en-MY" dirty="0"/>
              <a:t>into the transition</a:t>
            </a:r>
          </a:p>
          <a:p>
            <a:r>
              <a:rPr lang="en-MY" dirty="0"/>
              <a:t> A join synchronises multiple </a:t>
            </a:r>
            <a:r>
              <a:rPr lang="en-MY" dirty="0" smtClean="0"/>
              <a:t>flows </a:t>
            </a:r>
            <a:r>
              <a:rPr lang="en-MY" dirty="0"/>
              <a:t>of an activity back to a single </a:t>
            </a:r>
            <a:r>
              <a:rPr lang="en-MY" dirty="0" smtClean="0"/>
              <a:t>flow of execution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18936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Joins</a:t>
            </a:r>
            <a:endParaRPr lang="en-MY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1628800"/>
            <a:ext cx="6048672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216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Swimlanes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dirty="0" err="1"/>
              <a:t>Swimlanes</a:t>
            </a:r>
            <a:r>
              <a:rPr lang="en-MY" dirty="0"/>
              <a:t> (or activity partitions) indicate where activities take place.</a:t>
            </a:r>
          </a:p>
          <a:p>
            <a:r>
              <a:rPr lang="en-MY" dirty="0"/>
              <a:t> </a:t>
            </a:r>
            <a:r>
              <a:rPr lang="en-MY" dirty="0" err="1"/>
              <a:t>Swimlanes</a:t>
            </a:r>
            <a:r>
              <a:rPr lang="en-MY" dirty="0"/>
              <a:t> can also be used to identify areas at the technology level </a:t>
            </a:r>
            <a:r>
              <a:rPr lang="en-MY" dirty="0" smtClean="0"/>
              <a:t>where activities </a:t>
            </a:r>
            <a:r>
              <a:rPr lang="en-MY" dirty="0"/>
              <a:t>are carried out</a:t>
            </a:r>
          </a:p>
          <a:p>
            <a:r>
              <a:rPr lang="en-MY" dirty="0"/>
              <a:t> </a:t>
            </a:r>
            <a:r>
              <a:rPr lang="en-MY" dirty="0" err="1"/>
              <a:t>Swimlanes</a:t>
            </a:r>
            <a:r>
              <a:rPr lang="en-MY" dirty="0"/>
              <a:t> allow the partition an activity diagram so that parts of it appear </a:t>
            </a:r>
            <a:r>
              <a:rPr lang="en-MY" dirty="0" smtClean="0"/>
              <a:t>in the </a:t>
            </a:r>
            <a:r>
              <a:rPr lang="en-MY" dirty="0" err="1" smtClean="0"/>
              <a:t>swimlanes</a:t>
            </a:r>
            <a:r>
              <a:rPr lang="en-MY" dirty="0" smtClean="0"/>
              <a:t> </a:t>
            </a:r>
            <a:r>
              <a:rPr lang="en-MY" dirty="0"/>
              <a:t>relevant to that element in the partition</a:t>
            </a:r>
          </a:p>
        </p:txBody>
      </p:sp>
    </p:spTree>
    <p:extLst>
      <p:ext uri="{BB962C8B-B14F-4D97-AF65-F5344CB8AC3E}">
        <p14:creationId xmlns:p14="http://schemas.microsoft.com/office/powerpoint/2010/main" val="10360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MY" dirty="0"/>
              <a:t>Activity Diagrams consist of activities, states and transitions between </a:t>
            </a:r>
            <a:r>
              <a:rPr lang="en-MY" dirty="0" smtClean="0"/>
              <a:t>activities and </a:t>
            </a:r>
            <a:r>
              <a:rPr lang="en-MY" dirty="0"/>
              <a:t>states</a:t>
            </a:r>
          </a:p>
          <a:p>
            <a:r>
              <a:rPr lang="en-MY" dirty="0"/>
              <a:t> Activity Diagrams </a:t>
            </a:r>
            <a:r>
              <a:rPr lang="en-MY" dirty="0" smtClean="0"/>
              <a:t>describe</a:t>
            </a:r>
          </a:p>
          <a:p>
            <a:pPr lvl="1"/>
            <a:r>
              <a:rPr lang="en-MY" dirty="0" smtClean="0"/>
              <a:t> </a:t>
            </a:r>
            <a:r>
              <a:rPr lang="en-MY" dirty="0"/>
              <a:t>how activities are coordinated to provide a service</a:t>
            </a:r>
          </a:p>
          <a:p>
            <a:pPr marL="857250" lvl="1" indent="-457200"/>
            <a:r>
              <a:rPr lang="en-MY" dirty="0" smtClean="0"/>
              <a:t>the </a:t>
            </a:r>
            <a:r>
              <a:rPr lang="en-MY" dirty="0"/>
              <a:t>events needed to achieve some operation</a:t>
            </a:r>
          </a:p>
          <a:p>
            <a:pPr marL="857250" lvl="1" indent="-457200"/>
            <a:r>
              <a:rPr lang="en-MY" dirty="0" smtClean="0"/>
              <a:t> </a:t>
            </a:r>
            <a:r>
              <a:rPr lang="en-MY" dirty="0"/>
              <a:t>how the events in a single use case relate to one another</a:t>
            </a:r>
          </a:p>
          <a:p>
            <a:pPr marL="857250" lvl="1" indent="-457200"/>
            <a:r>
              <a:rPr lang="en-MY" dirty="0" smtClean="0"/>
              <a:t> </a:t>
            </a:r>
            <a:r>
              <a:rPr lang="en-MY" dirty="0"/>
              <a:t>how a collection of use cases coordinate to create a </a:t>
            </a:r>
            <a:r>
              <a:rPr lang="en-MY" dirty="0" smtClean="0"/>
              <a:t>workflow </a:t>
            </a:r>
            <a:r>
              <a:rPr lang="en-MY" dirty="0"/>
              <a:t>for </a:t>
            </a:r>
            <a:r>
              <a:rPr lang="en-MY" dirty="0" smtClean="0"/>
              <a:t>an organisation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28143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</a:t>
            </a:r>
            <a:r>
              <a:rPr lang="en-US" dirty="0" err="1" smtClean="0"/>
              <a:t>Swinlanes</a:t>
            </a:r>
            <a:r>
              <a:rPr lang="en-US" dirty="0" smtClean="0"/>
              <a:t>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052736"/>
            <a:ext cx="7105650" cy="5689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2284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 smtClean="0"/>
              <a:t>How to construct Activity Diagrams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MY" dirty="0" smtClean="0"/>
              <a:t>1</a:t>
            </a:r>
            <a:r>
              <a:rPr lang="en-MY" dirty="0"/>
              <a:t>. Finding system Actors, Classes and use cases</a:t>
            </a:r>
          </a:p>
          <a:p>
            <a:pPr marL="0" indent="0">
              <a:buNone/>
            </a:pPr>
            <a:r>
              <a:rPr lang="en-MY" dirty="0"/>
              <a:t>2. Identifying key scenarios of system use cases</a:t>
            </a:r>
          </a:p>
          <a:p>
            <a:pPr marL="0" indent="0">
              <a:buNone/>
            </a:pPr>
            <a:r>
              <a:rPr lang="en-MY" dirty="0"/>
              <a:t>3. Combining the scenarios to produce comprehensive </a:t>
            </a:r>
            <a:r>
              <a:rPr lang="en-MY" dirty="0" smtClean="0"/>
              <a:t>workflows </a:t>
            </a:r>
            <a:r>
              <a:rPr lang="en-MY" dirty="0"/>
              <a:t>described </a:t>
            </a:r>
            <a:r>
              <a:rPr lang="en-MY" dirty="0" smtClean="0"/>
              <a:t>using activity </a:t>
            </a:r>
            <a:r>
              <a:rPr lang="en-MY" dirty="0"/>
              <a:t>diagrams</a:t>
            </a:r>
          </a:p>
          <a:p>
            <a:pPr marL="0" indent="0">
              <a:buNone/>
            </a:pPr>
            <a:r>
              <a:rPr lang="en-MY" dirty="0"/>
              <a:t>4. Where </a:t>
            </a:r>
            <a:r>
              <a:rPr lang="en-MY" dirty="0" smtClean="0"/>
              <a:t>significant </a:t>
            </a:r>
            <a:r>
              <a:rPr lang="en-MY" dirty="0"/>
              <a:t>object behaviour is triggered by a </a:t>
            </a:r>
            <a:r>
              <a:rPr lang="en-MY" dirty="0" smtClean="0"/>
              <a:t>workflow</a:t>
            </a:r>
            <a:r>
              <a:rPr lang="en-MY" dirty="0"/>
              <a:t>, adding </a:t>
            </a:r>
            <a:r>
              <a:rPr lang="en-MY" dirty="0" smtClean="0"/>
              <a:t>object flows </a:t>
            </a:r>
            <a:r>
              <a:rPr lang="en-MY" dirty="0"/>
              <a:t>to the diagrams</a:t>
            </a:r>
          </a:p>
          <a:p>
            <a:pPr marL="0" indent="0">
              <a:buNone/>
            </a:pPr>
            <a:r>
              <a:rPr lang="en-MY" dirty="0"/>
              <a:t>5. Where </a:t>
            </a:r>
            <a:r>
              <a:rPr lang="en-MY" dirty="0" smtClean="0"/>
              <a:t>workflows </a:t>
            </a:r>
            <a:r>
              <a:rPr lang="en-MY" dirty="0"/>
              <a:t>cross technology boundaries, using </a:t>
            </a:r>
            <a:r>
              <a:rPr lang="en-MY" dirty="0" err="1"/>
              <a:t>swimlanes</a:t>
            </a:r>
            <a:r>
              <a:rPr lang="en-MY" dirty="0"/>
              <a:t> to map </a:t>
            </a:r>
            <a:r>
              <a:rPr lang="en-MY" dirty="0" smtClean="0"/>
              <a:t>the activities</a:t>
            </a:r>
          </a:p>
          <a:p>
            <a:pPr marL="0" indent="0">
              <a:buNone/>
            </a:pPr>
            <a:r>
              <a:rPr lang="en-MY" dirty="0" smtClean="0"/>
              <a:t>6</a:t>
            </a:r>
            <a:r>
              <a:rPr lang="en-MY" dirty="0"/>
              <a:t>. </a:t>
            </a:r>
            <a:r>
              <a:rPr lang="en-MY" dirty="0" smtClean="0"/>
              <a:t>Refining </a:t>
            </a:r>
            <a:r>
              <a:rPr lang="en-MY" dirty="0"/>
              <a:t>complicated high level activities similarly, nested activity diagrams</a:t>
            </a:r>
          </a:p>
        </p:txBody>
      </p:sp>
    </p:spTree>
    <p:extLst>
      <p:ext uri="{BB962C8B-B14F-4D97-AF65-F5344CB8AC3E}">
        <p14:creationId xmlns:p14="http://schemas.microsoft.com/office/powerpoint/2010/main" val="214826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MY" dirty="0"/>
              <a:t> Model business </a:t>
            </a:r>
            <a:r>
              <a:rPr lang="en-MY" dirty="0" smtClean="0"/>
              <a:t>workflows</a:t>
            </a:r>
            <a:endParaRPr lang="en-MY" dirty="0"/>
          </a:p>
          <a:p>
            <a:r>
              <a:rPr lang="en-MY" dirty="0"/>
              <a:t> Identify candidate use cases, through the examination of business </a:t>
            </a:r>
            <a:r>
              <a:rPr lang="en-MY" dirty="0" smtClean="0"/>
              <a:t>workflows</a:t>
            </a:r>
            <a:endParaRPr lang="en-MY" dirty="0"/>
          </a:p>
          <a:p>
            <a:r>
              <a:rPr lang="en-MY" dirty="0"/>
              <a:t> Identify pre- and post-conditions for use cases</a:t>
            </a:r>
          </a:p>
          <a:p>
            <a:r>
              <a:rPr lang="en-MY" dirty="0"/>
              <a:t> Model </a:t>
            </a:r>
            <a:r>
              <a:rPr lang="en-MY" dirty="0" smtClean="0"/>
              <a:t>workflows </a:t>
            </a:r>
            <a:r>
              <a:rPr lang="en-MY" dirty="0"/>
              <a:t>between/within use cases</a:t>
            </a:r>
          </a:p>
          <a:p>
            <a:r>
              <a:rPr lang="en-MY" dirty="0"/>
              <a:t> Model complex </a:t>
            </a:r>
            <a:r>
              <a:rPr lang="en-MY" dirty="0" smtClean="0"/>
              <a:t>workflows </a:t>
            </a:r>
            <a:r>
              <a:rPr lang="en-MY" dirty="0"/>
              <a:t>in operations on objects</a:t>
            </a:r>
          </a:p>
          <a:p>
            <a:r>
              <a:rPr lang="en-MY" dirty="0"/>
              <a:t> Model in detail complex activities in a high level 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411179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MY" dirty="0"/>
              <a:t> Activities and </a:t>
            </a:r>
            <a:r>
              <a:rPr lang="en-MY" dirty="0" smtClean="0"/>
              <a:t>Actions</a:t>
            </a:r>
          </a:p>
          <a:p>
            <a:r>
              <a:rPr lang="en-US" dirty="0" smtClean="0"/>
              <a:t>An activity is also called an action state</a:t>
            </a:r>
            <a:endParaRPr lang="en-MY" dirty="0"/>
          </a:p>
          <a:p>
            <a:r>
              <a:rPr lang="en-MY" dirty="0"/>
              <a:t> Transitions and Activity Edges</a:t>
            </a:r>
          </a:p>
          <a:p>
            <a:r>
              <a:rPr lang="en-MY" dirty="0"/>
              <a:t> Tokens and Activity Nodes</a:t>
            </a:r>
          </a:p>
          <a:p>
            <a:r>
              <a:rPr lang="en-MY" dirty="0"/>
              <a:t> Control Nodes</a:t>
            </a:r>
          </a:p>
          <a:p>
            <a:pPr lvl="1"/>
            <a:r>
              <a:rPr lang="en-MY" dirty="0" smtClean="0"/>
              <a:t>Initial </a:t>
            </a:r>
            <a:r>
              <a:rPr lang="en-MY" dirty="0"/>
              <a:t>and Final Nodes</a:t>
            </a:r>
          </a:p>
          <a:p>
            <a:pPr lvl="1"/>
            <a:r>
              <a:rPr lang="en-MY" dirty="0" smtClean="0"/>
              <a:t>Forks </a:t>
            </a:r>
            <a:r>
              <a:rPr lang="en-MY" dirty="0"/>
              <a:t>and Joins</a:t>
            </a:r>
          </a:p>
          <a:p>
            <a:pPr lvl="1"/>
            <a:r>
              <a:rPr lang="en-MY" dirty="0" smtClean="0"/>
              <a:t>Decision </a:t>
            </a:r>
            <a:r>
              <a:rPr lang="en-MY" dirty="0"/>
              <a:t>and Merge Points</a:t>
            </a:r>
          </a:p>
          <a:p>
            <a:r>
              <a:rPr lang="en-MY" dirty="0"/>
              <a:t> States</a:t>
            </a:r>
          </a:p>
          <a:p>
            <a:r>
              <a:rPr lang="en-MY" dirty="0"/>
              <a:t> </a:t>
            </a:r>
            <a:r>
              <a:rPr lang="en-MY" dirty="0" err="1"/>
              <a:t>Swimlanes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2801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Activity Diagrams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1628800"/>
            <a:ext cx="464820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0813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 An Activity is the process being modelled</a:t>
            </a:r>
          </a:p>
          <a:p>
            <a:r>
              <a:rPr lang="en-MY" dirty="0" smtClean="0"/>
              <a:t>An </a:t>
            </a:r>
            <a:r>
              <a:rPr lang="en-MY" dirty="0"/>
              <a:t>Activity is a unit of work that needs to be carried out</a:t>
            </a:r>
          </a:p>
          <a:p>
            <a:r>
              <a:rPr lang="en-MY" dirty="0"/>
              <a:t> Any Activity takes time</a:t>
            </a:r>
          </a:p>
          <a:p>
            <a:r>
              <a:rPr lang="en-MY" dirty="0"/>
              <a:t> An activity is like a state </a:t>
            </a:r>
            <a:r>
              <a:rPr lang="en-MY" dirty="0" smtClean="0"/>
              <a:t>where the criterion for leaving the state is completion of the activity.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1963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Edges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 The </a:t>
            </a:r>
            <a:r>
              <a:rPr lang="en-MY" dirty="0" smtClean="0"/>
              <a:t>flow </a:t>
            </a:r>
            <a:r>
              <a:rPr lang="en-MY" dirty="0"/>
              <a:t>of an activity is shown using arrowed lines called </a:t>
            </a:r>
            <a:r>
              <a:rPr lang="en-MY" b="1" dirty="0"/>
              <a:t>edges or paths</a:t>
            </a:r>
          </a:p>
          <a:p>
            <a:r>
              <a:rPr lang="en-MY" dirty="0"/>
              <a:t> </a:t>
            </a:r>
            <a:r>
              <a:rPr lang="en-MY" dirty="0" smtClean="0"/>
              <a:t>Control-flow </a:t>
            </a:r>
            <a:r>
              <a:rPr lang="en-MY" dirty="0"/>
              <a:t>Transitions indicate the order of action states</a:t>
            </a:r>
          </a:p>
          <a:p>
            <a:r>
              <a:rPr lang="en-MY" dirty="0"/>
              <a:t> </a:t>
            </a:r>
            <a:r>
              <a:rPr lang="en-MY" dirty="0" smtClean="0"/>
              <a:t>Object-flow </a:t>
            </a:r>
            <a:r>
              <a:rPr lang="en-MY" dirty="0"/>
              <a:t>Transitions indicate that an action state inputs or outputs </a:t>
            </a:r>
            <a:r>
              <a:rPr lang="en-MY" dirty="0" smtClean="0"/>
              <a:t>an object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9737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 Conceptually, UML models information moving along an edge as a token (e.g</a:t>
            </a:r>
            <a:r>
              <a:rPr lang="en-MY" dirty="0" smtClean="0"/>
              <a:t>., real </a:t>
            </a:r>
            <a:r>
              <a:rPr lang="en-MY" dirty="0"/>
              <a:t>data, an object or focus of control)</a:t>
            </a:r>
          </a:p>
          <a:p>
            <a:r>
              <a:rPr lang="en-MY" dirty="0" smtClean="0"/>
              <a:t>Each </a:t>
            </a:r>
            <a:r>
              <a:rPr lang="en-MY" dirty="0"/>
              <a:t>edge may have</a:t>
            </a:r>
          </a:p>
          <a:p>
            <a:pPr marL="857250" lvl="1" indent="-457200">
              <a:buFont typeface="Wingdings" pitchFamily="2" charset="2"/>
              <a:buChar char="ü"/>
            </a:pPr>
            <a:r>
              <a:rPr lang="en-MY" dirty="0" smtClean="0"/>
              <a:t>      a </a:t>
            </a:r>
            <a:r>
              <a:rPr lang="en-MY" dirty="0"/>
              <a:t>weight associated with it that indicates how many tokens must </a:t>
            </a:r>
            <a:r>
              <a:rPr lang="en-MY" dirty="0" smtClean="0"/>
              <a:t>be available </a:t>
            </a:r>
            <a:r>
              <a:rPr lang="en-MY" dirty="0"/>
              <a:t>before the tokens are presented to the target action</a:t>
            </a:r>
          </a:p>
          <a:p>
            <a:pPr marL="857250" lvl="1" indent="-457200">
              <a:buFont typeface="Wingdings" pitchFamily="2" charset="2"/>
              <a:buChar char="ü"/>
            </a:pPr>
            <a:r>
              <a:rPr lang="en-MY" dirty="0" smtClean="0"/>
              <a:t> </a:t>
            </a:r>
            <a:r>
              <a:rPr lang="en-MY" dirty="0"/>
              <a:t>a guard </a:t>
            </a:r>
            <a:r>
              <a:rPr lang="en-MY" dirty="0" smtClean="0"/>
              <a:t>condition (is enclosed in brackets)            [</a:t>
            </a:r>
            <a:r>
              <a:rPr lang="en-MY" dirty="0" err="1" smtClean="0"/>
              <a:t>guardname</a:t>
            </a:r>
            <a:r>
              <a:rPr lang="en-MY" dirty="0" smtClean="0"/>
              <a:t>]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37466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 and Edges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484784"/>
            <a:ext cx="410391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4560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4455</TotalTime>
  <Words>758</Words>
  <Application>Microsoft Office PowerPoint</Application>
  <PresentationFormat>On-screen Show (4:3)</PresentationFormat>
  <Paragraphs>87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Activity Diagrams</vt:lpstr>
      <vt:lpstr>Activity Diagrams</vt:lpstr>
      <vt:lpstr>Activity Diagrams</vt:lpstr>
      <vt:lpstr>Activity Diagrams</vt:lpstr>
      <vt:lpstr>Example : Activity Diagrams</vt:lpstr>
      <vt:lpstr>Activities</vt:lpstr>
      <vt:lpstr>Activity Edges</vt:lpstr>
      <vt:lpstr>Tokens</vt:lpstr>
      <vt:lpstr>Flows and Edges</vt:lpstr>
      <vt:lpstr>Decision Points</vt:lpstr>
      <vt:lpstr>Example:Decision Points</vt:lpstr>
      <vt:lpstr>Activity Nodes</vt:lpstr>
      <vt:lpstr>Initial and Final Nodes</vt:lpstr>
      <vt:lpstr>Final Nodes</vt:lpstr>
      <vt:lpstr>Forks</vt:lpstr>
      <vt:lpstr>Example : Forks</vt:lpstr>
      <vt:lpstr>Joins</vt:lpstr>
      <vt:lpstr>Example : Joins</vt:lpstr>
      <vt:lpstr>Swimlanes</vt:lpstr>
      <vt:lpstr>Example : Swinlanes </vt:lpstr>
      <vt:lpstr>How to construct Activity Diagrams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Diagrams</dc:title>
  <dc:creator>Dell</dc:creator>
  <cp:lastModifiedBy>Dell</cp:lastModifiedBy>
  <cp:revision>30</cp:revision>
  <dcterms:created xsi:type="dcterms:W3CDTF">2012-03-05T03:26:39Z</dcterms:created>
  <dcterms:modified xsi:type="dcterms:W3CDTF">2012-03-08T05:42:35Z</dcterms:modified>
</cp:coreProperties>
</file>