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78" r:id="rId6"/>
    <p:sldId id="269" r:id="rId7"/>
    <p:sldId id="270" r:id="rId8"/>
    <p:sldId id="271" r:id="rId9"/>
    <p:sldId id="272" r:id="rId10"/>
    <p:sldId id="274" r:id="rId11"/>
    <p:sldId id="273" r:id="rId12"/>
    <p:sldId id="257" r:id="rId13"/>
    <p:sldId id="258" r:id="rId14"/>
    <p:sldId id="262" r:id="rId15"/>
    <p:sldId id="259" r:id="rId16"/>
    <p:sldId id="263" r:id="rId17"/>
    <p:sldId id="264" r:id="rId18"/>
    <p:sldId id="260" r:id="rId19"/>
    <p:sldId id="261" r:id="rId20"/>
    <p:sldId id="275" r:id="rId21"/>
    <p:sldId id="276"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5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81625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90425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11386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91838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136108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59947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D2B3BC7-70FF-4EA1-96BF-449CACFCB833}" type="datetimeFigureOut">
              <a:rPr lang="en-AU" smtClean="0"/>
              <a:t>31/10/2019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6516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D2B3BC7-70FF-4EA1-96BF-449CACFCB833}"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26897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B3BC7-70FF-4EA1-96BF-449CACFCB833}" type="datetimeFigureOut">
              <a:rPr lang="en-AU" smtClean="0"/>
              <a:t>31/10/2019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54249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52330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3403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B3BC7-70FF-4EA1-96BF-449CACFCB833}" type="datetimeFigureOut">
              <a:rPr lang="en-AU" smtClean="0"/>
              <a:t>31/10/2019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AE892-57B8-443B-88DA-1CD6858C148A}" type="slidenum">
              <a:rPr lang="en-AU" smtClean="0"/>
              <a:t>‹#›</a:t>
            </a:fld>
            <a:endParaRPr lang="en-AU"/>
          </a:p>
        </p:txBody>
      </p:sp>
    </p:spTree>
    <p:extLst>
      <p:ext uri="{BB962C8B-B14F-4D97-AF65-F5344CB8AC3E}">
        <p14:creationId xmlns:p14="http://schemas.microsoft.com/office/powerpoint/2010/main" val="85828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hmadsp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onfluent.io/blog/atm-fraud-detection-apache-kafka-k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Real-Time Event Driven Stream Processing- </a:t>
            </a:r>
            <a:r>
              <a:rPr lang="en-GB" dirty="0" smtClean="0"/>
              <a:t>Understand it simple Way</a:t>
            </a:r>
            <a:endParaRPr lang="en-AU" dirty="0"/>
          </a:p>
        </p:txBody>
      </p:sp>
      <p:sp>
        <p:nvSpPr>
          <p:cNvPr id="3" name="Subtitle 2"/>
          <p:cNvSpPr>
            <a:spLocks noGrp="1"/>
          </p:cNvSpPr>
          <p:nvPr>
            <p:ph type="subTitle" idx="1"/>
          </p:nvPr>
        </p:nvSpPr>
        <p:spPr>
          <a:xfrm>
            <a:off x="686869" y="4437112"/>
            <a:ext cx="6400800" cy="1752600"/>
          </a:xfrm>
        </p:spPr>
        <p:txBody>
          <a:bodyPr/>
          <a:lstStyle/>
          <a:p>
            <a:r>
              <a:rPr lang="en-AU" dirty="0" smtClean="0"/>
              <a:t>By: Ahmad Mohsin </a:t>
            </a:r>
          </a:p>
          <a:p>
            <a:r>
              <a:rPr lang="en-AU" dirty="0" smtClean="0">
                <a:hlinkClick r:id="rId2"/>
              </a:rPr>
              <a:t>ahmadspm@gmail.com</a:t>
            </a:r>
            <a:r>
              <a:rPr lang="en-AU" dirty="0" smtClean="0"/>
              <a:t> </a:t>
            </a:r>
          </a:p>
          <a:p>
            <a:endParaRPr lang="en-AU" dirty="0"/>
          </a:p>
        </p:txBody>
      </p:sp>
    </p:spTree>
    <p:extLst>
      <p:ext uri="{BB962C8B-B14F-4D97-AF65-F5344CB8AC3E}">
        <p14:creationId xmlns:p14="http://schemas.microsoft.com/office/powerpoint/2010/main" val="204875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Analyse and Send Alerts in near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69954"/>
            <a:ext cx="8604447" cy="3986454"/>
          </a:xfrm>
        </p:spPr>
      </p:pic>
    </p:spTree>
    <p:extLst>
      <p:ext uri="{BB962C8B-B14F-4D97-AF65-F5344CB8AC3E}">
        <p14:creationId xmlns:p14="http://schemas.microsoft.com/office/powerpoint/2010/main" val="185999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Analyse and Send Alerts in near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988840"/>
            <a:ext cx="7200800" cy="4209331"/>
          </a:xfrm>
        </p:spPr>
      </p:pic>
    </p:spTree>
    <p:extLst>
      <p:ext uri="{BB962C8B-B14F-4D97-AF65-F5344CB8AC3E}">
        <p14:creationId xmlns:p14="http://schemas.microsoft.com/office/powerpoint/2010/main" val="359794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it </a:t>
            </a:r>
            <a:r>
              <a:rPr lang="en-AU" dirty="0" err="1" smtClean="0"/>
              <a:t>realates</a:t>
            </a:r>
            <a:r>
              <a:rPr lang="en-AU" dirty="0" smtClean="0"/>
              <a:t> to a Typical System i.e. LMS</a:t>
            </a:r>
            <a:endParaRPr lang="en-AU" dirty="0"/>
          </a:p>
        </p:txBody>
      </p:sp>
      <p:sp>
        <p:nvSpPr>
          <p:cNvPr id="3" name="Content Placeholder 2"/>
          <p:cNvSpPr>
            <a:spLocks noGrp="1"/>
          </p:cNvSpPr>
          <p:nvPr>
            <p:ph idx="1"/>
          </p:nvPr>
        </p:nvSpPr>
        <p:spPr>
          <a:xfrm>
            <a:off x="467544" y="1556792"/>
            <a:ext cx="8229600" cy="4525963"/>
          </a:xfrm>
        </p:spPr>
        <p:txBody>
          <a:bodyPr/>
          <a:lstStyle/>
          <a:p>
            <a:r>
              <a:rPr lang="en-GB" dirty="0"/>
              <a:t>is </a:t>
            </a:r>
            <a:r>
              <a:rPr lang="en-GB" dirty="0" smtClean="0"/>
              <a:t>it possible </a:t>
            </a:r>
            <a:r>
              <a:rPr lang="en-GB" dirty="0"/>
              <a:t>to capture the digital traces </a:t>
            </a:r>
            <a:r>
              <a:rPr lang="en-GB" i="1" dirty="0" smtClean="0">
                <a:solidFill>
                  <a:srgbClr val="FF0000"/>
                </a:solidFill>
              </a:rPr>
              <a:t>(events, activities you name it</a:t>
            </a:r>
            <a:r>
              <a:rPr lang="en-GB" dirty="0" smtClean="0"/>
              <a:t>) of </a:t>
            </a:r>
            <a:r>
              <a:rPr lang="en-GB" dirty="0"/>
              <a:t>learning activities of students and </a:t>
            </a:r>
            <a:r>
              <a:rPr lang="en-GB" dirty="0" smtClean="0"/>
              <a:t>teachers in </a:t>
            </a:r>
            <a:r>
              <a:rPr lang="en-GB" b="1" i="1" dirty="0">
                <a:solidFill>
                  <a:srgbClr val="FF0000"/>
                </a:solidFill>
              </a:rPr>
              <a:t>virtual learning </a:t>
            </a:r>
            <a:r>
              <a:rPr lang="en-GB" b="1" i="1" dirty="0" smtClean="0">
                <a:solidFill>
                  <a:srgbClr val="FF0000"/>
                </a:solidFill>
              </a:rPr>
              <a:t>environments(Various </a:t>
            </a:r>
            <a:r>
              <a:rPr lang="en-GB" b="1" i="1" dirty="0">
                <a:solidFill>
                  <a:srgbClr val="FF0000"/>
                </a:solidFill>
              </a:rPr>
              <a:t>LMS </a:t>
            </a:r>
            <a:r>
              <a:rPr lang="en-GB" b="1" i="1" dirty="0" smtClean="0">
                <a:solidFill>
                  <a:srgbClr val="FF0000"/>
                </a:solidFill>
              </a:rPr>
              <a:t>Modules)</a:t>
            </a:r>
            <a:r>
              <a:rPr lang="en-GB" dirty="0" smtClean="0"/>
              <a:t>, </a:t>
            </a:r>
            <a:r>
              <a:rPr lang="en-GB" dirty="0"/>
              <a:t>offering </a:t>
            </a:r>
            <a:r>
              <a:rPr lang="en-GB" dirty="0" smtClean="0"/>
              <a:t>stakeholders (teachers, parents and </a:t>
            </a:r>
            <a:r>
              <a:rPr lang="en-GB" dirty="0" smtClean="0"/>
              <a:t>reloaded </a:t>
            </a:r>
            <a:r>
              <a:rPr lang="en-GB" dirty="0" smtClean="0"/>
              <a:t>decision makers) potentially </a:t>
            </a:r>
            <a:r>
              <a:rPr lang="en-GB" dirty="0"/>
              <a:t>valuable insights into how students react </a:t>
            </a:r>
            <a:r>
              <a:rPr lang="en-GB" dirty="0" smtClean="0"/>
              <a:t>during different leaning stages. </a:t>
            </a:r>
            <a:endParaRPr lang="en-AU" dirty="0"/>
          </a:p>
        </p:txBody>
      </p:sp>
    </p:spTree>
    <p:extLst>
      <p:ext uri="{BB962C8B-B14F-4D97-AF65-F5344CB8AC3E}">
        <p14:creationId xmlns:p14="http://schemas.microsoft.com/office/powerpoint/2010/main" val="2646948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it is needed</a:t>
            </a:r>
            <a:r>
              <a:rPr lang="en-GB" dirty="0" smtClean="0"/>
              <a:t>? </a:t>
            </a:r>
            <a:r>
              <a:rPr lang="en-GB" dirty="0" smtClean="0"/>
              <a:t>The Real-Time</a:t>
            </a:r>
            <a:endParaRPr lang="en-AU" dirty="0"/>
          </a:p>
        </p:txBody>
      </p:sp>
      <p:sp>
        <p:nvSpPr>
          <p:cNvPr id="3" name="Content Placeholder 2"/>
          <p:cNvSpPr>
            <a:spLocks noGrp="1"/>
          </p:cNvSpPr>
          <p:nvPr>
            <p:ph idx="1"/>
          </p:nvPr>
        </p:nvSpPr>
        <p:spPr/>
        <p:txBody>
          <a:bodyPr/>
          <a:lstStyle/>
          <a:p>
            <a:r>
              <a:rPr lang="en-GB" dirty="0" smtClean="0"/>
              <a:t>Teachers and parents are already receiving feedback from students but it is face to face only. </a:t>
            </a:r>
            <a:endParaRPr lang="en-AU" dirty="0" smtClean="0"/>
          </a:p>
          <a:p>
            <a:r>
              <a:rPr lang="en-GB" dirty="0" smtClean="0"/>
              <a:t>Can analytics be perfumed?</a:t>
            </a:r>
          </a:p>
          <a:p>
            <a:r>
              <a:rPr lang="en-GB" dirty="0" smtClean="0"/>
              <a:t>Capturing Data through digital learning environments can be a way forward.</a:t>
            </a:r>
          </a:p>
          <a:p>
            <a:r>
              <a:rPr lang="en-GB" dirty="0" smtClean="0"/>
              <a:t>Is it batch oriented or real-time? </a:t>
            </a:r>
          </a:p>
        </p:txBody>
      </p:sp>
    </p:spTree>
    <p:extLst>
      <p:ext uri="{BB962C8B-B14F-4D97-AF65-F5344CB8AC3E}">
        <p14:creationId xmlns:p14="http://schemas.microsoft.com/office/powerpoint/2010/main" val="1530850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Analysing Events Streams</a:t>
            </a:r>
            <a:endParaRPr lang="en-AU" dirty="0"/>
          </a:p>
        </p:txBody>
      </p:sp>
      <p:sp>
        <p:nvSpPr>
          <p:cNvPr id="3" name="Content Placeholder 2"/>
          <p:cNvSpPr>
            <a:spLocks noGrp="1"/>
          </p:cNvSpPr>
          <p:nvPr>
            <p:ph idx="1"/>
          </p:nvPr>
        </p:nvSpPr>
        <p:spPr/>
        <p:txBody>
          <a:bodyPr/>
          <a:lstStyle/>
          <a:p>
            <a:r>
              <a:rPr lang="en-GB" dirty="0" smtClean="0"/>
              <a:t>Analysing data stream that come continuously from </a:t>
            </a:r>
            <a:r>
              <a:rPr lang="en-GB" dirty="0"/>
              <a:t>LMS </a:t>
            </a:r>
            <a:r>
              <a:rPr lang="en-GB" dirty="0" smtClean="0"/>
              <a:t>can greatly help stakeholders to track students’ progress in courses and detect the students at risk.</a:t>
            </a:r>
          </a:p>
          <a:p>
            <a:endParaRPr lang="en-GB" dirty="0"/>
          </a:p>
          <a:p>
            <a:endParaRPr lang="en-AU" dirty="0"/>
          </a:p>
        </p:txBody>
      </p:sp>
    </p:spTree>
    <p:extLst>
      <p:ext uri="{BB962C8B-B14F-4D97-AF65-F5344CB8AC3E}">
        <p14:creationId xmlns:p14="http://schemas.microsoft.com/office/powerpoint/2010/main" val="243678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areas</a:t>
            </a:r>
            <a:endParaRPr lang="en-AU" dirty="0"/>
          </a:p>
        </p:txBody>
      </p:sp>
      <p:sp>
        <p:nvSpPr>
          <p:cNvPr id="3" name="Content Placeholder 2"/>
          <p:cNvSpPr>
            <a:spLocks noGrp="1"/>
          </p:cNvSpPr>
          <p:nvPr>
            <p:ph idx="1"/>
          </p:nvPr>
        </p:nvSpPr>
        <p:spPr/>
        <p:txBody>
          <a:bodyPr/>
          <a:lstStyle/>
          <a:p>
            <a:r>
              <a:rPr lang="en-GB" dirty="0" smtClean="0"/>
              <a:t>Students individual learning</a:t>
            </a:r>
          </a:p>
          <a:p>
            <a:r>
              <a:rPr lang="en-GB" dirty="0" smtClean="0"/>
              <a:t>Course contents interactions / resource utilization.  </a:t>
            </a:r>
          </a:p>
          <a:p>
            <a:r>
              <a:rPr lang="en-GB" dirty="0" smtClean="0"/>
              <a:t>Online engagement </a:t>
            </a:r>
          </a:p>
          <a:p>
            <a:r>
              <a:rPr lang="en-GB" dirty="0" smtClean="0"/>
              <a:t>Student’s weak areas</a:t>
            </a:r>
          </a:p>
          <a:p>
            <a:r>
              <a:rPr lang="en-GB" dirty="0" smtClean="0"/>
              <a:t>Student’s strong areas</a:t>
            </a:r>
          </a:p>
          <a:p>
            <a:r>
              <a:rPr lang="en-GB" dirty="0" smtClean="0"/>
              <a:t>Student’s specific aptitudes towards certain topics of </a:t>
            </a:r>
            <a:r>
              <a:rPr lang="en-GB" dirty="0" smtClean="0"/>
              <a:t>interest. </a:t>
            </a:r>
            <a:endParaRPr lang="en-GB" dirty="0" smtClean="0"/>
          </a:p>
          <a:p>
            <a:endParaRPr lang="en-GB" dirty="0" smtClean="0"/>
          </a:p>
          <a:p>
            <a:endParaRPr lang="en-AU" dirty="0"/>
          </a:p>
        </p:txBody>
      </p:sp>
    </p:spTree>
    <p:extLst>
      <p:ext uri="{BB962C8B-B14F-4D97-AF65-F5344CB8AC3E}">
        <p14:creationId xmlns:p14="http://schemas.microsoft.com/office/powerpoint/2010/main" val="285693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Real-Time Views</a:t>
            </a:r>
            <a:endParaRPr lang="en-AU" dirty="0"/>
          </a:p>
        </p:txBody>
      </p:sp>
      <p:sp>
        <p:nvSpPr>
          <p:cNvPr id="3" name="Content Placeholder 2"/>
          <p:cNvSpPr>
            <a:spLocks noGrp="1"/>
          </p:cNvSpPr>
          <p:nvPr>
            <p:ph idx="1"/>
          </p:nvPr>
        </p:nvSpPr>
        <p:spPr/>
        <p:txBody>
          <a:bodyPr/>
          <a:lstStyle/>
          <a:p>
            <a:r>
              <a:rPr lang="en-GB" dirty="0" smtClean="0"/>
              <a:t>Average time spent by a student on a particular activity. </a:t>
            </a:r>
          </a:p>
          <a:p>
            <a:r>
              <a:rPr lang="en-GB" dirty="0" smtClean="0"/>
              <a:t>What content/topic or activity a student likes more. </a:t>
            </a:r>
          </a:p>
          <a:p>
            <a:endParaRPr lang="en-GB" dirty="0" smtClean="0"/>
          </a:p>
          <a:p>
            <a:r>
              <a:rPr lang="en-GB" dirty="0" smtClean="0"/>
              <a:t>On overall view of student’s learning trends</a:t>
            </a:r>
          </a:p>
          <a:p>
            <a:endParaRPr lang="en-AU" dirty="0"/>
          </a:p>
        </p:txBody>
      </p:sp>
    </p:spTree>
    <p:extLst>
      <p:ext uri="{BB962C8B-B14F-4D97-AF65-F5344CB8AC3E}">
        <p14:creationId xmlns:p14="http://schemas.microsoft.com/office/powerpoint/2010/main" val="2455650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Actions</a:t>
            </a:r>
            <a:endParaRPr lang="en-AU" dirty="0"/>
          </a:p>
        </p:txBody>
      </p:sp>
      <p:sp>
        <p:nvSpPr>
          <p:cNvPr id="3" name="Content Placeholder 2"/>
          <p:cNvSpPr>
            <a:spLocks noGrp="1"/>
          </p:cNvSpPr>
          <p:nvPr>
            <p:ph idx="1"/>
          </p:nvPr>
        </p:nvSpPr>
        <p:spPr/>
        <p:txBody>
          <a:bodyPr/>
          <a:lstStyle/>
          <a:p>
            <a:r>
              <a:rPr lang="en-GB" dirty="0" smtClean="0"/>
              <a:t>How to </a:t>
            </a:r>
            <a:r>
              <a:rPr lang="en-GB" dirty="0" smtClean="0"/>
              <a:t>improve </a:t>
            </a:r>
            <a:r>
              <a:rPr lang="en-GB" dirty="0" smtClean="0"/>
              <a:t>curriculum based on students actions / activities / performances analytics.</a:t>
            </a:r>
          </a:p>
          <a:p>
            <a:r>
              <a:rPr lang="en-GB" dirty="0" smtClean="0"/>
              <a:t>How to get a student out of trouble.</a:t>
            </a:r>
          </a:p>
          <a:p>
            <a:r>
              <a:rPr lang="en-GB" dirty="0" smtClean="0"/>
              <a:t>How to make student learning journey smooth</a:t>
            </a:r>
          </a:p>
          <a:p>
            <a:r>
              <a:rPr lang="en-GB" dirty="0" smtClean="0"/>
              <a:t>How to decrease difficulties in a certain areas.</a:t>
            </a:r>
          </a:p>
          <a:p>
            <a:r>
              <a:rPr lang="en-GB" dirty="0" smtClean="0"/>
              <a:t> </a:t>
            </a:r>
          </a:p>
          <a:p>
            <a:endParaRPr lang="en-GB" dirty="0"/>
          </a:p>
          <a:p>
            <a:endParaRPr lang="en-AU" dirty="0"/>
          </a:p>
        </p:txBody>
      </p:sp>
    </p:spTree>
    <p:extLst>
      <p:ext uri="{BB962C8B-B14F-4D97-AF65-F5344CB8AC3E}">
        <p14:creationId xmlns:p14="http://schemas.microsoft.com/office/powerpoint/2010/main" val="773134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GB" dirty="0" smtClean="0"/>
              <a:t>Continuous Assessments </a:t>
            </a:r>
            <a:endParaRPr lang="en-GB" dirty="0" smtClean="0"/>
          </a:p>
          <a:p>
            <a:r>
              <a:rPr lang="en-GB" dirty="0" smtClean="0"/>
              <a:t>…..</a:t>
            </a:r>
          </a:p>
          <a:p>
            <a:endParaRPr lang="en-GB" dirty="0"/>
          </a:p>
          <a:p>
            <a:endParaRPr lang="en-GB" dirty="0" smtClean="0"/>
          </a:p>
          <a:p>
            <a:r>
              <a:rPr lang="en-GB" dirty="0" smtClean="0"/>
              <a:t>….</a:t>
            </a:r>
          </a:p>
          <a:p>
            <a:endParaRPr lang="en-GB" dirty="0"/>
          </a:p>
          <a:p>
            <a:r>
              <a:rPr lang="en-GB" dirty="0" smtClean="0"/>
              <a:t>There could by many.. </a:t>
            </a:r>
            <a:endParaRPr lang="en-AU" dirty="0"/>
          </a:p>
        </p:txBody>
      </p:sp>
    </p:spTree>
    <p:extLst>
      <p:ext uri="{BB962C8B-B14F-4D97-AF65-F5344CB8AC3E}">
        <p14:creationId xmlns:p14="http://schemas.microsoft.com/office/powerpoint/2010/main" val="2874536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84984"/>
            <a:ext cx="8229600" cy="1143000"/>
          </a:xfrm>
        </p:spPr>
        <p:txBody>
          <a:bodyPr/>
          <a:lstStyle/>
          <a:p>
            <a:r>
              <a:rPr lang="en-GB" dirty="0" smtClean="0"/>
              <a:t>Some  Random </a:t>
            </a:r>
            <a:r>
              <a:rPr lang="en-GB" dirty="0" smtClean="0"/>
              <a:t>examples from LMS </a:t>
            </a:r>
            <a:endParaRPr lang="en-AU" dirty="0"/>
          </a:p>
        </p:txBody>
      </p:sp>
    </p:spTree>
    <p:extLst>
      <p:ext uri="{BB962C8B-B14F-4D97-AF65-F5344CB8AC3E}">
        <p14:creationId xmlns:p14="http://schemas.microsoft.com/office/powerpoint/2010/main" val="284789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smtClean="0"/>
              <a:t>Real-Time Streaming – A metaphor</a:t>
            </a:r>
            <a:endParaRPr lang="en-AU" dirty="0"/>
          </a:p>
        </p:txBody>
      </p:sp>
      <p:sp>
        <p:nvSpPr>
          <p:cNvPr id="3" name="Content Placeholder 2"/>
          <p:cNvSpPr>
            <a:spLocks noGrp="1"/>
          </p:cNvSpPr>
          <p:nvPr>
            <p:ph idx="1"/>
          </p:nvPr>
        </p:nvSpPr>
        <p:spPr/>
        <p:txBody>
          <a:bodyPr/>
          <a:lstStyle/>
          <a:p>
            <a:endParaRPr lang="en-GB" dirty="0" smtClean="0"/>
          </a:p>
          <a:p>
            <a:endParaRPr lang="en-AU" dirty="0"/>
          </a:p>
        </p:txBody>
      </p:sp>
    </p:spTree>
    <p:extLst>
      <p:ext uri="{BB962C8B-B14F-4D97-AF65-F5344CB8AC3E}">
        <p14:creationId xmlns:p14="http://schemas.microsoft.com/office/powerpoint/2010/main" val="3576325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Learner’s Progress Monitoring</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628800"/>
            <a:ext cx="8712967" cy="3581710"/>
          </a:xfrm>
        </p:spPr>
      </p:pic>
    </p:spTree>
    <p:extLst>
      <p:ext uri="{BB962C8B-B14F-4D97-AF65-F5344CB8AC3E}">
        <p14:creationId xmlns:p14="http://schemas.microsoft.com/office/powerpoint/2010/main" val="516941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related activities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8462"/>
            <a:ext cx="8229600" cy="4369438"/>
          </a:xfrm>
        </p:spPr>
      </p:pic>
    </p:spTree>
    <p:extLst>
      <p:ext uri="{BB962C8B-B14F-4D97-AF65-F5344CB8AC3E}">
        <p14:creationId xmlns:p14="http://schemas.microsoft.com/office/powerpoint/2010/main" val="3369038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Refrences</a:t>
            </a:r>
            <a:endParaRPr lang="en-AU" dirty="0"/>
          </a:p>
        </p:txBody>
      </p:sp>
      <p:sp>
        <p:nvSpPr>
          <p:cNvPr id="3" name="Content Placeholder 2"/>
          <p:cNvSpPr>
            <a:spLocks noGrp="1"/>
          </p:cNvSpPr>
          <p:nvPr>
            <p:ph idx="1"/>
          </p:nvPr>
        </p:nvSpPr>
        <p:spPr/>
        <p:txBody>
          <a:bodyPr>
            <a:normAutofit/>
          </a:bodyPr>
          <a:lstStyle/>
          <a:p>
            <a:r>
              <a:rPr lang="en-GB" sz="1400" dirty="0" err="1"/>
              <a:t>Chaffai</a:t>
            </a:r>
            <a:r>
              <a:rPr lang="en-GB" sz="1400" dirty="0"/>
              <a:t>, </a:t>
            </a:r>
            <a:r>
              <a:rPr lang="en-GB" sz="1400" dirty="0" err="1"/>
              <a:t>Abdelmajid</a:t>
            </a:r>
            <a:r>
              <a:rPr lang="en-GB" sz="1400" dirty="0"/>
              <a:t>, </a:t>
            </a:r>
            <a:r>
              <a:rPr lang="en-GB" sz="1400" dirty="0" err="1"/>
              <a:t>Larbi</a:t>
            </a:r>
            <a:r>
              <a:rPr lang="en-GB" sz="1400" dirty="0"/>
              <a:t> </a:t>
            </a:r>
            <a:r>
              <a:rPr lang="en-GB" sz="1400" dirty="0" err="1"/>
              <a:t>Hassouni</a:t>
            </a:r>
            <a:r>
              <a:rPr lang="en-GB" sz="1400" dirty="0"/>
              <a:t>, and </a:t>
            </a:r>
            <a:r>
              <a:rPr lang="en-GB" sz="1400" dirty="0" err="1"/>
              <a:t>Houda</a:t>
            </a:r>
            <a:r>
              <a:rPr lang="en-GB" sz="1400" dirty="0"/>
              <a:t> </a:t>
            </a:r>
            <a:r>
              <a:rPr lang="en-GB" sz="1400" dirty="0" err="1"/>
              <a:t>Anoun</a:t>
            </a:r>
            <a:r>
              <a:rPr lang="en-GB" sz="1400" dirty="0"/>
              <a:t>. "Real-time analysis of students activities on an e-learning platform based on apache spark." </a:t>
            </a:r>
            <a:r>
              <a:rPr lang="en-GB" sz="1400" i="1" dirty="0"/>
              <a:t>IJACSA) International Journal of Advanced Computer Science And Applications</a:t>
            </a:r>
            <a:r>
              <a:rPr lang="en-GB" sz="1400" dirty="0"/>
              <a:t> 8, no. 7 (2017): 101-109</a:t>
            </a:r>
            <a:r>
              <a:rPr lang="en-GB" sz="1400" dirty="0" smtClean="0"/>
              <a:t>.</a:t>
            </a:r>
          </a:p>
          <a:p>
            <a:endParaRPr lang="en-GB" sz="1400" dirty="0"/>
          </a:p>
          <a:p>
            <a:r>
              <a:rPr lang="en-GB" sz="1400" dirty="0"/>
              <a:t>ATM Fraud Detection with Apache Kafka and </a:t>
            </a:r>
            <a:r>
              <a:rPr lang="en-GB" sz="1400" dirty="0" smtClean="0"/>
              <a:t>KSQL: </a:t>
            </a:r>
            <a:r>
              <a:rPr lang="en-AU" sz="1400" dirty="0" smtClean="0">
                <a:hlinkClick r:id="rId2"/>
              </a:rPr>
              <a:t>https://www.confluent.io/blog/atm-fraud-detection-apache-kafka-ksql</a:t>
            </a:r>
            <a:endParaRPr lang="en-AU" sz="1400" dirty="0" smtClean="0"/>
          </a:p>
          <a:p>
            <a:endParaRPr lang="en-GB" sz="1400" dirty="0"/>
          </a:p>
          <a:p>
            <a:endParaRPr lang="en-GB" sz="1400" dirty="0"/>
          </a:p>
          <a:p>
            <a:endParaRPr lang="en-GB" sz="1400" dirty="0" smtClean="0"/>
          </a:p>
          <a:p>
            <a:endParaRPr lang="en-GB" sz="1400" dirty="0"/>
          </a:p>
          <a:p>
            <a:endParaRPr lang="en-AU" sz="1400" dirty="0"/>
          </a:p>
        </p:txBody>
      </p:sp>
    </p:spTree>
    <p:extLst>
      <p:ext uri="{BB962C8B-B14F-4D97-AF65-F5344CB8AC3E}">
        <p14:creationId xmlns:p14="http://schemas.microsoft.com/office/powerpoint/2010/main" val="260385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Time Fraud Detection</a:t>
            </a:r>
            <a:endParaRPr lang="en-AU" dirty="0"/>
          </a:p>
        </p:txBody>
      </p:sp>
      <p:sp>
        <p:nvSpPr>
          <p:cNvPr id="3" name="Content Placeholder 2"/>
          <p:cNvSpPr>
            <a:spLocks noGrp="1"/>
          </p:cNvSpPr>
          <p:nvPr>
            <p:ph idx="1"/>
          </p:nvPr>
        </p:nvSpPr>
        <p:spPr/>
        <p:txBody>
          <a:bodyPr>
            <a:normAutofit/>
          </a:bodyPr>
          <a:lstStyle/>
          <a:p>
            <a:pPr marL="0" indent="0">
              <a:buNone/>
            </a:pPr>
            <a:r>
              <a:rPr lang="en-GB" sz="1800" dirty="0"/>
              <a:t>Fraud detection is a topic applicable to </a:t>
            </a:r>
            <a:r>
              <a:rPr lang="en-GB" sz="1800" b="1" i="1" dirty="0"/>
              <a:t>many industries</a:t>
            </a:r>
            <a:r>
              <a:rPr lang="en-GB" sz="1800" dirty="0"/>
              <a:t>, including </a:t>
            </a:r>
            <a:r>
              <a:rPr lang="en-GB" sz="1800" b="1" i="1" dirty="0">
                <a:solidFill>
                  <a:srgbClr val="FF0000"/>
                </a:solidFill>
              </a:rPr>
              <a:t>banking and financial sectors, insurance, government agencies and law enforcement</a:t>
            </a:r>
            <a:r>
              <a:rPr lang="en-GB" sz="1800" dirty="0"/>
              <a:t> and more. </a:t>
            </a:r>
            <a:endParaRPr lang="en-GB" sz="1800" dirty="0" smtClean="0"/>
          </a:p>
          <a:p>
            <a:pPr marL="0" indent="0">
              <a:buNone/>
            </a:pPr>
            <a:endParaRPr lang="en-GB" sz="1800" dirty="0"/>
          </a:p>
          <a:p>
            <a:pPr marL="0" indent="0">
              <a:buNone/>
            </a:pPr>
            <a:endParaRPr lang="en-GB" sz="1800" dirty="0" smtClean="0"/>
          </a:p>
          <a:p>
            <a:pPr marL="0" indent="0">
              <a:buNone/>
            </a:pPr>
            <a:r>
              <a:rPr lang="en-GB" sz="1800" dirty="0" smtClean="0"/>
              <a:t>Fraud </a:t>
            </a:r>
            <a:r>
              <a:rPr lang="en-GB" sz="1800" dirty="0"/>
              <a:t>attempts have seen a drastic increase in recent years, making fraud detection more important than ever. Despite efforts on the part of the affected institutions, hundreds of millions of dollars are lost to fraud every year. Since relatively few cases show </a:t>
            </a:r>
            <a:r>
              <a:rPr lang="en-GB" sz="1800" dirty="0" smtClean="0"/>
              <a:t>fraud in </a:t>
            </a:r>
            <a:r>
              <a:rPr lang="en-GB" sz="1800" dirty="0"/>
              <a:t>a large </a:t>
            </a:r>
            <a:r>
              <a:rPr lang="en-GB" sz="1800" dirty="0" smtClean="0"/>
              <a:t>population</a:t>
            </a:r>
            <a:r>
              <a:rPr lang="en-GB" sz="1800" dirty="0"/>
              <a:t>, </a:t>
            </a:r>
            <a:r>
              <a:rPr lang="en-GB" sz="1800" i="1" dirty="0">
                <a:solidFill>
                  <a:srgbClr val="FF0000"/>
                </a:solidFill>
              </a:rPr>
              <a:t>finding these can be </a:t>
            </a:r>
            <a:r>
              <a:rPr lang="en-GB" sz="1800" i="1" dirty="0" smtClean="0">
                <a:solidFill>
                  <a:srgbClr val="FF0000"/>
                </a:solidFill>
              </a:rPr>
              <a:t>tricky.</a:t>
            </a:r>
          </a:p>
          <a:p>
            <a:pPr marL="0" indent="0">
              <a:buNone/>
            </a:pPr>
            <a:endParaRPr lang="en-GB" sz="1800" i="1" dirty="0">
              <a:solidFill>
                <a:srgbClr val="FF0000"/>
              </a:solidFill>
            </a:endParaRPr>
          </a:p>
          <a:p>
            <a:pPr marL="0" indent="0">
              <a:buNone/>
            </a:pPr>
            <a:r>
              <a:rPr lang="en-GB" sz="1800" i="1" dirty="0" smtClean="0">
                <a:solidFill>
                  <a:srgbClr val="FF0000"/>
                </a:solidFill>
              </a:rPr>
              <a:t>For Example in Banking Sector, stolen Credit Cards / </a:t>
            </a:r>
            <a:r>
              <a:rPr lang="en-GB" sz="1800" i="1" dirty="0" err="1" smtClean="0">
                <a:solidFill>
                  <a:srgbClr val="FF0000"/>
                </a:solidFill>
              </a:rPr>
              <a:t>Deibit</a:t>
            </a:r>
            <a:r>
              <a:rPr lang="en-GB" sz="1800" i="1" dirty="0" smtClean="0">
                <a:solidFill>
                  <a:srgbClr val="FF0000"/>
                </a:solidFill>
              </a:rPr>
              <a:t> cards may be misused. </a:t>
            </a:r>
          </a:p>
          <a:p>
            <a:pPr marL="0" indent="0">
              <a:buNone/>
            </a:pPr>
            <a:endParaRPr lang="en-GB" sz="1800" i="1" dirty="0">
              <a:solidFill>
                <a:srgbClr val="FF0000"/>
              </a:solidFill>
            </a:endParaRPr>
          </a:p>
          <a:p>
            <a:pPr marL="0" indent="0">
              <a:buNone/>
            </a:pPr>
            <a:r>
              <a:rPr lang="en-GB" sz="1800" b="1" i="1" dirty="0" smtClean="0">
                <a:solidFill>
                  <a:srgbClr val="002060"/>
                </a:solidFill>
              </a:rPr>
              <a:t>But how to track and detect such type of activity in real-time and take further action? </a:t>
            </a:r>
            <a:endParaRPr lang="en-AU" sz="1800" b="1" i="1" dirty="0">
              <a:solidFill>
                <a:srgbClr val="002060"/>
              </a:solidFill>
            </a:endParaRPr>
          </a:p>
        </p:txBody>
      </p:sp>
    </p:spTree>
    <p:extLst>
      <p:ext uri="{BB962C8B-B14F-4D97-AF65-F5344CB8AC3E}">
        <p14:creationId xmlns:p14="http://schemas.microsoft.com/office/powerpoint/2010/main" val="415106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92500"/>
          </a:bodyPr>
          <a:lstStyle/>
          <a:p>
            <a:r>
              <a:rPr lang="en-GB" dirty="0"/>
              <a:t>We’re going to see how we can take a </a:t>
            </a:r>
            <a:r>
              <a:rPr lang="en-GB" b="1" i="1" dirty="0">
                <a:solidFill>
                  <a:srgbClr val="C00000"/>
                </a:solidFill>
              </a:rPr>
              <a:t>stream of </a:t>
            </a:r>
            <a:r>
              <a:rPr lang="en-GB" b="1" dirty="0">
                <a:solidFill>
                  <a:srgbClr val="002060"/>
                </a:solidFill>
              </a:rPr>
              <a:t>inbound ATM transactions </a:t>
            </a:r>
            <a:r>
              <a:rPr lang="en-GB" dirty="0"/>
              <a:t>and easily set up an application to </a:t>
            </a:r>
            <a:r>
              <a:rPr lang="en-GB" b="1" i="1" dirty="0">
                <a:solidFill>
                  <a:srgbClr val="C00000"/>
                </a:solidFill>
              </a:rPr>
              <a:t>detect transactions that look fraudulent</a:t>
            </a:r>
            <a:r>
              <a:rPr lang="en-GB" dirty="0"/>
              <a:t>. </a:t>
            </a:r>
            <a:r>
              <a:rPr lang="en-GB" dirty="0" smtClean="0"/>
              <a:t>three </a:t>
            </a:r>
            <a:r>
              <a:rPr lang="en-GB" dirty="0"/>
              <a:t>key factors </a:t>
            </a:r>
            <a:r>
              <a:rPr lang="en-GB" dirty="0" smtClean="0"/>
              <a:t>are used to </a:t>
            </a:r>
            <a:r>
              <a:rPr lang="en-GB" dirty="0"/>
              <a:t>determine if we think a transaction is fraudulent:</a:t>
            </a:r>
          </a:p>
          <a:p>
            <a:r>
              <a:rPr lang="en-GB" b="1" dirty="0">
                <a:solidFill>
                  <a:srgbClr val="002060"/>
                </a:solidFill>
              </a:rPr>
              <a:t>The same account number as a previous transaction…</a:t>
            </a:r>
          </a:p>
          <a:p>
            <a:r>
              <a:rPr lang="en-GB" b="1" dirty="0">
                <a:solidFill>
                  <a:srgbClr val="002060"/>
                </a:solidFill>
              </a:rPr>
              <a:t>…but at a different location</a:t>
            </a:r>
          </a:p>
          <a:p>
            <a:r>
              <a:rPr lang="en-GB" b="1" dirty="0">
                <a:solidFill>
                  <a:srgbClr val="002060"/>
                </a:solidFill>
              </a:rPr>
              <a:t>…less than 10 minutes after the previous one</a:t>
            </a:r>
          </a:p>
          <a:p>
            <a:endParaRPr lang="en-AU" dirty="0"/>
          </a:p>
        </p:txBody>
      </p:sp>
    </p:spTree>
    <p:extLst>
      <p:ext uri="{BB962C8B-B14F-4D97-AF65-F5344CB8AC3E}">
        <p14:creationId xmlns:p14="http://schemas.microsoft.com/office/powerpoint/2010/main" val="221656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AU" dirty="0"/>
          </a:p>
        </p:txBody>
      </p:sp>
      <p:sp>
        <p:nvSpPr>
          <p:cNvPr id="3" name="Content Placeholder 2"/>
          <p:cNvSpPr>
            <a:spLocks noGrp="1"/>
          </p:cNvSpPr>
          <p:nvPr>
            <p:ph idx="1"/>
          </p:nvPr>
        </p:nvSpPr>
        <p:spPr/>
        <p:txBody>
          <a:bodyPr/>
          <a:lstStyle/>
          <a:p>
            <a:r>
              <a:rPr lang="en-GB" dirty="0" smtClean="0"/>
              <a:t>ATM machines are used for stolen ATM cards or so.</a:t>
            </a:r>
          </a:p>
          <a:p>
            <a:r>
              <a:rPr lang="en-GB" dirty="0" smtClean="0"/>
              <a:t>Here we see how ATM transactions are captured in real-time and how to detect and get informed any suspicious </a:t>
            </a:r>
            <a:r>
              <a:rPr lang="en-GB" dirty="0" err="1" smtClean="0"/>
              <a:t>tranaction</a:t>
            </a:r>
            <a:r>
              <a:rPr lang="en-GB" dirty="0" smtClean="0"/>
              <a:t>. </a:t>
            </a:r>
            <a:endParaRPr lang="en-AU" dirty="0"/>
          </a:p>
        </p:txBody>
      </p:sp>
    </p:spTree>
    <p:extLst>
      <p:ext uri="{BB962C8B-B14F-4D97-AF65-F5344CB8AC3E}">
        <p14:creationId xmlns:p14="http://schemas.microsoft.com/office/powerpoint/2010/main" val="2348688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 Transactions</a:t>
            </a:r>
            <a:endParaRPr lang="en-AU" dirty="0"/>
          </a:p>
        </p:txBody>
      </p:sp>
      <p:sp>
        <p:nvSpPr>
          <p:cNvPr id="3" name="Content Placeholder 2"/>
          <p:cNvSpPr>
            <a:spLocks noGrp="1"/>
          </p:cNvSpPr>
          <p:nvPr>
            <p:ph idx="1"/>
          </p:nvPr>
        </p:nvSpPr>
        <p:spPr/>
        <p:txBody>
          <a:bodyPr>
            <a:normAutofit fontScale="92500"/>
          </a:bodyPr>
          <a:lstStyle/>
          <a:p>
            <a:r>
              <a:rPr lang="en-AU" dirty="0">
                <a:solidFill>
                  <a:srgbClr val="C00000"/>
                </a:solidFill>
              </a:rPr>
              <a:t>{"</a:t>
            </a:r>
            <a:r>
              <a:rPr lang="en-AU" dirty="0" err="1">
                <a:solidFill>
                  <a:srgbClr val="C00000"/>
                </a:solidFill>
              </a:rPr>
              <a:t>account_id</a:t>
            </a:r>
            <a:r>
              <a:rPr lang="en-AU" dirty="0">
                <a:solidFill>
                  <a:srgbClr val="C00000"/>
                </a:solidFill>
              </a:rPr>
              <a:t>": "ac_01</a:t>
            </a:r>
            <a:r>
              <a:rPr lang="en-AU" dirty="0"/>
              <a:t>", "</a:t>
            </a:r>
            <a:r>
              <a:rPr lang="en-AU" dirty="0" err="1"/>
              <a:t>atm</a:t>
            </a:r>
            <a:r>
              <a:rPr lang="en-AU" dirty="0"/>
              <a:t>": "ID_2276369282", "amount": 20, "location": {"</a:t>
            </a:r>
            <a:r>
              <a:rPr lang="en-AU" dirty="0" err="1"/>
              <a:t>lat</a:t>
            </a:r>
            <a:r>
              <a:rPr lang="en-AU" dirty="0"/>
              <a:t>": "38.6956033", "</a:t>
            </a:r>
            <a:r>
              <a:rPr lang="en-AU" dirty="0" err="1"/>
              <a:t>lon</a:t>
            </a:r>
            <a:r>
              <a:rPr lang="en-AU" dirty="0"/>
              <a:t>": "-121.5922283"}, "</a:t>
            </a:r>
            <a:r>
              <a:rPr lang="en-AU" dirty="0" err="1"/>
              <a:t>transaction_id</a:t>
            </a:r>
            <a:r>
              <a:rPr lang="en-AU" dirty="0"/>
              <a:t>": "01"} {"</a:t>
            </a:r>
            <a:r>
              <a:rPr lang="en-AU" dirty="0" err="1">
                <a:solidFill>
                  <a:srgbClr val="C00000"/>
                </a:solidFill>
              </a:rPr>
              <a:t>account_id</a:t>
            </a:r>
            <a:r>
              <a:rPr lang="en-AU" dirty="0">
                <a:solidFill>
                  <a:srgbClr val="C00000"/>
                </a:solidFill>
              </a:rPr>
              <a:t>": "ac_02</a:t>
            </a:r>
            <a:r>
              <a:rPr lang="en-AU" dirty="0"/>
              <a:t>", "</a:t>
            </a:r>
            <a:r>
              <a:rPr lang="en-AU" dirty="0" err="1"/>
              <a:t>atm</a:t>
            </a:r>
            <a:r>
              <a:rPr lang="en-AU" dirty="0"/>
              <a:t>": "Flying Pig Bistro", "amount": 400, "location": {"</a:t>
            </a:r>
            <a:r>
              <a:rPr lang="en-AU" dirty="0" err="1"/>
              <a:t>lat</a:t>
            </a:r>
            <a:r>
              <a:rPr lang="en-AU" dirty="0"/>
              <a:t>": "37.766319", "</a:t>
            </a:r>
            <a:r>
              <a:rPr lang="en-AU" dirty="0" err="1"/>
              <a:t>lon</a:t>
            </a:r>
            <a:r>
              <a:rPr lang="en-AU" dirty="0"/>
              <a:t>": "-122.417422"}, "</a:t>
            </a:r>
            <a:r>
              <a:rPr lang="en-AU" dirty="0" err="1"/>
              <a:t>transaction_id</a:t>
            </a:r>
            <a:r>
              <a:rPr lang="en-AU" dirty="0"/>
              <a:t>": "02"} </a:t>
            </a:r>
            <a:r>
              <a:rPr lang="en-AU" dirty="0">
                <a:solidFill>
                  <a:srgbClr val="C00000"/>
                </a:solidFill>
              </a:rPr>
              <a:t>{"</a:t>
            </a:r>
            <a:r>
              <a:rPr lang="en-AU" dirty="0" err="1">
                <a:solidFill>
                  <a:srgbClr val="C00000"/>
                </a:solidFill>
              </a:rPr>
              <a:t>account_id</a:t>
            </a:r>
            <a:r>
              <a:rPr lang="en-AU" dirty="0">
                <a:solidFill>
                  <a:srgbClr val="C00000"/>
                </a:solidFill>
              </a:rPr>
              <a:t>": "ac_03</a:t>
            </a:r>
            <a:r>
              <a:rPr lang="en-AU" dirty="0"/>
              <a:t>", "</a:t>
            </a:r>
            <a:r>
              <a:rPr lang="en-AU" dirty="0" err="1"/>
              <a:t>atm</a:t>
            </a:r>
            <a:r>
              <a:rPr lang="en-AU" dirty="0"/>
              <a:t>": "Wells Fargo", "amount": 50, "location": {"</a:t>
            </a:r>
            <a:r>
              <a:rPr lang="en-AU" dirty="0" err="1"/>
              <a:t>lat</a:t>
            </a:r>
            <a:r>
              <a:rPr lang="en-AU" dirty="0"/>
              <a:t>": "37.5522855", "</a:t>
            </a:r>
            <a:r>
              <a:rPr lang="en-AU" dirty="0" err="1"/>
              <a:t>lon</a:t>
            </a:r>
            <a:r>
              <a:rPr lang="en-AU" dirty="0"/>
              <a:t>": "-121.9797997"}, "</a:t>
            </a:r>
            <a:r>
              <a:rPr lang="en-AU" dirty="0" err="1"/>
              <a:t>transaction_id</a:t>
            </a:r>
            <a:r>
              <a:rPr lang="en-AU" dirty="0"/>
              <a:t>": "04"}</a:t>
            </a:r>
          </a:p>
        </p:txBody>
      </p:sp>
    </p:spTree>
    <p:extLst>
      <p:ext uri="{BB962C8B-B14F-4D97-AF65-F5344CB8AC3E}">
        <p14:creationId xmlns:p14="http://schemas.microsoft.com/office/powerpoint/2010/main" val="84188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Suspicious activity</a:t>
            </a:r>
            <a:endParaRPr lang="en-AU" dirty="0"/>
          </a:p>
        </p:txBody>
      </p:sp>
      <p:sp>
        <p:nvSpPr>
          <p:cNvPr id="3" name="Content Placeholder 2"/>
          <p:cNvSpPr>
            <a:spLocks noGrp="1"/>
          </p:cNvSpPr>
          <p:nvPr>
            <p:ph idx="1"/>
          </p:nvPr>
        </p:nvSpPr>
        <p:spPr/>
        <p:txBody>
          <a:bodyPr/>
          <a:lstStyle/>
          <a:p>
            <a:r>
              <a:rPr lang="en-AU" i="1" dirty="0">
                <a:solidFill>
                  <a:srgbClr val="C00000"/>
                </a:solidFill>
              </a:rPr>
              <a:t>{"</a:t>
            </a:r>
            <a:r>
              <a:rPr lang="en-AU" i="1" dirty="0" err="1">
                <a:solidFill>
                  <a:srgbClr val="C00000"/>
                </a:solidFill>
              </a:rPr>
              <a:t>account_id</a:t>
            </a:r>
            <a:r>
              <a:rPr lang="en-AU" i="1" dirty="0">
                <a:solidFill>
                  <a:srgbClr val="C00000"/>
                </a:solidFill>
              </a:rPr>
              <a:t>": "ac_02", "</a:t>
            </a:r>
            <a:r>
              <a:rPr lang="en-AU" i="1" dirty="0" err="1">
                <a:solidFill>
                  <a:srgbClr val="C00000"/>
                </a:solidFill>
              </a:rPr>
              <a:t>atm</a:t>
            </a:r>
            <a:r>
              <a:rPr lang="en-AU" i="1" dirty="0">
                <a:solidFill>
                  <a:srgbClr val="C00000"/>
                </a:solidFill>
              </a:rPr>
              <a:t>": "Flying Pig Bistro", </a:t>
            </a:r>
            <a:r>
              <a:rPr lang="en-AU" dirty="0"/>
              <a:t>"amount": 40, "location": {"</a:t>
            </a:r>
            <a:r>
              <a:rPr lang="en-AU" dirty="0" err="1"/>
              <a:t>lat</a:t>
            </a:r>
            <a:r>
              <a:rPr lang="en-AU" dirty="0"/>
              <a:t>": "37.766319", "</a:t>
            </a:r>
            <a:r>
              <a:rPr lang="en-AU" dirty="0" err="1"/>
              <a:t>lon</a:t>
            </a:r>
            <a:r>
              <a:rPr lang="en-AU" dirty="0"/>
              <a:t>": "-122.417422"}, "</a:t>
            </a:r>
            <a:r>
              <a:rPr lang="en-AU" dirty="0" err="1"/>
              <a:t>transaction_id</a:t>
            </a:r>
            <a:r>
              <a:rPr lang="en-AU" dirty="0"/>
              <a:t>": "03"} {"</a:t>
            </a:r>
            <a:r>
              <a:rPr lang="en-AU" dirty="0" err="1"/>
              <a:t>account_id</a:t>
            </a:r>
            <a:r>
              <a:rPr lang="en-AU" dirty="0"/>
              <a:t>": "ac_03", "</a:t>
            </a:r>
            <a:r>
              <a:rPr lang="en-AU" dirty="0" err="1"/>
              <a:t>atm</a:t>
            </a:r>
            <a:r>
              <a:rPr lang="en-AU" dirty="0"/>
              <a:t>": "Barclays", "amount": 500, "location": {"</a:t>
            </a:r>
            <a:r>
              <a:rPr lang="en-AU" dirty="0" err="1"/>
              <a:t>lat</a:t>
            </a:r>
            <a:r>
              <a:rPr lang="en-AU" dirty="0"/>
              <a:t>": "33.5522855", "</a:t>
            </a:r>
            <a:r>
              <a:rPr lang="en-AU" dirty="0" err="1"/>
              <a:t>lon</a:t>
            </a:r>
            <a:r>
              <a:rPr lang="en-AU" dirty="0"/>
              <a:t>": "-120.9797997"}, "</a:t>
            </a:r>
            <a:r>
              <a:rPr lang="en-AU" dirty="0" err="1"/>
              <a:t>transaction_id</a:t>
            </a:r>
            <a:r>
              <a:rPr lang="en-AU" dirty="0"/>
              <a:t>": "X05"}</a:t>
            </a:r>
          </a:p>
        </p:txBody>
      </p:sp>
    </p:spTree>
    <p:extLst>
      <p:ext uri="{BB962C8B-B14F-4D97-AF65-F5344CB8AC3E}">
        <p14:creationId xmlns:p14="http://schemas.microsoft.com/office/powerpoint/2010/main" val="2884232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Suspicious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844824"/>
            <a:ext cx="8136904" cy="2446279"/>
          </a:xfrm>
        </p:spPr>
      </p:pic>
    </p:spTree>
    <p:extLst>
      <p:ext uri="{BB962C8B-B14F-4D97-AF65-F5344CB8AC3E}">
        <p14:creationId xmlns:p14="http://schemas.microsoft.com/office/powerpoint/2010/main" val="2176323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Visualize in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00808"/>
            <a:ext cx="8496943" cy="4248471"/>
          </a:xfrm>
        </p:spPr>
      </p:pic>
    </p:spTree>
    <p:extLst>
      <p:ext uri="{BB962C8B-B14F-4D97-AF65-F5344CB8AC3E}">
        <p14:creationId xmlns:p14="http://schemas.microsoft.com/office/powerpoint/2010/main" val="3208774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744</Words>
  <Application>Microsoft Office PowerPoint</Application>
  <PresentationFormat>On-screen Show (4:3)</PresentationFormat>
  <Paragraphs>72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Real-Time Event Driven Stream Processing- Understand it simple Way</vt:lpstr>
      <vt:lpstr>Real-Time Streaming – A metaphor</vt:lpstr>
      <vt:lpstr>Real Time Fraud Detection</vt:lpstr>
      <vt:lpstr>PowerPoint Presentation</vt:lpstr>
      <vt:lpstr>Scenario</vt:lpstr>
      <vt:lpstr>Normal Transactions</vt:lpstr>
      <vt:lpstr>Suspicious activity</vt:lpstr>
      <vt:lpstr>Suspicious</vt:lpstr>
      <vt:lpstr>Visualize in Real-Time</vt:lpstr>
      <vt:lpstr>Analyse and Send Alerts in near real-time</vt:lpstr>
      <vt:lpstr>Analyse and Send Alerts in near real-time</vt:lpstr>
      <vt:lpstr>How it realates to a Typical System i.e. LMS</vt:lpstr>
      <vt:lpstr>Why it is needed? The Real-Time</vt:lpstr>
      <vt:lpstr>Analysing Events Streams</vt:lpstr>
      <vt:lpstr>Possible areas</vt:lpstr>
      <vt:lpstr>Some Real-Time Views</vt:lpstr>
      <vt:lpstr>Take Actions</vt:lpstr>
      <vt:lpstr>PowerPoint Presentation</vt:lpstr>
      <vt:lpstr>Some  Random examples from LMS </vt:lpstr>
      <vt:lpstr>Learner’s Progress Monitoring</vt:lpstr>
      <vt:lpstr>Course related activities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Mohsin</dc:creator>
  <cp:lastModifiedBy>Ahmad MOHSIN</cp:lastModifiedBy>
  <cp:revision>11</cp:revision>
  <dcterms:created xsi:type="dcterms:W3CDTF">2019-08-15T05:54:11Z</dcterms:created>
  <dcterms:modified xsi:type="dcterms:W3CDTF">2019-10-31T11:43:23Z</dcterms:modified>
</cp:coreProperties>
</file>