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7" r:id="rId3"/>
    <p:sldId id="279" r:id="rId4"/>
    <p:sldId id="280" r:id="rId5"/>
    <p:sldId id="281" r:id="rId6"/>
    <p:sldId id="282" r:id="rId7"/>
    <p:sldId id="278" r:id="rId8"/>
    <p:sldId id="284" r:id="rId9"/>
    <p:sldId id="283" r:id="rId10"/>
    <p:sldId id="285" r:id="rId11"/>
    <p:sldId id="257" r:id="rId12"/>
    <p:sldId id="286" r:id="rId13"/>
    <p:sldId id="258" r:id="rId14"/>
    <p:sldId id="259" r:id="rId15"/>
    <p:sldId id="260" r:id="rId16"/>
    <p:sldId id="287" r:id="rId17"/>
    <p:sldId id="288" r:id="rId18"/>
    <p:sldId id="261" r:id="rId19"/>
    <p:sldId id="289" r:id="rId20"/>
    <p:sldId id="290" r:id="rId21"/>
    <p:sldId id="262" r:id="rId22"/>
    <p:sldId id="263" r:id="rId23"/>
    <p:sldId id="305" r:id="rId24"/>
    <p:sldId id="264" r:id="rId25"/>
    <p:sldId id="265" r:id="rId26"/>
    <p:sldId id="291" r:id="rId27"/>
    <p:sldId id="292" r:id="rId28"/>
    <p:sldId id="293" r:id="rId29"/>
    <p:sldId id="294" r:id="rId30"/>
    <p:sldId id="306" r:id="rId31"/>
    <p:sldId id="304" r:id="rId32"/>
    <p:sldId id="267" r:id="rId33"/>
    <p:sldId id="268" r:id="rId34"/>
    <p:sldId id="269" r:id="rId35"/>
    <p:sldId id="270" r:id="rId36"/>
    <p:sldId id="271" r:id="rId37"/>
    <p:sldId id="272" r:id="rId38"/>
    <p:sldId id="273" r:id="rId39"/>
    <p:sldId id="274" r:id="rId40"/>
    <p:sldId id="295" r:id="rId41"/>
    <p:sldId id="296" r:id="rId42"/>
    <p:sldId id="298" r:id="rId43"/>
    <p:sldId id="299" r:id="rId44"/>
    <p:sldId id="297" r:id="rId45"/>
    <p:sldId id="300" r:id="rId46"/>
    <p:sldId id="275" r:id="rId47"/>
    <p:sldId id="276" r:id="rId48"/>
    <p:sldId id="301" r:id="rId49"/>
    <p:sldId id="302" r:id="rId50"/>
    <p:sldId id="303" r:id="rId51"/>
  </p:sldIdLst>
  <p:sldSz cx="18288000" cy="10287000"/>
  <p:notesSz cx="6858000" cy="9144000"/>
  <p:embeddedFontLst>
    <p:embeddedFont>
      <p:font typeface="Calibri" panose="020F0502020204030204" pitchFamily="34" charset="0"/>
      <p:regular r:id="rId52"/>
      <p:bold r:id="rId53"/>
      <p:italic r:id="rId54"/>
      <p:boldItalic r:id="rId55"/>
    </p:embeddedFont>
    <p:embeddedFont>
      <p:font typeface="Nourd Bold Bold" panose="020B0604020202020204" charset="0"/>
      <p:regular r:id="rId56"/>
    </p:embeddedFont>
    <p:embeddedFont>
      <p:font typeface="Nunito" pitchFamily="2" charset="0"/>
      <p:regular r:id="rId57"/>
      <p:bold r:id="rId58"/>
      <p:italic r:id="rId59"/>
      <p:boldItalic r:id="rId60"/>
    </p:embeddedFont>
    <p:embeddedFont>
      <p:font typeface="Nunito Bold" charset="0"/>
      <p:regular r:id="rId61"/>
    </p:embeddedFont>
    <p:embeddedFont>
      <p:font typeface="Segoe UI" panose="020B0502040204020203" pitchFamily="34" charset="0"/>
      <p:regular r:id="rId62"/>
      <p:bold r:id="rId63"/>
      <p:italic r:id="rId64"/>
      <p:boldItalic r:id="rId65"/>
    </p:embeddedFont>
    <p:embeddedFont>
      <p:font typeface="Trebuchet MS" panose="020B0603020202020204" pitchFamily="34" charset="0"/>
      <p:regular r:id="rId66"/>
      <p:bold r:id="rId67"/>
      <p:italic r:id="rId68"/>
      <p:boldItalic r:id="rId6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65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9.svg"/><Relationship Id="rId3" Type="http://schemas.openxmlformats.org/officeDocument/2006/relationships/image" Target="../media/image43.svg"/><Relationship Id="rId7" Type="http://schemas.openxmlformats.org/officeDocument/2006/relationships/image" Target="../media/image47.svg"/><Relationship Id="rId12" Type="http://schemas.openxmlformats.org/officeDocument/2006/relationships/image" Target="../media/image48.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37.svg"/><Relationship Id="rId5" Type="http://schemas.openxmlformats.org/officeDocument/2006/relationships/image" Target="../media/image45.svg"/><Relationship Id="rId15" Type="http://schemas.openxmlformats.org/officeDocument/2006/relationships/image" Target="../media/image51.svg"/><Relationship Id="rId10" Type="http://schemas.openxmlformats.org/officeDocument/2006/relationships/image" Target="../media/image36.png"/><Relationship Id="rId4" Type="http://schemas.openxmlformats.org/officeDocument/2006/relationships/image" Target="../media/image44.png"/><Relationship Id="rId9" Type="http://schemas.openxmlformats.org/officeDocument/2006/relationships/image" Target="../media/image27.svg"/><Relationship Id="rId14" Type="http://schemas.openxmlformats.org/officeDocument/2006/relationships/image" Target="../media/image50.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9.svg"/><Relationship Id="rId3" Type="http://schemas.openxmlformats.org/officeDocument/2006/relationships/image" Target="../media/image43.svg"/><Relationship Id="rId7" Type="http://schemas.openxmlformats.org/officeDocument/2006/relationships/image" Target="../media/image47.svg"/><Relationship Id="rId12" Type="http://schemas.openxmlformats.org/officeDocument/2006/relationships/image" Target="../media/image48.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37.svg"/><Relationship Id="rId5" Type="http://schemas.openxmlformats.org/officeDocument/2006/relationships/image" Target="../media/image45.svg"/><Relationship Id="rId15" Type="http://schemas.openxmlformats.org/officeDocument/2006/relationships/image" Target="../media/image51.svg"/><Relationship Id="rId10" Type="http://schemas.openxmlformats.org/officeDocument/2006/relationships/image" Target="../media/image36.png"/><Relationship Id="rId4" Type="http://schemas.openxmlformats.org/officeDocument/2006/relationships/image" Target="../media/image44.png"/><Relationship Id="rId9" Type="http://schemas.openxmlformats.org/officeDocument/2006/relationships/image" Target="../media/image27.svg"/><Relationship Id="rId1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15.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8.svg"/><Relationship Id="rId5" Type="http://schemas.openxmlformats.org/officeDocument/2006/relationships/image" Target="../media/image31.svg"/><Relationship Id="rId1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0.png"/><Relationship Id="rId9" Type="http://schemas.openxmlformats.org/officeDocument/2006/relationships/image" Target="../media/image35.svg"/><Relationship Id="rId1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svg"/><Relationship Id="rId7" Type="http://schemas.openxmlformats.org/officeDocument/2006/relationships/image" Target="../media/image23.sv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49.svg"/><Relationship Id="rId5" Type="http://schemas.openxmlformats.org/officeDocument/2006/relationships/image" Target="../media/image55.svg"/><Relationship Id="rId10" Type="http://schemas.openxmlformats.org/officeDocument/2006/relationships/image" Target="../media/image48.png"/><Relationship Id="rId4" Type="http://schemas.openxmlformats.org/officeDocument/2006/relationships/image" Target="../media/image54.png"/><Relationship Id="rId9" Type="http://schemas.openxmlformats.org/officeDocument/2006/relationships/image" Target="../media/image57.sv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7.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27.svg"/><Relationship Id="rId3" Type="http://schemas.openxmlformats.org/officeDocument/2006/relationships/image" Target="../media/image31.svg"/><Relationship Id="rId7" Type="http://schemas.openxmlformats.org/officeDocument/2006/relationships/image" Target="../media/image4.svg"/><Relationship Id="rId12"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37.svg"/><Relationship Id="rId5" Type="http://schemas.openxmlformats.org/officeDocument/2006/relationships/image" Target="../media/image59.svg"/><Relationship Id="rId10" Type="http://schemas.openxmlformats.org/officeDocument/2006/relationships/image" Target="../media/image36.png"/><Relationship Id="rId4" Type="http://schemas.openxmlformats.org/officeDocument/2006/relationships/image" Target="../media/image58.png"/><Relationship Id="rId9" Type="http://schemas.openxmlformats.org/officeDocument/2006/relationships/image" Target="../media/image61.sv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7.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s>
</file>

<file path=ppt/slides/_rels/slide1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27.svg"/><Relationship Id="rId3" Type="http://schemas.openxmlformats.org/officeDocument/2006/relationships/image" Target="../media/image31.svg"/><Relationship Id="rId7" Type="http://schemas.openxmlformats.org/officeDocument/2006/relationships/image" Target="../media/image4.svg"/><Relationship Id="rId12"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37.svg"/><Relationship Id="rId5" Type="http://schemas.openxmlformats.org/officeDocument/2006/relationships/image" Target="../media/image59.svg"/><Relationship Id="rId10" Type="http://schemas.openxmlformats.org/officeDocument/2006/relationships/image" Target="../media/image36.png"/><Relationship Id="rId4" Type="http://schemas.openxmlformats.org/officeDocument/2006/relationships/image" Target="../media/image58.png"/><Relationship Id="rId9" Type="http://schemas.openxmlformats.org/officeDocument/2006/relationships/image" Target="../media/image61.sv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5.svg"/><Relationship Id="rId3" Type="http://schemas.openxmlformats.org/officeDocument/2006/relationships/image" Target="../media/image17.svg"/><Relationship Id="rId7" Type="http://schemas.openxmlformats.org/officeDocument/2006/relationships/image" Target="../media/image19.svg"/><Relationship Id="rId12"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6.svg"/><Relationship Id="rId15" Type="http://schemas.openxmlformats.org/officeDocument/2006/relationships/image" Target="../media/image25.sv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svg"/><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27.svg"/><Relationship Id="rId3" Type="http://schemas.openxmlformats.org/officeDocument/2006/relationships/image" Target="../media/image31.svg"/><Relationship Id="rId7" Type="http://schemas.openxmlformats.org/officeDocument/2006/relationships/image" Target="../media/image4.svg"/><Relationship Id="rId12"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37.svg"/><Relationship Id="rId5" Type="http://schemas.openxmlformats.org/officeDocument/2006/relationships/image" Target="../media/image59.svg"/><Relationship Id="rId10" Type="http://schemas.openxmlformats.org/officeDocument/2006/relationships/image" Target="../media/image36.png"/><Relationship Id="rId4" Type="http://schemas.openxmlformats.org/officeDocument/2006/relationships/image" Target="../media/image58.png"/><Relationship Id="rId9" Type="http://schemas.openxmlformats.org/officeDocument/2006/relationships/image" Target="../media/image61.sv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5.svg"/><Relationship Id="rId3" Type="http://schemas.openxmlformats.org/officeDocument/2006/relationships/image" Target="../media/image17.svg"/><Relationship Id="rId7" Type="http://schemas.openxmlformats.org/officeDocument/2006/relationships/image" Target="../media/image19.svg"/><Relationship Id="rId12" Type="http://schemas.openxmlformats.org/officeDocument/2006/relationships/image" Target="../media/image14.png"/><Relationship Id="rId17" Type="http://schemas.openxmlformats.org/officeDocument/2006/relationships/image" Target="../media/image27.sv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6.svg"/><Relationship Id="rId15" Type="http://schemas.openxmlformats.org/officeDocument/2006/relationships/image" Target="../media/image25.sv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svg"/><Relationship Id="rId14" Type="http://schemas.openxmlformats.org/officeDocument/2006/relationships/image" Target="../media/image24.png"/></Relationships>
</file>

<file path=ppt/slides/_rels/slide2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27.svg"/><Relationship Id="rId3" Type="http://schemas.openxmlformats.org/officeDocument/2006/relationships/image" Target="../media/image31.svg"/><Relationship Id="rId7" Type="http://schemas.openxmlformats.org/officeDocument/2006/relationships/image" Target="../media/image4.svg"/><Relationship Id="rId12"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37.svg"/><Relationship Id="rId5" Type="http://schemas.openxmlformats.org/officeDocument/2006/relationships/image" Target="../media/image59.svg"/><Relationship Id="rId10" Type="http://schemas.openxmlformats.org/officeDocument/2006/relationships/image" Target="../media/image36.png"/><Relationship Id="rId4" Type="http://schemas.openxmlformats.org/officeDocument/2006/relationships/image" Target="../media/image58.png"/><Relationship Id="rId9" Type="http://schemas.openxmlformats.org/officeDocument/2006/relationships/image" Target="../media/image61.svg"/></Relationships>
</file>

<file path=ppt/slides/_rels/slide2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9.svg"/><Relationship Id="rId7" Type="http://schemas.openxmlformats.org/officeDocument/2006/relationships/image" Target="../media/image31.sv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61.svg"/><Relationship Id="rId10" Type="http://schemas.openxmlformats.org/officeDocument/2006/relationships/image" Target="../media/image64.png"/><Relationship Id="rId4" Type="http://schemas.openxmlformats.org/officeDocument/2006/relationships/image" Target="../media/image60.png"/><Relationship Id="rId9" Type="http://schemas.openxmlformats.org/officeDocument/2006/relationships/image" Target="../media/image63.svg"/></Relationships>
</file>

<file path=ppt/slides/_rels/slide22.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27.svg"/><Relationship Id="rId18" Type="http://schemas.openxmlformats.org/officeDocument/2006/relationships/image" Target="../media/image3.png"/><Relationship Id="rId3" Type="http://schemas.openxmlformats.org/officeDocument/2006/relationships/image" Target="../media/image66.svg"/><Relationship Id="rId21" Type="http://schemas.openxmlformats.org/officeDocument/2006/relationships/image" Target="../media/image19.svg"/><Relationship Id="rId7" Type="http://schemas.openxmlformats.org/officeDocument/2006/relationships/image" Target="../media/image68.svg"/><Relationship Id="rId12" Type="http://schemas.openxmlformats.org/officeDocument/2006/relationships/image" Target="../media/image26.png"/><Relationship Id="rId17" Type="http://schemas.openxmlformats.org/officeDocument/2006/relationships/image" Target="../media/image35.svg"/><Relationship Id="rId2" Type="http://schemas.openxmlformats.org/officeDocument/2006/relationships/image" Target="../media/image65.png"/><Relationship Id="rId16" Type="http://schemas.openxmlformats.org/officeDocument/2006/relationships/image" Target="../media/image3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67.png"/><Relationship Id="rId11" Type="http://schemas.openxmlformats.org/officeDocument/2006/relationships/image" Target="../media/image37.svg"/><Relationship Id="rId5" Type="http://schemas.openxmlformats.org/officeDocument/2006/relationships/image" Target="../media/image49.svg"/><Relationship Id="rId15" Type="http://schemas.openxmlformats.org/officeDocument/2006/relationships/image" Target="../media/image63.svg"/><Relationship Id="rId23" Type="http://schemas.openxmlformats.org/officeDocument/2006/relationships/image" Target="../media/image59.svg"/><Relationship Id="rId10" Type="http://schemas.openxmlformats.org/officeDocument/2006/relationships/image" Target="../media/image36.png"/><Relationship Id="rId19" Type="http://schemas.openxmlformats.org/officeDocument/2006/relationships/image" Target="../media/image4.svg"/><Relationship Id="rId4" Type="http://schemas.openxmlformats.org/officeDocument/2006/relationships/image" Target="../media/image48.png"/><Relationship Id="rId9" Type="http://schemas.openxmlformats.org/officeDocument/2006/relationships/image" Target="../media/image70.svg"/><Relationship Id="rId14" Type="http://schemas.openxmlformats.org/officeDocument/2006/relationships/image" Target="../media/image62.png"/><Relationship Id="rId22" Type="http://schemas.openxmlformats.org/officeDocument/2006/relationships/image" Target="../media/image58.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15.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8.svg"/><Relationship Id="rId5" Type="http://schemas.openxmlformats.org/officeDocument/2006/relationships/image" Target="../media/image31.svg"/><Relationship Id="rId1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0.png"/><Relationship Id="rId9" Type="http://schemas.openxmlformats.org/officeDocument/2006/relationships/image" Target="../media/image35.svg"/><Relationship Id="rId1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svg"/><Relationship Id="rId7" Type="http://schemas.openxmlformats.org/officeDocument/2006/relationships/image" Target="../media/image23.sv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49.svg"/><Relationship Id="rId5" Type="http://schemas.openxmlformats.org/officeDocument/2006/relationships/image" Target="../media/image55.svg"/><Relationship Id="rId10" Type="http://schemas.openxmlformats.org/officeDocument/2006/relationships/image" Target="../media/image48.png"/><Relationship Id="rId4" Type="http://schemas.openxmlformats.org/officeDocument/2006/relationships/image" Target="../media/image54.png"/><Relationship Id="rId9" Type="http://schemas.openxmlformats.org/officeDocument/2006/relationships/image" Target="../media/image57.sv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7.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s>
</file>

<file path=ppt/slides/_rels/slide3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15.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8.svg"/><Relationship Id="rId5" Type="http://schemas.openxmlformats.org/officeDocument/2006/relationships/image" Target="../media/image31.svg"/><Relationship Id="rId1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0.png"/><Relationship Id="rId9" Type="http://schemas.openxmlformats.org/officeDocument/2006/relationships/image" Target="../media/image35.svg"/><Relationship Id="rId1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svg"/><Relationship Id="rId7" Type="http://schemas.openxmlformats.org/officeDocument/2006/relationships/image" Target="../media/image23.sv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49.svg"/><Relationship Id="rId5" Type="http://schemas.openxmlformats.org/officeDocument/2006/relationships/image" Target="../media/image55.svg"/><Relationship Id="rId10" Type="http://schemas.openxmlformats.org/officeDocument/2006/relationships/image" Target="../media/image48.png"/><Relationship Id="rId4" Type="http://schemas.openxmlformats.org/officeDocument/2006/relationships/image" Target="../media/image54.png"/><Relationship Id="rId9" Type="http://schemas.openxmlformats.org/officeDocument/2006/relationships/image" Target="../media/image57.svg"/></Relationships>
</file>

<file path=ppt/slides/_rels/slide3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5.svg"/><Relationship Id="rId3" Type="http://schemas.openxmlformats.org/officeDocument/2006/relationships/image" Target="../media/image17.svg"/><Relationship Id="rId7" Type="http://schemas.openxmlformats.org/officeDocument/2006/relationships/image" Target="../media/image19.svg"/><Relationship Id="rId12"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6.svg"/><Relationship Id="rId15" Type="http://schemas.openxmlformats.org/officeDocument/2006/relationships/image" Target="../media/image25.sv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svg"/><Relationship Id="rId14"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27.svg"/><Relationship Id="rId3" Type="http://schemas.openxmlformats.org/officeDocument/2006/relationships/image" Target="../media/image31.svg"/><Relationship Id="rId7" Type="http://schemas.openxmlformats.org/officeDocument/2006/relationships/image" Target="../media/image4.svg"/><Relationship Id="rId12"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37.svg"/><Relationship Id="rId5" Type="http://schemas.openxmlformats.org/officeDocument/2006/relationships/image" Target="../media/image59.svg"/><Relationship Id="rId10" Type="http://schemas.openxmlformats.org/officeDocument/2006/relationships/image" Target="../media/image36.png"/><Relationship Id="rId4" Type="http://schemas.openxmlformats.org/officeDocument/2006/relationships/image" Target="../media/image58.png"/><Relationship Id="rId9" Type="http://schemas.openxmlformats.org/officeDocument/2006/relationships/image" Target="../media/image61.svg"/></Relationships>
</file>

<file path=ppt/slides/_rels/slide3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8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27.svg"/><Relationship Id="rId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30.png"/><Relationship Id="rId9" Type="http://schemas.openxmlformats.org/officeDocument/2006/relationships/image" Target="../media/image37.svg"/></Relationships>
</file>

<file path=ppt/slides/_rels/slide36.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19.svg"/><Relationship Id="rId18" Type="http://schemas.openxmlformats.org/officeDocument/2006/relationships/image" Target="../media/image3.png"/><Relationship Id="rId3" Type="http://schemas.openxmlformats.org/officeDocument/2006/relationships/image" Target="../media/image49.svg"/><Relationship Id="rId7" Type="http://schemas.openxmlformats.org/officeDocument/2006/relationships/image" Target="../media/image85.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48.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84.png"/><Relationship Id="rId11" Type="http://schemas.openxmlformats.org/officeDocument/2006/relationships/image" Target="../media/image27.svg"/><Relationship Id="rId5" Type="http://schemas.openxmlformats.org/officeDocument/2006/relationships/image" Target="../media/image6.svg"/><Relationship Id="rId15" Type="http://schemas.openxmlformats.org/officeDocument/2006/relationships/image" Target="../media/image63.svg"/><Relationship Id="rId10" Type="http://schemas.openxmlformats.org/officeDocument/2006/relationships/image" Target="../media/image26.png"/><Relationship Id="rId19" Type="http://schemas.openxmlformats.org/officeDocument/2006/relationships/image" Target="../media/image4.svg"/><Relationship Id="rId4" Type="http://schemas.openxmlformats.org/officeDocument/2006/relationships/image" Target="../media/image5.png"/><Relationship Id="rId9" Type="http://schemas.openxmlformats.org/officeDocument/2006/relationships/image" Target="../media/image87.svg"/><Relationship Id="rId14" Type="http://schemas.openxmlformats.org/officeDocument/2006/relationships/image" Target="../media/image62.png"/></Relationships>
</file>

<file path=ppt/slides/_rels/slide37.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19.svg"/><Relationship Id="rId18" Type="http://schemas.openxmlformats.org/officeDocument/2006/relationships/image" Target="../media/image3.png"/><Relationship Id="rId3" Type="http://schemas.openxmlformats.org/officeDocument/2006/relationships/image" Target="../media/image49.svg"/><Relationship Id="rId7" Type="http://schemas.openxmlformats.org/officeDocument/2006/relationships/image" Target="../media/image85.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48.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84.png"/><Relationship Id="rId11" Type="http://schemas.openxmlformats.org/officeDocument/2006/relationships/image" Target="../media/image27.svg"/><Relationship Id="rId5" Type="http://schemas.openxmlformats.org/officeDocument/2006/relationships/image" Target="../media/image6.svg"/><Relationship Id="rId15" Type="http://schemas.openxmlformats.org/officeDocument/2006/relationships/image" Target="../media/image63.svg"/><Relationship Id="rId10" Type="http://schemas.openxmlformats.org/officeDocument/2006/relationships/image" Target="../media/image26.png"/><Relationship Id="rId19" Type="http://schemas.openxmlformats.org/officeDocument/2006/relationships/image" Target="../media/image4.svg"/><Relationship Id="rId4" Type="http://schemas.openxmlformats.org/officeDocument/2006/relationships/image" Target="../media/image5.png"/><Relationship Id="rId9" Type="http://schemas.openxmlformats.org/officeDocument/2006/relationships/image" Target="../media/image87.svg"/><Relationship Id="rId14" Type="http://schemas.openxmlformats.org/officeDocument/2006/relationships/image" Target="../media/image62.png"/></Relationships>
</file>

<file path=ppt/slides/_rels/slide38.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19.svg"/><Relationship Id="rId18" Type="http://schemas.openxmlformats.org/officeDocument/2006/relationships/image" Target="../media/image3.png"/><Relationship Id="rId3" Type="http://schemas.openxmlformats.org/officeDocument/2006/relationships/image" Target="../media/image49.svg"/><Relationship Id="rId7" Type="http://schemas.openxmlformats.org/officeDocument/2006/relationships/image" Target="../media/image85.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48.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84.png"/><Relationship Id="rId11" Type="http://schemas.openxmlformats.org/officeDocument/2006/relationships/image" Target="../media/image27.svg"/><Relationship Id="rId5" Type="http://schemas.openxmlformats.org/officeDocument/2006/relationships/image" Target="../media/image6.svg"/><Relationship Id="rId15" Type="http://schemas.openxmlformats.org/officeDocument/2006/relationships/image" Target="../media/image63.svg"/><Relationship Id="rId10" Type="http://schemas.openxmlformats.org/officeDocument/2006/relationships/image" Target="../media/image26.png"/><Relationship Id="rId19" Type="http://schemas.openxmlformats.org/officeDocument/2006/relationships/image" Target="../media/image4.svg"/><Relationship Id="rId4" Type="http://schemas.openxmlformats.org/officeDocument/2006/relationships/image" Target="../media/image5.png"/><Relationship Id="rId9" Type="http://schemas.openxmlformats.org/officeDocument/2006/relationships/image" Target="../media/image87.svg"/><Relationship Id="rId14" Type="http://schemas.openxmlformats.org/officeDocument/2006/relationships/image" Target="../media/image62.png"/></Relationships>
</file>

<file path=ppt/slides/_rels/slide39.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15.svg"/><Relationship Id="rId3" Type="http://schemas.openxmlformats.org/officeDocument/2006/relationships/image" Target="../media/image89.svg"/><Relationship Id="rId7" Type="http://schemas.openxmlformats.org/officeDocument/2006/relationships/image" Target="../media/image91.svg"/><Relationship Id="rId12" Type="http://schemas.openxmlformats.org/officeDocument/2006/relationships/image" Target="../media/image14.png"/><Relationship Id="rId17" Type="http://schemas.openxmlformats.org/officeDocument/2006/relationships/image" Target="../media/image23.svg"/><Relationship Id="rId2" Type="http://schemas.openxmlformats.org/officeDocument/2006/relationships/image" Target="../media/image88.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image" Target="../media/image95.svg"/><Relationship Id="rId5" Type="http://schemas.openxmlformats.org/officeDocument/2006/relationships/image" Target="../media/image6.svg"/><Relationship Id="rId15" Type="http://schemas.openxmlformats.org/officeDocument/2006/relationships/image" Target="../media/image4.svg"/><Relationship Id="rId10" Type="http://schemas.openxmlformats.org/officeDocument/2006/relationships/image" Target="../media/image94.png"/><Relationship Id="rId4" Type="http://schemas.openxmlformats.org/officeDocument/2006/relationships/image" Target="../media/image5.png"/><Relationship Id="rId9" Type="http://schemas.openxmlformats.org/officeDocument/2006/relationships/image" Target="../media/image93.svg"/><Relationship Id="rId1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7.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s>
</file>

<file path=ppt/slides/_rels/slide4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5.svg"/><Relationship Id="rId3" Type="http://schemas.openxmlformats.org/officeDocument/2006/relationships/image" Target="../media/image17.svg"/><Relationship Id="rId7" Type="http://schemas.openxmlformats.org/officeDocument/2006/relationships/image" Target="../media/image19.svg"/><Relationship Id="rId12"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6.svg"/><Relationship Id="rId15" Type="http://schemas.openxmlformats.org/officeDocument/2006/relationships/image" Target="../media/image25.sv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svg"/><Relationship Id="rId14" Type="http://schemas.openxmlformats.org/officeDocument/2006/relationships/image" Target="../media/image24.png"/></Relationships>
</file>

<file path=ppt/slides/_rels/slide4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3.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6.svg"/><Relationship Id="rId5" Type="http://schemas.openxmlformats.org/officeDocument/2006/relationships/image" Target="../media/image31.svg"/><Relationship Id="rId10" Type="http://schemas.openxmlformats.org/officeDocument/2006/relationships/image" Target="../media/image5.png"/><Relationship Id="rId4" Type="http://schemas.openxmlformats.org/officeDocument/2006/relationships/image" Target="../media/image30.png"/><Relationship Id="rId9" Type="http://schemas.openxmlformats.org/officeDocument/2006/relationships/image" Target="../media/image15.svg"/></Relationships>
</file>

<file path=ppt/slides/_rels/slide42.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4.svg"/><Relationship Id="rId3" Type="http://schemas.openxmlformats.org/officeDocument/2006/relationships/image" Target="../media/image49.svg"/><Relationship Id="rId7" Type="http://schemas.openxmlformats.org/officeDocument/2006/relationships/image" Target="../media/image85.svg"/><Relationship Id="rId12"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84.png"/><Relationship Id="rId11" Type="http://schemas.openxmlformats.org/officeDocument/2006/relationships/image" Target="../media/image23.svg"/><Relationship Id="rId5" Type="http://schemas.openxmlformats.org/officeDocument/2006/relationships/image" Target="../media/image6.sv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87.svg"/></Relationships>
</file>

<file path=ppt/slides/_rels/slide4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87.svg"/><Relationship Id="rId3" Type="http://schemas.openxmlformats.org/officeDocument/2006/relationships/image" Target="../media/image49.svg"/><Relationship Id="rId7" Type="http://schemas.openxmlformats.org/officeDocument/2006/relationships/image" Target="../media/image85.svg"/><Relationship Id="rId12" Type="http://schemas.openxmlformats.org/officeDocument/2006/relationships/image" Target="../media/image86.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84.png"/><Relationship Id="rId11" Type="http://schemas.openxmlformats.org/officeDocument/2006/relationships/image" Target="../media/image4.svg"/><Relationship Id="rId5" Type="http://schemas.openxmlformats.org/officeDocument/2006/relationships/image" Target="../media/image6.svg"/><Relationship Id="rId10"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23.svg"/><Relationship Id="rId14" Type="http://schemas.openxmlformats.org/officeDocument/2006/relationships/image" Target="../media/image96.png"/></Relationships>
</file>

<file path=ppt/slides/_rels/slide44.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15.svg"/><Relationship Id="rId3" Type="http://schemas.openxmlformats.org/officeDocument/2006/relationships/image" Target="../media/image89.svg"/><Relationship Id="rId7" Type="http://schemas.openxmlformats.org/officeDocument/2006/relationships/image" Target="../media/image91.svg"/><Relationship Id="rId12" Type="http://schemas.openxmlformats.org/officeDocument/2006/relationships/image" Target="../media/image14.png"/><Relationship Id="rId17" Type="http://schemas.openxmlformats.org/officeDocument/2006/relationships/image" Target="../media/image23.svg"/><Relationship Id="rId2" Type="http://schemas.openxmlformats.org/officeDocument/2006/relationships/image" Target="../media/image88.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image" Target="../media/image95.svg"/><Relationship Id="rId5" Type="http://schemas.openxmlformats.org/officeDocument/2006/relationships/image" Target="../media/image6.svg"/><Relationship Id="rId15" Type="http://schemas.openxmlformats.org/officeDocument/2006/relationships/image" Target="../media/image4.svg"/><Relationship Id="rId10" Type="http://schemas.openxmlformats.org/officeDocument/2006/relationships/image" Target="../media/image94.png"/><Relationship Id="rId4" Type="http://schemas.openxmlformats.org/officeDocument/2006/relationships/image" Target="../media/image5.png"/><Relationship Id="rId9" Type="http://schemas.openxmlformats.org/officeDocument/2006/relationships/image" Target="../media/image93.svg"/><Relationship Id="rId14" Type="http://schemas.openxmlformats.org/officeDocument/2006/relationships/image" Target="../media/image3.png"/></Relationships>
</file>

<file path=ppt/slides/_rels/slide4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9.svg"/><Relationship Id="rId3" Type="http://schemas.openxmlformats.org/officeDocument/2006/relationships/image" Target="../media/image43.svg"/><Relationship Id="rId7" Type="http://schemas.openxmlformats.org/officeDocument/2006/relationships/image" Target="../media/image47.svg"/><Relationship Id="rId12" Type="http://schemas.openxmlformats.org/officeDocument/2006/relationships/image" Target="../media/image48.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37.svg"/><Relationship Id="rId5" Type="http://schemas.openxmlformats.org/officeDocument/2006/relationships/image" Target="../media/image45.svg"/><Relationship Id="rId15" Type="http://schemas.openxmlformats.org/officeDocument/2006/relationships/image" Target="../media/image51.svg"/><Relationship Id="rId10" Type="http://schemas.openxmlformats.org/officeDocument/2006/relationships/image" Target="../media/image36.png"/><Relationship Id="rId4" Type="http://schemas.openxmlformats.org/officeDocument/2006/relationships/image" Target="../media/image44.png"/><Relationship Id="rId9" Type="http://schemas.openxmlformats.org/officeDocument/2006/relationships/image" Target="../media/image27.svg"/><Relationship Id="rId14" Type="http://schemas.openxmlformats.org/officeDocument/2006/relationships/image" Target="../media/image50.png"/></Relationships>
</file>

<file path=ppt/slides/_rels/slide46.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8.svg"/><Relationship Id="rId3" Type="http://schemas.openxmlformats.org/officeDocument/2006/relationships/image" Target="../media/image39.svg"/><Relationship Id="rId7" Type="http://schemas.openxmlformats.org/officeDocument/2006/relationships/image" Target="../media/image98.svg"/><Relationship Id="rId12"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97.png"/><Relationship Id="rId11" Type="http://schemas.openxmlformats.org/officeDocument/2006/relationships/image" Target="../media/image15.svg"/><Relationship Id="rId5" Type="http://schemas.openxmlformats.org/officeDocument/2006/relationships/image" Target="../media/image41.svg"/><Relationship Id="rId10" Type="http://schemas.openxmlformats.org/officeDocument/2006/relationships/image" Target="../media/image14.png"/><Relationship Id="rId4" Type="http://schemas.openxmlformats.org/officeDocument/2006/relationships/image" Target="../media/image40.png"/><Relationship Id="rId9" Type="http://schemas.openxmlformats.org/officeDocument/2006/relationships/image" Target="../media/image63.svg"/></Relationships>
</file>

<file path=ppt/slides/_rels/slide4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4.svg"/><Relationship Id="rId3" Type="http://schemas.openxmlformats.org/officeDocument/2006/relationships/image" Target="../media/image89.svg"/><Relationship Id="rId7" Type="http://schemas.openxmlformats.org/officeDocument/2006/relationships/image" Target="../media/image91.svg"/><Relationship Id="rId12" Type="http://schemas.openxmlformats.org/officeDocument/2006/relationships/image" Target="../media/image3.png"/><Relationship Id="rId2"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image" Target="../media/image15.svg"/><Relationship Id="rId5" Type="http://schemas.openxmlformats.org/officeDocument/2006/relationships/image" Target="../media/image6.svg"/><Relationship Id="rId15" Type="http://schemas.openxmlformats.org/officeDocument/2006/relationships/image" Target="../media/image23.sv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93.svg"/><Relationship Id="rId14" Type="http://schemas.openxmlformats.org/officeDocument/2006/relationships/image" Target="../media/image22.png"/></Relationships>
</file>

<file path=ppt/slides/_rels/slide4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5.svg"/><Relationship Id="rId3" Type="http://schemas.openxmlformats.org/officeDocument/2006/relationships/image" Target="../media/image17.svg"/><Relationship Id="rId7" Type="http://schemas.openxmlformats.org/officeDocument/2006/relationships/image" Target="../media/image19.svg"/><Relationship Id="rId12"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6.svg"/><Relationship Id="rId15" Type="http://schemas.openxmlformats.org/officeDocument/2006/relationships/image" Target="../media/image25.sv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svg"/><Relationship Id="rId14" Type="http://schemas.openxmlformats.org/officeDocument/2006/relationships/image" Target="../media/image24.png"/></Relationships>
</file>

<file path=ppt/slides/_rels/slide4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7.svg"/><Relationship Id="rId3" Type="http://schemas.openxmlformats.org/officeDocument/2006/relationships/image" Target="../media/image29.svg"/><Relationship Id="rId7" Type="http://schemas.openxmlformats.org/officeDocument/2006/relationships/image" Target="../media/image33.svg"/><Relationship Id="rId12"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s>
</file>

<file path=ppt/slides/_rels/slide5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5.svg"/><Relationship Id="rId3" Type="http://schemas.openxmlformats.org/officeDocument/2006/relationships/image" Target="../media/image17.svg"/><Relationship Id="rId7" Type="http://schemas.openxmlformats.org/officeDocument/2006/relationships/image" Target="../media/image19.svg"/><Relationship Id="rId12"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6.sv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sv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9.svg"/><Relationship Id="rId7" Type="http://schemas.openxmlformats.org/officeDocument/2006/relationships/image" Target="../media/image37.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13.svg"/><Relationship Id="rId5" Type="http://schemas.openxmlformats.org/officeDocument/2006/relationships/image" Target="../media/image41.svg"/><Relationship Id="rId10" Type="http://schemas.openxmlformats.org/officeDocument/2006/relationships/image" Target="../media/image12.png"/><Relationship Id="rId4" Type="http://schemas.openxmlformats.org/officeDocument/2006/relationships/image" Target="../media/image40.png"/><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9.svg"/><Relationship Id="rId7" Type="http://schemas.openxmlformats.org/officeDocument/2006/relationships/image" Target="../media/image37.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8.svg"/><Relationship Id="rId5" Type="http://schemas.openxmlformats.org/officeDocument/2006/relationships/image" Target="../media/image41.svg"/><Relationship Id="rId10" Type="http://schemas.openxmlformats.org/officeDocument/2006/relationships/image" Target="../media/image7.png"/><Relationship Id="rId4" Type="http://schemas.openxmlformats.org/officeDocument/2006/relationships/image" Target="../media/image40.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9.svg"/><Relationship Id="rId3" Type="http://schemas.openxmlformats.org/officeDocument/2006/relationships/image" Target="../media/image43.svg"/><Relationship Id="rId7" Type="http://schemas.openxmlformats.org/officeDocument/2006/relationships/image" Target="../media/image47.svg"/><Relationship Id="rId12" Type="http://schemas.openxmlformats.org/officeDocument/2006/relationships/image" Target="../media/image48.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37.svg"/><Relationship Id="rId5" Type="http://schemas.openxmlformats.org/officeDocument/2006/relationships/image" Target="../media/image45.svg"/><Relationship Id="rId15" Type="http://schemas.openxmlformats.org/officeDocument/2006/relationships/image" Target="../media/image51.svg"/><Relationship Id="rId10" Type="http://schemas.openxmlformats.org/officeDocument/2006/relationships/image" Target="../media/image36.png"/><Relationship Id="rId4" Type="http://schemas.openxmlformats.org/officeDocument/2006/relationships/image" Target="../media/image44.png"/><Relationship Id="rId9" Type="http://schemas.openxmlformats.org/officeDocument/2006/relationships/image" Target="../media/image27.svg"/><Relationship Id="rId1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3" name="Freeform 3"/>
          <p:cNvSpPr/>
          <p:nvPr/>
        </p:nvSpPr>
        <p:spPr>
          <a:xfrm rot="-3677179">
            <a:off x="14593765" y="-444088"/>
            <a:ext cx="3856035" cy="5264212"/>
          </a:xfrm>
          <a:custGeom>
            <a:avLst/>
            <a:gdLst/>
            <a:ahLst/>
            <a:cxnLst/>
            <a:rect l="l" t="t" r="r" b="b"/>
            <a:pathLst>
              <a:path w="3856035" h="5264212">
                <a:moveTo>
                  <a:pt x="0" y="0"/>
                </a:moveTo>
                <a:lnTo>
                  <a:pt x="3856035" y="0"/>
                </a:lnTo>
                <a:lnTo>
                  <a:pt x="3856035" y="5264212"/>
                </a:lnTo>
                <a:lnTo>
                  <a:pt x="0" y="52642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25268">
            <a:off x="12750156" y="924269"/>
            <a:ext cx="3738709" cy="1004778"/>
          </a:xfrm>
          <a:custGeom>
            <a:avLst/>
            <a:gdLst/>
            <a:ahLst/>
            <a:cxnLst/>
            <a:rect l="l" t="t" r="r" b="b"/>
            <a:pathLst>
              <a:path w="3738709" h="1004778">
                <a:moveTo>
                  <a:pt x="0" y="0"/>
                </a:moveTo>
                <a:lnTo>
                  <a:pt x="3738709" y="0"/>
                </a:lnTo>
                <a:lnTo>
                  <a:pt x="3738709" y="1004779"/>
                </a:lnTo>
                <a:lnTo>
                  <a:pt x="0" y="1004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205468" flipH="1">
            <a:off x="-1038632" y="7657090"/>
            <a:ext cx="3384944" cy="4019726"/>
          </a:xfrm>
          <a:custGeom>
            <a:avLst/>
            <a:gdLst/>
            <a:ahLst/>
            <a:cxnLst/>
            <a:rect l="l" t="t" r="r" b="b"/>
            <a:pathLst>
              <a:path w="3384944" h="4019726">
                <a:moveTo>
                  <a:pt x="3384944" y="0"/>
                </a:moveTo>
                <a:lnTo>
                  <a:pt x="0" y="0"/>
                </a:lnTo>
                <a:lnTo>
                  <a:pt x="0" y="4019726"/>
                </a:lnTo>
                <a:lnTo>
                  <a:pt x="3384944" y="4019726"/>
                </a:lnTo>
                <a:lnTo>
                  <a:pt x="338494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028700" y="-538483"/>
            <a:ext cx="3542168" cy="3930284"/>
          </a:xfrm>
          <a:custGeom>
            <a:avLst/>
            <a:gdLst/>
            <a:ahLst/>
            <a:cxnLst/>
            <a:rect l="l" t="t" r="r" b="b"/>
            <a:pathLst>
              <a:path w="3542168" h="3930284">
                <a:moveTo>
                  <a:pt x="0" y="0"/>
                </a:moveTo>
                <a:lnTo>
                  <a:pt x="3542168" y="0"/>
                </a:lnTo>
                <a:lnTo>
                  <a:pt x="3542168" y="3930283"/>
                </a:lnTo>
                <a:lnTo>
                  <a:pt x="0" y="39302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0047">
            <a:off x="1410429" y="6465764"/>
            <a:ext cx="15467138" cy="2117218"/>
          </a:xfrm>
          <a:custGeom>
            <a:avLst/>
            <a:gdLst/>
            <a:ahLst/>
            <a:cxnLst/>
            <a:rect l="l" t="t" r="r" b="b"/>
            <a:pathLst>
              <a:path w="10788371" h="2117218">
                <a:moveTo>
                  <a:pt x="0" y="0"/>
                </a:moveTo>
                <a:lnTo>
                  <a:pt x="10788370" y="0"/>
                </a:lnTo>
                <a:lnTo>
                  <a:pt x="10788370" y="2117218"/>
                </a:lnTo>
                <a:lnTo>
                  <a:pt x="0" y="211721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PK" dirty="0"/>
          </a:p>
        </p:txBody>
      </p:sp>
      <p:sp>
        <p:nvSpPr>
          <p:cNvPr id="15" name="Oval 14">
            <a:extLst>
              <a:ext uri="{FF2B5EF4-FFF2-40B4-BE49-F238E27FC236}">
                <a16:creationId xmlns:a16="http://schemas.microsoft.com/office/drawing/2014/main" id="{4EC402D7-F6C1-4FAE-9D0C-78475CD8DE38}"/>
              </a:ext>
            </a:extLst>
          </p:cNvPr>
          <p:cNvSpPr/>
          <p:nvPr/>
        </p:nvSpPr>
        <p:spPr>
          <a:xfrm>
            <a:off x="4570868" y="495300"/>
            <a:ext cx="9271126" cy="5105400"/>
          </a:xfrm>
          <a:prstGeom prst="ellipse">
            <a:avLst/>
          </a:prstGeom>
          <a:solidFill>
            <a:schemeClr val="accent6">
              <a:lumMod val="40000"/>
              <a:lumOff val="60000"/>
            </a:schemeClr>
          </a:solidFill>
          <a:ln w="28575">
            <a:solidFill>
              <a:schemeClr val="bg1">
                <a:lumMod val="6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4" name="Picture 13">
            <a:extLst>
              <a:ext uri="{FF2B5EF4-FFF2-40B4-BE49-F238E27FC236}">
                <a16:creationId xmlns:a16="http://schemas.microsoft.com/office/drawing/2014/main" id="{D727695B-48B0-4A01-97CF-5F76268895CA}"/>
              </a:ext>
            </a:extLst>
          </p:cNvPr>
          <p:cNvPicPr/>
          <p:nvPr/>
        </p:nvPicPr>
        <p:blipFill>
          <a:blip r:embed="rId12" cstate="print">
            <a:extLst>
              <a:ext uri="{28A0092B-C50C-407E-A947-70E740481C1C}">
                <a14:useLocalDpi xmlns:a14="http://schemas.microsoft.com/office/drawing/2010/main" val="0"/>
              </a:ext>
            </a:extLst>
          </a:blip>
          <a:stretch>
            <a:fillRect/>
          </a:stretch>
        </p:blipFill>
        <p:spPr>
          <a:xfrm>
            <a:off x="6603779" y="609600"/>
            <a:ext cx="5080441" cy="4876800"/>
          </a:xfrm>
          <a:prstGeom prst="rect">
            <a:avLst/>
          </a:prstGeom>
        </p:spPr>
      </p:pic>
      <p:sp>
        <p:nvSpPr>
          <p:cNvPr id="17" name="TextBox 16">
            <a:extLst>
              <a:ext uri="{FF2B5EF4-FFF2-40B4-BE49-F238E27FC236}">
                <a16:creationId xmlns:a16="http://schemas.microsoft.com/office/drawing/2014/main" id="{578E8443-2449-41BA-86FE-F49DBFD84864}"/>
              </a:ext>
            </a:extLst>
          </p:cNvPr>
          <p:cNvSpPr txBox="1"/>
          <p:nvPr/>
        </p:nvSpPr>
        <p:spPr>
          <a:xfrm>
            <a:off x="1877259" y="6841858"/>
            <a:ext cx="14640491" cy="1200329"/>
          </a:xfrm>
          <a:prstGeom prst="rect">
            <a:avLst/>
          </a:prstGeom>
          <a:noFill/>
        </p:spPr>
        <p:txBody>
          <a:bodyPr wrap="square">
            <a:spAutoFit/>
          </a:bodyPr>
          <a:lstStyle/>
          <a:p>
            <a:pPr algn="ct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T</a:t>
            </a:r>
            <a:r>
              <a:rPr lang="en-US" sz="66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akhayyul </a:t>
            </a: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C</a:t>
            </a:r>
            <a:r>
              <a:rPr lang="en-US" sz="66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rafts: </a:t>
            </a:r>
            <a:r>
              <a:rPr lang="en-US" sz="66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C</a:t>
            </a:r>
            <a:r>
              <a:rPr lang="en-US" sz="40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rafting </a:t>
            </a:r>
            <a:r>
              <a:rPr lang="en-US" sz="66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C</a:t>
            </a:r>
            <a:r>
              <a:rPr lang="en-US" sz="40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reativity </a:t>
            </a:r>
            <a:r>
              <a:rPr lang="en-US" sz="66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T</a:t>
            </a:r>
            <a:r>
              <a:rPr lang="en-US" sz="40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ogether</a:t>
            </a:r>
            <a:endParaRPr lang="en-PK" sz="4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reeform 2"/>
          <p:cNvSpPr/>
          <p:nvPr/>
        </p:nvSpPr>
        <p:spPr>
          <a:xfrm rot="9938805">
            <a:off x="14387908" y="8054298"/>
            <a:ext cx="4554324" cy="2215907"/>
          </a:xfrm>
          <a:custGeom>
            <a:avLst/>
            <a:gdLst/>
            <a:ahLst/>
            <a:cxnLst/>
            <a:rect l="l" t="t" r="r" b="b"/>
            <a:pathLst>
              <a:path w="4393392" h="2180720">
                <a:moveTo>
                  <a:pt x="0" y="0"/>
                </a:moveTo>
                <a:lnTo>
                  <a:pt x="4393392" y="0"/>
                </a:lnTo>
                <a:lnTo>
                  <a:pt x="4393392" y="2180720"/>
                </a:lnTo>
                <a:lnTo>
                  <a:pt x="0" y="218072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PK" dirty="0"/>
          </a:p>
        </p:txBody>
      </p:sp>
      <p:sp>
        <p:nvSpPr>
          <p:cNvPr id="6" name="Freeform 6"/>
          <p:cNvSpPr/>
          <p:nvPr/>
        </p:nvSpPr>
        <p:spPr>
          <a:xfrm>
            <a:off x="-857816" y="5143500"/>
            <a:ext cx="3657600" cy="2034956"/>
          </a:xfrm>
          <a:custGeom>
            <a:avLst/>
            <a:gdLst/>
            <a:ahLst/>
            <a:cxnLst/>
            <a:rect l="l" t="t" r="r" b="b"/>
            <a:pathLst>
              <a:path w="3657600" h="2034956">
                <a:moveTo>
                  <a:pt x="0" y="0"/>
                </a:moveTo>
                <a:lnTo>
                  <a:pt x="3657600" y="0"/>
                </a:lnTo>
                <a:lnTo>
                  <a:pt x="3657600" y="2034956"/>
                </a:lnTo>
                <a:lnTo>
                  <a:pt x="0" y="203495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96285" flipH="1">
            <a:off x="-1389734" y="-1633467"/>
            <a:ext cx="2779467" cy="3794494"/>
          </a:xfrm>
          <a:custGeom>
            <a:avLst/>
            <a:gdLst/>
            <a:ahLst/>
            <a:cxnLst/>
            <a:rect l="l" t="t" r="r" b="b"/>
            <a:pathLst>
              <a:path w="2779467" h="3794494">
                <a:moveTo>
                  <a:pt x="2779468" y="0"/>
                </a:moveTo>
                <a:lnTo>
                  <a:pt x="0" y="0"/>
                </a:lnTo>
                <a:lnTo>
                  <a:pt x="0" y="3794494"/>
                </a:lnTo>
                <a:lnTo>
                  <a:pt x="2779468" y="3794494"/>
                </a:lnTo>
                <a:lnTo>
                  <a:pt x="277946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57430">
            <a:off x="16501429" y="8433390"/>
            <a:ext cx="2361591" cy="2994093"/>
          </a:xfrm>
          <a:custGeom>
            <a:avLst/>
            <a:gdLst/>
            <a:ahLst/>
            <a:cxnLst/>
            <a:rect l="l" t="t" r="r" b="b"/>
            <a:pathLst>
              <a:path w="2361591" h="2994093">
                <a:moveTo>
                  <a:pt x="0" y="0"/>
                </a:moveTo>
                <a:lnTo>
                  <a:pt x="2361590" y="0"/>
                </a:lnTo>
                <a:lnTo>
                  <a:pt x="2361590" y="2994092"/>
                </a:lnTo>
                <a:lnTo>
                  <a:pt x="0" y="2994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05825" y="4742939"/>
            <a:ext cx="7712287" cy="1513536"/>
          </a:xfrm>
          <a:custGeom>
            <a:avLst/>
            <a:gdLst/>
            <a:ahLst/>
            <a:cxnLst/>
            <a:rect l="l" t="t" r="r" b="b"/>
            <a:pathLst>
              <a:path w="7712287" h="1513536">
                <a:moveTo>
                  <a:pt x="0" y="0"/>
                </a:moveTo>
                <a:lnTo>
                  <a:pt x="7712287" y="0"/>
                </a:lnTo>
                <a:lnTo>
                  <a:pt x="7712287" y="1513536"/>
                </a:lnTo>
                <a:lnTo>
                  <a:pt x="0" y="15135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457460" y="4040246"/>
            <a:ext cx="6429618"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465707" y="7250175"/>
            <a:ext cx="5595115" cy="1308362"/>
          </a:xfrm>
          <a:custGeom>
            <a:avLst/>
            <a:gdLst/>
            <a:ahLst/>
            <a:cxnLst/>
            <a:rect l="l" t="t" r="r" b="b"/>
            <a:pathLst>
              <a:path w="1234767" h="1308362">
                <a:moveTo>
                  <a:pt x="0" y="0"/>
                </a:moveTo>
                <a:lnTo>
                  <a:pt x="1234767" y="0"/>
                </a:lnTo>
                <a:lnTo>
                  <a:pt x="1234767"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375347" y="7656988"/>
            <a:ext cx="5672159" cy="762325"/>
          </a:xfrm>
          <a:prstGeom prst="rect">
            <a:avLst/>
          </a:prstGeom>
        </p:spPr>
        <p:txBody>
          <a:bodyPr wrap="square" lIns="0" tIns="0" rIns="0" bIns="0" rtlCol="0" anchor="t">
            <a:spAutoFit/>
          </a:bodyPr>
          <a:lstStyle/>
          <a:p>
            <a:pPr algn="ctr">
              <a:lnSpc>
                <a:spcPts val="2899"/>
              </a:lnSpc>
            </a:pPr>
            <a:r>
              <a:rPr lang="en-US" sz="2800" b="1" dirty="0">
                <a:ea typeface="Times New Roman" panose="02020603050405020304" pitchFamily="18" charset="0"/>
                <a:cs typeface="Segoe UI" panose="020B0502040204020203" pitchFamily="34" charset="0"/>
              </a:rPr>
              <a:t>Advanced Search</a:t>
            </a:r>
            <a:endParaRPr lang="en-PK" sz="2800" dirty="0">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301906"/>
              </a:solidFill>
              <a:latin typeface="Nunito Bold"/>
            </a:endParaRPr>
          </a:p>
        </p:txBody>
      </p:sp>
      <p:sp>
        <p:nvSpPr>
          <p:cNvPr id="16" name="Freeform 16"/>
          <p:cNvSpPr/>
          <p:nvPr/>
        </p:nvSpPr>
        <p:spPr>
          <a:xfrm>
            <a:off x="3450549" y="527689"/>
            <a:ext cx="3072415" cy="3072415"/>
          </a:xfrm>
          <a:custGeom>
            <a:avLst/>
            <a:gdLst/>
            <a:ahLst/>
            <a:cxnLst/>
            <a:rect l="l" t="t" r="r" b="b"/>
            <a:pathLst>
              <a:path w="3072415" h="3072415">
                <a:moveTo>
                  <a:pt x="0" y="0"/>
                </a:moveTo>
                <a:lnTo>
                  <a:pt x="3072414" y="0"/>
                </a:lnTo>
                <a:lnTo>
                  <a:pt x="3072414" y="3072415"/>
                </a:lnTo>
                <a:lnTo>
                  <a:pt x="0" y="30724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8" name="Freeform 18"/>
          <p:cNvSpPr/>
          <p:nvPr/>
        </p:nvSpPr>
        <p:spPr>
          <a:xfrm>
            <a:off x="8458200" y="3130470"/>
            <a:ext cx="5131313" cy="141111"/>
          </a:xfrm>
          <a:custGeom>
            <a:avLst/>
            <a:gdLst/>
            <a:ahLst/>
            <a:cxnLst/>
            <a:rect l="l" t="t" r="r" b="b"/>
            <a:pathLst>
              <a:path w="5131313" h="141111">
                <a:moveTo>
                  <a:pt x="0" y="0"/>
                </a:moveTo>
                <a:lnTo>
                  <a:pt x="5131313" y="0"/>
                </a:lnTo>
                <a:lnTo>
                  <a:pt x="5131313" y="141111"/>
                </a:lnTo>
                <a:lnTo>
                  <a:pt x="0" y="1411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0" name="TextBox 11">
            <a:extLst>
              <a:ext uri="{FF2B5EF4-FFF2-40B4-BE49-F238E27FC236}">
                <a16:creationId xmlns:a16="http://schemas.microsoft.com/office/drawing/2014/main" id="{6AFF8765-DE59-422B-B797-8A130962005C}"/>
              </a:ext>
            </a:extLst>
          </p:cNvPr>
          <p:cNvSpPr txBox="1"/>
          <p:nvPr/>
        </p:nvSpPr>
        <p:spPr>
          <a:xfrm>
            <a:off x="9553523" y="7656988"/>
            <a:ext cx="744769" cy="368874"/>
          </a:xfrm>
          <a:prstGeom prst="rect">
            <a:avLst/>
          </a:prstGeom>
        </p:spPr>
        <p:txBody>
          <a:bodyPr lIns="0" tIns="0" rIns="0" bIns="0" rtlCol="0" anchor="t">
            <a:spAutoFit/>
          </a:bodyPr>
          <a:lstStyle/>
          <a:p>
            <a:pPr algn="ctr">
              <a:lnSpc>
                <a:spcPts val="2899"/>
              </a:lnSpc>
            </a:pPr>
            <a:r>
              <a:rPr lang="en-US" sz="2899" spc="217" dirty="0">
                <a:solidFill>
                  <a:srgbClr val="FFFEFD"/>
                </a:solidFill>
                <a:latin typeface="Nunito Bold"/>
              </a:rPr>
              <a:t>1</a:t>
            </a:r>
          </a:p>
        </p:txBody>
      </p:sp>
      <p:sp>
        <p:nvSpPr>
          <p:cNvPr id="23" name="TextBox 11">
            <a:extLst>
              <a:ext uri="{FF2B5EF4-FFF2-40B4-BE49-F238E27FC236}">
                <a16:creationId xmlns:a16="http://schemas.microsoft.com/office/drawing/2014/main" id="{89BF566E-11CC-4E3C-ADCD-12736E2D110A}"/>
              </a:ext>
            </a:extLst>
          </p:cNvPr>
          <p:cNvSpPr txBox="1"/>
          <p:nvPr/>
        </p:nvSpPr>
        <p:spPr>
          <a:xfrm>
            <a:off x="-395956" y="4464363"/>
            <a:ext cx="8136449" cy="762325"/>
          </a:xfrm>
          <a:prstGeom prst="rect">
            <a:avLst/>
          </a:prstGeom>
        </p:spPr>
        <p:txBody>
          <a:bodyPr wrap="square" lIns="0" tIns="0" rIns="0" bIns="0" rtlCol="0" anchor="t">
            <a:spAutoFit/>
          </a:bodyPr>
          <a:lstStyle/>
          <a:p>
            <a:pPr algn="ctr">
              <a:lnSpc>
                <a:spcPts val="2899"/>
              </a:lnSpc>
            </a:pPr>
            <a:r>
              <a:rPr lang="en-US" sz="2800" dirty="0">
                <a:solidFill>
                  <a:schemeClr val="bg1"/>
                </a:solidFill>
                <a:ea typeface="Times New Roman" panose="02020603050405020304" pitchFamily="18" charset="0"/>
                <a:cs typeface="Segoe UI" panose="020B0502040204020203" pitchFamily="34" charset="0"/>
              </a:rPr>
              <a:t>Machine Learning Integration</a:t>
            </a:r>
            <a:endParaRPr lang="en-PK" sz="2800" dirty="0">
              <a:solidFill>
                <a:schemeClr val="bg1"/>
              </a:solidFill>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FFFEFD"/>
              </a:solidFill>
              <a:latin typeface="Nunito Bold"/>
            </a:endParaRPr>
          </a:p>
        </p:txBody>
      </p:sp>
      <p:sp>
        <p:nvSpPr>
          <p:cNvPr id="24" name="Freeform 9">
            <a:extLst>
              <a:ext uri="{FF2B5EF4-FFF2-40B4-BE49-F238E27FC236}">
                <a16:creationId xmlns:a16="http://schemas.microsoft.com/office/drawing/2014/main" id="{E631EB60-3E30-475F-AEE6-20B8E3588B96}"/>
              </a:ext>
            </a:extLst>
          </p:cNvPr>
          <p:cNvSpPr/>
          <p:nvPr/>
        </p:nvSpPr>
        <p:spPr>
          <a:xfrm>
            <a:off x="12227178" y="3987366"/>
            <a:ext cx="5595115" cy="1308362"/>
          </a:xfrm>
          <a:custGeom>
            <a:avLst/>
            <a:gdLst/>
            <a:ahLst/>
            <a:cxnLst/>
            <a:rect l="l" t="t" r="r" b="b"/>
            <a:pathLst>
              <a:path w="1234767" h="1308362">
                <a:moveTo>
                  <a:pt x="0" y="0"/>
                </a:moveTo>
                <a:lnTo>
                  <a:pt x="1234767" y="0"/>
                </a:lnTo>
                <a:lnTo>
                  <a:pt x="1234767"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5" name="TextBox 13">
            <a:extLst>
              <a:ext uri="{FF2B5EF4-FFF2-40B4-BE49-F238E27FC236}">
                <a16:creationId xmlns:a16="http://schemas.microsoft.com/office/drawing/2014/main" id="{CD43DCE7-59C9-40E9-96B4-3A4D7765B387}"/>
              </a:ext>
            </a:extLst>
          </p:cNvPr>
          <p:cNvSpPr txBox="1"/>
          <p:nvPr/>
        </p:nvSpPr>
        <p:spPr>
          <a:xfrm>
            <a:off x="12227178" y="4442994"/>
            <a:ext cx="5672159" cy="762325"/>
          </a:xfrm>
          <a:prstGeom prst="rect">
            <a:avLst/>
          </a:prstGeom>
        </p:spPr>
        <p:txBody>
          <a:bodyPr wrap="square" lIns="0" tIns="0" rIns="0" bIns="0" rtlCol="0" anchor="t">
            <a:spAutoFit/>
          </a:bodyPr>
          <a:lstStyle/>
          <a:p>
            <a:pPr algn="ctr">
              <a:lnSpc>
                <a:spcPts val="2899"/>
              </a:lnSpc>
            </a:pPr>
            <a:r>
              <a:rPr lang="en-US" sz="2800" b="1" dirty="0">
                <a:effectLst/>
                <a:ea typeface="Times New Roman" panose="02020603050405020304" pitchFamily="18" charset="0"/>
                <a:cs typeface="Segoe UI" panose="020B0502040204020203" pitchFamily="34" charset="0"/>
              </a:rPr>
              <a:t>Error Detection</a:t>
            </a:r>
            <a:endParaRPr lang="en-PK" sz="2800" dirty="0">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301906"/>
              </a:solidFill>
              <a:latin typeface="Nunito Bold"/>
            </a:endParaRPr>
          </a:p>
        </p:txBody>
      </p:sp>
      <p:sp>
        <p:nvSpPr>
          <p:cNvPr id="26" name="Freeform 7">
            <a:extLst>
              <a:ext uri="{FF2B5EF4-FFF2-40B4-BE49-F238E27FC236}">
                <a16:creationId xmlns:a16="http://schemas.microsoft.com/office/drawing/2014/main" id="{E110BBFC-0CE1-43BB-BF22-321650954A16}"/>
              </a:ext>
            </a:extLst>
          </p:cNvPr>
          <p:cNvSpPr/>
          <p:nvPr/>
        </p:nvSpPr>
        <p:spPr>
          <a:xfrm>
            <a:off x="6677725" y="8409396"/>
            <a:ext cx="6429618"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PK" dirty="0"/>
          </a:p>
        </p:txBody>
      </p:sp>
      <p:sp>
        <p:nvSpPr>
          <p:cNvPr id="27" name="TextBox 11">
            <a:extLst>
              <a:ext uri="{FF2B5EF4-FFF2-40B4-BE49-F238E27FC236}">
                <a16:creationId xmlns:a16="http://schemas.microsoft.com/office/drawing/2014/main" id="{065AE8AA-0C34-4D73-B1F8-5116451AB32E}"/>
              </a:ext>
            </a:extLst>
          </p:cNvPr>
          <p:cNvSpPr txBox="1"/>
          <p:nvPr/>
        </p:nvSpPr>
        <p:spPr>
          <a:xfrm>
            <a:off x="5824309" y="8743114"/>
            <a:ext cx="8136449" cy="1134221"/>
          </a:xfrm>
          <a:prstGeom prst="rect">
            <a:avLst/>
          </a:prstGeom>
        </p:spPr>
        <p:txBody>
          <a:bodyPr wrap="square" lIns="0" tIns="0" rIns="0" bIns="0" rtlCol="0" anchor="t">
            <a:spAutoFit/>
          </a:bodyPr>
          <a:lstStyle/>
          <a:p>
            <a:pPr algn="ctr">
              <a:lnSpc>
                <a:spcPts val="2899"/>
              </a:lnSpc>
            </a:pPr>
            <a:r>
              <a:rPr lang="en-US" sz="2800" dirty="0">
                <a:solidFill>
                  <a:schemeClr val="bg1"/>
                </a:solidFill>
                <a:effectLst/>
                <a:ea typeface="Times New Roman" panose="02020603050405020304" pitchFamily="18" charset="0"/>
                <a:cs typeface="Segoe UI" panose="020B0502040204020203" pitchFamily="34" charset="0"/>
              </a:rPr>
              <a:t>Natural Language Processing</a:t>
            </a:r>
          </a:p>
          <a:p>
            <a:pPr algn="ctr">
              <a:lnSpc>
                <a:spcPts val="2899"/>
              </a:lnSpc>
            </a:pPr>
            <a:r>
              <a:rPr lang="en-US" sz="2800" dirty="0">
                <a:solidFill>
                  <a:schemeClr val="bg1"/>
                </a:solidFill>
                <a:ea typeface="Times New Roman" panose="02020603050405020304" pitchFamily="18" charset="0"/>
                <a:cs typeface="Segoe UI" panose="020B0502040204020203" pitchFamily="34" charset="0"/>
              </a:rPr>
              <a:t>NLP</a:t>
            </a:r>
            <a:endParaRPr lang="en-PK" sz="2800" dirty="0">
              <a:solidFill>
                <a:schemeClr val="bg1"/>
              </a:solidFill>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FFFEFD"/>
              </a:solidFill>
              <a:latin typeface="Nunito Bold"/>
            </a:endParaRPr>
          </a:p>
        </p:txBody>
      </p:sp>
      <p:sp>
        <p:nvSpPr>
          <p:cNvPr id="35" name="Freeform 7">
            <a:extLst>
              <a:ext uri="{FF2B5EF4-FFF2-40B4-BE49-F238E27FC236}">
                <a16:creationId xmlns:a16="http://schemas.microsoft.com/office/drawing/2014/main" id="{137790E1-92F5-4496-87FA-B433F0B43D78}"/>
              </a:ext>
            </a:extLst>
          </p:cNvPr>
          <p:cNvSpPr/>
          <p:nvPr/>
        </p:nvSpPr>
        <p:spPr>
          <a:xfrm>
            <a:off x="13072855" y="7358949"/>
            <a:ext cx="4749438"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6" name="Freeform 9">
            <a:extLst>
              <a:ext uri="{FF2B5EF4-FFF2-40B4-BE49-F238E27FC236}">
                <a16:creationId xmlns:a16="http://schemas.microsoft.com/office/drawing/2014/main" id="{9C420DB0-7161-444B-B879-3CA7B670561F}"/>
              </a:ext>
            </a:extLst>
          </p:cNvPr>
          <p:cNvSpPr/>
          <p:nvPr/>
        </p:nvSpPr>
        <p:spPr>
          <a:xfrm>
            <a:off x="7056455" y="5727742"/>
            <a:ext cx="5175485" cy="1308362"/>
          </a:xfrm>
          <a:custGeom>
            <a:avLst/>
            <a:gdLst/>
            <a:ahLst/>
            <a:cxnLst/>
            <a:rect l="l" t="t" r="r" b="b"/>
            <a:pathLst>
              <a:path w="1234767" h="1308362">
                <a:moveTo>
                  <a:pt x="0" y="0"/>
                </a:moveTo>
                <a:lnTo>
                  <a:pt x="1234767" y="0"/>
                </a:lnTo>
                <a:lnTo>
                  <a:pt x="1234767"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7" name="TextBox 13">
            <a:extLst>
              <a:ext uri="{FF2B5EF4-FFF2-40B4-BE49-F238E27FC236}">
                <a16:creationId xmlns:a16="http://schemas.microsoft.com/office/drawing/2014/main" id="{3DCDA8F4-73EA-4201-9842-F96374E2EE23}"/>
              </a:ext>
            </a:extLst>
          </p:cNvPr>
          <p:cNvSpPr txBox="1"/>
          <p:nvPr/>
        </p:nvSpPr>
        <p:spPr>
          <a:xfrm>
            <a:off x="7056455" y="6106809"/>
            <a:ext cx="5672159" cy="762325"/>
          </a:xfrm>
          <a:prstGeom prst="rect">
            <a:avLst/>
          </a:prstGeom>
        </p:spPr>
        <p:txBody>
          <a:bodyPr wrap="square" lIns="0" tIns="0" rIns="0" bIns="0" rtlCol="0" anchor="t">
            <a:spAutoFit/>
          </a:bodyPr>
          <a:lstStyle/>
          <a:p>
            <a:pPr algn="ctr">
              <a:lnSpc>
                <a:spcPts val="2899"/>
              </a:lnSpc>
            </a:pPr>
            <a:r>
              <a:rPr lang="en-US" sz="2800" b="1" dirty="0">
                <a:effectLst/>
                <a:ea typeface="Times New Roman" panose="02020603050405020304" pitchFamily="18" charset="0"/>
                <a:cs typeface="Segoe UI" panose="020B0502040204020203" pitchFamily="34" charset="0"/>
              </a:rPr>
              <a:t>Intelligent Suggestions</a:t>
            </a:r>
            <a:endParaRPr lang="en-PK" sz="2800" dirty="0">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301906"/>
              </a:solidFill>
              <a:latin typeface="Nunito Bold"/>
            </a:endParaRPr>
          </a:p>
        </p:txBody>
      </p:sp>
      <p:sp>
        <p:nvSpPr>
          <p:cNvPr id="38" name="TextBox 11">
            <a:extLst>
              <a:ext uri="{FF2B5EF4-FFF2-40B4-BE49-F238E27FC236}">
                <a16:creationId xmlns:a16="http://schemas.microsoft.com/office/drawing/2014/main" id="{5D1D5406-DF01-4FBA-8870-63BDE829CA05}"/>
              </a:ext>
            </a:extLst>
          </p:cNvPr>
          <p:cNvSpPr txBox="1"/>
          <p:nvPr/>
        </p:nvSpPr>
        <p:spPr>
          <a:xfrm>
            <a:off x="11418819" y="7787792"/>
            <a:ext cx="8136449" cy="762325"/>
          </a:xfrm>
          <a:prstGeom prst="rect">
            <a:avLst/>
          </a:prstGeom>
        </p:spPr>
        <p:txBody>
          <a:bodyPr wrap="square" lIns="0" tIns="0" rIns="0" bIns="0" rtlCol="0" anchor="t">
            <a:spAutoFit/>
          </a:bodyPr>
          <a:lstStyle/>
          <a:p>
            <a:pPr algn="ctr">
              <a:lnSpc>
                <a:spcPts val="2899"/>
              </a:lnSpc>
            </a:pPr>
            <a:r>
              <a:rPr lang="en-US" sz="2800" dirty="0">
                <a:solidFill>
                  <a:schemeClr val="bg1"/>
                </a:solidFill>
                <a:ea typeface="Times New Roman" panose="02020603050405020304" pitchFamily="18" charset="0"/>
                <a:cs typeface="Segoe UI" panose="020B0502040204020203" pitchFamily="34" charset="0"/>
              </a:rPr>
              <a:t>Semantic Search</a:t>
            </a:r>
            <a:endParaRPr lang="en-PK" sz="2800" dirty="0">
              <a:solidFill>
                <a:schemeClr val="bg1"/>
              </a:solidFill>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FFFEFD"/>
              </a:solidFill>
              <a:latin typeface="Nunito Bold"/>
            </a:endParaRPr>
          </a:p>
        </p:txBody>
      </p:sp>
      <p:sp>
        <p:nvSpPr>
          <p:cNvPr id="32" name="TextBox 17">
            <a:extLst>
              <a:ext uri="{FF2B5EF4-FFF2-40B4-BE49-F238E27FC236}">
                <a16:creationId xmlns:a16="http://schemas.microsoft.com/office/drawing/2014/main" id="{26098642-A016-40DF-9FAE-FDE5A51D5F0F}"/>
              </a:ext>
            </a:extLst>
          </p:cNvPr>
          <p:cNvSpPr txBox="1"/>
          <p:nvPr/>
        </p:nvSpPr>
        <p:spPr>
          <a:xfrm>
            <a:off x="4581105" y="1619689"/>
            <a:ext cx="12411495" cy="1077218"/>
          </a:xfrm>
          <a:prstGeom prst="rect">
            <a:avLst/>
          </a:prstGeom>
        </p:spPr>
        <p:txBody>
          <a:bodyPr wrap="square" lIns="0" tIns="0" rIns="0" bIns="0" rtlCol="0" anchor="t">
            <a:spAutoFit/>
          </a:bodyPr>
          <a:lstStyle/>
          <a:p>
            <a:pPr algn="ctr">
              <a:lnSpc>
                <a:spcPts val="8800"/>
              </a:lnSpc>
            </a:pPr>
            <a:r>
              <a:rPr lang="en-US" sz="6000" dirty="0">
                <a:solidFill>
                  <a:srgbClr val="301906"/>
                </a:solidFill>
                <a:latin typeface="Nunito Bold"/>
              </a:rPr>
              <a:t>Beyond Current Focus</a:t>
            </a:r>
          </a:p>
        </p:txBody>
      </p:sp>
    </p:spTree>
    <p:extLst>
      <p:ext uri="{BB962C8B-B14F-4D97-AF65-F5344CB8AC3E}">
        <p14:creationId xmlns:p14="http://schemas.microsoft.com/office/powerpoint/2010/main" val="130949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96285" flipH="1">
            <a:off x="-1389734" y="-1633467"/>
            <a:ext cx="2779467" cy="3794494"/>
          </a:xfrm>
          <a:custGeom>
            <a:avLst/>
            <a:gdLst/>
            <a:ahLst/>
            <a:cxnLst/>
            <a:rect l="l" t="t" r="r" b="b"/>
            <a:pathLst>
              <a:path w="2779467" h="3794494">
                <a:moveTo>
                  <a:pt x="2779468" y="0"/>
                </a:moveTo>
                <a:lnTo>
                  <a:pt x="0" y="0"/>
                </a:lnTo>
                <a:lnTo>
                  <a:pt x="0" y="3794494"/>
                </a:lnTo>
                <a:lnTo>
                  <a:pt x="2779468" y="3794494"/>
                </a:lnTo>
                <a:lnTo>
                  <a:pt x="277946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57430">
            <a:off x="16501429" y="8433390"/>
            <a:ext cx="2361591" cy="2994093"/>
          </a:xfrm>
          <a:custGeom>
            <a:avLst/>
            <a:gdLst/>
            <a:ahLst/>
            <a:cxnLst/>
            <a:rect l="l" t="t" r="r" b="b"/>
            <a:pathLst>
              <a:path w="2361591" h="2994093">
                <a:moveTo>
                  <a:pt x="0" y="0"/>
                </a:moveTo>
                <a:lnTo>
                  <a:pt x="2361590" y="0"/>
                </a:lnTo>
                <a:lnTo>
                  <a:pt x="2361590" y="2994092"/>
                </a:lnTo>
                <a:lnTo>
                  <a:pt x="0" y="2994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9787272" y="4742939"/>
            <a:ext cx="7712287" cy="1513536"/>
          </a:xfrm>
          <a:custGeom>
            <a:avLst/>
            <a:gdLst/>
            <a:ahLst/>
            <a:cxnLst/>
            <a:rect l="l" t="t" r="r" b="b"/>
            <a:pathLst>
              <a:path w="7712287" h="1513536">
                <a:moveTo>
                  <a:pt x="0" y="0"/>
                </a:moveTo>
                <a:lnTo>
                  <a:pt x="7712287" y="0"/>
                </a:lnTo>
                <a:lnTo>
                  <a:pt x="7712287" y="1513536"/>
                </a:lnTo>
                <a:lnTo>
                  <a:pt x="0" y="15135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405825" y="7137335"/>
            <a:ext cx="7712287" cy="1513536"/>
          </a:xfrm>
          <a:custGeom>
            <a:avLst/>
            <a:gdLst/>
            <a:ahLst/>
            <a:cxnLst/>
            <a:rect l="l" t="t" r="r" b="b"/>
            <a:pathLst>
              <a:path w="7712287" h="1513536">
                <a:moveTo>
                  <a:pt x="0" y="0"/>
                </a:moveTo>
                <a:lnTo>
                  <a:pt x="7712287" y="0"/>
                </a:lnTo>
                <a:lnTo>
                  <a:pt x="7712287" y="1513536"/>
                </a:lnTo>
                <a:lnTo>
                  <a:pt x="0" y="15135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5905580" y="4547629"/>
            <a:ext cx="1234767"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5905578" y="6499942"/>
            <a:ext cx="1234767" cy="1308362"/>
          </a:xfrm>
          <a:custGeom>
            <a:avLst/>
            <a:gdLst/>
            <a:ahLst/>
            <a:cxnLst/>
            <a:rect l="l" t="t" r="r" b="b"/>
            <a:pathLst>
              <a:path w="1234767" h="1308362">
                <a:moveTo>
                  <a:pt x="0" y="0"/>
                </a:moveTo>
                <a:lnTo>
                  <a:pt x="1234767" y="0"/>
                </a:lnTo>
                <a:lnTo>
                  <a:pt x="1234767"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PK" dirty="0"/>
          </a:p>
        </p:txBody>
      </p:sp>
      <p:sp>
        <p:nvSpPr>
          <p:cNvPr id="10" name="TextBox 10"/>
          <p:cNvSpPr txBox="1"/>
          <p:nvPr/>
        </p:nvSpPr>
        <p:spPr>
          <a:xfrm>
            <a:off x="8077200" y="4947377"/>
            <a:ext cx="6558323" cy="488325"/>
          </a:xfrm>
          <a:prstGeom prst="rect">
            <a:avLst/>
          </a:prstGeom>
        </p:spPr>
        <p:txBody>
          <a:bodyPr lIns="0" tIns="0" rIns="0" bIns="0" rtlCol="0" anchor="t">
            <a:spAutoFit/>
          </a:bodyPr>
          <a:lstStyle/>
          <a:p>
            <a:pPr algn="ctr">
              <a:lnSpc>
                <a:spcPts val="4059"/>
              </a:lnSpc>
              <a:spcBef>
                <a:spcPct val="0"/>
              </a:spcBef>
            </a:pPr>
            <a:r>
              <a:rPr lang="en-US" sz="2899" spc="217" dirty="0">
                <a:solidFill>
                  <a:srgbClr val="301906"/>
                </a:solidFill>
                <a:latin typeface="Nunito Bold"/>
              </a:rPr>
              <a:t>Low Level Design</a:t>
            </a:r>
          </a:p>
        </p:txBody>
      </p:sp>
      <p:sp>
        <p:nvSpPr>
          <p:cNvPr id="11" name="TextBox 11"/>
          <p:cNvSpPr txBox="1"/>
          <p:nvPr/>
        </p:nvSpPr>
        <p:spPr>
          <a:xfrm>
            <a:off x="6159706" y="5066828"/>
            <a:ext cx="744769" cy="368874"/>
          </a:xfrm>
          <a:prstGeom prst="rect">
            <a:avLst/>
          </a:prstGeom>
        </p:spPr>
        <p:txBody>
          <a:bodyPr lIns="0" tIns="0" rIns="0" bIns="0" rtlCol="0" anchor="t">
            <a:spAutoFit/>
          </a:bodyPr>
          <a:lstStyle/>
          <a:p>
            <a:pPr algn="ctr">
              <a:lnSpc>
                <a:spcPts val="2899"/>
              </a:lnSpc>
            </a:pPr>
            <a:r>
              <a:rPr lang="en-US" sz="2899" spc="217" dirty="0">
                <a:solidFill>
                  <a:srgbClr val="FFFEFD"/>
                </a:solidFill>
                <a:latin typeface="Nunito Bold"/>
              </a:rPr>
              <a:t>1</a:t>
            </a:r>
          </a:p>
        </p:txBody>
      </p:sp>
      <p:sp>
        <p:nvSpPr>
          <p:cNvPr id="13" name="TextBox 13"/>
          <p:cNvSpPr txBox="1"/>
          <p:nvPr/>
        </p:nvSpPr>
        <p:spPr>
          <a:xfrm>
            <a:off x="6128022" y="7068986"/>
            <a:ext cx="744769" cy="368874"/>
          </a:xfrm>
          <a:prstGeom prst="rect">
            <a:avLst/>
          </a:prstGeom>
        </p:spPr>
        <p:txBody>
          <a:bodyPr lIns="0" tIns="0" rIns="0" bIns="0" rtlCol="0" anchor="t">
            <a:spAutoFit/>
          </a:bodyPr>
          <a:lstStyle/>
          <a:p>
            <a:pPr algn="ctr">
              <a:lnSpc>
                <a:spcPts val="2899"/>
              </a:lnSpc>
            </a:pPr>
            <a:r>
              <a:rPr lang="en-US" sz="2899" spc="217" dirty="0">
                <a:solidFill>
                  <a:srgbClr val="301906"/>
                </a:solidFill>
                <a:latin typeface="Nunito Bold"/>
              </a:rPr>
              <a:t>2</a:t>
            </a:r>
          </a:p>
        </p:txBody>
      </p:sp>
      <p:sp>
        <p:nvSpPr>
          <p:cNvPr id="15" name="TextBox 15"/>
          <p:cNvSpPr txBox="1"/>
          <p:nvPr/>
        </p:nvSpPr>
        <p:spPr>
          <a:xfrm>
            <a:off x="8077197" y="6909960"/>
            <a:ext cx="6558323" cy="505908"/>
          </a:xfrm>
          <a:prstGeom prst="rect">
            <a:avLst/>
          </a:prstGeom>
        </p:spPr>
        <p:txBody>
          <a:bodyPr lIns="0" tIns="0" rIns="0" bIns="0" rtlCol="0" anchor="t">
            <a:spAutoFit/>
          </a:bodyPr>
          <a:lstStyle/>
          <a:p>
            <a:pPr algn="ctr">
              <a:lnSpc>
                <a:spcPts val="4059"/>
              </a:lnSpc>
              <a:spcBef>
                <a:spcPct val="0"/>
              </a:spcBef>
            </a:pPr>
            <a:r>
              <a:rPr lang="en-US" sz="2899" spc="217" dirty="0">
                <a:solidFill>
                  <a:srgbClr val="301906"/>
                </a:solidFill>
                <a:latin typeface="Nunito Bold"/>
              </a:rPr>
              <a:t>Mid Level Design</a:t>
            </a:r>
          </a:p>
        </p:txBody>
      </p:sp>
      <p:sp>
        <p:nvSpPr>
          <p:cNvPr id="16" name="Freeform 16"/>
          <p:cNvSpPr/>
          <p:nvPr/>
        </p:nvSpPr>
        <p:spPr>
          <a:xfrm>
            <a:off x="3450549" y="527689"/>
            <a:ext cx="3072415" cy="3072415"/>
          </a:xfrm>
          <a:custGeom>
            <a:avLst/>
            <a:gdLst/>
            <a:ahLst/>
            <a:cxnLst/>
            <a:rect l="l" t="t" r="r" b="b"/>
            <a:pathLst>
              <a:path w="3072415" h="3072415">
                <a:moveTo>
                  <a:pt x="0" y="0"/>
                </a:moveTo>
                <a:lnTo>
                  <a:pt x="3072414" y="0"/>
                </a:lnTo>
                <a:lnTo>
                  <a:pt x="3072414" y="3072415"/>
                </a:lnTo>
                <a:lnTo>
                  <a:pt x="0" y="30724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7"/>
          <p:cNvSpPr txBox="1"/>
          <p:nvPr/>
        </p:nvSpPr>
        <p:spPr>
          <a:xfrm>
            <a:off x="4581105" y="1619689"/>
            <a:ext cx="9500691" cy="1149351"/>
          </a:xfrm>
          <a:prstGeom prst="rect">
            <a:avLst/>
          </a:prstGeom>
        </p:spPr>
        <p:txBody>
          <a:bodyPr lIns="0" tIns="0" rIns="0" bIns="0" rtlCol="0" anchor="t">
            <a:spAutoFit/>
          </a:bodyPr>
          <a:lstStyle/>
          <a:p>
            <a:pPr algn="ctr">
              <a:lnSpc>
                <a:spcPts val="8800"/>
              </a:lnSpc>
            </a:pPr>
            <a:r>
              <a:rPr lang="en-US" sz="8000">
                <a:solidFill>
                  <a:srgbClr val="301906"/>
                </a:solidFill>
                <a:latin typeface="Nunito Bold"/>
              </a:rPr>
              <a:t>Design levels</a:t>
            </a:r>
          </a:p>
        </p:txBody>
      </p:sp>
      <p:sp>
        <p:nvSpPr>
          <p:cNvPr id="18" name="Freeform 18"/>
          <p:cNvSpPr/>
          <p:nvPr/>
        </p:nvSpPr>
        <p:spPr>
          <a:xfrm>
            <a:off x="6872791" y="3458993"/>
            <a:ext cx="5131313" cy="141111"/>
          </a:xfrm>
          <a:custGeom>
            <a:avLst/>
            <a:gdLst/>
            <a:ahLst/>
            <a:cxnLst/>
            <a:rect l="l" t="t" r="r" b="b"/>
            <a:pathLst>
              <a:path w="5131313" h="141111">
                <a:moveTo>
                  <a:pt x="0" y="0"/>
                </a:moveTo>
                <a:lnTo>
                  <a:pt x="5131313" y="0"/>
                </a:lnTo>
                <a:lnTo>
                  <a:pt x="5131313" y="141111"/>
                </a:lnTo>
                <a:lnTo>
                  <a:pt x="0" y="1411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9" name="Freeform 7">
            <a:extLst>
              <a:ext uri="{FF2B5EF4-FFF2-40B4-BE49-F238E27FC236}">
                <a16:creationId xmlns:a16="http://schemas.microsoft.com/office/drawing/2014/main" id="{5A20F8C5-8EA4-47E3-A942-58C70AF7A7AD}"/>
              </a:ext>
            </a:extLst>
          </p:cNvPr>
          <p:cNvSpPr/>
          <p:nvPr/>
        </p:nvSpPr>
        <p:spPr>
          <a:xfrm>
            <a:off x="5883022" y="8435467"/>
            <a:ext cx="1234767"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TextBox 11">
            <a:extLst>
              <a:ext uri="{FF2B5EF4-FFF2-40B4-BE49-F238E27FC236}">
                <a16:creationId xmlns:a16="http://schemas.microsoft.com/office/drawing/2014/main" id="{19805D30-356E-4B99-AF63-ADEFA7CA3DE5}"/>
              </a:ext>
            </a:extLst>
          </p:cNvPr>
          <p:cNvSpPr txBox="1"/>
          <p:nvPr/>
        </p:nvSpPr>
        <p:spPr>
          <a:xfrm>
            <a:off x="6128020" y="8955056"/>
            <a:ext cx="744769" cy="390428"/>
          </a:xfrm>
          <a:prstGeom prst="rect">
            <a:avLst/>
          </a:prstGeom>
        </p:spPr>
        <p:txBody>
          <a:bodyPr lIns="0" tIns="0" rIns="0" bIns="0" rtlCol="0" anchor="t">
            <a:spAutoFit/>
          </a:bodyPr>
          <a:lstStyle/>
          <a:p>
            <a:pPr algn="ctr">
              <a:lnSpc>
                <a:spcPts val="2899"/>
              </a:lnSpc>
            </a:pPr>
            <a:r>
              <a:rPr lang="en-US" sz="2899" spc="217" dirty="0">
                <a:solidFill>
                  <a:srgbClr val="FFFEFD"/>
                </a:solidFill>
                <a:latin typeface="Nunito Bold"/>
              </a:rPr>
              <a:t>3</a:t>
            </a:r>
          </a:p>
        </p:txBody>
      </p:sp>
      <p:sp>
        <p:nvSpPr>
          <p:cNvPr id="22" name="TextBox 15">
            <a:extLst>
              <a:ext uri="{FF2B5EF4-FFF2-40B4-BE49-F238E27FC236}">
                <a16:creationId xmlns:a16="http://schemas.microsoft.com/office/drawing/2014/main" id="{5F4C7381-40FE-4E06-9A29-CCAE4F2273D3}"/>
              </a:ext>
            </a:extLst>
          </p:cNvPr>
          <p:cNvSpPr txBox="1"/>
          <p:nvPr/>
        </p:nvSpPr>
        <p:spPr>
          <a:xfrm>
            <a:off x="8077198" y="8835605"/>
            <a:ext cx="6558323" cy="488325"/>
          </a:xfrm>
          <a:prstGeom prst="rect">
            <a:avLst/>
          </a:prstGeom>
        </p:spPr>
        <p:txBody>
          <a:bodyPr lIns="0" tIns="0" rIns="0" bIns="0" rtlCol="0" anchor="t">
            <a:spAutoFit/>
          </a:bodyPr>
          <a:lstStyle/>
          <a:p>
            <a:pPr algn="ctr">
              <a:lnSpc>
                <a:spcPts val="4059"/>
              </a:lnSpc>
              <a:spcBef>
                <a:spcPct val="0"/>
              </a:spcBef>
            </a:pPr>
            <a:r>
              <a:rPr lang="en-US" sz="2899" spc="217" dirty="0">
                <a:solidFill>
                  <a:srgbClr val="301906"/>
                </a:solidFill>
                <a:latin typeface="Nunito Bold"/>
              </a:rPr>
              <a:t>High Level Design</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a:off x="16041226" y="-979173"/>
            <a:ext cx="3205162" cy="2140781"/>
          </a:xfrm>
          <a:custGeom>
            <a:avLst/>
            <a:gdLst/>
            <a:ahLst/>
            <a:cxnLst/>
            <a:rect l="l" t="t" r="r" b="b"/>
            <a:pathLst>
              <a:path w="3205162" h="2140781">
                <a:moveTo>
                  <a:pt x="0" y="0"/>
                </a:moveTo>
                <a:lnTo>
                  <a:pt x="3205162" y="0"/>
                </a:lnTo>
                <a:lnTo>
                  <a:pt x="3205162" y="2140781"/>
                </a:lnTo>
                <a:lnTo>
                  <a:pt x="0" y="2140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6206301" y="-164179"/>
            <a:ext cx="6545420" cy="11064777"/>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990322" y="8432051"/>
            <a:ext cx="3472974" cy="1897112"/>
          </a:xfrm>
          <a:custGeom>
            <a:avLst/>
            <a:gdLst/>
            <a:ahLst/>
            <a:cxnLst/>
            <a:rect l="l" t="t" r="r" b="b"/>
            <a:pathLst>
              <a:path w="3472974" h="1897112">
                <a:moveTo>
                  <a:pt x="0" y="0"/>
                </a:moveTo>
                <a:lnTo>
                  <a:pt x="3472975" y="0"/>
                </a:lnTo>
                <a:lnTo>
                  <a:pt x="3472975" y="1897112"/>
                </a:lnTo>
                <a:lnTo>
                  <a:pt x="0" y="18971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320478">
            <a:off x="7940811" y="694966"/>
            <a:ext cx="2801036" cy="8906198"/>
          </a:xfrm>
          <a:custGeom>
            <a:avLst/>
            <a:gdLst/>
            <a:ahLst/>
            <a:cxnLst/>
            <a:rect l="l" t="t" r="r" b="b"/>
            <a:pathLst>
              <a:path w="2801036" h="8511434">
                <a:moveTo>
                  <a:pt x="0" y="0"/>
                </a:moveTo>
                <a:lnTo>
                  <a:pt x="2801035" y="0"/>
                </a:lnTo>
                <a:lnTo>
                  <a:pt x="2801035" y="8511434"/>
                </a:lnTo>
                <a:lnTo>
                  <a:pt x="0" y="851143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TextBox 27">
            <a:extLst>
              <a:ext uri="{FF2B5EF4-FFF2-40B4-BE49-F238E27FC236}">
                <a16:creationId xmlns:a16="http://schemas.microsoft.com/office/drawing/2014/main" id="{06485D6B-6150-42EA-807B-B2F36D79D34C}"/>
              </a:ext>
            </a:extLst>
          </p:cNvPr>
          <p:cNvSpPr txBox="1"/>
          <p:nvPr/>
        </p:nvSpPr>
        <p:spPr>
          <a:xfrm>
            <a:off x="5384535" y="4543335"/>
            <a:ext cx="8046438" cy="1446550"/>
          </a:xfrm>
          <a:prstGeom prst="rect">
            <a:avLst/>
          </a:prstGeom>
          <a:noFill/>
        </p:spPr>
        <p:txBody>
          <a:bodyPr wrap="square">
            <a:spAutoFit/>
          </a:bodyPr>
          <a:lstStyle/>
          <a:p>
            <a:pPr algn="ctr"/>
            <a:r>
              <a:rPr lang="en-US" sz="8800" b="1" dirty="0">
                <a:solidFill>
                  <a:srgbClr val="404040"/>
                </a:solidFill>
                <a:latin typeface="Trebuchet MS" panose="020B0603020202020204" pitchFamily="34" charset="0"/>
                <a:ea typeface="Times New Roman" panose="02020603050405020304" pitchFamily="18" charset="0"/>
                <a:cs typeface="Times New Roman" panose="02020603050405020304" pitchFamily="18" charset="0"/>
              </a:rPr>
              <a:t>L</a:t>
            </a: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ow </a:t>
            </a:r>
            <a:r>
              <a:rPr lang="en-US" sz="8800" b="1" dirty="0">
                <a:solidFill>
                  <a:srgbClr val="404040"/>
                </a:solidFill>
                <a:latin typeface="Trebuchet MS" panose="020B0603020202020204" pitchFamily="34" charset="0"/>
                <a:ea typeface="Times New Roman" panose="02020603050405020304" pitchFamily="18" charset="0"/>
                <a:cs typeface="Times New Roman" panose="02020603050405020304" pitchFamily="18" charset="0"/>
              </a:rPr>
              <a:t>L</a:t>
            </a: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evel </a:t>
            </a:r>
            <a:r>
              <a:rPr lang="en-US" sz="80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D</a:t>
            </a: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esign</a:t>
            </a:r>
            <a:endParaRPr lang="en-PK" sz="4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1" name="Freeform 7">
            <a:extLst>
              <a:ext uri="{FF2B5EF4-FFF2-40B4-BE49-F238E27FC236}">
                <a16:creationId xmlns:a16="http://schemas.microsoft.com/office/drawing/2014/main" id="{12972A92-15E0-4ED3-8A42-F1B6B92482E5}"/>
              </a:ext>
            </a:extLst>
          </p:cNvPr>
          <p:cNvSpPr/>
          <p:nvPr/>
        </p:nvSpPr>
        <p:spPr>
          <a:xfrm>
            <a:off x="1028700" y="-538483"/>
            <a:ext cx="3542168" cy="3930284"/>
          </a:xfrm>
          <a:custGeom>
            <a:avLst/>
            <a:gdLst/>
            <a:ahLst/>
            <a:cxnLst/>
            <a:rect l="l" t="t" r="r" b="b"/>
            <a:pathLst>
              <a:path w="3542168" h="3930284">
                <a:moveTo>
                  <a:pt x="0" y="0"/>
                </a:moveTo>
                <a:lnTo>
                  <a:pt x="3542168" y="0"/>
                </a:lnTo>
                <a:lnTo>
                  <a:pt x="3542168" y="3930283"/>
                </a:lnTo>
                <a:lnTo>
                  <a:pt x="0" y="393028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3" name="Freeform 6">
            <a:extLst>
              <a:ext uri="{FF2B5EF4-FFF2-40B4-BE49-F238E27FC236}">
                <a16:creationId xmlns:a16="http://schemas.microsoft.com/office/drawing/2014/main" id="{7435405D-B3CF-4063-942C-0411EB4EFC2C}"/>
              </a:ext>
            </a:extLst>
          </p:cNvPr>
          <p:cNvSpPr/>
          <p:nvPr/>
        </p:nvSpPr>
        <p:spPr>
          <a:xfrm>
            <a:off x="-857816" y="5143500"/>
            <a:ext cx="3657600" cy="2034956"/>
          </a:xfrm>
          <a:custGeom>
            <a:avLst/>
            <a:gdLst/>
            <a:ahLst/>
            <a:cxnLst/>
            <a:rect l="l" t="t" r="r" b="b"/>
            <a:pathLst>
              <a:path w="3657600" h="2034956">
                <a:moveTo>
                  <a:pt x="0" y="0"/>
                </a:moveTo>
                <a:lnTo>
                  <a:pt x="3657600" y="0"/>
                </a:lnTo>
                <a:lnTo>
                  <a:pt x="3657600" y="2034956"/>
                </a:lnTo>
                <a:lnTo>
                  <a:pt x="0" y="203495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4" name="Freeform 4">
            <a:extLst>
              <a:ext uri="{FF2B5EF4-FFF2-40B4-BE49-F238E27FC236}">
                <a16:creationId xmlns:a16="http://schemas.microsoft.com/office/drawing/2014/main" id="{5DD2972D-F161-48D4-8F29-105BA48DEAC9}"/>
              </a:ext>
            </a:extLst>
          </p:cNvPr>
          <p:cNvSpPr/>
          <p:nvPr/>
        </p:nvSpPr>
        <p:spPr>
          <a:xfrm rot="6864402">
            <a:off x="15188715" y="8379804"/>
            <a:ext cx="3738709" cy="1004778"/>
          </a:xfrm>
          <a:custGeom>
            <a:avLst/>
            <a:gdLst/>
            <a:ahLst/>
            <a:cxnLst/>
            <a:rect l="l" t="t" r="r" b="b"/>
            <a:pathLst>
              <a:path w="3738709" h="1004778">
                <a:moveTo>
                  <a:pt x="0" y="0"/>
                </a:moveTo>
                <a:lnTo>
                  <a:pt x="3738709" y="0"/>
                </a:lnTo>
                <a:lnTo>
                  <a:pt x="3738709" y="1004779"/>
                </a:lnTo>
                <a:lnTo>
                  <a:pt x="0" y="10047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Tree>
    <p:extLst>
      <p:ext uri="{BB962C8B-B14F-4D97-AF65-F5344CB8AC3E}">
        <p14:creationId xmlns:p14="http://schemas.microsoft.com/office/powerpoint/2010/main" val="254275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9705176" y="6884691"/>
            <a:ext cx="5590942" cy="4747218"/>
          </a:xfrm>
          <a:custGeom>
            <a:avLst/>
            <a:gdLst/>
            <a:ahLst/>
            <a:cxnLst/>
            <a:rect l="l" t="t" r="r" b="b"/>
            <a:pathLst>
              <a:path w="5590942" h="4747218">
                <a:moveTo>
                  <a:pt x="0" y="0"/>
                </a:moveTo>
                <a:lnTo>
                  <a:pt x="5590942" y="0"/>
                </a:lnTo>
                <a:lnTo>
                  <a:pt x="5590942" y="4747218"/>
                </a:lnTo>
                <a:lnTo>
                  <a:pt x="0" y="47472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971561" y="-778479"/>
            <a:ext cx="3287739" cy="3108408"/>
          </a:xfrm>
          <a:custGeom>
            <a:avLst/>
            <a:gdLst/>
            <a:ahLst/>
            <a:cxnLst/>
            <a:rect l="l" t="t" r="r" b="b"/>
            <a:pathLst>
              <a:path w="3287739" h="3108408">
                <a:moveTo>
                  <a:pt x="0" y="0"/>
                </a:moveTo>
                <a:lnTo>
                  <a:pt x="3287739" y="0"/>
                </a:lnTo>
                <a:lnTo>
                  <a:pt x="3287739" y="3108408"/>
                </a:lnTo>
                <a:lnTo>
                  <a:pt x="0" y="31084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282596" y="1607882"/>
            <a:ext cx="3588741" cy="1781320"/>
          </a:xfrm>
          <a:custGeom>
            <a:avLst/>
            <a:gdLst/>
            <a:ahLst/>
            <a:cxnLst/>
            <a:rect l="l" t="t" r="r" b="b"/>
            <a:pathLst>
              <a:path w="3588741" h="1781320">
                <a:moveTo>
                  <a:pt x="0" y="0"/>
                </a:moveTo>
                <a:lnTo>
                  <a:pt x="3588741" y="0"/>
                </a:lnTo>
                <a:lnTo>
                  <a:pt x="3588741" y="1781320"/>
                </a:lnTo>
                <a:lnTo>
                  <a:pt x="0" y="17813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a:off x="11103100" y="3866679"/>
            <a:ext cx="1053596" cy="2953007"/>
          </a:xfrm>
          <a:custGeom>
            <a:avLst/>
            <a:gdLst/>
            <a:ahLst/>
            <a:cxnLst/>
            <a:rect l="l" t="t" r="r" b="b"/>
            <a:pathLst>
              <a:path w="1053596" h="2622071">
                <a:moveTo>
                  <a:pt x="0" y="0"/>
                </a:moveTo>
                <a:lnTo>
                  <a:pt x="1053596" y="0"/>
                </a:lnTo>
                <a:lnTo>
                  <a:pt x="1053596" y="2622070"/>
                </a:lnTo>
                <a:lnTo>
                  <a:pt x="0" y="26220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00000">
            <a:off x="13052941" y="5462483"/>
            <a:ext cx="1053596" cy="2953010"/>
          </a:xfrm>
          <a:custGeom>
            <a:avLst/>
            <a:gdLst/>
            <a:ahLst/>
            <a:cxnLst/>
            <a:rect l="l" t="t" r="r" b="b"/>
            <a:pathLst>
              <a:path w="1053596" h="2622071">
                <a:moveTo>
                  <a:pt x="0" y="0"/>
                </a:moveTo>
                <a:lnTo>
                  <a:pt x="1053595" y="0"/>
                </a:lnTo>
                <a:lnTo>
                  <a:pt x="1053595" y="2622071"/>
                </a:lnTo>
                <a:lnTo>
                  <a:pt x="0" y="26220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0" y="418184"/>
            <a:ext cx="4024591" cy="4024591"/>
          </a:xfrm>
          <a:custGeom>
            <a:avLst/>
            <a:gdLst/>
            <a:ahLst/>
            <a:cxnLst/>
            <a:rect l="l" t="t" r="r" b="b"/>
            <a:pathLst>
              <a:path w="4024591" h="4024591">
                <a:moveTo>
                  <a:pt x="0" y="0"/>
                </a:moveTo>
                <a:lnTo>
                  <a:pt x="4024591" y="0"/>
                </a:lnTo>
                <a:lnTo>
                  <a:pt x="4024591" y="4024591"/>
                </a:lnTo>
                <a:lnTo>
                  <a:pt x="0" y="402459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TextBox 8"/>
          <p:cNvSpPr txBox="1"/>
          <p:nvPr/>
        </p:nvSpPr>
        <p:spPr>
          <a:xfrm>
            <a:off x="1905647" y="4759183"/>
            <a:ext cx="7123601" cy="1099830"/>
          </a:xfrm>
          <a:prstGeom prst="rect">
            <a:avLst/>
          </a:prstGeom>
        </p:spPr>
        <p:txBody>
          <a:bodyPr lIns="0" tIns="0" rIns="0" bIns="0" rtlCol="0" anchor="t">
            <a:spAutoFit/>
          </a:bodyPr>
          <a:lstStyle/>
          <a:p>
            <a:pPr algn="l">
              <a:lnSpc>
                <a:spcPts val="4479"/>
              </a:lnSpc>
              <a:spcBef>
                <a:spcPct val="0"/>
              </a:spcBef>
            </a:pPr>
            <a:r>
              <a:rPr lang="en-US" sz="3199" spc="239">
                <a:solidFill>
                  <a:srgbClr val="301906"/>
                </a:solidFill>
                <a:latin typeface="Nunito Bold"/>
              </a:rPr>
              <a:t>Low Level Design (LLD) is the first phase of software design.</a:t>
            </a:r>
          </a:p>
        </p:txBody>
      </p:sp>
      <p:sp>
        <p:nvSpPr>
          <p:cNvPr id="9" name="TextBox 9"/>
          <p:cNvSpPr txBox="1"/>
          <p:nvPr/>
        </p:nvSpPr>
        <p:spPr>
          <a:xfrm>
            <a:off x="10341828" y="5032672"/>
            <a:ext cx="2764571" cy="744435"/>
          </a:xfrm>
          <a:prstGeom prst="rect">
            <a:avLst/>
          </a:prstGeom>
        </p:spPr>
        <p:txBody>
          <a:bodyPr wrap="square" lIns="0" tIns="0" rIns="0" bIns="0" rtlCol="0" anchor="t">
            <a:spAutoFit/>
          </a:bodyPr>
          <a:lstStyle/>
          <a:p>
            <a:pPr algn="ctr">
              <a:lnSpc>
                <a:spcPts val="2699"/>
              </a:lnSpc>
            </a:pPr>
            <a:r>
              <a:rPr lang="en-US" sz="3600" spc="202" dirty="0">
                <a:solidFill>
                  <a:srgbClr val="301906"/>
                </a:solidFill>
                <a:latin typeface="Nunito Bold"/>
              </a:rPr>
              <a:t>Data Structures</a:t>
            </a:r>
          </a:p>
        </p:txBody>
      </p:sp>
      <p:sp>
        <p:nvSpPr>
          <p:cNvPr id="10" name="TextBox 10"/>
          <p:cNvSpPr txBox="1"/>
          <p:nvPr/>
        </p:nvSpPr>
        <p:spPr>
          <a:xfrm>
            <a:off x="12313687" y="6795165"/>
            <a:ext cx="2622072" cy="398186"/>
          </a:xfrm>
          <a:prstGeom prst="rect">
            <a:avLst/>
          </a:prstGeom>
        </p:spPr>
        <p:txBody>
          <a:bodyPr wrap="square" lIns="0" tIns="0" rIns="0" bIns="0" rtlCol="0" anchor="t">
            <a:spAutoFit/>
          </a:bodyPr>
          <a:lstStyle/>
          <a:p>
            <a:pPr algn="ctr">
              <a:lnSpc>
                <a:spcPts val="2699"/>
              </a:lnSpc>
            </a:pPr>
            <a:r>
              <a:rPr lang="en-US" sz="3600" spc="202" dirty="0">
                <a:solidFill>
                  <a:srgbClr val="301906"/>
                </a:solidFill>
                <a:latin typeface="Nunito Bold"/>
              </a:rPr>
              <a:t>Algorithms</a:t>
            </a:r>
          </a:p>
        </p:txBody>
      </p:sp>
      <p:sp>
        <p:nvSpPr>
          <p:cNvPr id="11" name="TextBox 11"/>
          <p:cNvSpPr txBox="1"/>
          <p:nvPr/>
        </p:nvSpPr>
        <p:spPr>
          <a:xfrm>
            <a:off x="1905647" y="6146568"/>
            <a:ext cx="6936151" cy="2590810"/>
          </a:xfrm>
          <a:prstGeom prst="rect">
            <a:avLst/>
          </a:prstGeom>
        </p:spPr>
        <p:txBody>
          <a:bodyPr lIns="0" tIns="0" rIns="0" bIns="0" rtlCol="0" anchor="t">
            <a:spAutoFit/>
          </a:bodyPr>
          <a:lstStyle/>
          <a:p>
            <a:pPr algn="l">
              <a:lnSpc>
                <a:spcPts val="4199"/>
              </a:lnSpc>
              <a:spcBef>
                <a:spcPct val="0"/>
              </a:spcBef>
            </a:pPr>
            <a:r>
              <a:rPr lang="en-US" sz="2999" spc="224">
                <a:solidFill>
                  <a:srgbClr val="301906"/>
                </a:solidFill>
                <a:latin typeface="Nunito"/>
              </a:rPr>
              <a:t>LLD, or Low-Level Design, is a phase in the software development process where detailed system components and their interactions are specified.</a:t>
            </a:r>
          </a:p>
        </p:txBody>
      </p:sp>
      <p:sp>
        <p:nvSpPr>
          <p:cNvPr id="12" name="TextBox 12"/>
          <p:cNvSpPr txBox="1"/>
          <p:nvPr/>
        </p:nvSpPr>
        <p:spPr>
          <a:xfrm>
            <a:off x="1905647" y="1788591"/>
            <a:ext cx="8624618" cy="1149351"/>
          </a:xfrm>
          <a:prstGeom prst="rect">
            <a:avLst/>
          </a:prstGeom>
        </p:spPr>
        <p:txBody>
          <a:bodyPr lIns="0" tIns="0" rIns="0" bIns="0" rtlCol="0" anchor="t">
            <a:spAutoFit/>
          </a:bodyPr>
          <a:lstStyle/>
          <a:p>
            <a:pPr algn="l">
              <a:lnSpc>
                <a:spcPts val="8800"/>
              </a:lnSpc>
            </a:pPr>
            <a:r>
              <a:rPr lang="en-US" sz="8000">
                <a:solidFill>
                  <a:srgbClr val="301906"/>
                </a:solidFill>
                <a:latin typeface="Nunito Bold"/>
              </a:rPr>
              <a:t>Low Level Design</a:t>
            </a:r>
          </a:p>
        </p:txBody>
      </p:sp>
      <p:sp>
        <p:nvSpPr>
          <p:cNvPr id="13" name="Freeform 13"/>
          <p:cNvSpPr/>
          <p:nvPr/>
        </p:nvSpPr>
        <p:spPr>
          <a:xfrm rot="-5400000">
            <a:off x="14821737" y="3979731"/>
            <a:ext cx="1053596" cy="2726904"/>
          </a:xfrm>
          <a:custGeom>
            <a:avLst/>
            <a:gdLst/>
            <a:ahLst/>
            <a:cxnLst/>
            <a:rect l="l" t="t" r="r" b="b"/>
            <a:pathLst>
              <a:path w="1053596" h="2622071">
                <a:moveTo>
                  <a:pt x="0" y="0"/>
                </a:moveTo>
                <a:lnTo>
                  <a:pt x="1053596" y="0"/>
                </a:lnTo>
                <a:lnTo>
                  <a:pt x="1053596" y="2622070"/>
                </a:lnTo>
                <a:lnTo>
                  <a:pt x="0" y="26220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14089914" y="5126007"/>
            <a:ext cx="2622071" cy="465512"/>
          </a:xfrm>
          <a:prstGeom prst="rect">
            <a:avLst/>
          </a:prstGeom>
        </p:spPr>
        <p:txBody>
          <a:bodyPr lIns="0" tIns="0" rIns="0" bIns="0" rtlCol="0" anchor="t">
            <a:spAutoFit/>
          </a:bodyPr>
          <a:lstStyle/>
          <a:p>
            <a:pPr algn="ctr">
              <a:lnSpc>
                <a:spcPts val="3359"/>
              </a:lnSpc>
              <a:spcBef>
                <a:spcPct val="0"/>
              </a:spcBef>
            </a:pPr>
            <a:r>
              <a:rPr lang="en-US" sz="3600" spc="179" dirty="0">
                <a:solidFill>
                  <a:srgbClr val="301906"/>
                </a:solidFill>
                <a:latin typeface="Nunito Bold"/>
              </a:rPr>
              <a:t>Database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a:off x="16041226" y="-979173"/>
            <a:ext cx="3205162" cy="2140781"/>
          </a:xfrm>
          <a:custGeom>
            <a:avLst/>
            <a:gdLst/>
            <a:ahLst/>
            <a:cxnLst/>
            <a:rect l="l" t="t" r="r" b="b"/>
            <a:pathLst>
              <a:path w="3205162" h="2140781">
                <a:moveTo>
                  <a:pt x="0" y="0"/>
                </a:moveTo>
                <a:lnTo>
                  <a:pt x="3205162" y="0"/>
                </a:lnTo>
                <a:lnTo>
                  <a:pt x="3205162" y="2140781"/>
                </a:lnTo>
                <a:lnTo>
                  <a:pt x="0" y="2140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9212649" y="1335356"/>
            <a:ext cx="6413690" cy="9717712"/>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990322" y="8432051"/>
            <a:ext cx="3472974" cy="1897112"/>
          </a:xfrm>
          <a:custGeom>
            <a:avLst/>
            <a:gdLst/>
            <a:ahLst/>
            <a:cxnLst/>
            <a:rect l="l" t="t" r="r" b="b"/>
            <a:pathLst>
              <a:path w="3472974" h="1897112">
                <a:moveTo>
                  <a:pt x="0" y="0"/>
                </a:moveTo>
                <a:lnTo>
                  <a:pt x="3472975" y="0"/>
                </a:lnTo>
                <a:lnTo>
                  <a:pt x="3472975" y="1897112"/>
                </a:lnTo>
                <a:lnTo>
                  <a:pt x="0" y="18971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320478">
            <a:off x="10876777" y="374195"/>
            <a:ext cx="2801036" cy="8511434"/>
          </a:xfrm>
          <a:custGeom>
            <a:avLst/>
            <a:gdLst/>
            <a:ahLst/>
            <a:cxnLst/>
            <a:rect l="l" t="t" r="r" b="b"/>
            <a:pathLst>
              <a:path w="2801036" h="8511434">
                <a:moveTo>
                  <a:pt x="0" y="0"/>
                </a:moveTo>
                <a:lnTo>
                  <a:pt x="2801035" y="0"/>
                </a:lnTo>
                <a:lnTo>
                  <a:pt x="2801035" y="8511434"/>
                </a:lnTo>
                <a:lnTo>
                  <a:pt x="0" y="851143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11316" y="1762208"/>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411316" y="4579064"/>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411316" y="320392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TextBox 9"/>
          <p:cNvSpPr txBox="1"/>
          <p:nvPr/>
        </p:nvSpPr>
        <p:spPr>
          <a:xfrm>
            <a:off x="7990322" y="2213319"/>
            <a:ext cx="8801193" cy="1076328"/>
          </a:xfrm>
          <a:prstGeom prst="rect">
            <a:avLst/>
          </a:prstGeom>
        </p:spPr>
        <p:txBody>
          <a:bodyPr lIns="0" tIns="0" rIns="0" bIns="0" rtlCol="0" anchor="t">
            <a:spAutoFit/>
          </a:bodyPr>
          <a:lstStyle/>
          <a:p>
            <a:pPr algn="ctr">
              <a:lnSpc>
                <a:spcPts val="8250"/>
              </a:lnSpc>
            </a:pPr>
            <a:r>
              <a:rPr lang="en-US" sz="7500">
                <a:solidFill>
                  <a:srgbClr val="301906"/>
                </a:solidFill>
                <a:latin typeface="Nunito Bold"/>
              </a:rPr>
              <a:t>Data Structures</a:t>
            </a:r>
          </a:p>
        </p:txBody>
      </p:sp>
      <p:sp>
        <p:nvSpPr>
          <p:cNvPr id="10" name="TextBox 10"/>
          <p:cNvSpPr txBox="1"/>
          <p:nvPr/>
        </p:nvSpPr>
        <p:spPr>
          <a:xfrm>
            <a:off x="656316" y="2263546"/>
            <a:ext cx="744769" cy="368874"/>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1</a:t>
            </a:r>
          </a:p>
        </p:txBody>
      </p:sp>
      <p:sp>
        <p:nvSpPr>
          <p:cNvPr id="11" name="TextBox 11"/>
          <p:cNvSpPr txBox="1"/>
          <p:nvPr/>
        </p:nvSpPr>
        <p:spPr>
          <a:xfrm>
            <a:off x="656316" y="5082146"/>
            <a:ext cx="744769" cy="368874"/>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3</a:t>
            </a:r>
          </a:p>
        </p:txBody>
      </p:sp>
      <p:sp>
        <p:nvSpPr>
          <p:cNvPr id="12" name="TextBox 12"/>
          <p:cNvSpPr txBox="1"/>
          <p:nvPr/>
        </p:nvSpPr>
        <p:spPr>
          <a:xfrm>
            <a:off x="656316" y="3707002"/>
            <a:ext cx="744769" cy="368874"/>
          </a:xfrm>
          <a:prstGeom prst="rect">
            <a:avLst/>
          </a:prstGeom>
        </p:spPr>
        <p:txBody>
          <a:bodyPr lIns="0" tIns="0" rIns="0" bIns="0" rtlCol="0" anchor="t">
            <a:spAutoFit/>
          </a:bodyPr>
          <a:lstStyle/>
          <a:p>
            <a:pPr algn="ctr">
              <a:lnSpc>
                <a:spcPts val="2899"/>
              </a:lnSpc>
            </a:pPr>
            <a:r>
              <a:rPr lang="en-US" sz="2899" spc="217">
                <a:solidFill>
                  <a:srgbClr val="FFFEFD"/>
                </a:solidFill>
                <a:latin typeface="Nunito"/>
              </a:rPr>
              <a:t>2</a:t>
            </a:r>
          </a:p>
        </p:txBody>
      </p:sp>
      <p:sp>
        <p:nvSpPr>
          <p:cNvPr id="13" name="TextBox 13"/>
          <p:cNvSpPr txBox="1"/>
          <p:nvPr/>
        </p:nvSpPr>
        <p:spPr>
          <a:xfrm>
            <a:off x="8414540" y="6520538"/>
            <a:ext cx="8009907" cy="2314721"/>
          </a:xfrm>
          <a:prstGeom prst="rect">
            <a:avLst/>
          </a:prstGeom>
        </p:spPr>
        <p:txBody>
          <a:bodyPr lIns="0" tIns="0" rIns="0" bIns="0" rtlCol="0" anchor="t">
            <a:spAutoFit/>
          </a:bodyPr>
          <a:lstStyle/>
          <a:p>
            <a:pPr algn="ctr">
              <a:lnSpc>
                <a:spcPts val="3727"/>
              </a:lnSpc>
              <a:spcBef>
                <a:spcPct val="0"/>
              </a:spcBef>
            </a:pPr>
            <a:r>
              <a:rPr lang="en-US" sz="2662" spc="199">
                <a:solidFill>
                  <a:srgbClr val="000000"/>
                </a:solidFill>
                <a:latin typeface="Nunito"/>
              </a:rPr>
              <a:t>Data structures are crucial for managing the data flow and storage in an Online Design Tool (ODT). They define how data is organized, stored, and manipulated within the system</a:t>
            </a:r>
          </a:p>
        </p:txBody>
      </p:sp>
      <p:sp>
        <p:nvSpPr>
          <p:cNvPr id="14" name="Freeform 14"/>
          <p:cNvSpPr/>
          <p:nvPr/>
        </p:nvSpPr>
        <p:spPr>
          <a:xfrm>
            <a:off x="411316" y="5936795"/>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Freeform 15"/>
          <p:cNvSpPr/>
          <p:nvPr/>
        </p:nvSpPr>
        <p:spPr>
          <a:xfrm>
            <a:off x="411316" y="737976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TextBox 16"/>
          <p:cNvSpPr txBox="1"/>
          <p:nvPr/>
        </p:nvSpPr>
        <p:spPr>
          <a:xfrm>
            <a:off x="656316" y="6482468"/>
            <a:ext cx="744769" cy="368925"/>
          </a:xfrm>
          <a:prstGeom prst="rect">
            <a:avLst/>
          </a:prstGeom>
        </p:spPr>
        <p:txBody>
          <a:bodyPr lIns="0" tIns="0" rIns="0" bIns="0" rtlCol="0" anchor="t">
            <a:spAutoFit/>
          </a:bodyPr>
          <a:lstStyle/>
          <a:p>
            <a:pPr algn="ctr">
              <a:lnSpc>
                <a:spcPts val="2899"/>
              </a:lnSpc>
            </a:pPr>
            <a:r>
              <a:rPr lang="en-US" sz="2899" spc="217">
                <a:solidFill>
                  <a:srgbClr val="FFFEFD"/>
                </a:solidFill>
                <a:latin typeface="Nunito"/>
              </a:rPr>
              <a:t>4</a:t>
            </a:r>
          </a:p>
        </p:txBody>
      </p:sp>
      <p:sp>
        <p:nvSpPr>
          <p:cNvPr id="17" name="TextBox 17"/>
          <p:cNvSpPr txBox="1"/>
          <p:nvPr/>
        </p:nvSpPr>
        <p:spPr>
          <a:xfrm>
            <a:off x="656316" y="7882816"/>
            <a:ext cx="744769" cy="368925"/>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5</a:t>
            </a:r>
          </a:p>
        </p:txBody>
      </p:sp>
      <p:sp>
        <p:nvSpPr>
          <p:cNvPr id="18" name="TextBox 18"/>
          <p:cNvSpPr txBox="1"/>
          <p:nvPr/>
        </p:nvSpPr>
        <p:spPr>
          <a:xfrm>
            <a:off x="901859" y="707578"/>
            <a:ext cx="5832936" cy="860435"/>
          </a:xfrm>
          <a:prstGeom prst="rect">
            <a:avLst/>
          </a:prstGeom>
        </p:spPr>
        <p:txBody>
          <a:bodyPr lIns="0" tIns="0" rIns="0" bIns="0" rtlCol="0" anchor="t">
            <a:spAutoFit/>
          </a:bodyPr>
          <a:lstStyle/>
          <a:p>
            <a:pPr algn="l">
              <a:lnSpc>
                <a:spcPts val="3499"/>
              </a:lnSpc>
              <a:spcBef>
                <a:spcPct val="0"/>
              </a:spcBef>
            </a:pPr>
            <a:r>
              <a:rPr lang="en-US" sz="2499" spc="187">
                <a:solidFill>
                  <a:srgbClr val="301906"/>
                </a:solidFill>
                <a:latin typeface="Nunito Bold"/>
              </a:rPr>
              <a:t>Different Classes using Data structures:</a:t>
            </a:r>
          </a:p>
        </p:txBody>
      </p:sp>
      <p:sp>
        <p:nvSpPr>
          <p:cNvPr id="19" name="TextBox 19"/>
          <p:cNvSpPr txBox="1"/>
          <p:nvPr/>
        </p:nvSpPr>
        <p:spPr>
          <a:xfrm>
            <a:off x="901859" y="2375880"/>
            <a:ext cx="4880253" cy="342265"/>
          </a:xfrm>
          <a:prstGeom prst="rect">
            <a:avLst/>
          </a:prstGeom>
        </p:spPr>
        <p:txBody>
          <a:bodyPr lIns="0" tIns="0" rIns="0" bIns="0" rtlCol="0" anchor="t">
            <a:spAutoFit/>
          </a:bodyPr>
          <a:lstStyle/>
          <a:p>
            <a:pPr algn="ctr">
              <a:lnSpc>
                <a:spcPts val="2600"/>
              </a:lnSpc>
              <a:spcBef>
                <a:spcPct val="0"/>
              </a:spcBef>
            </a:pPr>
            <a:r>
              <a:rPr lang="en-US" sz="2300" spc="195" dirty="0">
                <a:solidFill>
                  <a:srgbClr val="000000"/>
                </a:solidFill>
                <a:latin typeface="Nunito"/>
              </a:rPr>
              <a:t>PROJECT CLASS</a:t>
            </a:r>
          </a:p>
        </p:txBody>
      </p:sp>
      <p:sp>
        <p:nvSpPr>
          <p:cNvPr id="20" name="TextBox 20"/>
          <p:cNvSpPr txBox="1"/>
          <p:nvPr/>
        </p:nvSpPr>
        <p:spPr>
          <a:xfrm>
            <a:off x="1854542" y="3623552"/>
            <a:ext cx="4880253" cy="396262"/>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USER CLASS</a:t>
            </a:r>
          </a:p>
        </p:txBody>
      </p:sp>
      <p:sp>
        <p:nvSpPr>
          <p:cNvPr id="21" name="TextBox 21"/>
          <p:cNvSpPr txBox="1"/>
          <p:nvPr/>
        </p:nvSpPr>
        <p:spPr>
          <a:xfrm>
            <a:off x="1854542" y="4908166"/>
            <a:ext cx="4880253" cy="379739"/>
          </a:xfrm>
          <a:prstGeom prst="rect">
            <a:avLst/>
          </a:prstGeom>
        </p:spPr>
        <p:txBody>
          <a:bodyPr lIns="0" tIns="0" rIns="0" bIns="0" rtlCol="0" anchor="t">
            <a:spAutoFit/>
          </a:bodyPr>
          <a:lstStyle/>
          <a:p>
            <a:pPr algn="l">
              <a:lnSpc>
                <a:spcPts val="3219"/>
              </a:lnSpc>
              <a:spcBef>
                <a:spcPct val="0"/>
              </a:spcBef>
            </a:pPr>
            <a:r>
              <a:rPr lang="en-US" sz="2299" spc="172">
                <a:solidFill>
                  <a:srgbClr val="301906"/>
                </a:solidFill>
                <a:latin typeface="Nunito"/>
              </a:rPr>
              <a:t> DIAGRAM CLASS</a:t>
            </a:r>
          </a:p>
        </p:txBody>
      </p:sp>
      <p:sp>
        <p:nvSpPr>
          <p:cNvPr id="22" name="TextBox 22"/>
          <p:cNvSpPr txBox="1"/>
          <p:nvPr/>
        </p:nvSpPr>
        <p:spPr>
          <a:xfrm>
            <a:off x="1854542" y="6368768"/>
            <a:ext cx="4880253" cy="379739"/>
          </a:xfrm>
          <a:prstGeom prst="rect">
            <a:avLst/>
          </a:prstGeom>
        </p:spPr>
        <p:txBody>
          <a:bodyPr lIns="0" tIns="0" rIns="0" bIns="0" rtlCol="0" anchor="t">
            <a:spAutoFit/>
          </a:bodyPr>
          <a:lstStyle/>
          <a:p>
            <a:pPr algn="l">
              <a:lnSpc>
                <a:spcPts val="3219"/>
              </a:lnSpc>
              <a:spcBef>
                <a:spcPct val="0"/>
              </a:spcBef>
            </a:pPr>
            <a:r>
              <a:rPr lang="en-US" sz="2299" spc="172">
                <a:solidFill>
                  <a:srgbClr val="301906"/>
                </a:solidFill>
                <a:latin typeface="Nunito"/>
              </a:rPr>
              <a:t>ELEMENT CLASS</a:t>
            </a:r>
          </a:p>
        </p:txBody>
      </p:sp>
      <p:sp>
        <p:nvSpPr>
          <p:cNvPr id="23" name="TextBox 23"/>
          <p:cNvSpPr txBox="1"/>
          <p:nvPr/>
        </p:nvSpPr>
        <p:spPr>
          <a:xfrm>
            <a:off x="1854542" y="7778041"/>
            <a:ext cx="4880253" cy="379739"/>
          </a:xfrm>
          <a:prstGeom prst="rect">
            <a:avLst/>
          </a:prstGeom>
        </p:spPr>
        <p:txBody>
          <a:bodyPr lIns="0" tIns="0" rIns="0" bIns="0" rtlCol="0" anchor="t">
            <a:spAutoFit/>
          </a:bodyPr>
          <a:lstStyle/>
          <a:p>
            <a:pPr algn="l">
              <a:lnSpc>
                <a:spcPts val="3219"/>
              </a:lnSpc>
              <a:spcBef>
                <a:spcPct val="0"/>
              </a:spcBef>
            </a:pPr>
            <a:r>
              <a:rPr lang="en-US" sz="2299" spc="172">
                <a:solidFill>
                  <a:srgbClr val="301906"/>
                </a:solidFill>
                <a:latin typeface="Nunito"/>
              </a:rPr>
              <a:t> COLLABORATION CLASS</a:t>
            </a:r>
          </a:p>
        </p:txBody>
      </p:sp>
      <p:sp>
        <p:nvSpPr>
          <p:cNvPr id="24" name="TextBox 24"/>
          <p:cNvSpPr txBox="1"/>
          <p:nvPr/>
        </p:nvSpPr>
        <p:spPr>
          <a:xfrm>
            <a:off x="1854542" y="9062656"/>
            <a:ext cx="4880253" cy="379739"/>
          </a:xfrm>
          <a:prstGeom prst="rect">
            <a:avLst/>
          </a:prstGeom>
        </p:spPr>
        <p:txBody>
          <a:bodyPr lIns="0" tIns="0" rIns="0" bIns="0" rtlCol="0" anchor="t">
            <a:spAutoFit/>
          </a:bodyPr>
          <a:lstStyle/>
          <a:p>
            <a:pPr algn="l">
              <a:lnSpc>
                <a:spcPts val="3219"/>
              </a:lnSpc>
              <a:spcBef>
                <a:spcPct val="0"/>
              </a:spcBef>
            </a:pPr>
            <a:r>
              <a:rPr lang="en-US" sz="2299" spc="172">
                <a:solidFill>
                  <a:srgbClr val="301906"/>
                </a:solidFill>
                <a:latin typeface="Nunito"/>
              </a:rPr>
              <a:t> ODT DATABASE CLASS</a:t>
            </a:r>
          </a:p>
        </p:txBody>
      </p:sp>
      <p:sp>
        <p:nvSpPr>
          <p:cNvPr id="25" name="TextBox 25"/>
          <p:cNvSpPr txBox="1"/>
          <p:nvPr/>
        </p:nvSpPr>
        <p:spPr>
          <a:xfrm>
            <a:off x="10154577" y="3887933"/>
            <a:ext cx="4472683" cy="1759614"/>
          </a:xfrm>
          <a:prstGeom prst="rect">
            <a:avLst/>
          </a:prstGeom>
        </p:spPr>
        <p:txBody>
          <a:bodyPr lIns="0" tIns="0" rIns="0" bIns="0" rtlCol="0" anchor="t">
            <a:spAutoFit/>
          </a:bodyPr>
          <a:lstStyle/>
          <a:p>
            <a:pPr algn="ctr">
              <a:lnSpc>
                <a:spcPts val="3540"/>
              </a:lnSpc>
              <a:spcBef>
                <a:spcPct val="0"/>
              </a:spcBef>
            </a:pPr>
            <a:r>
              <a:rPr lang="en-US" sz="2528" spc="189">
                <a:solidFill>
                  <a:srgbClr val="301906"/>
                </a:solidFill>
                <a:latin typeface="Nunito Bold"/>
              </a:rPr>
              <a:t>Each class has different attributes and methods using different data structures for ODT.</a:t>
            </a:r>
          </a:p>
        </p:txBody>
      </p:sp>
      <p:sp>
        <p:nvSpPr>
          <p:cNvPr id="26" name="Freeform 26"/>
          <p:cNvSpPr/>
          <p:nvPr/>
        </p:nvSpPr>
        <p:spPr>
          <a:xfrm>
            <a:off x="501326" y="8821800"/>
            <a:ext cx="1054749" cy="1117615"/>
          </a:xfrm>
          <a:custGeom>
            <a:avLst/>
            <a:gdLst/>
            <a:ahLst/>
            <a:cxnLst/>
            <a:rect l="l" t="t" r="r" b="b"/>
            <a:pathLst>
              <a:path w="1054749" h="1117615">
                <a:moveTo>
                  <a:pt x="0" y="0"/>
                </a:moveTo>
                <a:lnTo>
                  <a:pt x="1054748" y="0"/>
                </a:lnTo>
                <a:lnTo>
                  <a:pt x="1054748"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7" name="TextBox 27"/>
          <p:cNvSpPr txBox="1"/>
          <p:nvPr/>
        </p:nvSpPr>
        <p:spPr>
          <a:xfrm>
            <a:off x="710606" y="9364398"/>
            <a:ext cx="636188" cy="318135"/>
          </a:xfrm>
          <a:prstGeom prst="rect">
            <a:avLst/>
          </a:prstGeom>
        </p:spPr>
        <p:txBody>
          <a:bodyPr lIns="0" tIns="0" rIns="0" bIns="0" rtlCol="0" anchor="t">
            <a:spAutoFit/>
          </a:bodyPr>
          <a:lstStyle/>
          <a:p>
            <a:pPr algn="ctr">
              <a:lnSpc>
                <a:spcPts val="2400"/>
              </a:lnSpc>
            </a:pPr>
            <a:r>
              <a:rPr lang="en-US" sz="2400" spc="180">
                <a:solidFill>
                  <a:srgbClr val="FFFEFD"/>
                </a:solidFill>
                <a:latin typeface="Nunito"/>
              </a:rPr>
              <a:t>6</a:t>
            </a:r>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EEE7"/>
        </a:solidFill>
        <a:effectLst/>
      </p:bgPr>
    </p:bg>
    <p:spTree>
      <p:nvGrpSpPr>
        <p:cNvPr id="1" name=""/>
        <p:cNvGrpSpPr/>
        <p:nvPr/>
      </p:nvGrpSpPr>
      <p:grpSpPr>
        <a:xfrm>
          <a:off x="0" y="0"/>
          <a:ext cx="0" cy="0"/>
          <a:chOff x="0" y="0"/>
          <a:chExt cx="0" cy="0"/>
        </a:xfrm>
      </p:grpSpPr>
      <p:sp>
        <p:nvSpPr>
          <p:cNvPr id="2" name="Freeform 2"/>
          <p:cNvSpPr/>
          <p:nvPr/>
        </p:nvSpPr>
        <p:spPr>
          <a:xfrm rot="-5400000">
            <a:off x="9212649" y="1335356"/>
            <a:ext cx="6413690" cy="9717712"/>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0883834" y="850219"/>
            <a:ext cx="2786921" cy="7901065"/>
          </a:xfrm>
          <a:custGeom>
            <a:avLst/>
            <a:gdLst/>
            <a:ahLst/>
            <a:cxnLst/>
            <a:rect l="l" t="t" r="r" b="b"/>
            <a:pathLst>
              <a:path w="2786921" h="7901065">
                <a:moveTo>
                  <a:pt x="0" y="0"/>
                </a:moveTo>
                <a:lnTo>
                  <a:pt x="2786921" y="0"/>
                </a:lnTo>
                <a:lnTo>
                  <a:pt x="2786921" y="7901065"/>
                </a:lnTo>
                <a:lnTo>
                  <a:pt x="0" y="7901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671549" y="8750172"/>
            <a:ext cx="2678349" cy="719806"/>
          </a:xfrm>
          <a:custGeom>
            <a:avLst/>
            <a:gdLst/>
            <a:ahLst/>
            <a:cxnLst/>
            <a:rect l="l" t="t" r="r" b="b"/>
            <a:pathLst>
              <a:path w="2678349" h="719806">
                <a:moveTo>
                  <a:pt x="0" y="0"/>
                </a:moveTo>
                <a:lnTo>
                  <a:pt x="2678349" y="0"/>
                </a:lnTo>
                <a:lnTo>
                  <a:pt x="2678349" y="719806"/>
                </a:lnTo>
                <a:lnTo>
                  <a:pt x="0" y="7198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465561" flipV="1">
            <a:off x="15847678" y="-1449303"/>
            <a:ext cx="2805148" cy="3556448"/>
          </a:xfrm>
          <a:custGeom>
            <a:avLst/>
            <a:gdLst/>
            <a:ahLst/>
            <a:cxnLst/>
            <a:rect l="l" t="t" r="r" b="b"/>
            <a:pathLst>
              <a:path w="2805148" h="3556448">
                <a:moveTo>
                  <a:pt x="0" y="3556448"/>
                </a:moveTo>
                <a:lnTo>
                  <a:pt x="2805148" y="3556448"/>
                </a:lnTo>
                <a:lnTo>
                  <a:pt x="2805148" y="0"/>
                </a:lnTo>
                <a:lnTo>
                  <a:pt x="0" y="0"/>
                </a:lnTo>
                <a:lnTo>
                  <a:pt x="0" y="355644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3232" y="2586325"/>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83232" y="7764803"/>
            <a:ext cx="1054749" cy="1117615"/>
          </a:xfrm>
          <a:custGeom>
            <a:avLst/>
            <a:gdLst/>
            <a:ahLst/>
            <a:cxnLst/>
            <a:rect l="l" t="t" r="r" b="b"/>
            <a:pathLst>
              <a:path w="1054749" h="1117615">
                <a:moveTo>
                  <a:pt x="0" y="0"/>
                </a:moveTo>
                <a:lnTo>
                  <a:pt x="1054749" y="0"/>
                </a:lnTo>
                <a:lnTo>
                  <a:pt x="1054749" y="1117614"/>
                </a:lnTo>
                <a:lnTo>
                  <a:pt x="0" y="111761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183232" y="517707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83232" y="394508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183232" y="640906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TextBox 11"/>
          <p:cNvSpPr txBox="1"/>
          <p:nvPr/>
        </p:nvSpPr>
        <p:spPr>
          <a:xfrm>
            <a:off x="7990322" y="1228283"/>
            <a:ext cx="8801193" cy="1076328"/>
          </a:xfrm>
          <a:prstGeom prst="rect">
            <a:avLst/>
          </a:prstGeom>
        </p:spPr>
        <p:txBody>
          <a:bodyPr lIns="0" tIns="0" rIns="0" bIns="0" rtlCol="0" anchor="t">
            <a:spAutoFit/>
          </a:bodyPr>
          <a:lstStyle/>
          <a:p>
            <a:pPr algn="ctr">
              <a:lnSpc>
                <a:spcPts val="8250"/>
              </a:lnSpc>
            </a:pPr>
            <a:r>
              <a:rPr lang="en-US" sz="7500">
                <a:solidFill>
                  <a:srgbClr val="301906"/>
                </a:solidFill>
                <a:latin typeface="Nunito Bold"/>
              </a:rPr>
              <a:t>Data Structures</a:t>
            </a:r>
          </a:p>
        </p:txBody>
      </p:sp>
      <p:sp>
        <p:nvSpPr>
          <p:cNvPr id="12" name="TextBox 12"/>
          <p:cNvSpPr txBox="1"/>
          <p:nvPr/>
        </p:nvSpPr>
        <p:spPr>
          <a:xfrm>
            <a:off x="428356" y="3098342"/>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1</a:t>
            </a:r>
          </a:p>
        </p:txBody>
      </p:sp>
      <p:sp>
        <p:nvSpPr>
          <p:cNvPr id="13" name="TextBox 13"/>
          <p:cNvSpPr txBox="1"/>
          <p:nvPr/>
        </p:nvSpPr>
        <p:spPr>
          <a:xfrm>
            <a:off x="392512" y="8208479"/>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5</a:t>
            </a:r>
          </a:p>
        </p:txBody>
      </p:sp>
      <p:sp>
        <p:nvSpPr>
          <p:cNvPr id="14" name="TextBox 14"/>
          <p:cNvSpPr txBox="1"/>
          <p:nvPr/>
        </p:nvSpPr>
        <p:spPr>
          <a:xfrm>
            <a:off x="428356" y="5657645"/>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3</a:t>
            </a:r>
          </a:p>
        </p:txBody>
      </p:sp>
      <p:sp>
        <p:nvSpPr>
          <p:cNvPr id="15" name="TextBox 15"/>
          <p:cNvSpPr txBox="1"/>
          <p:nvPr/>
        </p:nvSpPr>
        <p:spPr>
          <a:xfrm>
            <a:off x="392512" y="4373821"/>
            <a:ext cx="636188" cy="318122"/>
          </a:xfrm>
          <a:prstGeom prst="rect">
            <a:avLst/>
          </a:prstGeom>
        </p:spPr>
        <p:txBody>
          <a:bodyPr lIns="0" tIns="0" rIns="0" bIns="0" rtlCol="0" anchor="t">
            <a:spAutoFit/>
          </a:bodyPr>
          <a:lstStyle/>
          <a:p>
            <a:pPr algn="ctr">
              <a:lnSpc>
                <a:spcPts val="2400"/>
              </a:lnSpc>
            </a:pPr>
            <a:r>
              <a:rPr lang="en-US" sz="2400" spc="180">
                <a:solidFill>
                  <a:srgbClr val="FFFEFD"/>
                </a:solidFill>
                <a:latin typeface="Nunito"/>
              </a:rPr>
              <a:t>2</a:t>
            </a:r>
          </a:p>
        </p:txBody>
      </p:sp>
      <p:sp>
        <p:nvSpPr>
          <p:cNvPr id="16" name="TextBox 16"/>
          <p:cNvSpPr txBox="1"/>
          <p:nvPr/>
        </p:nvSpPr>
        <p:spPr>
          <a:xfrm>
            <a:off x="392512" y="6866188"/>
            <a:ext cx="636188" cy="318122"/>
          </a:xfrm>
          <a:prstGeom prst="rect">
            <a:avLst/>
          </a:prstGeom>
        </p:spPr>
        <p:txBody>
          <a:bodyPr lIns="0" tIns="0" rIns="0" bIns="0" rtlCol="0" anchor="t">
            <a:spAutoFit/>
          </a:bodyPr>
          <a:lstStyle/>
          <a:p>
            <a:pPr algn="ctr">
              <a:lnSpc>
                <a:spcPts val="2400"/>
              </a:lnSpc>
            </a:pPr>
            <a:r>
              <a:rPr lang="en-US" sz="2400" spc="180">
                <a:solidFill>
                  <a:srgbClr val="FFFEFD"/>
                </a:solidFill>
                <a:latin typeface="Nunito"/>
              </a:rPr>
              <a:t>4</a:t>
            </a:r>
          </a:p>
        </p:txBody>
      </p:sp>
      <p:sp>
        <p:nvSpPr>
          <p:cNvPr id="17" name="TextBox 17"/>
          <p:cNvSpPr txBox="1"/>
          <p:nvPr/>
        </p:nvSpPr>
        <p:spPr>
          <a:xfrm>
            <a:off x="392512" y="1939260"/>
            <a:ext cx="7406779" cy="342265"/>
          </a:xfrm>
          <a:prstGeom prst="rect">
            <a:avLst/>
          </a:prstGeom>
        </p:spPr>
        <p:txBody>
          <a:bodyPr lIns="0" tIns="0" rIns="0" bIns="0" rtlCol="0" anchor="t">
            <a:spAutoFit/>
          </a:bodyPr>
          <a:lstStyle/>
          <a:p>
            <a:pPr algn="ctr">
              <a:lnSpc>
                <a:spcPts val="2600"/>
              </a:lnSpc>
              <a:spcBef>
                <a:spcPct val="0"/>
              </a:spcBef>
            </a:pPr>
            <a:r>
              <a:rPr lang="en-US" sz="2600" spc="195">
                <a:solidFill>
                  <a:srgbClr val="000000"/>
                </a:solidFill>
                <a:latin typeface="Nunito Bold"/>
              </a:rPr>
              <a:t> Future Enhancements for Data Structures</a:t>
            </a:r>
          </a:p>
        </p:txBody>
      </p:sp>
      <p:sp>
        <p:nvSpPr>
          <p:cNvPr id="18" name="TextBox 18"/>
          <p:cNvSpPr txBox="1"/>
          <p:nvPr/>
        </p:nvSpPr>
        <p:spPr>
          <a:xfrm>
            <a:off x="1779071" y="2761781"/>
            <a:ext cx="4156353" cy="895995"/>
          </a:xfrm>
          <a:prstGeom prst="rect">
            <a:avLst/>
          </a:prstGeom>
        </p:spPr>
        <p:txBody>
          <a:bodyPr lIns="0" tIns="0" rIns="0" bIns="0" rtlCol="0" anchor="t">
            <a:spAutoFit/>
          </a:bodyPr>
          <a:lstStyle/>
          <a:p>
            <a:pPr algn="l">
              <a:lnSpc>
                <a:spcPts val="3639"/>
              </a:lnSpc>
              <a:spcBef>
                <a:spcPct val="0"/>
              </a:spcBef>
            </a:pPr>
            <a:r>
              <a:rPr lang="en-US" sz="2599" spc="194">
                <a:solidFill>
                  <a:srgbClr val="301906"/>
                </a:solidFill>
                <a:latin typeface="Nunito"/>
              </a:rPr>
              <a:t>Enhanced Collaboration Features </a:t>
            </a:r>
          </a:p>
        </p:txBody>
      </p:sp>
      <p:sp>
        <p:nvSpPr>
          <p:cNvPr id="19" name="TextBox 19"/>
          <p:cNvSpPr txBox="1"/>
          <p:nvPr/>
        </p:nvSpPr>
        <p:spPr>
          <a:xfrm>
            <a:off x="1688941" y="4037260"/>
            <a:ext cx="5045855" cy="895995"/>
          </a:xfrm>
          <a:prstGeom prst="rect">
            <a:avLst/>
          </a:prstGeom>
        </p:spPr>
        <p:txBody>
          <a:bodyPr lIns="0" tIns="0" rIns="0" bIns="0" rtlCol="0" anchor="t">
            <a:spAutoFit/>
          </a:bodyPr>
          <a:lstStyle/>
          <a:p>
            <a:pPr algn="l">
              <a:lnSpc>
                <a:spcPts val="3639"/>
              </a:lnSpc>
              <a:spcBef>
                <a:spcPct val="0"/>
              </a:spcBef>
            </a:pPr>
            <a:r>
              <a:rPr lang="en-US" sz="2599" spc="194">
                <a:solidFill>
                  <a:srgbClr val="301906"/>
                </a:solidFill>
                <a:latin typeface="Nunito"/>
              </a:rPr>
              <a:t>Advanced Diagramming Tools</a:t>
            </a:r>
          </a:p>
        </p:txBody>
      </p:sp>
      <p:sp>
        <p:nvSpPr>
          <p:cNvPr id="20" name="TextBox 20"/>
          <p:cNvSpPr txBox="1"/>
          <p:nvPr/>
        </p:nvSpPr>
        <p:spPr>
          <a:xfrm>
            <a:off x="1688941" y="5321084"/>
            <a:ext cx="4381899" cy="895995"/>
          </a:xfrm>
          <a:prstGeom prst="rect">
            <a:avLst/>
          </a:prstGeom>
        </p:spPr>
        <p:txBody>
          <a:bodyPr lIns="0" tIns="0" rIns="0" bIns="0" rtlCol="0" anchor="t">
            <a:spAutoFit/>
          </a:bodyPr>
          <a:lstStyle/>
          <a:p>
            <a:pPr algn="l">
              <a:lnSpc>
                <a:spcPts val="3639"/>
              </a:lnSpc>
              <a:spcBef>
                <a:spcPct val="0"/>
              </a:spcBef>
            </a:pPr>
            <a:r>
              <a:rPr lang="en-US" sz="2599" spc="194">
                <a:solidFill>
                  <a:srgbClr val="301906"/>
                </a:solidFill>
                <a:latin typeface="Nunito"/>
              </a:rPr>
              <a:t>Enhanced Security Measures </a:t>
            </a:r>
          </a:p>
        </p:txBody>
      </p:sp>
      <p:sp>
        <p:nvSpPr>
          <p:cNvPr id="21" name="TextBox 21"/>
          <p:cNvSpPr txBox="1"/>
          <p:nvPr/>
        </p:nvSpPr>
        <p:spPr>
          <a:xfrm>
            <a:off x="1572538" y="6842045"/>
            <a:ext cx="4569421" cy="342265"/>
          </a:xfrm>
          <a:prstGeom prst="rect">
            <a:avLst/>
          </a:prstGeom>
        </p:spPr>
        <p:txBody>
          <a:bodyPr lIns="0" tIns="0" rIns="0" bIns="0" rtlCol="0" anchor="t">
            <a:spAutoFit/>
          </a:bodyPr>
          <a:lstStyle/>
          <a:p>
            <a:pPr algn="ctr">
              <a:lnSpc>
                <a:spcPts val="2600"/>
              </a:lnSpc>
              <a:spcBef>
                <a:spcPct val="0"/>
              </a:spcBef>
            </a:pPr>
            <a:r>
              <a:rPr lang="en-US" sz="2600" spc="195">
                <a:solidFill>
                  <a:srgbClr val="000000"/>
                </a:solidFill>
                <a:latin typeface="Nunito"/>
              </a:rPr>
              <a:t> Performance Optimization</a:t>
            </a:r>
          </a:p>
        </p:txBody>
      </p:sp>
      <p:sp>
        <p:nvSpPr>
          <p:cNvPr id="22" name="TextBox 22"/>
          <p:cNvSpPr txBox="1"/>
          <p:nvPr/>
        </p:nvSpPr>
        <p:spPr>
          <a:xfrm>
            <a:off x="1573896" y="8014365"/>
            <a:ext cx="5044011" cy="666115"/>
          </a:xfrm>
          <a:prstGeom prst="rect">
            <a:avLst/>
          </a:prstGeom>
        </p:spPr>
        <p:txBody>
          <a:bodyPr lIns="0" tIns="0" rIns="0" bIns="0" rtlCol="0" anchor="t">
            <a:spAutoFit/>
          </a:bodyPr>
          <a:lstStyle/>
          <a:p>
            <a:pPr algn="l">
              <a:lnSpc>
                <a:spcPts val="2600"/>
              </a:lnSpc>
              <a:spcBef>
                <a:spcPct val="0"/>
              </a:spcBef>
            </a:pPr>
            <a:r>
              <a:rPr lang="en-US" sz="2600" spc="195">
                <a:solidFill>
                  <a:srgbClr val="000000"/>
                </a:solidFill>
                <a:latin typeface="Nunito"/>
              </a:rPr>
              <a:t>Integration with External Tools</a:t>
            </a:r>
          </a:p>
        </p:txBody>
      </p:sp>
      <p:sp>
        <p:nvSpPr>
          <p:cNvPr id="23" name="TextBox 23"/>
          <p:cNvSpPr txBox="1"/>
          <p:nvPr/>
        </p:nvSpPr>
        <p:spPr>
          <a:xfrm>
            <a:off x="8790776" y="4401598"/>
            <a:ext cx="6973036" cy="1079584"/>
          </a:xfrm>
          <a:prstGeom prst="rect">
            <a:avLst/>
          </a:prstGeom>
        </p:spPr>
        <p:txBody>
          <a:bodyPr lIns="0" tIns="0" rIns="0" bIns="0" rtlCol="0" anchor="t">
            <a:spAutoFit/>
          </a:bodyPr>
          <a:lstStyle/>
          <a:p>
            <a:pPr algn="ctr">
              <a:lnSpc>
                <a:spcPts val="2924"/>
              </a:lnSpc>
              <a:spcBef>
                <a:spcPct val="0"/>
              </a:spcBef>
            </a:pPr>
            <a:r>
              <a:rPr lang="en-US" sz="2088" spc="156">
                <a:solidFill>
                  <a:srgbClr val="000000"/>
                </a:solidFill>
                <a:latin typeface="Nunito"/>
              </a:rPr>
              <a:t>For designing an online design tool (ODT), the core components include Projects, Users, Diagrams, Elements, and Collaborations</a:t>
            </a:r>
          </a:p>
        </p:txBody>
      </p:sp>
      <p:sp>
        <p:nvSpPr>
          <p:cNvPr id="24" name="TextBox 24"/>
          <p:cNvSpPr txBox="1"/>
          <p:nvPr/>
        </p:nvSpPr>
        <p:spPr>
          <a:xfrm>
            <a:off x="10264554" y="3735273"/>
            <a:ext cx="3496266" cy="478886"/>
          </a:xfrm>
          <a:prstGeom prst="rect">
            <a:avLst/>
          </a:prstGeom>
        </p:spPr>
        <p:txBody>
          <a:bodyPr lIns="0" tIns="0" rIns="0" bIns="0" rtlCol="0" anchor="t">
            <a:spAutoFit/>
          </a:bodyPr>
          <a:lstStyle/>
          <a:p>
            <a:pPr algn="ctr">
              <a:lnSpc>
                <a:spcPts val="3955"/>
              </a:lnSpc>
              <a:spcBef>
                <a:spcPct val="0"/>
              </a:spcBef>
            </a:pPr>
            <a:r>
              <a:rPr lang="en-US" sz="2825" spc="211">
                <a:solidFill>
                  <a:srgbClr val="000000"/>
                </a:solidFill>
                <a:latin typeface="Nunito Bold"/>
              </a:rPr>
              <a:t>Core Components:</a:t>
            </a:r>
          </a:p>
        </p:txBody>
      </p:sp>
      <p:sp>
        <p:nvSpPr>
          <p:cNvPr id="25" name="TextBox 25"/>
          <p:cNvSpPr txBox="1"/>
          <p:nvPr/>
        </p:nvSpPr>
        <p:spPr>
          <a:xfrm>
            <a:off x="8175707" y="7009795"/>
            <a:ext cx="8203175" cy="1313815"/>
          </a:xfrm>
          <a:prstGeom prst="rect">
            <a:avLst/>
          </a:prstGeom>
        </p:spPr>
        <p:txBody>
          <a:bodyPr lIns="0" tIns="0" rIns="0" bIns="0" rtlCol="0" anchor="t">
            <a:spAutoFit/>
          </a:bodyPr>
          <a:lstStyle/>
          <a:p>
            <a:pPr algn="ctr">
              <a:lnSpc>
                <a:spcPts val="2600"/>
              </a:lnSpc>
              <a:spcBef>
                <a:spcPct val="0"/>
              </a:spcBef>
            </a:pPr>
            <a:r>
              <a:rPr lang="en-US" sz="2600" spc="195">
                <a:solidFill>
                  <a:srgbClr val="000000"/>
                </a:solidFill>
                <a:latin typeface="Nunito"/>
              </a:rPr>
              <a:t>By incorporating these enhancements, the ODT application can evolve into a robust and feature-rich platform for software design and collaboration</a:t>
            </a: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a:off x="16041226" y="-979173"/>
            <a:ext cx="3205162" cy="2140781"/>
          </a:xfrm>
          <a:custGeom>
            <a:avLst/>
            <a:gdLst/>
            <a:ahLst/>
            <a:cxnLst/>
            <a:rect l="l" t="t" r="r" b="b"/>
            <a:pathLst>
              <a:path w="3205162" h="2140781">
                <a:moveTo>
                  <a:pt x="0" y="0"/>
                </a:moveTo>
                <a:lnTo>
                  <a:pt x="3205162" y="0"/>
                </a:lnTo>
                <a:lnTo>
                  <a:pt x="3205162" y="2140781"/>
                </a:lnTo>
                <a:lnTo>
                  <a:pt x="0" y="2140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9212649" y="1335356"/>
            <a:ext cx="6413690" cy="9717712"/>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990322" y="8432051"/>
            <a:ext cx="3472974" cy="1897112"/>
          </a:xfrm>
          <a:custGeom>
            <a:avLst/>
            <a:gdLst/>
            <a:ahLst/>
            <a:cxnLst/>
            <a:rect l="l" t="t" r="r" b="b"/>
            <a:pathLst>
              <a:path w="3472974" h="1897112">
                <a:moveTo>
                  <a:pt x="0" y="0"/>
                </a:moveTo>
                <a:lnTo>
                  <a:pt x="3472975" y="0"/>
                </a:lnTo>
                <a:lnTo>
                  <a:pt x="3472975" y="1897112"/>
                </a:lnTo>
                <a:lnTo>
                  <a:pt x="0" y="18971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320478">
            <a:off x="10991414" y="491514"/>
            <a:ext cx="2566334" cy="8511434"/>
          </a:xfrm>
          <a:custGeom>
            <a:avLst/>
            <a:gdLst/>
            <a:ahLst/>
            <a:cxnLst/>
            <a:rect l="l" t="t" r="r" b="b"/>
            <a:pathLst>
              <a:path w="2801036" h="8511434">
                <a:moveTo>
                  <a:pt x="0" y="0"/>
                </a:moveTo>
                <a:lnTo>
                  <a:pt x="2801035" y="0"/>
                </a:lnTo>
                <a:lnTo>
                  <a:pt x="2801035" y="8511434"/>
                </a:lnTo>
                <a:lnTo>
                  <a:pt x="0" y="851143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11316" y="1762208"/>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411316" y="4579064"/>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411316" y="320392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TextBox 9"/>
          <p:cNvSpPr txBox="1"/>
          <p:nvPr/>
        </p:nvSpPr>
        <p:spPr>
          <a:xfrm>
            <a:off x="7990322" y="2213319"/>
            <a:ext cx="8801193" cy="1076328"/>
          </a:xfrm>
          <a:prstGeom prst="rect">
            <a:avLst/>
          </a:prstGeom>
        </p:spPr>
        <p:txBody>
          <a:bodyPr lIns="0" tIns="0" rIns="0" bIns="0" rtlCol="0" anchor="t">
            <a:spAutoFit/>
          </a:bodyPr>
          <a:lstStyle/>
          <a:p>
            <a:pPr algn="ctr">
              <a:lnSpc>
                <a:spcPts val="8250"/>
              </a:lnSpc>
            </a:pPr>
            <a:r>
              <a:rPr lang="en-US" sz="7500" dirty="0">
                <a:solidFill>
                  <a:srgbClr val="301906"/>
                </a:solidFill>
                <a:latin typeface="Nunito Bold"/>
              </a:rPr>
              <a:t>Algorithms</a:t>
            </a:r>
          </a:p>
        </p:txBody>
      </p:sp>
      <p:sp>
        <p:nvSpPr>
          <p:cNvPr id="10" name="TextBox 10"/>
          <p:cNvSpPr txBox="1"/>
          <p:nvPr/>
        </p:nvSpPr>
        <p:spPr>
          <a:xfrm>
            <a:off x="656316" y="2263546"/>
            <a:ext cx="744769" cy="368874"/>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1</a:t>
            </a:r>
          </a:p>
        </p:txBody>
      </p:sp>
      <p:sp>
        <p:nvSpPr>
          <p:cNvPr id="11" name="TextBox 11"/>
          <p:cNvSpPr txBox="1"/>
          <p:nvPr/>
        </p:nvSpPr>
        <p:spPr>
          <a:xfrm>
            <a:off x="656316" y="5082146"/>
            <a:ext cx="744769" cy="368874"/>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3</a:t>
            </a:r>
          </a:p>
        </p:txBody>
      </p:sp>
      <p:sp>
        <p:nvSpPr>
          <p:cNvPr id="12" name="TextBox 12"/>
          <p:cNvSpPr txBox="1"/>
          <p:nvPr/>
        </p:nvSpPr>
        <p:spPr>
          <a:xfrm>
            <a:off x="656316" y="3707002"/>
            <a:ext cx="744769" cy="368874"/>
          </a:xfrm>
          <a:prstGeom prst="rect">
            <a:avLst/>
          </a:prstGeom>
        </p:spPr>
        <p:txBody>
          <a:bodyPr lIns="0" tIns="0" rIns="0" bIns="0" rtlCol="0" anchor="t">
            <a:spAutoFit/>
          </a:bodyPr>
          <a:lstStyle/>
          <a:p>
            <a:pPr algn="ctr">
              <a:lnSpc>
                <a:spcPts val="2899"/>
              </a:lnSpc>
            </a:pPr>
            <a:r>
              <a:rPr lang="en-US" sz="2899" spc="217">
                <a:solidFill>
                  <a:srgbClr val="FFFEFD"/>
                </a:solidFill>
                <a:latin typeface="Nunito"/>
              </a:rPr>
              <a:t>2</a:t>
            </a:r>
          </a:p>
        </p:txBody>
      </p:sp>
      <p:sp>
        <p:nvSpPr>
          <p:cNvPr id="13" name="TextBox 13"/>
          <p:cNvSpPr txBox="1"/>
          <p:nvPr/>
        </p:nvSpPr>
        <p:spPr>
          <a:xfrm>
            <a:off x="8423551" y="6666930"/>
            <a:ext cx="8009907" cy="1881797"/>
          </a:xfrm>
          <a:prstGeom prst="rect">
            <a:avLst/>
          </a:prstGeom>
        </p:spPr>
        <p:txBody>
          <a:bodyPr lIns="0" tIns="0" rIns="0" bIns="0" rtlCol="0" anchor="t">
            <a:spAutoFit/>
          </a:bodyPr>
          <a:lstStyle/>
          <a:p>
            <a:pPr algn="ctr">
              <a:lnSpc>
                <a:spcPts val="3727"/>
              </a:lnSpc>
              <a:spcBef>
                <a:spcPct val="0"/>
              </a:spcBef>
            </a:pPr>
            <a:r>
              <a:rPr lang="en-US" sz="2800"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rPr>
              <a:t>These algorithms are designed to ensure the tool operates efficiently, securely, and effectively, meeting the needs of </a:t>
            </a:r>
            <a:r>
              <a:rPr lang="en-US" sz="2800" dirty="0">
                <a:solidFill>
                  <a:schemeClr val="bg2">
                    <a:lumMod val="10000"/>
                  </a:schemeClr>
                </a:solidFill>
                <a:latin typeface="Nunito" pitchFamily="2" charset="0"/>
                <a:ea typeface="Times New Roman" panose="02020603050405020304" pitchFamily="18" charset="0"/>
                <a:cs typeface="Times New Roman" panose="02020603050405020304" pitchFamily="18" charset="0"/>
              </a:rPr>
              <a:t>the</a:t>
            </a:r>
            <a:r>
              <a:rPr lang="en-US" sz="2800"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rPr>
              <a:t> users.</a:t>
            </a:r>
            <a:endParaRPr lang="en-PK" sz="2800"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endParaRPr>
          </a:p>
          <a:p>
            <a:pPr algn="ctr">
              <a:lnSpc>
                <a:spcPts val="3727"/>
              </a:lnSpc>
              <a:spcBef>
                <a:spcPct val="0"/>
              </a:spcBef>
            </a:pPr>
            <a:endParaRPr lang="en-US" sz="2662" spc="199" dirty="0">
              <a:solidFill>
                <a:srgbClr val="000000"/>
              </a:solidFill>
              <a:latin typeface="Nunito"/>
            </a:endParaRPr>
          </a:p>
        </p:txBody>
      </p:sp>
      <p:sp>
        <p:nvSpPr>
          <p:cNvPr id="14" name="Freeform 14"/>
          <p:cNvSpPr/>
          <p:nvPr/>
        </p:nvSpPr>
        <p:spPr>
          <a:xfrm>
            <a:off x="411316" y="5936795"/>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Freeform 15"/>
          <p:cNvSpPr/>
          <p:nvPr/>
        </p:nvSpPr>
        <p:spPr>
          <a:xfrm>
            <a:off x="411316" y="737976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TextBox 16"/>
          <p:cNvSpPr txBox="1"/>
          <p:nvPr/>
        </p:nvSpPr>
        <p:spPr>
          <a:xfrm>
            <a:off x="656316" y="6482468"/>
            <a:ext cx="744769" cy="368925"/>
          </a:xfrm>
          <a:prstGeom prst="rect">
            <a:avLst/>
          </a:prstGeom>
        </p:spPr>
        <p:txBody>
          <a:bodyPr lIns="0" tIns="0" rIns="0" bIns="0" rtlCol="0" anchor="t">
            <a:spAutoFit/>
          </a:bodyPr>
          <a:lstStyle/>
          <a:p>
            <a:pPr algn="ctr">
              <a:lnSpc>
                <a:spcPts val="2899"/>
              </a:lnSpc>
            </a:pPr>
            <a:r>
              <a:rPr lang="en-US" sz="2899" spc="217">
                <a:solidFill>
                  <a:srgbClr val="FFFEFD"/>
                </a:solidFill>
                <a:latin typeface="Nunito"/>
              </a:rPr>
              <a:t>4</a:t>
            </a:r>
          </a:p>
        </p:txBody>
      </p:sp>
      <p:sp>
        <p:nvSpPr>
          <p:cNvPr id="17" name="TextBox 17"/>
          <p:cNvSpPr txBox="1"/>
          <p:nvPr/>
        </p:nvSpPr>
        <p:spPr>
          <a:xfrm>
            <a:off x="656316" y="7882816"/>
            <a:ext cx="744769" cy="368925"/>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5</a:t>
            </a:r>
          </a:p>
        </p:txBody>
      </p:sp>
      <p:sp>
        <p:nvSpPr>
          <p:cNvPr id="18" name="TextBox 18"/>
          <p:cNvSpPr txBox="1"/>
          <p:nvPr/>
        </p:nvSpPr>
        <p:spPr>
          <a:xfrm>
            <a:off x="901859" y="707578"/>
            <a:ext cx="5832936" cy="432811"/>
          </a:xfrm>
          <a:prstGeom prst="rect">
            <a:avLst/>
          </a:prstGeom>
        </p:spPr>
        <p:txBody>
          <a:bodyPr lIns="0" tIns="0" rIns="0" bIns="0" rtlCol="0" anchor="t">
            <a:spAutoFit/>
          </a:bodyPr>
          <a:lstStyle/>
          <a:p>
            <a:pPr algn="l">
              <a:lnSpc>
                <a:spcPts val="3499"/>
              </a:lnSpc>
              <a:spcBef>
                <a:spcPct val="0"/>
              </a:spcBef>
            </a:pPr>
            <a:r>
              <a:rPr lang="en-US" sz="2499" spc="187" dirty="0">
                <a:solidFill>
                  <a:srgbClr val="301906"/>
                </a:solidFill>
                <a:latin typeface="Nunito Bold"/>
              </a:rPr>
              <a:t>Key Algorithms</a:t>
            </a:r>
          </a:p>
        </p:txBody>
      </p:sp>
      <p:sp>
        <p:nvSpPr>
          <p:cNvPr id="19" name="TextBox 19"/>
          <p:cNvSpPr txBox="1"/>
          <p:nvPr/>
        </p:nvSpPr>
        <p:spPr>
          <a:xfrm>
            <a:off x="1219200" y="2402034"/>
            <a:ext cx="7512681" cy="338554"/>
          </a:xfrm>
          <a:prstGeom prst="rect">
            <a:avLst/>
          </a:prstGeom>
        </p:spPr>
        <p:txBody>
          <a:bodyPr wrap="square" lIns="0" tIns="0" rIns="0" bIns="0" rtlCol="0" anchor="t">
            <a:spAutoFit/>
          </a:bodyPr>
          <a:lstStyle/>
          <a:p>
            <a:pPr algn="ctr">
              <a:lnSpc>
                <a:spcPts val="2600"/>
              </a:lnSpc>
              <a:spcBef>
                <a:spcPct val="0"/>
              </a:spcBef>
            </a:pPr>
            <a:r>
              <a:rPr lang="en-US" sz="2300" spc="195" dirty="0">
                <a:solidFill>
                  <a:srgbClr val="000000"/>
                </a:solidFill>
                <a:latin typeface="Nunito"/>
              </a:rPr>
              <a:t>User Authentication and Authorization</a:t>
            </a:r>
          </a:p>
        </p:txBody>
      </p:sp>
      <p:sp>
        <p:nvSpPr>
          <p:cNvPr id="20" name="TextBox 20"/>
          <p:cNvSpPr txBox="1"/>
          <p:nvPr/>
        </p:nvSpPr>
        <p:spPr>
          <a:xfrm>
            <a:off x="1854542" y="3623552"/>
            <a:ext cx="5416270" cy="806631"/>
          </a:xfrm>
          <a:prstGeom prst="rect">
            <a:avLst/>
          </a:prstGeom>
        </p:spPr>
        <p:txBody>
          <a:bodyPr wrap="square" lIns="0" tIns="0" rIns="0" bIns="0" rtlCol="0" anchor="t">
            <a:spAutoFit/>
          </a:bodyPr>
          <a:lstStyle/>
          <a:p>
            <a:pPr algn="l">
              <a:lnSpc>
                <a:spcPts val="3219"/>
              </a:lnSpc>
              <a:spcBef>
                <a:spcPct val="0"/>
              </a:spcBef>
            </a:pPr>
            <a:r>
              <a:rPr lang="en-US" sz="2299" spc="172" dirty="0">
                <a:solidFill>
                  <a:srgbClr val="301906"/>
                </a:solidFill>
                <a:latin typeface="Nunito"/>
              </a:rPr>
              <a:t> Project and Collaboration                   Management</a:t>
            </a:r>
          </a:p>
        </p:txBody>
      </p:sp>
      <p:sp>
        <p:nvSpPr>
          <p:cNvPr id="21" name="TextBox 21"/>
          <p:cNvSpPr txBox="1"/>
          <p:nvPr/>
        </p:nvSpPr>
        <p:spPr>
          <a:xfrm>
            <a:off x="1854542" y="4908166"/>
            <a:ext cx="5551106" cy="396262"/>
          </a:xfrm>
          <a:prstGeom prst="rect">
            <a:avLst/>
          </a:prstGeom>
        </p:spPr>
        <p:txBody>
          <a:bodyPr wrap="square" lIns="0" tIns="0" rIns="0" bIns="0" rtlCol="0" anchor="t">
            <a:spAutoFit/>
          </a:bodyPr>
          <a:lstStyle/>
          <a:p>
            <a:pPr algn="l">
              <a:lnSpc>
                <a:spcPts val="3219"/>
              </a:lnSpc>
              <a:spcBef>
                <a:spcPct val="0"/>
              </a:spcBef>
            </a:pPr>
            <a:r>
              <a:rPr lang="en-US" sz="2299" spc="172" dirty="0">
                <a:solidFill>
                  <a:srgbClr val="301906"/>
                </a:solidFill>
                <a:latin typeface="Nunito"/>
              </a:rPr>
              <a:t> Diagram and Element Management</a:t>
            </a:r>
          </a:p>
        </p:txBody>
      </p:sp>
      <p:sp>
        <p:nvSpPr>
          <p:cNvPr id="22" name="TextBox 22"/>
          <p:cNvSpPr txBox="1"/>
          <p:nvPr/>
        </p:nvSpPr>
        <p:spPr>
          <a:xfrm>
            <a:off x="1854542" y="6368768"/>
            <a:ext cx="4880253" cy="396262"/>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Monitoring and Version Control</a:t>
            </a:r>
          </a:p>
        </p:txBody>
      </p:sp>
      <p:sp>
        <p:nvSpPr>
          <p:cNvPr id="23" name="TextBox 23"/>
          <p:cNvSpPr txBox="1"/>
          <p:nvPr/>
        </p:nvSpPr>
        <p:spPr>
          <a:xfrm>
            <a:off x="1854542" y="7778041"/>
            <a:ext cx="4880253" cy="396262"/>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Data Validation</a:t>
            </a:r>
          </a:p>
        </p:txBody>
      </p:sp>
      <p:sp>
        <p:nvSpPr>
          <p:cNvPr id="24" name="TextBox 24"/>
          <p:cNvSpPr txBox="1"/>
          <p:nvPr/>
        </p:nvSpPr>
        <p:spPr>
          <a:xfrm>
            <a:off x="1854542" y="9062656"/>
            <a:ext cx="4880253" cy="396262"/>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Security and Backup</a:t>
            </a:r>
          </a:p>
        </p:txBody>
      </p:sp>
      <p:sp>
        <p:nvSpPr>
          <p:cNvPr id="26" name="Freeform 26"/>
          <p:cNvSpPr/>
          <p:nvPr/>
        </p:nvSpPr>
        <p:spPr>
          <a:xfrm>
            <a:off x="501326" y="8821800"/>
            <a:ext cx="1054749" cy="1117615"/>
          </a:xfrm>
          <a:custGeom>
            <a:avLst/>
            <a:gdLst/>
            <a:ahLst/>
            <a:cxnLst/>
            <a:rect l="l" t="t" r="r" b="b"/>
            <a:pathLst>
              <a:path w="1054749" h="1117615">
                <a:moveTo>
                  <a:pt x="0" y="0"/>
                </a:moveTo>
                <a:lnTo>
                  <a:pt x="1054748" y="0"/>
                </a:lnTo>
                <a:lnTo>
                  <a:pt x="1054748"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7" name="TextBox 27"/>
          <p:cNvSpPr txBox="1"/>
          <p:nvPr/>
        </p:nvSpPr>
        <p:spPr>
          <a:xfrm>
            <a:off x="710606" y="9364398"/>
            <a:ext cx="636188" cy="318135"/>
          </a:xfrm>
          <a:prstGeom prst="rect">
            <a:avLst/>
          </a:prstGeom>
        </p:spPr>
        <p:txBody>
          <a:bodyPr lIns="0" tIns="0" rIns="0" bIns="0" rtlCol="0" anchor="t">
            <a:spAutoFit/>
          </a:bodyPr>
          <a:lstStyle/>
          <a:p>
            <a:pPr algn="ctr">
              <a:lnSpc>
                <a:spcPts val="2400"/>
              </a:lnSpc>
            </a:pPr>
            <a:r>
              <a:rPr lang="en-US" sz="2400" spc="180">
                <a:solidFill>
                  <a:srgbClr val="FFFEFD"/>
                </a:solidFill>
                <a:latin typeface="Nunito"/>
              </a:rPr>
              <a:t>6</a:t>
            </a:r>
          </a:p>
        </p:txBody>
      </p:sp>
      <p:sp>
        <p:nvSpPr>
          <p:cNvPr id="29" name="TextBox 28">
            <a:extLst>
              <a:ext uri="{FF2B5EF4-FFF2-40B4-BE49-F238E27FC236}">
                <a16:creationId xmlns:a16="http://schemas.microsoft.com/office/drawing/2014/main" id="{4E0D595D-C45C-436D-886F-A1601F3A2A75}"/>
              </a:ext>
            </a:extLst>
          </p:cNvPr>
          <p:cNvSpPr txBox="1"/>
          <p:nvPr/>
        </p:nvSpPr>
        <p:spPr>
          <a:xfrm>
            <a:off x="9755384" y="3834728"/>
            <a:ext cx="5621004" cy="1815882"/>
          </a:xfrm>
          <a:prstGeom prst="rect">
            <a:avLst/>
          </a:prstGeom>
          <a:noFill/>
        </p:spPr>
        <p:txBody>
          <a:bodyPr wrap="square">
            <a:spAutoFit/>
          </a:bodyPr>
          <a:lstStyle/>
          <a:p>
            <a:pPr algn="ctr"/>
            <a:r>
              <a:rPr lang="en-US" sz="2800" dirty="0">
                <a:solidFill>
                  <a:schemeClr val="bg2">
                    <a:lumMod val="10000"/>
                  </a:schemeClr>
                </a:solidFill>
                <a:latin typeface="Nunito" pitchFamily="2" charset="0"/>
              </a:rPr>
              <a:t>Ensure efficient management of user interactions, project data, diagram structures, and collaborative functionalities</a:t>
            </a:r>
            <a:r>
              <a:rPr lang="en-US" sz="2530" dirty="0">
                <a:latin typeface="Nunito" pitchFamily="2" charset="0"/>
              </a:rPr>
              <a:t>.</a:t>
            </a:r>
            <a:endParaRPr lang="en-PK" sz="2530" dirty="0">
              <a:latin typeface="Nunito" pitchFamily="2" charset="0"/>
            </a:endParaRPr>
          </a:p>
        </p:txBody>
      </p:sp>
    </p:spTree>
    <p:extLst>
      <p:ext uri="{BB962C8B-B14F-4D97-AF65-F5344CB8AC3E}">
        <p14:creationId xmlns:p14="http://schemas.microsoft.com/office/powerpoint/2010/main" val="32482401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EEE7"/>
        </a:solidFill>
        <a:effectLst/>
      </p:bgPr>
    </p:bg>
    <p:spTree>
      <p:nvGrpSpPr>
        <p:cNvPr id="1" name=""/>
        <p:cNvGrpSpPr/>
        <p:nvPr/>
      </p:nvGrpSpPr>
      <p:grpSpPr>
        <a:xfrm>
          <a:off x="0" y="0"/>
          <a:ext cx="0" cy="0"/>
          <a:chOff x="0" y="0"/>
          <a:chExt cx="0" cy="0"/>
        </a:xfrm>
      </p:grpSpPr>
      <p:sp>
        <p:nvSpPr>
          <p:cNvPr id="2" name="Freeform 2"/>
          <p:cNvSpPr/>
          <p:nvPr/>
        </p:nvSpPr>
        <p:spPr>
          <a:xfrm rot="-5400000">
            <a:off x="9071515" y="1194223"/>
            <a:ext cx="6695957" cy="9717712"/>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9291350" y="1432015"/>
            <a:ext cx="5693112" cy="8805361"/>
          </a:xfrm>
          <a:custGeom>
            <a:avLst/>
            <a:gdLst/>
            <a:ahLst/>
            <a:cxnLst/>
            <a:rect l="l" t="t" r="r" b="b"/>
            <a:pathLst>
              <a:path w="2786921" h="7901065">
                <a:moveTo>
                  <a:pt x="0" y="0"/>
                </a:moveTo>
                <a:lnTo>
                  <a:pt x="2786921" y="0"/>
                </a:lnTo>
                <a:lnTo>
                  <a:pt x="2786921" y="7901065"/>
                </a:lnTo>
                <a:lnTo>
                  <a:pt x="0" y="7901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K" dirty="0"/>
          </a:p>
        </p:txBody>
      </p:sp>
      <p:sp>
        <p:nvSpPr>
          <p:cNvPr id="4" name="Freeform 4"/>
          <p:cNvSpPr/>
          <p:nvPr/>
        </p:nvSpPr>
        <p:spPr>
          <a:xfrm>
            <a:off x="15671549" y="8750172"/>
            <a:ext cx="2678349" cy="719806"/>
          </a:xfrm>
          <a:custGeom>
            <a:avLst/>
            <a:gdLst/>
            <a:ahLst/>
            <a:cxnLst/>
            <a:rect l="l" t="t" r="r" b="b"/>
            <a:pathLst>
              <a:path w="2678349" h="719806">
                <a:moveTo>
                  <a:pt x="0" y="0"/>
                </a:moveTo>
                <a:lnTo>
                  <a:pt x="2678349" y="0"/>
                </a:lnTo>
                <a:lnTo>
                  <a:pt x="2678349" y="719806"/>
                </a:lnTo>
                <a:lnTo>
                  <a:pt x="0" y="7198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465561" flipV="1">
            <a:off x="15847678" y="-1449303"/>
            <a:ext cx="2805148" cy="3556448"/>
          </a:xfrm>
          <a:custGeom>
            <a:avLst/>
            <a:gdLst/>
            <a:ahLst/>
            <a:cxnLst/>
            <a:rect l="l" t="t" r="r" b="b"/>
            <a:pathLst>
              <a:path w="2805148" h="3556448">
                <a:moveTo>
                  <a:pt x="0" y="3556448"/>
                </a:moveTo>
                <a:lnTo>
                  <a:pt x="2805148" y="3556448"/>
                </a:lnTo>
                <a:lnTo>
                  <a:pt x="2805148" y="0"/>
                </a:lnTo>
                <a:lnTo>
                  <a:pt x="0" y="0"/>
                </a:lnTo>
                <a:lnTo>
                  <a:pt x="0" y="355644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3232" y="2586325"/>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83232" y="7764803"/>
            <a:ext cx="1054749" cy="1117615"/>
          </a:xfrm>
          <a:custGeom>
            <a:avLst/>
            <a:gdLst/>
            <a:ahLst/>
            <a:cxnLst/>
            <a:rect l="l" t="t" r="r" b="b"/>
            <a:pathLst>
              <a:path w="1054749" h="1117615">
                <a:moveTo>
                  <a:pt x="0" y="0"/>
                </a:moveTo>
                <a:lnTo>
                  <a:pt x="1054749" y="0"/>
                </a:lnTo>
                <a:lnTo>
                  <a:pt x="1054749" y="1117614"/>
                </a:lnTo>
                <a:lnTo>
                  <a:pt x="0" y="111761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183232" y="517707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83232" y="394508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183232" y="640906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TextBox 11"/>
          <p:cNvSpPr txBox="1"/>
          <p:nvPr/>
        </p:nvSpPr>
        <p:spPr>
          <a:xfrm>
            <a:off x="7990322" y="1228283"/>
            <a:ext cx="8801193" cy="1076328"/>
          </a:xfrm>
          <a:prstGeom prst="rect">
            <a:avLst/>
          </a:prstGeom>
        </p:spPr>
        <p:txBody>
          <a:bodyPr lIns="0" tIns="0" rIns="0" bIns="0" rtlCol="0" anchor="t">
            <a:spAutoFit/>
          </a:bodyPr>
          <a:lstStyle/>
          <a:p>
            <a:pPr algn="ctr">
              <a:lnSpc>
                <a:spcPts val="8250"/>
              </a:lnSpc>
            </a:pPr>
            <a:r>
              <a:rPr lang="en-US" sz="7500" dirty="0">
                <a:solidFill>
                  <a:srgbClr val="301906"/>
                </a:solidFill>
                <a:latin typeface="Nunito Bold"/>
              </a:rPr>
              <a:t>Algorithms</a:t>
            </a:r>
          </a:p>
        </p:txBody>
      </p:sp>
      <p:sp>
        <p:nvSpPr>
          <p:cNvPr id="12" name="TextBox 12"/>
          <p:cNvSpPr txBox="1"/>
          <p:nvPr/>
        </p:nvSpPr>
        <p:spPr>
          <a:xfrm>
            <a:off x="428356" y="3098342"/>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1</a:t>
            </a:r>
          </a:p>
        </p:txBody>
      </p:sp>
      <p:sp>
        <p:nvSpPr>
          <p:cNvPr id="13" name="TextBox 13"/>
          <p:cNvSpPr txBox="1"/>
          <p:nvPr/>
        </p:nvSpPr>
        <p:spPr>
          <a:xfrm>
            <a:off x="392512" y="8208479"/>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5</a:t>
            </a:r>
          </a:p>
        </p:txBody>
      </p:sp>
      <p:sp>
        <p:nvSpPr>
          <p:cNvPr id="14" name="TextBox 14"/>
          <p:cNvSpPr txBox="1"/>
          <p:nvPr/>
        </p:nvSpPr>
        <p:spPr>
          <a:xfrm>
            <a:off x="428356" y="5657645"/>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3</a:t>
            </a:r>
          </a:p>
        </p:txBody>
      </p:sp>
      <p:sp>
        <p:nvSpPr>
          <p:cNvPr id="15" name="TextBox 15"/>
          <p:cNvSpPr txBox="1"/>
          <p:nvPr/>
        </p:nvSpPr>
        <p:spPr>
          <a:xfrm>
            <a:off x="392512" y="4373821"/>
            <a:ext cx="636188" cy="318122"/>
          </a:xfrm>
          <a:prstGeom prst="rect">
            <a:avLst/>
          </a:prstGeom>
        </p:spPr>
        <p:txBody>
          <a:bodyPr lIns="0" tIns="0" rIns="0" bIns="0" rtlCol="0" anchor="t">
            <a:spAutoFit/>
          </a:bodyPr>
          <a:lstStyle/>
          <a:p>
            <a:pPr algn="ctr">
              <a:lnSpc>
                <a:spcPts val="2400"/>
              </a:lnSpc>
            </a:pPr>
            <a:r>
              <a:rPr lang="en-US" sz="2400" spc="180">
                <a:solidFill>
                  <a:srgbClr val="FFFEFD"/>
                </a:solidFill>
                <a:latin typeface="Nunito"/>
              </a:rPr>
              <a:t>2</a:t>
            </a:r>
          </a:p>
        </p:txBody>
      </p:sp>
      <p:sp>
        <p:nvSpPr>
          <p:cNvPr id="16" name="TextBox 16"/>
          <p:cNvSpPr txBox="1"/>
          <p:nvPr/>
        </p:nvSpPr>
        <p:spPr>
          <a:xfrm>
            <a:off x="392512" y="6866188"/>
            <a:ext cx="636188" cy="318122"/>
          </a:xfrm>
          <a:prstGeom prst="rect">
            <a:avLst/>
          </a:prstGeom>
        </p:spPr>
        <p:txBody>
          <a:bodyPr lIns="0" tIns="0" rIns="0" bIns="0" rtlCol="0" anchor="t">
            <a:spAutoFit/>
          </a:bodyPr>
          <a:lstStyle/>
          <a:p>
            <a:pPr algn="ctr">
              <a:lnSpc>
                <a:spcPts val="2400"/>
              </a:lnSpc>
            </a:pPr>
            <a:r>
              <a:rPr lang="en-US" sz="2400" spc="180">
                <a:solidFill>
                  <a:srgbClr val="FFFEFD"/>
                </a:solidFill>
                <a:latin typeface="Nunito"/>
              </a:rPr>
              <a:t>4</a:t>
            </a:r>
          </a:p>
        </p:txBody>
      </p:sp>
      <p:sp>
        <p:nvSpPr>
          <p:cNvPr id="17" name="TextBox 17"/>
          <p:cNvSpPr txBox="1"/>
          <p:nvPr/>
        </p:nvSpPr>
        <p:spPr>
          <a:xfrm>
            <a:off x="392512" y="1939260"/>
            <a:ext cx="7406779" cy="350096"/>
          </a:xfrm>
          <a:prstGeom prst="rect">
            <a:avLst/>
          </a:prstGeom>
        </p:spPr>
        <p:txBody>
          <a:bodyPr lIns="0" tIns="0" rIns="0" bIns="0" rtlCol="0" anchor="t">
            <a:spAutoFit/>
          </a:bodyPr>
          <a:lstStyle/>
          <a:p>
            <a:pPr algn="ctr">
              <a:lnSpc>
                <a:spcPts val="2600"/>
              </a:lnSpc>
              <a:spcBef>
                <a:spcPct val="0"/>
              </a:spcBef>
            </a:pPr>
            <a:r>
              <a:rPr lang="en-US" sz="2600" spc="195" dirty="0">
                <a:solidFill>
                  <a:srgbClr val="000000"/>
                </a:solidFill>
                <a:latin typeface="Nunito Bold"/>
              </a:rPr>
              <a:t> Future Enhancements for Algorithms</a:t>
            </a:r>
          </a:p>
        </p:txBody>
      </p:sp>
      <p:sp>
        <p:nvSpPr>
          <p:cNvPr id="18" name="TextBox 18"/>
          <p:cNvSpPr txBox="1"/>
          <p:nvPr/>
        </p:nvSpPr>
        <p:spPr>
          <a:xfrm>
            <a:off x="1769884" y="2859727"/>
            <a:ext cx="5045855" cy="446276"/>
          </a:xfrm>
          <a:prstGeom prst="rect">
            <a:avLst/>
          </a:prstGeom>
        </p:spPr>
        <p:txBody>
          <a:bodyPr wrap="square" lIns="0" tIns="0" rIns="0" bIns="0" rtlCol="0" anchor="t">
            <a:spAutoFit/>
          </a:bodyPr>
          <a:lstStyle/>
          <a:p>
            <a:pPr algn="l">
              <a:lnSpc>
                <a:spcPts val="3639"/>
              </a:lnSpc>
              <a:spcBef>
                <a:spcPct val="0"/>
              </a:spcBef>
            </a:pPr>
            <a:r>
              <a:rPr lang="en-US" sz="2599" spc="194" dirty="0">
                <a:solidFill>
                  <a:srgbClr val="301906"/>
                </a:solidFill>
                <a:latin typeface="Nunito"/>
              </a:rPr>
              <a:t>Machine Learning Integration </a:t>
            </a:r>
          </a:p>
        </p:txBody>
      </p:sp>
      <p:sp>
        <p:nvSpPr>
          <p:cNvPr id="19" name="TextBox 19"/>
          <p:cNvSpPr txBox="1"/>
          <p:nvPr/>
        </p:nvSpPr>
        <p:spPr>
          <a:xfrm>
            <a:off x="1683347" y="4122156"/>
            <a:ext cx="5045855" cy="446276"/>
          </a:xfrm>
          <a:prstGeom prst="rect">
            <a:avLst/>
          </a:prstGeom>
        </p:spPr>
        <p:txBody>
          <a:bodyPr lIns="0" tIns="0" rIns="0" bIns="0" rtlCol="0" anchor="t">
            <a:spAutoFit/>
          </a:bodyPr>
          <a:lstStyle/>
          <a:p>
            <a:pPr algn="l">
              <a:lnSpc>
                <a:spcPts val="3639"/>
              </a:lnSpc>
              <a:spcBef>
                <a:spcPct val="0"/>
              </a:spcBef>
            </a:pPr>
            <a:r>
              <a:rPr lang="en-US" sz="2599" spc="194" dirty="0">
                <a:solidFill>
                  <a:srgbClr val="301906"/>
                </a:solidFill>
                <a:latin typeface="Nunito"/>
              </a:rPr>
              <a:t>Real-time Collaboration</a:t>
            </a:r>
          </a:p>
        </p:txBody>
      </p:sp>
      <p:sp>
        <p:nvSpPr>
          <p:cNvPr id="20" name="TextBox 20"/>
          <p:cNvSpPr txBox="1"/>
          <p:nvPr/>
        </p:nvSpPr>
        <p:spPr>
          <a:xfrm>
            <a:off x="1683347" y="5504320"/>
            <a:ext cx="4381899" cy="446276"/>
          </a:xfrm>
          <a:prstGeom prst="rect">
            <a:avLst/>
          </a:prstGeom>
        </p:spPr>
        <p:txBody>
          <a:bodyPr lIns="0" tIns="0" rIns="0" bIns="0" rtlCol="0" anchor="t">
            <a:spAutoFit/>
          </a:bodyPr>
          <a:lstStyle/>
          <a:p>
            <a:pPr algn="l">
              <a:lnSpc>
                <a:spcPts val="3639"/>
              </a:lnSpc>
              <a:spcBef>
                <a:spcPct val="0"/>
              </a:spcBef>
            </a:pPr>
            <a:r>
              <a:rPr lang="en-US" sz="2599" spc="194" dirty="0">
                <a:solidFill>
                  <a:srgbClr val="301906"/>
                </a:solidFill>
                <a:latin typeface="Nunito"/>
              </a:rPr>
              <a:t>Advanced Search </a:t>
            </a:r>
          </a:p>
        </p:txBody>
      </p:sp>
      <p:sp>
        <p:nvSpPr>
          <p:cNvPr id="21" name="TextBox 21"/>
          <p:cNvSpPr txBox="1"/>
          <p:nvPr/>
        </p:nvSpPr>
        <p:spPr>
          <a:xfrm>
            <a:off x="1009650" y="6826684"/>
            <a:ext cx="4569421" cy="350096"/>
          </a:xfrm>
          <a:prstGeom prst="rect">
            <a:avLst/>
          </a:prstGeom>
        </p:spPr>
        <p:txBody>
          <a:bodyPr lIns="0" tIns="0" rIns="0" bIns="0" rtlCol="0" anchor="t">
            <a:spAutoFit/>
          </a:bodyPr>
          <a:lstStyle/>
          <a:p>
            <a:pPr algn="ctr">
              <a:lnSpc>
                <a:spcPts val="2600"/>
              </a:lnSpc>
              <a:spcBef>
                <a:spcPct val="0"/>
              </a:spcBef>
            </a:pPr>
            <a:r>
              <a:rPr lang="en-US" sz="2600" spc="195" dirty="0">
                <a:solidFill>
                  <a:srgbClr val="000000"/>
                </a:solidFill>
                <a:latin typeface="Nunito"/>
              </a:rPr>
              <a:t> Automated Backups</a:t>
            </a:r>
          </a:p>
        </p:txBody>
      </p:sp>
      <p:sp>
        <p:nvSpPr>
          <p:cNvPr id="22" name="TextBox 22"/>
          <p:cNvSpPr txBox="1"/>
          <p:nvPr/>
        </p:nvSpPr>
        <p:spPr>
          <a:xfrm>
            <a:off x="1573896" y="8014365"/>
            <a:ext cx="5777460" cy="350096"/>
          </a:xfrm>
          <a:prstGeom prst="rect">
            <a:avLst/>
          </a:prstGeom>
        </p:spPr>
        <p:txBody>
          <a:bodyPr wrap="square" lIns="0" tIns="0" rIns="0" bIns="0" rtlCol="0" anchor="t">
            <a:spAutoFit/>
          </a:bodyPr>
          <a:lstStyle/>
          <a:p>
            <a:pPr algn="l">
              <a:lnSpc>
                <a:spcPts val="2600"/>
              </a:lnSpc>
              <a:spcBef>
                <a:spcPct val="0"/>
              </a:spcBef>
            </a:pPr>
            <a:r>
              <a:rPr lang="en-US" sz="2600" spc="195" dirty="0">
                <a:solidFill>
                  <a:srgbClr val="000000"/>
                </a:solidFill>
                <a:latin typeface="Nunito"/>
              </a:rPr>
              <a:t>Integration with External Tools</a:t>
            </a:r>
          </a:p>
        </p:txBody>
      </p:sp>
      <p:sp>
        <p:nvSpPr>
          <p:cNvPr id="24" name="TextBox 24"/>
          <p:cNvSpPr txBox="1"/>
          <p:nvPr/>
        </p:nvSpPr>
        <p:spPr>
          <a:xfrm>
            <a:off x="9144000" y="3735273"/>
            <a:ext cx="6934200" cy="1006366"/>
          </a:xfrm>
          <a:prstGeom prst="rect">
            <a:avLst/>
          </a:prstGeom>
        </p:spPr>
        <p:txBody>
          <a:bodyPr wrap="square" lIns="0" tIns="0" rIns="0" bIns="0" rtlCol="0" anchor="t">
            <a:spAutoFit/>
          </a:bodyPr>
          <a:lstStyle/>
          <a:p>
            <a:pPr algn="ctr">
              <a:lnSpc>
                <a:spcPts val="3955"/>
              </a:lnSpc>
              <a:spcBef>
                <a:spcPct val="0"/>
              </a:spcBef>
            </a:pPr>
            <a:r>
              <a:rPr lang="en-US" sz="2825" spc="211" dirty="0">
                <a:solidFill>
                  <a:srgbClr val="000000"/>
                </a:solidFill>
                <a:latin typeface="Nunito Bold"/>
              </a:rPr>
              <a:t>Optimization and Performance</a:t>
            </a:r>
          </a:p>
          <a:p>
            <a:pPr algn="ctr">
              <a:lnSpc>
                <a:spcPts val="3955"/>
              </a:lnSpc>
              <a:spcBef>
                <a:spcPct val="0"/>
              </a:spcBef>
            </a:pPr>
            <a:r>
              <a:rPr lang="en-US" sz="2825" spc="211" dirty="0">
                <a:solidFill>
                  <a:srgbClr val="000000"/>
                </a:solidFill>
                <a:latin typeface="Nunito Bold"/>
              </a:rPr>
              <a:t>Considerations</a:t>
            </a:r>
          </a:p>
        </p:txBody>
      </p:sp>
      <p:sp>
        <p:nvSpPr>
          <p:cNvPr id="26" name="TextBox 21">
            <a:extLst>
              <a:ext uri="{FF2B5EF4-FFF2-40B4-BE49-F238E27FC236}">
                <a16:creationId xmlns:a16="http://schemas.microsoft.com/office/drawing/2014/main" id="{6789A3CD-5288-454B-A5CD-305C25964A94}"/>
              </a:ext>
            </a:extLst>
          </p:cNvPr>
          <p:cNvSpPr txBox="1"/>
          <p:nvPr/>
        </p:nvSpPr>
        <p:spPr>
          <a:xfrm>
            <a:off x="10010515" y="5466010"/>
            <a:ext cx="4569421" cy="2350643"/>
          </a:xfrm>
          <a:prstGeom prst="rect">
            <a:avLst/>
          </a:prstGeom>
        </p:spPr>
        <p:txBody>
          <a:bodyPr lIns="0" tIns="0" rIns="0" bIns="0" rtlCol="0" anchor="t">
            <a:spAutoFit/>
          </a:bodyPr>
          <a:lstStyle/>
          <a:p>
            <a:pPr marL="457200" indent="-457200" algn="ctr">
              <a:lnSpc>
                <a:spcPts val="2600"/>
              </a:lnSpc>
              <a:spcBef>
                <a:spcPct val="0"/>
              </a:spcBef>
              <a:buFont typeface="Wingdings" panose="05000000000000000000" pitchFamily="2" charset="2"/>
              <a:buChar char="§"/>
            </a:pPr>
            <a:r>
              <a:rPr lang="en-US" sz="2600" spc="195" dirty="0">
                <a:solidFill>
                  <a:srgbClr val="000000"/>
                </a:solidFill>
                <a:latin typeface="Nunito"/>
              </a:rPr>
              <a:t> </a:t>
            </a:r>
            <a:r>
              <a:rPr lang="en-US" sz="2800" spc="195" dirty="0">
                <a:solidFill>
                  <a:srgbClr val="000000"/>
                </a:solidFill>
                <a:latin typeface="Nunito"/>
              </a:rPr>
              <a:t>Caching</a:t>
            </a:r>
          </a:p>
          <a:p>
            <a:pPr marL="457200" indent="-457200" algn="ctr">
              <a:lnSpc>
                <a:spcPts val="2600"/>
              </a:lnSpc>
              <a:spcBef>
                <a:spcPct val="0"/>
              </a:spcBef>
              <a:buFont typeface="Wingdings" panose="05000000000000000000" pitchFamily="2" charset="2"/>
              <a:buChar char="§"/>
            </a:pPr>
            <a:endParaRPr lang="en-US" sz="2800" spc="195" dirty="0">
              <a:solidFill>
                <a:srgbClr val="000000"/>
              </a:solidFill>
              <a:latin typeface="Nunito"/>
            </a:endParaRPr>
          </a:p>
          <a:p>
            <a:pPr marL="457200" indent="-457200" algn="ctr">
              <a:lnSpc>
                <a:spcPts val="2600"/>
              </a:lnSpc>
              <a:spcBef>
                <a:spcPct val="0"/>
              </a:spcBef>
              <a:buFont typeface="Wingdings" panose="05000000000000000000" pitchFamily="2" charset="2"/>
              <a:buChar char="§"/>
            </a:pPr>
            <a:r>
              <a:rPr lang="en-US" sz="2800" spc="195" dirty="0">
                <a:solidFill>
                  <a:srgbClr val="000000"/>
                </a:solidFill>
                <a:latin typeface="Nunito"/>
              </a:rPr>
              <a:t>Indexing</a:t>
            </a:r>
          </a:p>
          <a:p>
            <a:pPr marL="457200" indent="-457200" algn="ctr">
              <a:lnSpc>
                <a:spcPts val="2600"/>
              </a:lnSpc>
              <a:spcBef>
                <a:spcPct val="0"/>
              </a:spcBef>
              <a:buFont typeface="Wingdings" panose="05000000000000000000" pitchFamily="2" charset="2"/>
              <a:buChar char="§"/>
            </a:pPr>
            <a:endParaRPr lang="en-US" sz="2800" spc="195" dirty="0">
              <a:solidFill>
                <a:srgbClr val="000000"/>
              </a:solidFill>
              <a:latin typeface="Nunito"/>
            </a:endParaRPr>
          </a:p>
          <a:p>
            <a:pPr marL="457200" indent="-457200" algn="ctr">
              <a:lnSpc>
                <a:spcPts val="2600"/>
              </a:lnSpc>
              <a:spcBef>
                <a:spcPct val="0"/>
              </a:spcBef>
              <a:buFont typeface="Wingdings" panose="05000000000000000000" pitchFamily="2" charset="2"/>
              <a:buChar char="§"/>
            </a:pPr>
            <a:r>
              <a:rPr lang="en-US" sz="2800" spc="195" dirty="0">
                <a:solidFill>
                  <a:srgbClr val="000000"/>
                </a:solidFill>
                <a:latin typeface="Nunito"/>
              </a:rPr>
              <a:t>Batch Processing</a:t>
            </a:r>
          </a:p>
          <a:p>
            <a:pPr marL="457200" indent="-457200" algn="ctr">
              <a:lnSpc>
                <a:spcPts val="2600"/>
              </a:lnSpc>
              <a:spcBef>
                <a:spcPct val="0"/>
              </a:spcBef>
              <a:buFont typeface="Wingdings" panose="05000000000000000000" pitchFamily="2" charset="2"/>
              <a:buChar char="§"/>
            </a:pPr>
            <a:endParaRPr lang="en-US" sz="2800" spc="195" dirty="0">
              <a:solidFill>
                <a:srgbClr val="000000"/>
              </a:solidFill>
              <a:latin typeface="Nunito"/>
            </a:endParaRPr>
          </a:p>
          <a:p>
            <a:pPr marL="457200" indent="-457200" algn="ctr">
              <a:lnSpc>
                <a:spcPts val="2600"/>
              </a:lnSpc>
              <a:spcBef>
                <a:spcPct val="0"/>
              </a:spcBef>
              <a:buFont typeface="Wingdings" panose="05000000000000000000" pitchFamily="2" charset="2"/>
              <a:buChar char="§"/>
            </a:pPr>
            <a:r>
              <a:rPr lang="en-US" sz="2800" spc="195" dirty="0">
                <a:solidFill>
                  <a:srgbClr val="000000"/>
                </a:solidFill>
                <a:latin typeface="Nunito"/>
              </a:rPr>
              <a:t>Concurrency Control</a:t>
            </a:r>
          </a:p>
        </p:txBody>
      </p:sp>
    </p:spTree>
    <p:extLst>
      <p:ext uri="{BB962C8B-B14F-4D97-AF65-F5344CB8AC3E}">
        <p14:creationId xmlns:p14="http://schemas.microsoft.com/office/powerpoint/2010/main" val="1722927792"/>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1577053" y="-450934"/>
            <a:ext cx="3934308" cy="3073678"/>
          </a:xfrm>
          <a:custGeom>
            <a:avLst/>
            <a:gdLst/>
            <a:ahLst/>
            <a:cxnLst/>
            <a:rect l="l" t="t" r="r" b="b"/>
            <a:pathLst>
              <a:path w="3934308" h="3073678">
                <a:moveTo>
                  <a:pt x="0" y="0"/>
                </a:moveTo>
                <a:lnTo>
                  <a:pt x="3934307" y="0"/>
                </a:lnTo>
                <a:lnTo>
                  <a:pt x="3934307" y="3073678"/>
                </a:lnTo>
                <a:lnTo>
                  <a:pt x="0" y="30736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259300" y="6848217"/>
            <a:ext cx="3233554" cy="3839946"/>
          </a:xfrm>
          <a:custGeom>
            <a:avLst/>
            <a:gdLst/>
            <a:ahLst/>
            <a:cxnLst/>
            <a:rect l="l" t="t" r="r" b="b"/>
            <a:pathLst>
              <a:path w="3233554" h="3839946">
                <a:moveTo>
                  <a:pt x="0" y="0"/>
                </a:moveTo>
                <a:lnTo>
                  <a:pt x="3233554" y="0"/>
                </a:lnTo>
                <a:lnTo>
                  <a:pt x="3233554" y="3839945"/>
                </a:lnTo>
                <a:lnTo>
                  <a:pt x="0" y="38399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35847">
            <a:off x="3271512" y="817573"/>
            <a:ext cx="11895444" cy="12061287"/>
          </a:xfrm>
          <a:custGeom>
            <a:avLst/>
            <a:gdLst/>
            <a:ahLst/>
            <a:cxnLst/>
            <a:rect l="l" t="t" r="r" b="b"/>
            <a:pathLst>
              <a:path w="11895444" h="12061287">
                <a:moveTo>
                  <a:pt x="0" y="0"/>
                </a:moveTo>
                <a:lnTo>
                  <a:pt x="11895445" y="0"/>
                </a:lnTo>
                <a:lnTo>
                  <a:pt x="11895445" y="12061287"/>
                </a:lnTo>
                <a:lnTo>
                  <a:pt x="0" y="120612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87439" y="9288862"/>
            <a:ext cx="12513121" cy="2455700"/>
          </a:xfrm>
          <a:custGeom>
            <a:avLst/>
            <a:gdLst/>
            <a:ahLst/>
            <a:cxnLst/>
            <a:rect l="l" t="t" r="r" b="b"/>
            <a:pathLst>
              <a:path w="12513121" h="2455700">
                <a:moveTo>
                  <a:pt x="0" y="0"/>
                </a:moveTo>
                <a:lnTo>
                  <a:pt x="12513122" y="0"/>
                </a:lnTo>
                <a:lnTo>
                  <a:pt x="12513122" y="2455700"/>
                </a:lnTo>
                <a:lnTo>
                  <a:pt x="0" y="2455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449440">
            <a:off x="-626409" y="6774271"/>
            <a:ext cx="3564209" cy="1769144"/>
          </a:xfrm>
          <a:custGeom>
            <a:avLst/>
            <a:gdLst/>
            <a:ahLst/>
            <a:cxnLst/>
            <a:rect l="l" t="t" r="r" b="b"/>
            <a:pathLst>
              <a:path w="3564209" h="1769144">
                <a:moveTo>
                  <a:pt x="0" y="0"/>
                </a:moveTo>
                <a:lnTo>
                  <a:pt x="3564209" y="0"/>
                </a:lnTo>
                <a:lnTo>
                  <a:pt x="3564209" y="1769143"/>
                </a:lnTo>
                <a:lnTo>
                  <a:pt x="0" y="176914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166907" y="1391937"/>
            <a:ext cx="4184786" cy="2328263"/>
          </a:xfrm>
          <a:custGeom>
            <a:avLst/>
            <a:gdLst/>
            <a:ahLst/>
            <a:cxnLst/>
            <a:rect l="l" t="t" r="r" b="b"/>
            <a:pathLst>
              <a:path w="4184786" h="2328263">
                <a:moveTo>
                  <a:pt x="0" y="0"/>
                </a:moveTo>
                <a:lnTo>
                  <a:pt x="4184786" y="0"/>
                </a:lnTo>
                <a:lnTo>
                  <a:pt x="4184786" y="2328263"/>
                </a:lnTo>
                <a:lnTo>
                  <a:pt x="0" y="23282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5491279">
            <a:off x="8358427" y="5204216"/>
            <a:ext cx="1721614" cy="4284560"/>
          </a:xfrm>
          <a:custGeom>
            <a:avLst/>
            <a:gdLst/>
            <a:ahLst/>
            <a:cxnLst/>
            <a:rect l="l" t="t" r="r" b="b"/>
            <a:pathLst>
              <a:path w="1721614" h="4284560">
                <a:moveTo>
                  <a:pt x="0" y="0"/>
                </a:moveTo>
                <a:lnTo>
                  <a:pt x="1721615" y="0"/>
                </a:lnTo>
                <a:lnTo>
                  <a:pt x="1721615" y="4284560"/>
                </a:lnTo>
                <a:lnTo>
                  <a:pt x="0" y="428456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TextBox 9"/>
          <p:cNvSpPr txBox="1"/>
          <p:nvPr/>
        </p:nvSpPr>
        <p:spPr>
          <a:xfrm rot="-91279">
            <a:off x="7415618" y="7085225"/>
            <a:ext cx="3605529" cy="484469"/>
          </a:xfrm>
          <a:prstGeom prst="rect">
            <a:avLst/>
          </a:prstGeom>
        </p:spPr>
        <p:txBody>
          <a:bodyPr lIns="0" tIns="0" rIns="0" bIns="0" rtlCol="0" anchor="t">
            <a:spAutoFit/>
          </a:bodyPr>
          <a:lstStyle/>
          <a:p>
            <a:pPr algn="ctr">
              <a:lnSpc>
                <a:spcPts val="3699"/>
              </a:lnSpc>
            </a:pPr>
            <a:r>
              <a:rPr lang="en-US" sz="3699" spc="277">
                <a:solidFill>
                  <a:srgbClr val="301906"/>
                </a:solidFill>
                <a:latin typeface="Nunito Bold"/>
              </a:rPr>
              <a:t>Let's begin</a:t>
            </a:r>
          </a:p>
        </p:txBody>
      </p:sp>
      <p:sp>
        <p:nvSpPr>
          <p:cNvPr id="10" name="TextBox 10"/>
          <p:cNvSpPr txBox="1"/>
          <p:nvPr/>
        </p:nvSpPr>
        <p:spPr>
          <a:xfrm rot="-91279">
            <a:off x="3689995" y="3324256"/>
            <a:ext cx="10906680" cy="1368421"/>
          </a:xfrm>
          <a:prstGeom prst="rect">
            <a:avLst/>
          </a:prstGeom>
        </p:spPr>
        <p:txBody>
          <a:bodyPr lIns="0" tIns="0" rIns="0" bIns="0" rtlCol="0" anchor="t">
            <a:spAutoFit/>
          </a:bodyPr>
          <a:lstStyle/>
          <a:p>
            <a:pPr algn="ctr">
              <a:lnSpc>
                <a:spcPts val="11050"/>
              </a:lnSpc>
            </a:pPr>
            <a:r>
              <a:rPr lang="en-US" sz="8500">
                <a:solidFill>
                  <a:srgbClr val="301906"/>
                </a:solidFill>
                <a:latin typeface="Nunito Bold"/>
              </a:rPr>
              <a:t>Database Design</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EEE7"/>
        </a:solidFill>
        <a:effectLst/>
      </p:bgPr>
    </p:bg>
    <p:spTree>
      <p:nvGrpSpPr>
        <p:cNvPr id="1" name=""/>
        <p:cNvGrpSpPr/>
        <p:nvPr/>
      </p:nvGrpSpPr>
      <p:grpSpPr>
        <a:xfrm>
          <a:off x="0" y="0"/>
          <a:ext cx="0" cy="0"/>
          <a:chOff x="0" y="0"/>
          <a:chExt cx="0" cy="0"/>
        </a:xfrm>
      </p:grpSpPr>
      <p:sp>
        <p:nvSpPr>
          <p:cNvPr id="2" name="Freeform 2"/>
          <p:cNvSpPr/>
          <p:nvPr/>
        </p:nvSpPr>
        <p:spPr>
          <a:xfrm rot="-5400000">
            <a:off x="9071515" y="1194223"/>
            <a:ext cx="6695957" cy="9717712"/>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9291350" y="1432015"/>
            <a:ext cx="5693112" cy="8805361"/>
          </a:xfrm>
          <a:custGeom>
            <a:avLst/>
            <a:gdLst/>
            <a:ahLst/>
            <a:cxnLst/>
            <a:rect l="l" t="t" r="r" b="b"/>
            <a:pathLst>
              <a:path w="2786921" h="7901065">
                <a:moveTo>
                  <a:pt x="0" y="0"/>
                </a:moveTo>
                <a:lnTo>
                  <a:pt x="2786921" y="0"/>
                </a:lnTo>
                <a:lnTo>
                  <a:pt x="2786921" y="7901065"/>
                </a:lnTo>
                <a:lnTo>
                  <a:pt x="0" y="7901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K" dirty="0"/>
          </a:p>
        </p:txBody>
      </p:sp>
      <p:sp>
        <p:nvSpPr>
          <p:cNvPr id="4" name="Freeform 4"/>
          <p:cNvSpPr/>
          <p:nvPr/>
        </p:nvSpPr>
        <p:spPr>
          <a:xfrm>
            <a:off x="15671549" y="8750172"/>
            <a:ext cx="2678349" cy="719806"/>
          </a:xfrm>
          <a:custGeom>
            <a:avLst/>
            <a:gdLst/>
            <a:ahLst/>
            <a:cxnLst/>
            <a:rect l="l" t="t" r="r" b="b"/>
            <a:pathLst>
              <a:path w="2678349" h="719806">
                <a:moveTo>
                  <a:pt x="0" y="0"/>
                </a:moveTo>
                <a:lnTo>
                  <a:pt x="2678349" y="0"/>
                </a:lnTo>
                <a:lnTo>
                  <a:pt x="2678349" y="719806"/>
                </a:lnTo>
                <a:lnTo>
                  <a:pt x="0" y="7198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465561" flipV="1">
            <a:off x="15847678" y="-1449303"/>
            <a:ext cx="2805148" cy="3556448"/>
          </a:xfrm>
          <a:custGeom>
            <a:avLst/>
            <a:gdLst/>
            <a:ahLst/>
            <a:cxnLst/>
            <a:rect l="l" t="t" r="r" b="b"/>
            <a:pathLst>
              <a:path w="2805148" h="3556448">
                <a:moveTo>
                  <a:pt x="0" y="3556448"/>
                </a:moveTo>
                <a:lnTo>
                  <a:pt x="2805148" y="3556448"/>
                </a:lnTo>
                <a:lnTo>
                  <a:pt x="2805148" y="0"/>
                </a:lnTo>
                <a:lnTo>
                  <a:pt x="0" y="0"/>
                </a:lnTo>
                <a:lnTo>
                  <a:pt x="0" y="355644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3232" y="2586325"/>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83232" y="7764803"/>
            <a:ext cx="1054749" cy="1117615"/>
          </a:xfrm>
          <a:custGeom>
            <a:avLst/>
            <a:gdLst/>
            <a:ahLst/>
            <a:cxnLst/>
            <a:rect l="l" t="t" r="r" b="b"/>
            <a:pathLst>
              <a:path w="1054749" h="1117615">
                <a:moveTo>
                  <a:pt x="0" y="0"/>
                </a:moveTo>
                <a:lnTo>
                  <a:pt x="1054749" y="0"/>
                </a:lnTo>
                <a:lnTo>
                  <a:pt x="1054749" y="1117614"/>
                </a:lnTo>
                <a:lnTo>
                  <a:pt x="0" y="111761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183232" y="517707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83232" y="394508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183232" y="640906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TextBox 11"/>
          <p:cNvSpPr txBox="1"/>
          <p:nvPr/>
        </p:nvSpPr>
        <p:spPr>
          <a:xfrm>
            <a:off x="7990322" y="1228283"/>
            <a:ext cx="8801193" cy="1076328"/>
          </a:xfrm>
          <a:prstGeom prst="rect">
            <a:avLst/>
          </a:prstGeom>
        </p:spPr>
        <p:txBody>
          <a:bodyPr lIns="0" tIns="0" rIns="0" bIns="0" rtlCol="0" anchor="t">
            <a:spAutoFit/>
          </a:bodyPr>
          <a:lstStyle/>
          <a:p>
            <a:pPr algn="ctr">
              <a:lnSpc>
                <a:spcPts val="8250"/>
              </a:lnSpc>
            </a:pPr>
            <a:r>
              <a:rPr lang="en-US" sz="7500" dirty="0">
                <a:solidFill>
                  <a:srgbClr val="301906"/>
                </a:solidFill>
                <a:latin typeface="Nunito Bold"/>
              </a:rPr>
              <a:t>Database</a:t>
            </a:r>
          </a:p>
        </p:txBody>
      </p:sp>
      <p:sp>
        <p:nvSpPr>
          <p:cNvPr id="12" name="TextBox 12"/>
          <p:cNvSpPr txBox="1"/>
          <p:nvPr/>
        </p:nvSpPr>
        <p:spPr>
          <a:xfrm>
            <a:off x="428356" y="3098342"/>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1</a:t>
            </a:r>
          </a:p>
        </p:txBody>
      </p:sp>
      <p:sp>
        <p:nvSpPr>
          <p:cNvPr id="13" name="TextBox 13"/>
          <p:cNvSpPr txBox="1"/>
          <p:nvPr/>
        </p:nvSpPr>
        <p:spPr>
          <a:xfrm>
            <a:off x="392512" y="8208479"/>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5</a:t>
            </a:r>
          </a:p>
        </p:txBody>
      </p:sp>
      <p:sp>
        <p:nvSpPr>
          <p:cNvPr id="14" name="TextBox 14"/>
          <p:cNvSpPr txBox="1"/>
          <p:nvPr/>
        </p:nvSpPr>
        <p:spPr>
          <a:xfrm>
            <a:off x="428356" y="5657645"/>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3</a:t>
            </a:r>
          </a:p>
        </p:txBody>
      </p:sp>
      <p:sp>
        <p:nvSpPr>
          <p:cNvPr id="15" name="TextBox 15"/>
          <p:cNvSpPr txBox="1"/>
          <p:nvPr/>
        </p:nvSpPr>
        <p:spPr>
          <a:xfrm>
            <a:off x="392512" y="4373821"/>
            <a:ext cx="636188" cy="318122"/>
          </a:xfrm>
          <a:prstGeom prst="rect">
            <a:avLst/>
          </a:prstGeom>
        </p:spPr>
        <p:txBody>
          <a:bodyPr lIns="0" tIns="0" rIns="0" bIns="0" rtlCol="0" anchor="t">
            <a:spAutoFit/>
          </a:bodyPr>
          <a:lstStyle/>
          <a:p>
            <a:pPr algn="ctr">
              <a:lnSpc>
                <a:spcPts val="2400"/>
              </a:lnSpc>
            </a:pPr>
            <a:r>
              <a:rPr lang="en-US" sz="2400" spc="180" dirty="0">
                <a:solidFill>
                  <a:srgbClr val="FFFEFD"/>
                </a:solidFill>
                <a:latin typeface="Nunito"/>
              </a:rPr>
              <a:t>2</a:t>
            </a:r>
          </a:p>
        </p:txBody>
      </p:sp>
      <p:sp>
        <p:nvSpPr>
          <p:cNvPr id="16" name="TextBox 16"/>
          <p:cNvSpPr txBox="1"/>
          <p:nvPr/>
        </p:nvSpPr>
        <p:spPr>
          <a:xfrm>
            <a:off x="392512" y="6866188"/>
            <a:ext cx="636188" cy="323165"/>
          </a:xfrm>
          <a:prstGeom prst="rect">
            <a:avLst/>
          </a:prstGeom>
        </p:spPr>
        <p:txBody>
          <a:bodyPr wrap="square" lIns="0" tIns="0" rIns="0" bIns="0" rtlCol="0" anchor="t">
            <a:spAutoFit/>
          </a:bodyPr>
          <a:lstStyle/>
          <a:p>
            <a:pPr algn="ctr">
              <a:lnSpc>
                <a:spcPts val="2400"/>
              </a:lnSpc>
            </a:pPr>
            <a:r>
              <a:rPr lang="en-US" sz="2400" spc="180" dirty="0">
                <a:solidFill>
                  <a:srgbClr val="FFFEFD"/>
                </a:solidFill>
                <a:latin typeface="Nunito"/>
              </a:rPr>
              <a:t>4</a:t>
            </a:r>
          </a:p>
        </p:txBody>
      </p:sp>
      <p:sp>
        <p:nvSpPr>
          <p:cNvPr id="17" name="TextBox 17"/>
          <p:cNvSpPr txBox="1"/>
          <p:nvPr/>
        </p:nvSpPr>
        <p:spPr>
          <a:xfrm>
            <a:off x="392512" y="1939260"/>
            <a:ext cx="7406779" cy="350096"/>
          </a:xfrm>
          <a:prstGeom prst="rect">
            <a:avLst/>
          </a:prstGeom>
        </p:spPr>
        <p:txBody>
          <a:bodyPr lIns="0" tIns="0" rIns="0" bIns="0" rtlCol="0" anchor="t">
            <a:spAutoFit/>
          </a:bodyPr>
          <a:lstStyle/>
          <a:p>
            <a:pPr algn="ctr">
              <a:lnSpc>
                <a:spcPts val="2600"/>
              </a:lnSpc>
              <a:spcBef>
                <a:spcPct val="0"/>
              </a:spcBef>
            </a:pPr>
            <a:r>
              <a:rPr lang="en-US" sz="2600" spc="195" dirty="0">
                <a:solidFill>
                  <a:srgbClr val="000000"/>
                </a:solidFill>
                <a:latin typeface="Nunito Bold"/>
              </a:rPr>
              <a:t> Functional Requirements</a:t>
            </a:r>
          </a:p>
        </p:txBody>
      </p:sp>
      <p:sp>
        <p:nvSpPr>
          <p:cNvPr id="18" name="TextBox 18"/>
          <p:cNvSpPr txBox="1"/>
          <p:nvPr/>
        </p:nvSpPr>
        <p:spPr>
          <a:xfrm>
            <a:off x="1769884" y="2859727"/>
            <a:ext cx="5045855" cy="446276"/>
          </a:xfrm>
          <a:prstGeom prst="rect">
            <a:avLst/>
          </a:prstGeom>
        </p:spPr>
        <p:txBody>
          <a:bodyPr wrap="square" lIns="0" tIns="0" rIns="0" bIns="0" rtlCol="0" anchor="t">
            <a:spAutoFit/>
          </a:bodyPr>
          <a:lstStyle/>
          <a:p>
            <a:pPr algn="l">
              <a:lnSpc>
                <a:spcPts val="3639"/>
              </a:lnSpc>
              <a:spcBef>
                <a:spcPct val="0"/>
              </a:spcBef>
            </a:pPr>
            <a:r>
              <a:rPr lang="en-US" sz="2599" spc="194" dirty="0">
                <a:solidFill>
                  <a:srgbClr val="301906"/>
                </a:solidFill>
                <a:latin typeface="Nunito"/>
              </a:rPr>
              <a:t>User Management </a:t>
            </a:r>
          </a:p>
        </p:txBody>
      </p:sp>
      <p:sp>
        <p:nvSpPr>
          <p:cNvPr id="19" name="TextBox 19"/>
          <p:cNvSpPr txBox="1"/>
          <p:nvPr/>
        </p:nvSpPr>
        <p:spPr>
          <a:xfrm>
            <a:off x="1683347" y="4122156"/>
            <a:ext cx="5045855" cy="446276"/>
          </a:xfrm>
          <a:prstGeom prst="rect">
            <a:avLst/>
          </a:prstGeom>
        </p:spPr>
        <p:txBody>
          <a:bodyPr lIns="0" tIns="0" rIns="0" bIns="0" rtlCol="0" anchor="t">
            <a:spAutoFit/>
          </a:bodyPr>
          <a:lstStyle/>
          <a:p>
            <a:pPr algn="l">
              <a:lnSpc>
                <a:spcPts val="3639"/>
              </a:lnSpc>
              <a:spcBef>
                <a:spcPct val="0"/>
              </a:spcBef>
            </a:pPr>
            <a:r>
              <a:rPr lang="en-US" sz="2599" spc="194" dirty="0">
                <a:solidFill>
                  <a:srgbClr val="301906"/>
                </a:solidFill>
                <a:latin typeface="Nunito"/>
              </a:rPr>
              <a:t>Project Management</a:t>
            </a:r>
          </a:p>
        </p:txBody>
      </p:sp>
      <p:sp>
        <p:nvSpPr>
          <p:cNvPr id="20" name="TextBox 20"/>
          <p:cNvSpPr txBox="1"/>
          <p:nvPr/>
        </p:nvSpPr>
        <p:spPr>
          <a:xfrm>
            <a:off x="1683347" y="5504320"/>
            <a:ext cx="4381899" cy="446276"/>
          </a:xfrm>
          <a:prstGeom prst="rect">
            <a:avLst/>
          </a:prstGeom>
        </p:spPr>
        <p:txBody>
          <a:bodyPr lIns="0" tIns="0" rIns="0" bIns="0" rtlCol="0" anchor="t">
            <a:spAutoFit/>
          </a:bodyPr>
          <a:lstStyle/>
          <a:p>
            <a:pPr algn="l">
              <a:lnSpc>
                <a:spcPts val="3639"/>
              </a:lnSpc>
              <a:spcBef>
                <a:spcPct val="0"/>
              </a:spcBef>
            </a:pPr>
            <a:r>
              <a:rPr lang="en-US" sz="2599" spc="194" dirty="0">
                <a:solidFill>
                  <a:srgbClr val="301906"/>
                </a:solidFill>
                <a:latin typeface="Nunito"/>
              </a:rPr>
              <a:t>Diagram Management </a:t>
            </a:r>
          </a:p>
        </p:txBody>
      </p:sp>
      <p:sp>
        <p:nvSpPr>
          <p:cNvPr id="21" name="TextBox 21"/>
          <p:cNvSpPr txBox="1"/>
          <p:nvPr/>
        </p:nvSpPr>
        <p:spPr>
          <a:xfrm>
            <a:off x="1237980" y="6869177"/>
            <a:ext cx="4569421" cy="350096"/>
          </a:xfrm>
          <a:prstGeom prst="rect">
            <a:avLst/>
          </a:prstGeom>
        </p:spPr>
        <p:txBody>
          <a:bodyPr lIns="0" tIns="0" rIns="0" bIns="0" rtlCol="0" anchor="t">
            <a:spAutoFit/>
          </a:bodyPr>
          <a:lstStyle/>
          <a:p>
            <a:pPr algn="ctr">
              <a:lnSpc>
                <a:spcPts val="2600"/>
              </a:lnSpc>
              <a:spcBef>
                <a:spcPct val="0"/>
              </a:spcBef>
            </a:pPr>
            <a:r>
              <a:rPr lang="en-US" sz="2600" spc="195" dirty="0">
                <a:solidFill>
                  <a:srgbClr val="000000"/>
                </a:solidFill>
                <a:latin typeface="Nunito"/>
              </a:rPr>
              <a:t> Element Management</a:t>
            </a:r>
          </a:p>
        </p:txBody>
      </p:sp>
      <p:sp>
        <p:nvSpPr>
          <p:cNvPr id="22" name="TextBox 22"/>
          <p:cNvSpPr txBox="1"/>
          <p:nvPr/>
        </p:nvSpPr>
        <p:spPr>
          <a:xfrm>
            <a:off x="1747413" y="8076293"/>
            <a:ext cx="5777460" cy="350096"/>
          </a:xfrm>
          <a:prstGeom prst="rect">
            <a:avLst/>
          </a:prstGeom>
        </p:spPr>
        <p:txBody>
          <a:bodyPr wrap="square" lIns="0" tIns="0" rIns="0" bIns="0" rtlCol="0" anchor="t">
            <a:spAutoFit/>
          </a:bodyPr>
          <a:lstStyle/>
          <a:p>
            <a:pPr algn="l">
              <a:lnSpc>
                <a:spcPts val="2600"/>
              </a:lnSpc>
              <a:spcBef>
                <a:spcPct val="0"/>
              </a:spcBef>
            </a:pPr>
            <a:r>
              <a:rPr lang="en-US" sz="2600" spc="195" dirty="0">
                <a:solidFill>
                  <a:srgbClr val="000000"/>
                </a:solidFill>
                <a:latin typeface="Nunito"/>
              </a:rPr>
              <a:t>Commenting</a:t>
            </a:r>
          </a:p>
        </p:txBody>
      </p:sp>
      <p:sp>
        <p:nvSpPr>
          <p:cNvPr id="27" name="TextBox 26">
            <a:extLst>
              <a:ext uri="{FF2B5EF4-FFF2-40B4-BE49-F238E27FC236}">
                <a16:creationId xmlns:a16="http://schemas.microsoft.com/office/drawing/2014/main" id="{1501B1F2-F5CE-4047-AF34-418E5BD1A24D}"/>
              </a:ext>
            </a:extLst>
          </p:cNvPr>
          <p:cNvSpPr txBox="1"/>
          <p:nvPr/>
        </p:nvSpPr>
        <p:spPr>
          <a:xfrm>
            <a:off x="8710768" y="4532882"/>
            <a:ext cx="7110589" cy="2862322"/>
          </a:xfrm>
          <a:prstGeom prst="rect">
            <a:avLst/>
          </a:prstGeom>
          <a:noFill/>
        </p:spPr>
        <p:txBody>
          <a:bodyPr wrap="square">
            <a:spAutoFit/>
          </a:bodyPr>
          <a:lstStyle/>
          <a:p>
            <a:pPr marL="342900" indent="-342900">
              <a:buFont typeface="Wingdings" panose="05000000000000000000" pitchFamily="2" charset="2"/>
              <a:buChar char="§"/>
            </a:pPr>
            <a:r>
              <a:rPr lang="en-PK" sz="2800" b="1" dirty="0">
                <a:solidFill>
                  <a:schemeClr val="bg2">
                    <a:lumMod val="10000"/>
                  </a:schemeClr>
                </a:solidFill>
                <a:latin typeface="Nunito" pitchFamily="2" charset="0"/>
              </a:rPr>
              <a:t>Storage:</a:t>
            </a:r>
            <a:r>
              <a:rPr lang="en-US" sz="2800" b="1" dirty="0">
                <a:solidFill>
                  <a:schemeClr val="bg2">
                    <a:lumMod val="10000"/>
                  </a:schemeClr>
                </a:solidFill>
                <a:latin typeface="Nunito" pitchFamily="2" charset="0"/>
              </a:rPr>
              <a:t> </a:t>
            </a:r>
            <a:r>
              <a:rPr lang="en-PK" sz="2400" dirty="0">
                <a:latin typeface="Nunito" pitchFamily="2" charset="0"/>
              </a:rPr>
              <a:t>Holds user information, projects, diagrams, diagram elements, comments, and permissions.</a:t>
            </a:r>
          </a:p>
          <a:p>
            <a:pPr marL="342900" indent="-342900">
              <a:buFont typeface="Wingdings" panose="05000000000000000000" pitchFamily="2" charset="2"/>
              <a:buChar char="§"/>
            </a:pPr>
            <a:r>
              <a:rPr lang="en-PK" sz="2800" b="1" dirty="0">
                <a:solidFill>
                  <a:schemeClr val="bg2">
                    <a:lumMod val="10000"/>
                  </a:schemeClr>
                </a:solidFill>
                <a:latin typeface="Nunito" pitchFamily="2" charset="0"/>
              </a:rPr>
              <a:t>Integrity:</a:t>
            </a:r>
            <a:r>
              <a:rPr lang="en-US" sz="2800" b="1" dirty="0">
                <a:solidFill>
                  <a:schemeClr val="bg2">
                    <a:lumMod val="10000"/>
                  </a:schemeClr>
                </a:solidFill>
                <a:latin typeface="Nunito" pitchFamily="2" charset="0"/>
              </a:rPr>
              <a:t> </a:t>
            </a:r>
            <a:r>
              <a:rPr lang="en-PK" sz="2400" dirty="0">
                <a:latin typeface="Nunito" pitchFamily="2" charset="0"/>
              </a:rPr>
              <a:t>Ensures data integrity, consistency, and security.</a:t>
            </a:r>
          </a:p>
          <a:p>
            <a:pPr marL="342900" indent="-342900">
              <a:buFont typeface="Wingdings" panose="05000000000000000000" pitchFamily="2" charset="2"/>
              <a:buChar char="§"/>
            </a:pPr>
            <a:r>
              <a:rPr lang="en-PK" sz="2800" b="1" dirty="0">
                <a:solidFill>
                  <a:schemeClr val="bg2">
                    <a:lumMod val="10000"/>
                  </a:schemeClr>
                </a:solidFill>
                <a:latin typeface="Nunito" pitchFamily="2" charset="0"/>
              </a:rPr>
              <a:t>Efficiency:</a:t>
            </a:r>
            <a:r>
              <a:rPr lang="en-US" sz="2800" b="1" dirty="0">
                <a:solidFill>
                  <a:schemeClr val="bg2">
                    <a:lumMod val="10000"/>
                  </a:schemeClr>
                </a:solidFill>
                <a:latin typeface="Nunito" pitchFamily="2" charset="0"/>
              </a:rPr>
              <a:t> </a:t>
            </a:r>
            <a:r>
              <a:rPr lang="en-PK" sz="2400" dirty="0">
                <a:latin typeface="Nunito" pitchFamily="2" charset="0"/>
              </a:rPr>
              <a:t>Provides efficient access and modification capabilities</a:t>
            </a:r>
          </a:p>
        </p:txBody>
      </p:sp>
      <p:sp>
        <p:nvSpPr>
          <p:cNvPr id="28" name="Freeform 10">
            <a:extLst>
              <a:ext uri="{FF2B5EF4-FFF2-40B4-BE49-F238E27FC236}">
                <a16:creationId xmlns:a16="http://schemas.microsoft.com/office/drawing/2014/main" id="{16060A85-EA1D-4AAE-987A-6DF3FEF31683}"/>
              </a:ext>
            </a:extLst>
          </p:cNvPr>
          <p:cNvSpPr/>
          <p:nvPr/>
        </p:nvSpPr>
        <p:spPr>
          <a:xfrm>
            <a:off x="183231" y="9073652"/>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2" name="TextBox 16">
            <a:extLst>
              <a:ext uri="{FF2B5EF4-FFF2-40B4-BE49-F238E27FC236}">
                <a16:creationId xmlns:a16="http://schemas.microsoft.com/office/drawing/2014/main" id="{CB898C71-FA41-4C25-93ED-6967705F7700}"/>
              </a:ext>
            </a:extLst>
          </p:cNvPr>
          <p:cNvSpPr txBox="1"/>
          <p:nvPr/>
        </p:nvSpPr>
        <p:spPr>
          <a:xfrm>
            <a:off x="-199901" y="9520018"/>
            <a:ext cx="1821012" cy="323165"/>
          </a:xfrm>
          <a:prstGeom prst="rect">
            <a:avLst/>
          </a:prstGeom>
        </p:spPr>
        <p:txBody>
          <a:bodyPr wrap="square" lIns="0" tIns="0" rIns="0" bIns="0" rtlCol="0" anchor="t">
            <a:spAutoFit/>
          </a:bodyPr>
          <a:lstStyle/>
          <a:p>
            <a:pPr algn="ctr">
              <a:lnSpc>
                <a:spcPts val="2400"/>
              </a:lnSpc>
            </a:pPr>
            <a:r>
              <a:rPr lang="en-US" sz="2400" spc="180" dirty="0">
                <a:solidFill>
                  <a:srgbClr val="FFFEFD"/>
                </a:solidFill>
                <a:latin typeface="Nunito"/>
              </a:rPr>
              <a:t>6</a:t>
            </a:r>
          </a:p>
        </p:txBody>
      </p:sp>
      <p:sp>
        <p:nvSpPr>
          <p:cNvPr id="33" name="TextBox 22">
            <a:extLst>
              <a:ext uri="{FF2B5EF4-FFF2-40B4-BE49-F238E27FC236}">
                <a16:creationId xmlns:a16="http://schemas.microsoft.com/office/drawing/2014/main" id="{CDF8E21A-C115-4471-9253-F8B6FDD1D9A2}"/>
              </a:ext>
            </a:extLst>
          </p:cNvPr>
          <p:cNvSpPr txBox="1"/>
          <p:nvPr/>
        </p:nvSpPr>
        <p:spPr>
          <a:xfrm>
            <a:off x="1754517" y="9409343"/>
            <a:ext cx="5777460" cy="350096"/>
          </a:xfrm>
          <a:prstGeom prst="rect">
            <a:avLst/>
          </a:prstGeom>
        </p:spPr>
        <p:txBody>
          <a:bodyPr wrap="square" lIns="0" tIns="0" rIns="0" bIns="0" rtlCol="0" anchor="t">
            <a:spAutoFit/>
          </a:bodyPr>
          <a:lstStyle/>
          <a:p>
            <a:pPr algn="l">
              <a:lnSpc>
                <a:spcPts val="2600"/>
              </a:lnSpc>
              <a:spcBef>
                <a:spcPct val="0"/>
              </a:spcBef>
            </a:pPr>
            <a:r>
              <a:rPr lang="en-US" sz="2600" spc="195" dirty="0">
                <a:solidFill>
                  <a:srgbClr val="000000"/>
                </a:solidFill>
                <a:latin typeface="Nunito"/>
              </a:rPr>
              <a:t>Permissions</a:t>
            </a:r>
          </a:p>
        </p:txBody>
      </p:sp>
    </p:spTree>
    <p:extLst>
      <p:ext uri="{BB962C8B-B14F-4D97-AF65-F5344CB8AC3E}">
        <p14:creationId xmlns:p14="http://schemas.microsoft.com/office/powerpoint/2010/main" val="810328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1577053" y="-450934"/>
            <a:ext cx="3934308" cy="3073678"/>
          </a:xfrm>
          <a:custGeom>
            <a:avLst/>
            <a:gdLst/>
            <a:ahLst/>
            <a:cxnLst/>
            <a:rect l="l" t="t" r="r" b="b"/>
            <a:pathLst>
              <a:path w="3934308" h="3073678">
                <a:moveTo>
                  <a:pt x="0" y="0"/>
                </a:moveTo>
                <a:lnTo>
                  <a:pt x="3934307" y="0"/>
                </a:lnTo>
                <a:lnTo>
                  <a:pt x="3934307" y="3073678"/>
                </a:lnTo>
                <a:lnTo>
                  <a:pt x="0" y="30736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259300" y="6848217"/>
            <a:ext cx="3233554" cy="3839946"/>
          </a:xfrm>
          <a:custGeom>
            <a:avLst/>
            <a:gdLst/>
            <a:ahLst/>
            <a:cxnLst/>
            <a:rect l="l" t="t" r="r" b="b"/>
            <a:pathLst>
              <a:path w="3233554" h="3839946">
                <a:moveTo>
                  <a:pt x="0" y="0"/>
                </a:moveTo>
                <a:lnTo>
                  <a:pt x="3233554" y="0"/>
                </a:lnTo>
                <a:lnTo>
                  <a:pt x="3233554" y="3839945"/>
                </a:lnTo>
                <a:lnTo>
                  <a:pt x="0" y="38399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35847">
            <a:off x="3271421" y="812973"/>
            <a:ext cx="12128351" cy="12061287"/>
          </a:xfrm>
          <a:custGeom>
            <a:avLst/>
            <a:gdLst/>
            <a:ahLst/>
            <a:cxnLst/>
            <a:rect l="l" t="t" r="r" b="b"/>
            <a:pathLst>
              <a:path w="11895444" h="12061287">
                <a:moveTo>
                  <a:pt x="0" y="0"/>
                </a:moveTo>
                <a:lnTo>
                  <a:pt x="11895445" y="0"/>
                </a:lnTo>
                <a:lnTo>
                  <a:pt x="11895445" y="12061287"/>
                </a:lnTo>
                <a:lnTo>
                  <a:pt x="0" y="120612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87439" y="9288862"/>
            <a:ext cx="12513121" cy="2455700"/>
          </a:xfrm>
          <a:custGeom>
            <a:avLst/>
            <a:gdLst/>
            <a:ahLst/>
            <a:cxnLst/>
            <a:rect l="l" t="t" r="r" b="b"/>
            <a:pathLst>
              <a:path w="12513121" h="2455700">
                <a:moveTo>
                  <a:pt x="0" y="0"/>
                </a:moveTo>
                <a:lnTo>
                  <a:pt x="12513122" y="0"/>
                </a:lnTo>
                <a:lnTo>
                  <a:pt x="12513122" y="2455700"/>
                </a:lnTo>
                <a:lnTo>
                  <a:pt x="0" y="2455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449440">
            <a:off x="-626409" y="6774271"/>
            <a:ext cx="3564209" cy="1769144"/>
          </a:xfrm>
          <a:custGeom>
            <a:avLst/>
            <a:gdLst/>
            <a:ahLst/>
            <a:cxnLst/>
            <a:rect l="l" t="t" r="r" b="b"/>
            <a:pathLst>
              <a:path w="3564209" h="1769144">
                <a:moveTo>
                  <a:pt x="0" y="0"/>
                </a:moveTo>
                <a:lnTo>
                  <a:pt x="3564209" y="0"/>
                </a:lnTo>
                <a:lnTo>
                  <a:pt x="3564209" y="1769143"/>
                </a:lnTo>
                <a:lnTo>
                  <a:pt x="0" y="176914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166907" y="1391937"/>
            <a:ext cx="4184786" cy="2328263"/>
          </a:xfrm>
          <a:custGeom>
            <a:avLst/>
            <a:gdLst/>
            <a:ahLst/>
            <a:cxnLst/>
            <a:rect l="l" t="t" r="r" b="b"/>
            <a:pathLst>
              <a:path w="4184786" h="2328263">
                <a:moveTo>
                  <a:pt x="0" y="0"/>
                </a:moveTo>
                <a:lnTo>
                  <a:pt x="4184786" y="0"/>
                </a:lnTo>
                <a:lnTo>
                  <a:pt x="4184786" y="2328263"/>
                </a:lnTo>
                <a:lnTo>
                  <a:pt x="0" y="23282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TextBox 10"/>
          <p:cNvSpPr txBox="1"/>
          <p:nvPr/>
        </p:nvSpPr>
        <p:spPr>
          <a:xfrm rot="-91279">
            <a:off x="5720861" y="737050"/>
            <a:ext cx="6763093" cy="1344599"/>
          </a:xfrm>
          <a:prstGeom prst="rect">
            <a:avLst/>
          </a:prstGeom>
        </p:spPr>
        <p:txBody>
          <a:bodyPr wrap="square" lIns="0" tIns="0" rIns="0" bIns="0" rtlCol="0" anchor="t">
            <a:spAutoFit/>
          </a:bodyPr>
          <a:lstStyle/>
          <a:p>
            <a:pPr algn="ctr">
              <a:lnSpc>
                <a:spcPts val="11050"/>
              </a:lnSpc>
            </a:pPr>
            <a:r>
              <a:rPr lang="en-US" sz="7200" b="1" dirty="0">
                <a:solidFill>
                  <a:srgbClr val="301906"/>
                </a:solidFill>
                <a:latin typeface="Nunito Bold" charset="0"/>
              </a:rPr>
              <a:t>T</a:t>
            </a:r>
            <a:r>
              <a:rPr lang="en-US" sz="6600" dirty="0">
                <a:solidFill>
                  <a:srgbClr val="301906"/>
                </a:solidFill>
                <a:latin typeface="Nunito Bold" charset="0"/>
              </a:rPr>
              <a:t>eam </a:t>
            </a:r>
            <a:r>
              <a:rPr lang="en-US" sz="7200" b="1" dirty="0">
                <a:solidFill>
                  <a:srgbClr val="301906"/>
                </a:solidFill>
                <a:latin typeface="Nunito Bold" charset="0"/>
              </a:rPr>
              <a:t>M</a:t>
            </a:r>
            <a:r>
              <a:rPr lang="en-US" sz="6600" dirty="0">
                <a:solidFill>
                  <a:srgbClr val="301906"/>
                </a:solidFill>
                <a:latin typeface="Nunito Bold" charset="0"/>
              </a:rPr>
              <a:t>embers</a:t>
            </a:r>
          </a:p>
        </p:txBody>
      </p:sp>
      <p:sp>
        <p:nvSpPr>
          <p:cNvPr id="13" name="Freeform 8">
            <a:extLst>
              <a:ext uri="{FF2B5EF4-FFF2-40B4-BE49-F238E27FC236}">
                <a16:creationId xmlns:a16="http://schemas.microsoft.com/office/drawing/2014/main" id="{8427EA0D-2DE1-404F-A61E-73EC885BB790}"/>
              </a:ext>
            </a:extLst>
          </p:cNvPr>
          <p:cNvSpPr/>
          <p:nvPr/>
        </p:nvSpPr>
        <p:spPr>
          <a:xfrm rot="-5491279">
            <a:off x="9429753" y="216850"/>
            <a:ext cx="1545931" cy="9392600"/>
          </a:xfrm>
          <a:custGeom>
            <a:avLst/>
            <a:gdLst/>
            <a:ahLst/>
            <a:cxnLst/>
            <a:rect l="l" t="t" r="r" b="b"/>
            <a:pathLst>
              <a:path w="1721614" h="4284560">
                <a:moveTo>
                  <a:pt x="0" y="0"/>
                </a:moveTo>
                <a:lnTo>
                  <a:pt x="1721615" y="0"/>
                </a:lnTo>
                <a:lnTo>
                  <a:pt x="1721615" y="4284560"/>
                </a:lnTo>
                <a:lnTo>
                  <a:pt x="0" y="428456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6" name="Freeform 7">
            <a:extLst>
              <a:ext uri="{FF2B5EF4-FFF2-40B4-BE49-F238E27FC236}">
                <a16:creationId xmlns:a16="http://schemas.microsoft.com/office/drawing/2014/main" id="{A86B0230-6825-4ADD-B34C-2725F516C351}"/>
              </a:ext>
            </a:extLst>
          </p:cNvPr>
          <p:cNvSpPr/>
          <p:nvPr/>
        </p:nvSpPr>
        <p:spPr>
          <a:xfrm>
            <a:off x="4080018" y="2710090"/>
            <a:ext cx="1025377" cy="1183219"/>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PK" sz="4000" dirty="0">
              <a:solidFill>
                <a:schemeClr val="accent6">
                  <a:lumMod val="20000"/>
                  <a:lumOff val="80000"/>
                </a:schemeClr>
              </a:solidFill>
              <a:latin typeface="Trebuchet MS" panose="020B0603020202020204" pitchFamily="34" charset="0"/>
            </a:endParaRPr>
          </a:p>
        </p:txBody>
      </p:sp>
      <p:sp>
        <p:nvSpPr>
          <p:cNvPr id="17" name="Freeform 7">
            <a:extLst>
              <a:ext uri="{FF2B5EF4-FFF2-40B4-BE49-F238E27FC236}">
                <a16:creationId xmlns:a16="http://schemas.microsoft.com/office/drawing/2014/main" id="{4885398E-95A0-4293-8F5E-8DE14BF97D19}"/>
              </a:ext>
            </a:extLst>
          </p:cNvPr>
          <p:cNvSpPr/>
          <p:nvPr/>
        </p:nvSpPr>
        <p:spPr>
          <a:xfrm>
            <a:off x="4080020" y="4466503"/>
            <a:ext cx="1025377" cy="1183219"/>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PK" dirty="0"/>
          </a:p>
        </p:txBody>
      </p:sp>
      <p:sp>
        <p:nvSpPr>
          <p:cNvPr id="18" name="Freeform 7">
            <a:extLst>
              <a:ext uri="{FF2B5EF4-FFF2-40B4-BE49-F238E27FC236}">
                <a16:creationId xmlns:a16="http://schemas.microsoft.com/office/drawing/2014/main" id="{71E964D1-5916-4C36-BCD6-BAE05A9B490D}"/>
              </a:ext>
            </a:extLst>
          </p:cNvPr>
          <p:cNvSpPr/>
          <p:nvPr/>
        </p:nvSpPr>
        <p:spPr>
          <a:xfrm>
            <a:off x="4080019" y="6308597"/>
            <a:ext cx="1025377" cy="1183219"/>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9" name="Freeform 7">
            <a:extLst>
              <a:ext uri="{FF2B5EF4-FFF2-40B4-BE49-F238E27FC236}">
                <a16:creationId xmlns:a16="http://schemas.microsoft.com/office/drawing/2014/main" id="{FCE89E58-9FBC-4C1F-91A6-A7FA8DE368F0}"/>
              </a:ext>
            </a:extLst>
          </p:cNvPr>
          <p:cNvSpPr/>
          <p:nvPr/>
        </p:nvSpPr>
        <p:spPr>
          <a:xfrm>
            <a:off x="4080020" y="8105643"/>
            <a:ext cx="1025377" cy="1183219"/>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3" name="TextBox 22">
            <a:extLst>
              <a:ext uri="{FF2B5EF4-FFF2-40B4-BE49-F238E27FC236}">
                <a16:creationId xmlns:a16="http://schemas.microsoft.com/office/drawing/2014/main" id="{01DEB636-8BF2-4434-B357-A387E5586DD6}"/>
              </a:ext>
            </a:extLst>
          </p:cNvPr>
          <p:cNvSpPr txBox="1"/>
          <p:nvPr/>
        </p:nvSpPr>
        <p:spPr>
          <a:xfrm>
            <a:off x="4371807" y="2883203"/>
            <a:ext cx="435094" cy="769441"/>
          </a:xfrm>
          <a:prstGeom prst="rect">
            <a:avLst/>
          </a:prstGeom>
          <a:noFill/>
        </p:spPr>
        <p:txBody>
          <a:bodyPr wrap="square">
            <a:spAutoFit/>
          </a:bodyPr>
          <a:lstStyle/>
          <a:p>
            <a:r>
              <a:rPr lang="en-US" sz="4400" dirty="0">
                <a:solidFill>
                  <a:schemeClr val="accent6">
                    <a:lumMod val="20000"/>
                    <a:lumOff val="80000"/>
                  </a:schemeClr>
                </a:solidFill>
                <a:latin typeface="Trebuchet MS" panose="020B0603020202020204" pitchFamily="34" charset="0"/>
              </a:rPr>
              <a:t>1</a:t>
            </a:r>
            <a:endParaRPr lang="en-PK" sz="4400" dirty="0">
              <a:solidFill>
                <a:schemeClr val="accent6">
                  <a:lumMod val="20000"/>
                  <a:lumOff val="80000"/>
                </a:schemeClr>
              </a:solidFill>
              <a:latin typeface="Trebuchet MS" panose="020B0603020202020204" pitchFamily="34" charset="0"/>
            </a:endParaRPr>
          </a:p>
        </p:txBody>
      </p:sp>
      <p:sp>
        <p:nvSpPr>
          <p:cNvPr id="26" name="TextBox 9">
            <a:extLst>
              <a:ext uri="{FF2B5EF4-FFF2-40B4-BE49-F238E27FC236}">
                <a16:creationId xmlns:a16="http://schemas.microsoft.com/office/drawing/2014/main" id="{FAFA48A1-272D-484B-A223-6CF583FCF7E2}"/>
              </a:ext>
            </a:extLst>
          </p:cNvPr>
          <p:cNvSpPr txBox="1"/>
          <p:nvPr/>
        </p:nvSpPr>
        <p:spPr>
          <a:xfrm rot="-91279">
            <a:off x="5219544" y="4774185"/>
            <a:ext cx="9992176" cy="540533"/>
          </a:xfrm>
          <a:prstGeom prst="rect">
            <a:avLst/>
          </a:prstGeom>
        </p:spPr>
        <p:txBody>
          <a:bodyPr wrap="square" lIns="0" tIns="0" rIns="0" bIns="0" rtlCol="0" anchor="t">
            <a:spAutoFit/>
          </a:bodyPr>
          <a:lstStyle/>
          <a:p>
            <a:pPr algn="ctr">
              <a:lnSpc>
                <a:spcPts val="3699"/>
              </a:lnSpc>
            </a:pPr>
            <a:r>
              <a:rPr lang="en-US" sz="4800" b="1" spc="277" dirty="0">
                <a:solidFill>
                  <a:srgbClr val="301906"/>
                </a:solidFill>
                <a:latin typeface="Nunito Bold"/>
              </a:rPr>
              <a:t>M</a:t>
            </a:r>
            <a:r>
              <a:rPr lang="en-US" sz="4200" spc="277" dirty="0">
                <a:solidFill>
                  <a:srgbClr val="301906"/>
                </a:solidFill>
                <a:latin typeface="Nunito Bold"/>
              </a:rPr>
              <a:t>UHAMMAD </a:t>
            </a:r>
            <a:r>
              <a:rPr lang="en-US" sz="4800" b="1" spc="277" dirty="0">
                <a:solidFill>
                  <a:srgbClr val="301906"/>
                </a:solidFill>
                <a:latin typeface="Nunito Bold"/>
              </a:rPr>
              <a:t>A</a:t>
            </a:r>
            <a:r>
              <a:rPr lang="en-US" sz="4200" spc="277" dirty="0">
                <a:solidFill>
                  <a:srgbClr val="301906"/>
                </a:solidFill>
                <a:latin typeface="Nunito Bold"/>
              </a:rPr>
              <a:t>HMAD </a:t>
            </a:r>
            <a:r>
              <a:rPr lang="en-US" sz="4800" b="1" spc="277" dirty="0">
                <a:solidFill>
                  <a:srgbClr val="301906"/>
                </a:solidFill>
                <a:latin typeface="Nunito Bold"/>
              </a:rPr>
              <a:t>S</a:t>
            </a:r>
            <a:r>
              <a:rPr lang="en-US" sz="4200" spc="277" dirty="0">
                <a:solidFill>
                  <a:srgbClr val="301906"/>
                </a:solidFill>
                <a:latin typeface="Nunito Bold"/>
              </a:rPr>
              <a:t>ULTAN</a:t>
            </a:r>
          </a:p>
        </p:txBody>
      </p:sp>
      <p:sp>
        <p:nvSpPr>
          <p:cNvPr id="29" name="Freeform 8">
            <a:extLst>
              <a:ext uri="{FF2B5EF4-FFF2-40B4-BE49-F238E27FC236}">
                <a16:creationId xmlns:a16="http://schemas.microsoft.com/office/drawing/2014/main" id="{D039FA5E-C177-43E1-8BE0-949592D9E09D}"/>
              </a:ext>
            </a:extLst>
          </p:cNvPr>
          <p:cNvSpPr/>
          <p:nvPr/>
        </p:nvSpPr>
        <p:spPr>
          <a:xfrm rot="-5491279">
            <a:off x="9442668" y="-1490385"/>
            <a:ext cx="1545931" cy="9327454"/>
          </a:xfrm>
          <a:custGeom>
            <a:avLst/>
            <a:gdLst/>
            <a:ahLst/>
            <a:cxnLst/>
            <a:rect l="l" t="t" r="r" b="b"/>
            <a:pathLst>
              <a:path w="1721614" h="4284560">
                <a:moveTo>
                  <a:pt x="0" y="0"/>
                </a:moveTo>
                <a:lnTo>
                  <a:pt x="1721615" y="0"/>
                </a:lnTo>
                <a:lnTo>
                  <a:pt x="1721615" y="4284560"/>
                </a:lnTo>
                <a:lnTo>
                  <a:pt x="0" y="428456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TextBox 9"/>
          <p:cNvSpPr txBox="1"/>
          <p:nvPr/>
        </p:nvSpPr>
        <p:spPr>
          <a:xfrm rot="-91279">
            <a:off x="7462908" y="3000569"/>
            <a:ext cx="5265598" cy="540533"/>
          </a:xfrm>
          <a:prstGeom prst="rect">
            <a:avLst/>
          </a:prstGeom>
        </p:spPr>
        <p:txBody>
          <a:bodyPr wrap="square" lIns="0" tIns="0" rIns="0" bIns="0" rtlCol="0" anchor="t">
            <a:spAutoFit/>
          </a:bodyPr>
          <a:lstStyle/>
          <a:p>
            <a:pPr algn="ctr">
              <a:lnSpc>
                <a:spcPts val="3699"/>
              </a:lnSpc>
            </a:pPr>
            <a:r>
              <a:rPr lang="en-US" sz="4800" b="1" spc="277" dirty="0">
                <a:solidFill>
                  <a:srgbClr val="301906"/>
                </a:solidFill>
                <a:latin typeface="Nunito Bold"/>
              </a:rPr>
              <a:t>A</a:t>
            </a:r>
            <a:r>
              <a:rPr lang="en-US" sz="4200" spc="277" dirty="0">
                <a:solidFill>
                  <a:srgbClr val="301906"/>
                </a:solidFill>
                <a:latin typeface="Nunito Bold"/>
              </a:rPr>
              <a:t>YESHA </a:t>
            </a:r>
            <a:r>
              <a:rPr lang="en-US" sz="4800" b="1" spc="277" dirty="0">
                <a:solidFill>
                  <a:srgbClr val="301906"/>
                </a:solidFill>
                <a:latin typeface="Nunito Bold"/>
              </a:rPr>
              <a:t>I</a:t>
            </a:r>
            <a:r>
              <a:rPr lang="en-US" sz="4200" spc="277" dirty="0">
                <a:solidFill>
                  <a:srgbClr val="301906"/>
                </a:solidFill>
                <a:latin typeface="Nunito Bold"/>
              </a:rPr>
              <a:t>SRAR</a:t>
            </a:r>
          </a:p>
        </p:txBody>
      </p:sp>
      <p:sp>
        <p:nvSpPr>
          <p:cNvPr id="30" name="Freeform 8">
            <a:extLst>
              <a:ext uri="{FF2B5EF4-FFF2-40B4-BE49-F238E27FC236}">
                <a16:creationId xmlns:a16="http://schemas.microsoft.com/office/drawing/2014/main" id="{08E0C280-2845-4800-A73C-866A25B7BE15}"/>
              </a:ext>
            </a:extLst>
          </p:cNvPr>
          <p:cNvSpPr/>
          <p:nvPr/>
        </p:nvSpPr>
        <p:spPr>
          <a:xfrm rot="-5491279">
            <a:off x="9439873" y="2051453"/>
            <a:ext cx="1566763" cy="9312748"/>
          </a:xfrm>
          <a:custGeom>
            <a:avLst/>
            <a:gdLst/>
            <a:ahLst/>
            <a:cxnLst/>
            <a:rect l="l" t="t" r="r" b="b"/>
            <a:pathLst>
              <a:path w="1721614" h="4284560">
                <a:moveTo>
                  <a:pt x="0" y="0"/>
                </a:moveTo>
                <a:lnTo>
                  <a:pt x="1721615" y="0"/>
                </a:lnTo>
                <a:lnTo>
                  <a:pt x="1721615" y="4284560"/>
                </a:lnTo>
                <a:lnTo>
                  <a:pt x="0" y="428456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7" name="TextBox 9">
            <a:extLst>
              <a:ext uri="{FF2B5EF4-FFF2-40B4-BE49-F238E27FC236}">
                <a16:creationId xmlns:a16="http://schemas.microsoft.com/office/drawing/2014/main" id="{BAAAEEFF-7018-4078-829F-C0BADDDC1928}"/>
              </a:ext>
            </a:extLst>
          </p:cNvPr>
          <p:cNvSpPr txBox="1"/>
          <p:nvPr/>
        </p:nvSpPr>
        <p:spPr>
          <a:xfrm rot="-91279">
            <a:off x="6523540" y="6538528"/>
            <a:ext cx="7358356" cy="540533"/>
          </a:xfrm>
          <a:prstGeom prst="rect">
            <a:avLst/>
          </a:prstGeom>
        </p:spPr>
        <p:txBody>
          <a:bodyPr wrap="square" lIns="0" tIns="0" rIns="0" bIns="0" rtlCol="0" anchor="t">
            <a:spAutoFit/>
          </a:bodyPr>
          <a:lstStyle/>
          <a:p>
            <a:pPr algn="ctr">
              <a:lnSpc>
                <a:spcPts val="3699"/>
              </a:lnSpc>
            </a:pPr>
            <a:r>
              <a:rPr lang="en-US" sz="4800" b="1" spc="277" dirty="0">
                <a:solidFill>
                  <a:srgbClr val="301906"/>
                </a:solidFill>
                <a:latin typeface="Nunito Bold"/>
              </a:rPr>
              <a:t>S</a:t>
            </a:r>
            <a:r>
              <a:rPr lang="en-US" sz="4200" spc="277" dirty="0">
                <a:solidFill>
                  <a:srgbClr val="301906"/>
                </a:solidFill>
                <a:latin typeface="Nunito Bold"/>
              </a:rPr>
              <a:t>AMAR </a:t>
            </a:r>
            <a:r>
              <a:rPr lang="en-US" sz="4800" b="1" spc="277" dirty="0">
                <a:solidFill>
                  <a:srgbClr val="301906"/>
                </a:solidFill>
                <a:latin typeface="Nunito Bold"/>
              </a:rPr>
              <a:t>Q</a:t>
            </a:r>
            <a:r>
              <a:rPr lang="en-US" sz="4200" spc="277" dirty="0">
                <a:solidFill>
                  <a:srgbClr val="301906"/>
                </a:solidFill>
                <a:latin typeface="Nunito Bold"/>
              </a:rPr>
              <a:t>AISAR</a:t>
            </a:r>
          </a:p>
        </p:txBody>
      </p:sp>
      <p:sp>
        <p:nvSpPr>
          <p:cNvPr id="31" name="Freeform 8">
            <a:extLst>
              <a:ext uri="{FF2B5EF4-FFF2-40B4-BE49-F238E27FC236}">
                <a16:creationId xmlns:a16="http://schemas.microsoft.com/office/drawing/2014/main" id="{6DBDFDC0-F3D3-4D5E-969A-1E5EAEF17944}"/>
              </a:ext>
            </a:extLst>
          </p:cNvPr>
          <p:cNvSpPr/>
          <p:nvPr/>
        </p:nvSpPr>
        <p:spPr>
          <a:xfrm rot="-5491279">
            <a:off x="9510926" y="3790267"/>
            <a:ext cx="1446841" cy="9334166"/>
          </a:xfrm>
          <a:custGeom>
            <a:avLst/>
            <a:gdLst/>
            <a:ahLst/>
            <a:cxnLst/>
            <a:rect l="l" t="t" r="r" b="b"/>
            <a:pathLst>
              <a:path w="1721614" h="4284560">
                <a:moveTo>
                  <a:pt x="0" y="0"/>
                </a:moveTo>
                <a:lnTo>
                  <a:pt x="1721615" y="0"/>
                </a:lnTo>
                <a:lnTo>
                  <a:pt x="1721615" y="4284560"/>
                </a:lnTo>
                <a:lnTo>
                  <a:pt x="0" y="428456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8" name="TextBox 9">
            <a:extLst>
              <a:ext uri="{FF2B5EF4-FFF2-40B4-BE49-F238E27FC236}">
                <a16:creationId xmlns:a16="http://schemas.microsoft.com/office/drawing/2014/main" id="{BD5BAE9C-2575-4FCA-96FF-26F6FC3A3DF8}"/>
              </a:ext>
            </a:extLst>
          </p:cNvPr>
          <p:cNvSpPr txBox="1"/>
          <p:nvPr/>
        </p:nvSpPr>
        <p:spPr>
          <a:xfrm rot="-91279">
            <a:off x="6192790" y="8249123"/>
            <a:ext cx="8060385" cy="540533"/>
          </a:xfrm>
          <a:prstGeom prst="rect">
            <a:avLst/>
          </a:prstGeom>
        </p:spPr>
        <p:txBody>
          <a:bodyPr wrap="square" lIns="0" tIns="0" rIns="0" bIns="0" rtlCol="0" anchor="t">
            <a:spAutoFit/>
          </a:bodyPr>
          <a:lstStyle/>
          <a:p>
            <a:pPr algn="ctr">
              <a:lnSpc>
                <a:spcPts val="3699"/>
              </a:lnSpc>
            </a:pPr>
            <a:r>
              <a:rPr lang="en-US" sz="4800" b="1" spc="277" dirty="0">
                <a:solidFill>
                  <a:srgbClr val="301906"/>
                </a:solidFill>
                <a:latin typeface="Nunito Bold"/>
              </a:rPr>
              <a:t>S</a:t>
            </a:r>
            <a:r>
              <a:rPr lang="en-US" sz="4200" spc="277" dirty="0">
                <a:solidFill>
                  <a:srgbClr val="301906"/>
                </a:solidFill>
                <a:latin typeface="Nunito Bold"/>
              </a:rPr>
              <a:t>HANDANA </a:t>
            </a:r>
            <a:r>
              <a:rPr lang="en-US" sz="4800" b="1" spc="277" dirty="0">
                <a:solidFill>
                  <a:srgbClr val="301906"/>
                </a:solidFill>
                <a:latin typeface="Nunito Bold"/>
              </a:rPr>
              <a:t>I</a:t>
            </a:r>
            <a:r>
              <a:rPr lang="en-US" sz="4200" spc="277" dirty="0">
                <a:solidFill>
                  <a:srgbClr val="301906"/>
                </a:solidFill>
                <a:latin typeface="Nunito Bold"/>
              </a:rPr>
              <a:t>FTIKHAR</a:t>
            </a:r>
          </a:p>
        </p:txBody>
      </p:sp>
      <p:sp>
        <p:nvSpPr>
          <p:cNvPr id="32" name="TextBox 31">
            <a:extLst>
              <a:ext uri="{FF2B5EF4-FFF2-40B4-BE49-F238E27FC236}">
                <a16:creationId xmlns:a16="http://schemas.microsoft.com/office/drawing/2014/main" id="{5E93C7F9-F27F-467A-9F17-990E21399CC7}"/>
              </a:ext>
            </a:extLst>
          </p:cNvPr>
          <p:cNvSpPr txBox="1"/>
          <p:nvPr/>
        </p:nvSpPr>
        <p:spPr>
          <a:xfrm>
            <a:off x="4371807" y="4659731"/>
            <a:ext cx="435094" cy="769441"/>
          </a:xfrm>
          <a:prstGeom prst="rect">
            <a:avLst/>
          </a:prstGeom>
          <a:noFill/>
        </p:spPr>
        <p:txBody>
          <a:bodyPr wrap="square">
            <a:spAutoFit/>
          </a:bodyPr>
          <a:lstStyle/>
          <a:p>
            <a:r>
              <a:rPr lang="en-US" sz="4400" dirty="0">
                <a:solidFill>
                  <a:schemeClr val="accent6">
                    <a:lumMod val="20000"/>
                    <a:lumOff val="80000"/>
                  </a:schemeClr>
                </a:solidFill>
                <a:latin typeface="Trebuchet MS" panose="020B0603020202020204" pitchFamily="34" charset="0"/>
              </a:rPr>
              <a:t>2</a:t>
            </a:r>
            <a:endParaRPr lang="en-PK" sz="4400" dirty="0">
              <a:solidFill>
                <a:schemeClr val="accent6">
                  <a:lumMod val="20000"/>
                  <a:lumOff val="80000"/>
                </a:schemeClr>
              </a:solidFill>
              <a:latin typeface="Trebuchet MS" panose="020B0603020202020204" pitchFamily="34" charset="0"/>
            </a:endParaRPr>
          </a:p>
        </p:txBody>
      </p:sp>
      <p:sp>
        <p:nvSpPr>
          <p:cNvPr id="33" name="TextBox 32">
            <a:extLst>
              <a:ext uri="{FF2B5EF4-FFF2-40B4-BE49-F238E27FC236}">
                <a16:creationId xmlns:a16="http://schemas.microsoft.com/office/drawing/2014/main" id="{322165E0-F0D0-4216-BE5B-FA91C5C9E9AB}"/>
              </a:ext>
            </a:extLst>
          </p:cNvPr>
          <p:cNvSpPr txBox="1"/>
          <p:nvPr/>
        </p:nvSpPr>
        <p:spPr>
          <a:xfrm>
            <a:off x="4371807" y="6448220"/>
            <a:ext cx="435094" cy="769441"/>
          </a:xfrm>
          <a:prstGeom prst="rect">
            <a:avLst/>
          </a:prstGeom>
          <a:noFill/>
        </p:spPr>
        <p:txBody>
          <a:bodyPr wrap="square">
            <a:spAutoFit/>
          </a:bodyPr>
          <a:lstStyle/>
          <a:p>
            <a:r>
              <a:rPr lang="en-US" sz="4400" dirty="0">
                <a:solidFill>
                  <a:schemeClr val="accent6">
                    <a:lumMod val="20000"/>
                    <a:lumOff val="80000"/>
                  </a:schemeClr>
                </a:solidFill>
                <a:latin typeface="Trebuchet MS" panose="020B0603020202020204" pitchFamily="34" charset="0"/>
              </a:rPr>
              <a:t>3</a:t>
            </a:r>
            <a:endParaRPr lang="en-PK" sz="4400" dirty="0">
              <a:solidFill>
                <a:schemeClr val="accent6">
                  <a:lumMod val="20000"/>
                  <a:lumOff val="80000"/>
                </a:schemeClr>
              </a:solidFill>
              <a:latin typeface="Trebuchet MS" panose="020B0603020202020204" pitchFamily="34" charset="0"/>
            </a:endParaRPr>
          </a:p>
        </p:txBody>
      </p:sp>
      <p:sp>
        <p:nvSpPr>
          <p:cNvPr id="34" name="TextBox 33">
            <a:extLst>
              <a:ext uri="{FF2B5EF4-FFF2-40B4-BE49-F238E27FC236}">
                <a16:creationId xmlns:a16="http://schemas.microsoft.com/office/drawing/2014/main" id="{5103CF4A-366C-468C-AFD1-D49E0770C410}"/>
              </a:ext>
            </a:extLst>
          </p:cNvPr>
          <p:cNvSpPr txBox="1"/>
          <p:nvPr/>
        </p:nvSpPr>
        <p:spPr>
          <a:xfrm>
            <a:off x="4378108" y="8263366"/>
            <a:ext cx="435094" cy="769441"/>
          </a:xfrm>
          <a:prstGeom prst="rect">
            <a:avLst/>
          </a:prstGeom>
          <a:noFill/>
        </p:spPr>
        <p:txBody>
          <a:bodyPr wrap="square">
            <a:spAutoFit/>
          </a:bodyPr>
          <a:lstStyle/>
          <a:p>
            <a:r>
              <a:rPr lang="en-US" sz="4400" dirty="0">
                <a:solidFill>
                  <a:schemeClr val="accent6">
                    <a:lumMod val="20000"/>
                    <a:lumOff val="80000"/>
                  </a:schemeClr>
                </a:solidFill>
                <a:latin typeface="Trebuchet MS" panose="020B0603020202020204" pitchFamily="34" charset="0"/>
              </a:rPr>
              <a:t>4</a:t>
            </a:r>
            <a:endParaRPr lang="en-PK" sz="4400" dirty="0">
              <a:solidFill>
                <a:schemeClr val="accent6">
                  <a:lumMod val="20000"/>
                  <a:lumOff val="80000"/>
                </a:schemeClr>
              </a:solidFill>
              <a:latin typeface="Trebuchet MS" panose="020B0603020202020204" pitchFamily="34" charset="0"/>
            </a:endParaRPr>
          </a:p>
        </p:txBody>
      </p:sp>
    </p:spTree>
    <p:extLst>
      <p:ext uri="{BB962C8B-B14F-4D97-AF65-F5344CB8AC3E}">
        <p14:creationId xmlns:p14="http://schemas.microsoft.com/office/powerpoint/2010/main" val="15232179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EEE7"/>
        </a:solidFill>
        <a:effectLst/>
      </p:bgPr>
    </p:bg>
    <p:spTree>
      <p:nvGrpSpPr>
        <p:cNvPr id="1" name=""/>
        <p:cNvGrpSpPr/>
        <p:nvPr/>
      </p:nvGrpSpPr>
      <p:grpSpPr>
        <a:xfrm>
          <a:off x="0" y="0"/>
          <a:ext cx="0" cy="0"/>
          <a:chOff x="0" y="0"/>
          <a:chExt cx="0" cy="0"/>
        </a:xfrm>
      </p:grpSpPr>
      <p:sp>
        <p:nvSpPr>
          <p:cNvPr id="2" name="Freeform 2"/>
          <p:cNvSpPr/>
          <p:nvPr/>
        </p:nvSpPr>
        <p:spPr>
          <a:xfrm rot="-5400000">
            <a:off x="9071515" y="1194223"/>
            <a:ext cx="6695957" cy="9717712"/>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9291350" y="1432015"/>
            <a:ext cx="5693112" cy="8805361"/>
          </a:xfrm>
          <a:custGeom>
            <a:avLst/>
            <a:gdLst/>
            <a:ahLst/>
            <a:cxnLst/>
            <a:rect l="l" t="t" r="r" b="b"/>
            <a:pathLst>
              <a:path w="2786921" h="7901065">
                <a:moveTo>
                  <a:pt x="0" y="0"/>
                </a:moveTo>
                <a:lnTo>
                  <a:pt x="2786921" y="0"/>
                </a:lnTo>
                <a:lnTo>
                  <a:pt x="2786921" y="7901065"/>
                </a:lnTo>
                <a:lnTo>
                  <a:pt x="0" y="7901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K" dirty="0"/>
          </a:p>
        </p:txBody>
      </p:sp>
      <p:sp>
        <p:nvSpPr>
          <p:cNvPr id="4" name="Freeform 4"/>
          <p:cNvSpPr/>
          <p:nvPr/>
        </p:nvSpPr>
        <p:spPr>
          <a:xfrm>
            <a:off x="15671549" y="8750172"/>
            <a:ext cx="2678349" cy="719806"/>
          </a:xfrm>
          <a:custGeom>
            <a:avLst/>
            <a:gdLst/>
            <a:ahLst/>
            <a:cxnLst/>
            <a:rect l="l" t="t" r="r" b="b"/>
            <a:pathLst>
              <a:path w="2678349" h="719806">
                <a:moveTo>
                  <a:pt x="0" y="0"/>
                </a:moveTo>
                <a:lnTo>
                  <a:pt x="2678349" y="0"/>
                </a:lnTo>
                <a:lnTo>
                  <a:pt x="2678349" y="719806"/>
                </a:lnTo>
                <a:lnTo>
                  <a:pt x="0" y="7198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465561" flipV="1">
            <a:off x="15847678" y="-1449303"/>
            <a:ext cx="2805148" cy="3556448"/>
          </a:xfrm>
          <a:custGeom>
            <a:avLst/>
            <a:gdLst/>
            <a:ahLst/>
            <a:cxnLst/>
            <a:rect l="l" t="t" r="r" b="b"/>
            <a:pathLst>
              <a:path w="2805148" h="3556448">
                <a:moveTo>
                  <a:pt x="0" y="3556448"/>
                </a:moveTo>
                <a:lnTo>
                  <a:pt x="2805148" y="3556448"/>
                </a:lnTo>
                <a:lnTo>
                  <a:pt x="2805148" y="0"/>
                </a:lnTo>
                <a:lnTo>
                  <a:pt x="0" y="0"/>
                </a:lnTo>
                <a:lnTo>
                  <a:pt x="0" y="355644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83232" y="2586325"/>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183232" y="517707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83232" y="394508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183232" y="6409063"/>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TextBox 11"/>
          <p:cNvSpPr txBox="1"/>
          <p:nvPr/>
        </p:nvSpPr>
        <p:spPr>
          <a:xfrm>
            <a:off x="7990322" y="1228283"/>
            <a:ext cx="8801193" cy="1076328"/>
          </a:xfrm>
          <a:prstGeom prst="rect">
            <a:avLst/>
          </a:prstGeom>
        </p:spPr>
        <p:txBody>
          <a:bodyPr lIns="0" tIns="0" rIns="0" bIns="0" rtlCol="0" anchor="t">
            <a:spAutoFit/>
          </a:bodyPr>
          <a:lstStyle/>
          <a:p>
            <a:pPr algn="ctr">
              <a:lnSpc>
                <a:spcPts val="8250"/>
              </a:lnSpc>
            </a:pPr>
            <a:r>
              <a:rPr lang="en-US" sz="7500" dirty="0">
                <a:solidFill>
                  <a:srgbClr val="301906"/>
                </a:solidFill>
                <a:latin typeface="Nunito Bold"/>
              </a:rPr>
              <a:t>Database</a:t>
            </a:r>
          </a:p>
        </p:txBody>
      </p:sp>
      <p:sp>
        <p:nvSpPr>
          <p:cNvPr id="12" name="TextBox 12"/>
          <p:cNvSpPr txBox="1"/>
          <p:nvPr/>
        </p:nvSpPr>
        <p:spPr>
          <a:xfrm>
            <a:off x="428356" y="3098342"/>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1</a:t>
            </a:r>
          </a:p>
        </p:txBody>
      </p:sp>
      <p:sp>
        <p:nvSpPr>
          <p:cNvPr id="14" name="TextBox 14"/>
          <p:cNvSpPr txBox="1"/>
          <p:nvPr/>
        </p:nvSpPr>
        <p:spPr>
          <a:xfrm>
            <a:off x="428356" y="5657645"/>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3</a:t>
            </a:r>
          </a:p>
        </p:txBody>
      </p:sp>
      <p:sp>
        <p:nvSpPr>
          <p:cNvPr id="15" name="TextBox 15"/>
          <p:cNvSpPr txBox="1"/>
          <p:nvPr/>
        </p:nvSpPr>
        <p:spPr>
          <a:xfrm>
            <a:off x="392512" y="4373821"/>
            <a:ext cx="636188" cy="318122"/>
          </a:xfrm>
          <a:prstGeom prst="rect">
            <a:avLst/>
          </a:prstGeom>
        </p:spPr>
        <p:txBody>
          <a:bodyPr lIns="0" tIns="0" rIns="0" bIns="0" rtlCol="0" anchor="t">
            <a:spAutoFit/>
          </a:bodyPr>
          <a:lstStyle/>
          <a:p>
            <a:pPr algn="ctr">
              <a:lnSpc>
                <a:spcPts val="2400"/>
              </a:lnSpc>
            </a:pPr>
            <a:r>
              <a:rPr lang="en-US" sz="2400" spc="180" dirty="0">
                <a:solidFill>
                  <a:srgbClr val="FFFEFD"/>
                </a:solidFill>
                <a:latin typeface="Nunito"/>
              </a:rPr>
              <a:t>2</a:t>
            </a:r>
          </a:p>
        </p:txBody>
      </p:sp>
      <p:sp>
        <p:nvSpPr>
          <p:cNvPr id="16" name="TextBox 16"/>
          <p:cNvSpPr txBox="1"/>
          <p:nvPr/>
        </p:nvSpPr>
        <p:spPr>
          <a:xfrm>
            <a:off x="392512" y="6866188"/>
            <a:ext cx="636188" cy="323165"/>
          </a:xfrm>
          <a:prstGeom prst="rect">
            <a:avLst/>
          </a:prstGeom>
        </p:spPr>
        <p:txBody>
          <a:bodyPr wrap="square" lIns="0" tIns="0" rIns="0" bIns="0" rtlCol="0" anchor="t">
            <a:spAutoFit/>
          </a:bodyPr>
          <a:lstStyle/>
          <a:p>
            <a:pPr algn="ctr">
              <a:lnSpc>
                <a:spcPts val="2400"/>
              </a:lnSpc>
            </a:pPr>
            <a:r>
              <a:rPr lang="en-US" sz="2400" spc="180" dirty="0">
                <a:solidFill>
                  <a:srgbClr val="FFFEFD"/>
                </a:solidFill>
                <a:latin typeface="Nunito"/>
              </a:rPr>
              <a:t>4</a:t>
            </a:r>
          </a:p>
        </p:txBody>
      </p:sp>
      <p:sp>
        <p:nvSpPr>
          <p:cNvPr id="17" name="TextBox 17"/>
          <p:cNvSpPr txBox="1"/>
          <p:nvPr/>
        </p:nvSpPr>
        <p:spPr>
          <a:xfrm>
            <a:off x="392512" y="1939260"/>
            <a:ext cx="7406779" cy="350096"/>
          </a:xfrm>
          <a:prstGeom prst="rect">
            <a:avLst/>
          </a:prstGeom>
        </p:spPr>
        <p:txBody>
          <a:bodyPr lIns="0" tIns="0" rIns="0" bIns="0" rtlCol="0" anchor="t">
            <a:spAutoFit/>
          </a:bodyPr>
          <a:lstStyle/>
          <a:p>
            <a:pPr algn="ctr">
              <a:lnSpc>
                <a:spcPts val="2600"/>
              </a:lnSpc>
              <a:spcBef>
                <a:spcPct val="0"/>
              </a:spcBef>
            </a:pPr>
            <a:r>
              <a:rPr lang="en-US" sz="2600" spc="195" dirty="0">
                <a:solidFill>
                  <a:srgbClr val="000000"/>
                </a:solidFill>
                <a:latin typeface="Nunito Bold"/>
              </a:rPr>
              <a:t> Non-Functional Requirements</a:t>
            </a:r>
          </a:p>
        </p:txBody>
      </p:sp>
      <p:sp>
        <p:nvSpPr>
          <p:cNvPr id="18" name="TextBox 18"/>
          <p:cNvSpPr txBox="1"/>
          <p:nvPr/>
        </p:nvSpPr>
        <p:spPr>
          <a:xfrm>
            <a:off x="1769884" y="2859727"/>
            <a:ext cx="5045855" cy="446276"/>
          </a:xfrm>
          <a:prstGeom prst="rect">
            <a:avLst/>
          </a:prstGeom>
        </p:spPr>
        <p:txBody>
          <a:bodyPr wrap="square" lIns="0" tIns="0" rIns="0" bIns="0" rtlCol="0" anchor="t">
            <a:spAutoFit/>
          </a:bodyPr>
          <a:lstStyle/>
          <a:p>
            <a:pPr algn="l">
              <a:lnSpc>
                <a:spcPts val="3639"/>
              </a:lnSpc>
              <a:spcBef>
                <a:spcPct val="0"/>
              </a:spcBef>
            </a:pPr>
            <a:r>
              <a:rPr lang="en-US" sz="2599" spc="194" dirty="0">
                <a:solidFill>
                  <a:srgbClr val="301906"/>
                </a:solidFill>
                <a:latin typeface="Nunito"/>
              </a:rPr>
              <a:t>Scalability </a:t>
            </a:r>
          </a:p>
        </p:txBody>
      </p:sp>
      <p:sp>
        <p:nvSpPr>
          <p:cNvPr id="19" name="TextBox 19"/>
          <p:cNvSpPr txBox="1"/>
          <p:nvPr/>
        </p:nvSpPr>
        <p:spPr>
          <a:xfrm>
            <a:off x="1683347" y="4122156"/>
            <a:ext cx="5045855" cy="446276"/>
          </a:xfrm>
          <a:prstGeom prst="rect">
            <a:avLst/>
          </a:prstGeom>
        </p:spPr>
        <p:txBody>
          <a:bodyPr lIns="0" tIns="0" rIns="0" bIns="0" rtlCol="0" anchor="t">
            <a:spAutoFit/>
          </a:bodyPr>
          <a:lstStyle/>
          <a:p>
            <a:pPr algn="l">
              <a:lnSpc>
                <a:spcPts val="3639"/>
              </a:lnSpc>
              <a:spcBef>
                <a:spcPct val="0"/>
              </a:spcBef>
            </a:pPr>
            <a:r>
              <a:rPr lang="en-US" sz="2599" spc="194" dirty="0">
                <a:solidFill>
                  <a:srgbClr val="301906"/>
                </a:solidFill>
                <a:latin typeface="Nunito"/>
              </a:rPr>
              <a:t>Performance</a:t>
            </a:r>
          </a:p>
        </p:txBody>
      </p:sp>
      <p:sp>
        <p:nvSpPr>
          <p:cNvPr id="20" name="TextBox 20"/>
          <p:cNvSpPr txBox="1"/>
          <p:nvPr/>
        </p:nvSpPr>
        <p:spPr>
          <a:xfrm>
            <a:off x="1683347" y="5504320"/>
            <a:ext cx="4381899" cy="446276"/>
          </a:xfrm>
          <a:prstGeom prst="rect">
            <a:avLst/>
          </a:prstGeom>
        </p:spPr>
        <p:txBody>
          <a:bodyPr lIns="0" tIns="0" rIns="0" bIns="0" rtlCol="0" anchor="t">
            <a:spAutoFit/>
          </a:bodyPr>
          <a:lstStyle/>
          <a:p>
            <a:pPr algn="l">
              <a:lnSpc>
                <a:spcPts val="3639"/>
              </a:lnSpc>
              <a:spcBef>
                <a:spcPct val="0"/>
              </a:spcBef>
            </a:pPr>
            <a:r>
              <a:rPr lang="en-US" sz="2599" spc="194" dirty="0">
                <a:solidFill>
                  <a:srgbClr val="301906"/>
                </a:solidFill>
                <a:latin typeface="Nunito"/>
              </a:rPr>
              <a:t>Security </a:t>
            </a:r>
          </a:p>
        </p:txBody>
      </p:sp>
      <p:sp>
        <p:nvSpPr>
          <p:cNvPr id="21" name="TextBox 21"/>
          <p:cNvSpPr txBox="1"/>
          <p:nvPr/>
        </p:nvSpPr>
        <p:spPr>
          <a:xfrm>
            <a:off x="181932" y="6947532"/>
            <a:ext cx="4569421" cy="350096"/>
          </a:xfrm>
          <a:prstGeom prst="rect">
            <a:avLst/>
          </a:prstGeom>
        </p:spPr>
        <p:txBody>
          <a:bodyPr lIns="0" tIns="0" rIns="0" bIns="0" rtlCol="0" anchor="t">
            <a:spAutoFit/>
          </a:bodyPr>
          <a:lstStyle/>
          <a:p>
            <a:pPr algn="ctr">
              <a:lnSpc>
                <a:spcPts val="2600"/>
              </a:lnSpc>
              <a:spcBef>
                <a:spcPct val="0"/>
              </a:spcBef>
            </a:pPr>
            <a:r>
              <a:rPr lang="en-US" sz="2600" spc="195" dirty="0">
                <a:solidFill>
                  <a:srgbClr val="000000"/>
                </a:solidFill>
                <a:latin typeface="Nunito"/>
              </a:rPr>
              <a:t> Reliability</a:t>
            </a:r>
          </a:p>
        </p:txBody>
      </p:sp>
      <p:sp>
        <p:nvSpPr>
          <p:cNvPr id="27" name="TextBox 26">
            <a:extLst>
              <a:ext uri="{FF2B5EF4-FFF2-40B4-BE49-F238E27FC236}">
                <a16:creationId xmlns:a16="http://schemas.microsoft.com/office/drawing/2014/main" id="{1501B1F2-F5CE-4047-AF34-418E5BD1A24D}"/>
              </a:ext>
            </a:extLst>
          </p:cNvPr>
          <p:cNvSpPr txBox="1"/>
          <p:nvPr/>
        </p:nvSpPr>
        <p:spPr>
          <a:xfrm>
            <a:off x="8710768" y="4532882"/>
            <a:ext cx="7110589" cy="2369880"/>
          </a:xfrm>
          <a:prstGeom prst="rect">
            <a:avLst/>
          </a:prstGeom>
          <a:noFill/>
        </p:spPr>
        <p:txBody>
          <a:bodyPr wrap="square">
            <a:spAutoFit/>
          </a:bodyPr>
          <a:lstStyle/>
          <a:p>
            <a:r>
              <a:rPr lang="en-US" sz="2800" b="1" dirty="0">
                <a:latin typeface="Nunito" pitchFamily="2" charset="0"/>
              </a:rPr>
              <a:t>User Roles and Permissions</a:t>
            </a:r>
          </a:p>
          <a:p>
            <a:pPr marL="342900" indent="-342900">
              <a:buFont typeface="Wingdings" panose="05000000000000000000" pitchFamily="2" charset="2"/>
              <a:buChar char="§"/>
            </a:pPr>
            <a:endParaRPr lang="en-US" sz="2400" dirty="0">
              <a:latin typeface="Nunito" pitchFamily="2" charset="0"/>
            </a:endParaRPr>
          </a:p>
          <a:p>
            <a:pPr marL="342900" indent="-342900">
              <a:buFont typeface="Wingdings" panose="05000000000000000000" pitchFamily="2" charset="2"/>
              <a:buChar char="§"/>
            </a:pPr>
            <a:r>
              <a:rPr lang="en-US" sz="2400" b="1" dirty="0">
                <a:latin typeface="Nunito" pitchFamily="2" charset="0"/>
              </a:rPr>
              <a:t>Admin: </a:t>
            </a:r>
            <a:r>
              <a:rPr lang="en-US" sz="2400" dirty="0">
                <a:latin typeface="Nunito" pitchFamily="2" charset="0"/>
              </a:rPr>
              <a:t>Full access to all functionalities</a:t>
            </a:r>
          </a:p>
          <a:p>
            <a:pPr marL="342900" indent="-342900">
              <a:buFont typeface="Wingdings" panose="05000000000000000000" pitchFamily="2" charset="2"/>
              <a:buChar char="§"/>
            </a:pPr>
            <a:r>
              <a:rPr lang="en-US" sz="2400" b="1" dirty="0">
                <a:latin typeface="Nunito" pitchFamily="2" charset="0"/>
              </a:rPr>
              <a:t>User: </a:t>
            </a:r>
            <a:r>
              <a:rPr lang="en-US" sz="2400" dirty="0">
                <a:latin typeface="Nunito" pitchFamily="2" charset="0"/>
              </a:rPr>
              <a:t>Access to own projects and collaborative projects</a:t>
            </a:r>
          </a:p>
          <a:p>
            <a:pPr marL="342900" indent="-342900">
              <a:buFont typeface="Wingdings" panose="05000000000000000000" pitchFamily="2" charset="2"/>
              <a:buChar char="§"/>
            </a:pPr>
            <a:r>
              <a:rPr lang="en-US" sz="2400" b="1" dirty="0">
                <a:latin typeface="Nunito" pitchFamily="2" charset="0"/>
              </a:rPr>
              <a:t>Viewer: </a:t>
            </a:r>
            <a:r>
              <a:rPr lang="en-US" sz="2400" dirty="0">
                <a:latin typeface="Nunito" pitchFamily="2" charset="0"/>
              </a:rPr>
              <a:t>Read-only access to specific projects</a:t>
            </a:r>
            <a:endParaRPr lang="en-PK" sz="2400" dirty="0">
              <a:latin typeface="Nunito" pitchFamily="2" charset="0"/>
            </a:endParaRPr>
          </a:p>
        </p:txBody>
      </p:sp>
    </p:spTree>
    <p:extLst>
      <p:ext uri="{BB962C8B-B14F-4D97-AF65-F5344CB8AC3E}">
        <p14:creationId xmlns:p14="http://schemas.microsoft.com/office/powerpoint/2010/main" val="275267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EEE7"/>
        </a:solidFill>
        <a:effectLst/>
      </p:bgPr>
    </p:bg>
    <p:spTree>
      <p:nvGrpSpPr>
        <p:cNvPr id="1" name=""/>
        <p:cNvGrpSpPr/>
        <p:nvPr/>
      </p:nvGrpSpPr>
      <p:grpSpPr>
        <a:xfrm>
          <a:off x="0" y="0"/>
          <a:ext cx="0" cy="0"/>
          <a:chOff x="0" y="0"/>
          <a:chExt cx="0" cy="0"/>
        </a:xfrm>
      </p:grpSpPr>
      <p:sp>
        <p:nvSpPr>
          <p:cNvPr id="2" name="Freeform 2"/>
          <p:cNvSpPr/>
          <p:nvPr/>
        </p:nvSpPr>
        <p:spPr>
          <a:xfrm rot="-5782963">
            <a:off x="-560060" y="-1590305"/>
            <a:ext cx="1579948" cy="4479235"/>
          </a:xfrm>
          <a:custGeom>
            <a:avLst/>
            <a:gdLst/>
            <a:ahLst/>
            <a:cxnLst/>
            <a:rect l="l" t="t" r="r" b="b"/>
            <a:pathLst>
              <a:path w="1579948" h="4479235">
                <a:moveTo>
                  <a:pt x="0" y="0"/>
                </a:moveTo>
                <a:lnTo>
                  <a:pt x="1579949" y="0"/>
                </a:lnTo>
                <a:lnTo>
                  <a:pt x="1579949" y="4479236"/>
                </a:lnTo>
                <a:lnTo>
                  <a:pt x="0" y="44792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210190" flipV="1">
            <a:off x="16095623" y="-1128911"/>
            <a:ext cx="2805148" cy="3556448"/>
          </a:xfrm>
          <a:custGeom>
            <a:avLst/>
            <a:gdLst/>
            <a:ahLst/>
            <a:cxnLst/>
            <a:rect l="l" t="t" r="r" b="b"/>
            <a:pathLst>
              <a:path w="2805148" h="3556448">
                <a:moveTo>
                  <a:pt x="0" y="3556448"/>
                </a:moveTo>
                <a:lnTo>
                  <a:pt x="2805148" y="3556448"/>
                </a:lnTo>
                <a:lnTo>
                  <a:pt x="2805148" y="0"/>
                </a:lnTo>
                <a:lnTo>
                  <a:pt x="0" y="0"/>
                </a:lnTo>
                <a:lnTo>
                  <a:pt x="0" y="3556448"/>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4584957" y="-980867"/>
            <a:ext cx="8473610" cy="13376324"/>
          </a:xfrm>
          <a:custGeom>
            <a:avLst/>
            <a:gdLst/>
            <a:ahLst/>
            <a:cxnLst/>
            <a:rect l="l" t="t" r="r" b="b"/>
            <a:pathLst>
              <a:path w="8403020" h="12731848">
                <a:moveTo>
                  <a:pt x="0" y="0"/>
                </a:moveTo>
                <a:lnTo>
                  <a:pt x="8403020" y="0"/>
                </a:lnTo>
                <a:lnTo>
                  <a:pt x="8403020" y="12731848"/>
                </a:lnTo>
                <a:lnTo>
                  <a:pt x="0" y="127318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327166">
            <a:off x="5119250" y="8040497"/>
            <a:ext cx="230365" cy="653096"/>
          </a:xfrm>
          <a:custGeom>
            <a:avLst/>
            <a:gdLst/>
            <a:ahLst/>
            <a:cxnLst/>
            <a:rect l="l" t="t" r="r" b="b"/>
            <a:pathLst>
              <a:path w="230365" h="653096">
                <a:moveTo>
                  <a:pt x="0" y="0"/>
                </a:moveTo>
                <a:lnTo>
                  <a:pt x="230364" y="0"/>
                </a:lnTo>
                <a:lnTo>
                  <a:pt x="230364" y="653096"/>
                </a:lnTo>
                <a:lnTo>
                  <a:pt x="0" y="6530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111935">
            <a:off x="6707791" y="8123892"/>
            <a:ext cx="230365" cy="653096"/>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3505200" y="1694450"/>
            <a:ext cx="10206373" cy="7905163"/>
          </a:xfrm>
          <a:custGeom>
            <a:avLst/>
            <a:gdLst/>
            <a:ahLst/>
            <a:cxnLst/>
            <a:rect l="l" t="t" r="r" b="b"/>
            <a:pathLst>
              <a:path w="9135143" h="7574933">
                <a:moveTo>
                  <a:pt x="0" y="0"/>
                </a:moveTo>
                <a:lnTo>
                  <a:pt x="9135142" y="0"/>
                </a:lnTo>
                <a:lnTo>
                  <a:pt x="9135142" y="7574933"/>
                </a:lnTo>
                <a:lnTo>
                  <a:pt x="0" y="7574933"/>
                </a:lnTo>
                <a:lnTo>
                  <a:pt x="0" y="0"/>
                </a:lnTo>
                <a:close/>
              </a:path>
            </a:pathLst>
          </a:custGeom>
          <a:blipFill>
            <a:blip r:embed="rId10"/>
            <a:stretch>
              <a:fillRect/>
            </a:stretch>
          </a:blipFill>
        </p:spPr>
      </p:sp>
      <p:sp>
        <p:nvSpPr>
          <p:cNvPr id="8" name="TextBox 8"/>
          <p:cNvSpPr txBox="1"/>
          <p:nvPr/>
        </p:nvSpPr>
        <p:spPr>
          <a:xfrm>
            <a:off x="3299288" y="687387"/>
            <a:ext cx="10508844" cy="720725"/>
          </a:xfrm>
          <a:prstGeom prst="rect">
            <a:avLst/>
          </a:prstGeom>
        </p:spPr>
        <p:txBody>
          <a:bodyPr lIns="0" tIns="0" rIns="0" bIns="0" rtlCol="0" anchor="t">
            <a:spAutoFit/>
          </a:bodyPr>
          <a:lstStyle/>
          <a:p>
            <a:pPr algn="ctr">
              <a:lnSpc>
                <a:spcPts val="5500"/>
              </a:lnSpc>
            </a:pPr>
            <a:r>
              <a:rPr lang="en-US" sz="5000" dirty="0">
                <a:solidFill>
                  <a:srgbClr val="301906"/>
                </a:solidFill>
                <a:latin typeface="Nunito Bold"/>
              </a:rPr>
              <a:t>Entity-Relationship Diagram (ERD)</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rot="-178322">
            <a:off x="5806955" y="7794123"/>
            <a:ext cx="2221383" cy="2252353"/>
          </a:xfrm>
          <a:custGeom>
            <a:avLst/>
            <a:gdLst/>
            <a:ahLst/>
            <a:cxnLst/>
            <a:rect l="l" t="t" r="r" b="b"/>
            <a:pathLst>
              <a:path w="2221383" h="2252353">
                <a:moveTo>
                  <a:pt x="0" y="0"/>
                </a:moveTo>
                <a:lnTo>
                  <a:pt x="2221382" y="0"/>
                </a:lnTo>
                <a:lnTo>
                  <a:pt x="2221382" y="2252352"/>
                </a:lnTo>
                <a:lnTo>
                  <a:pt x="0" y="22523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932519" y="3499759"/>
            <a:ext cx="1838607" cy="1838607"/>
          </a:xfrm>
          <a:custGeom>
            <a:avLst/>
            <a:gdLst/>
            <a:ahLst/>
            <a:cxnLst/>
            <a:rect l="l" t="t" r="r" b="b"/>
            <a:pathLst>
              <a:path w="1838607" h="1838607">
                <a:moveTo>
                  <a:pt x="0" y="0"/>
                </a:moveTo>
                <a:lnTo>
                  <a:pt x="1838606" y="0"/>
                </a:lnTo>
                <a:lnTo>
                  <a:pt x="1838606" y="1838607"/>
                </a:lnTo>
                <a:lnTo>
                  <a:pt x="0" y="18386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058341">
            <a:off x="-1504865" y="1885040"/>
            <a:ext cx="3063654" cy="3399339"/>
          </a:xfrm>
          <a:custGeom>
            <a:avLst/>
            <a:gdLst/>
            <a:ahLst/>
            <a:cxnLst/>
            <a:rect l="l" t="t" r="r" b="b"/>
            <a:pathLst>
              <a:path w="3063654" h="3399339">
                <a:moveTo>
                  <a:pt x="0" y="0"/>
                </a:moveTo>
                <a:lnTo>
                  <a:pt x="3063654" y="0"/>
                </a:lnTo>
                <a:lnTo>
                  <a:pt x="3063654" y="3399339"/>
                </a:lnTo>
                <a:lnTo>
                  <a:pt x="0" y="339933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7295766" y="5894714"/>
            <a:ext cx="1984469" cy="2709172"/>
          </a:xfrm>
          <a:custGeom>
            <a:avLst/>
            <a:gdLst/>
            <a:ahLst/>
            <a:cxnLst/>
            <a:rect l="l" t="t" r="r" b="b"/>
            <a:pathLst>
              <a:path w="1984469" h="2709172">
                <a:moveTo>
                  <a:pt x="0" y="0"/>
                </a:moveTo>
                <a:lnTo>
                  <a:pt x="1984468" y="0"/>
                </a:lnTo>
                <a:lnTo>
                  <a:pt x="1984468" y="2709173"/>
                </a:lnTo>
                <a:lnTo>
                  <a:pt x="0" y="27091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226766" y="4259972"/>
            <a:ext cx="1118654" cy="1185329"/>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1024418" y="1317360"/>
            <a:ext cx="1118654" cy="1185329"/>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2226766" y="7840539"/>
            <a:ext cx="1118654" cy="1185329"/>
          </a:xfrm>
          <a:custGeom>
            <a:avLst/>
            <a:gdLst/>
            <a:ahLst/>
            <a:cxnLst/>
            <a:rect l="l" t="t" r="r" b="b"/>
            <a:pathLst>
              <a:path w="1118654" h="1185329">
                <a:moveTo>
                  <a:pt x="0" y="0"/>
                </a:moveTo>
                <a:lnTo>
                  <a:pt x="1118654" y="0"/>
                </a:lnTo>
                <a:lnTo>
                  <a:pt x="1118654" y="1185328"/>
                </a:lnTo>
                <a:lnTo>
                  <a:pt x="0" y="118532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rot="-135847">
            <a:off x="3199311" y="5405326"/>
            <a:ext cx="1983990" cy="2011651"/>
          </a:xfrm>
          <a:custGeom>
            <a:avLst/>
            <a:gdLst/>
            <a:ahLst/>
            <a:cxnLst/>
            <a:rect l="l" t="t" r="r" b="b"/>
            <a:pathLst>
              <a:path w="1983990" h="2011651">
                <a:moveTo>
                  <a:pt x="0" y="0"/>
                </a:moveTo>
                <a:lnTo>
                  <a:pt x="1983991" y="0"/>
                </a:lnTo>
                <a:lnTo>
                  <a:pt x="1983991" y="2011651"/>
                </a:lnTo>
                <a:lnTo>
                  <a:pt x="0" y="20116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276352">
            <a:off x="5457363" y="5517386"/>
            <a:ext cx="1871684" cy="1897778"/>
          </a:xfrm>
          <a:custGeom>
            <a:avLst/>
            <a:gdLst/>
            <a:ahLst/>
            <a:cxnLst/>
            <a:rect l="l" t="t" r="r" b="b"/>
            <a:pathLst>
              <a:path w="1871684" h="1897778">
                <a:moveTo>
                  <a:pt x="0" y="0"/>
                </a:moveTo>
                <a:lnTo>
                  <a:pt x="1871684" y="0"/>
                </a:lnTo>
                <a:lnTo>
                  <a:pt x="1871684" y="1897778"/>
                </a:lnTo>
                <a:lnTo>
                  <a:pt x="0" y="18977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5327166">
            <a:off x="4009645" y="5297665"/>
            <a:ext cx="284678" cy="807077"/>
          </a:xfrm>
          <a:custGeom>
            <a:avLst/>
            <a:gdLst/>
            <a:ahLst/>
            <a:cxnLst/>
            <a:rect l="l" t="t" r="r" b="b"/>
            <a:pathLst>
              <a:path w="284678" h="807077">
                <a:moveTo>
                  <a:pt x="0" y="0"/>
                </a:moveTo>
                <a:lnTo>
                  <a:pt x="284678" y="0"/>
                </a:lnTo>
                <a:lnTo>
                  <a:pt x="284678" y="807076"/>
                </a:lnTo>
                <a:lnTo>
                  <a:pt x="0" y="80707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2" name="Freeform 12"/>
          <p:cNvSpPr/>
          <p:nvPr/>
        </p:nvSpPr>
        <p:spPr>
          <a:xfrm rot="-4914967">
            <a:off x="6309585" y="5455678"/>
            <a:ext cx="268249" cy="760500"/>
          </a:xfrm>
          <a:custGeom>
            <a:avLst/>
            <a:gdLst/>
            <a:ahLst/>
            <a:cxnLst/>
            <a:rect l="l" t="t" r="r" b="b"/>
            <a:pathLst>
              <a:path w="268249" h="760500">
                <a:moveTo>
                  <a:pt x="0" y="0"/>
                </a:moveTo>
                <a:lnTo>
                  <a:pt x="268249" y="0"/>
                </a:lnTo>
                <a:lnTo>
                  <a:pt x="268249" y="760500"/>
                </a:lnTo>
                <a:lnTo>
                  <a:pt x="0" y="7605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rot="-5493437">
            <a:off x="12530263" y="1478716"/>
            <a:ext cx="1046760" cy="3180763"/>
          </a:xfrm>
          <a:custGeom>
            <a:avLst/>
            <a:gdLst/>
            <a:ahLst/>
            <a:cxnLst/>
            <a:rect l="l" t="t" r="r" b="b"/>
            <a:pathLst>
              <a:path w="1046760" h="3180763">
                <a:moveTo>
                  <a:pt x="0" y="0"/>
                </a:moveTo>
                <a:lnTo>
                  <a:pt x="1046761" y="0"/>
                </a:lnTo>
                <a:lnTo>
                  <a:pt x="1046761" y="3180763"/>
                </a:lnTo>
                <a:lnTo>
                  <a:pt x="0" y="3180763"/>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4" name="TextBox 14"/>
          <p:cNvSpPr txBox="1"/>
          <p:nvPr/>
        </p:nvSpPr>
        <p:spPr>
          <a:xfrm>
            <a:off x="1943100" y="899432"/>
            <a:ext cx="8555263" cy="3171828"/>
          </a:xfrm>
          <a:prstGeom prst="rect">
            <a:avLst/>
          </a:prstGeom>
        </p:spPr>
        <p:txBody>
          <a:bodyPr lIns="0" tIns="0" rIns="0" bIns="0" rtlCol="0" anchor="t">
            <a:spAutoFit/>
          </a:bodyPr>
          <a:lstStyle/>
          <a:p>
            <a:pPr algn="l">
              <a:lnSpc>
                <a:spcPts val="8250"/>
              </a:lnSpc>
            </a:pPr>
            <a:r>
              <a:rPr lang="en-US" sz="7500">
                <a:solidFill>
                  <a:srgbClr val="301906"/>
                </a:solidFill>
                <a:latin typeface="Nunito Bold"/>
              </a:rPr>
              <a:t>Reasoning behind the Database Design choices</a:t>
            </a:r>
          </a:p>
        </p:txBody>
      </p:sp>
      <p:sp>
        <p:nvSpPr>
          <p:cNvPr id="15" name="TextBox 15"/>
          <p:cNvSpPr txBox="1"/>
          <p:nvPr/>
        </p:nvSpPr>
        <p:spPr>
          <a:xfrm>
            <a:off x="3720561" y="4629990"/>
            <a:ext cx="4481948" cy="396250"/>
          </a:xfrm>
          <a:prstGeom prst="rect">
            <a:avLst/>
          </a:prstGeom>
        </p:spPr>
        <p:txBody>
          <a:bodyPr lIns="0" tIns="0" rIns="0" bIns="0" rtlCol="0" anchor="t">
            <a:spAutoFit/>
          </a:bodyPr>
          <a:lstStyle/>
          <a:p>
            <a:pPr algn="l">
              <a:lnSpc>
                <a:spcPts val="3359"/>
              </a:lnSpc>
              <a:spcBef>
                <a:spcPct val="0"/>
              </a:spcBef>
            </a:pPr>
            <a:r>
              <a:rPr lang="en-US" sz="2399" spc="179">
                <a:solidFill>
                  <a:srgbClr val="301906"/>
                </a:solidFill>
                <a:latin typeface="Nunito Bold"/>
              </a:rPr>
              <a:t>Normalization</a:t>
            </a:r>
          </a:p>
        </p:txBody>
      </p:sp>
      <p:sp>
        <p:nvSpPr>
          <p:cNvPr id="16" name="TextBox 16"/>
          <p:cNvSpPr txBox="1"/>
          <p:nvPr/>
        </p:nvSpPr>
        <p:spPr>
          <a:xfrm>
            <a:off x="2448726" y="4705330"/>
            <a:ext cx="674733" cy="342240"/>
          </a:xfrm>
          <a:prstGeom prst="rect">
            <a:avLst/>
          </a:prstGeom>
        </p:spPr>
        <p:txBody>
          <a:bodyPr lIns="0" tIns="0" rIns="0" bIns="0" rtlCol="0" anchor="t">
            <a:spAutoFit/>
          </a:bodyPr>
          <a:lstStyle/>
          <a:p>
            <a:pPr algn="ctr">
              <a:lnSpc>
                <a:spcPts val="2600"/>
              </a:lnSpc>
            </a:pPr>
            <a:r>
              <a:rPr lang="en-US" sz="2600" spc="195">
                <a:solidFill>
                  <a:srgbClr val="301906"/>
                </a:solidFill>
                <a:latin typeface="Nunito"/>
              </a:rPr>
              <a:t>1</a:t>
            </a:r>
          </a:p>
        </p:txBody>
      </p:sp>
      <p:sp>
        <p:nvSpPr>
          <p:cNvPr id="17" name="TextBox 17"/>
          <p:cNvSpPr txBox="1"/>
          <p:nvPr/>
        </p:nvSpPr>
        <p:spPr>
          <a:xfrm>
            <a:off x="11246379" y="1762718"/>
            <a:ext cx="674733" cy="342240"/>
          </a:xfrm>
          <a:prstGeom prst="rect">
            <a:avLst/>
          </a:prstGeom>
        </p:spPr>
        <p:txBody>
          <a:bodyPr lIns="0" tIns="0" rIns="0" bIns="0" rtlCol="0" anchor="t">
            <a:spAutoFit/>
          </a:bodyPr>
          <a:lstStyle/>
          <a:p>
            <a:pPr algn="ctr">
              <a:lnSpc>
                <a:spcPts val="2600"/>
              </a:lnSpc>
            </a:pPr>
            <a:r>
              <a:rPr lang="en-US" sz="2600" spc="195">
                <a:solidFill>
                  <a:srgbClr val="301906"/>
                </a:solidFill>
                <a:latin typeface="Nunito"/>
              </a:rPr>
              <a:t>3</a:t>
            </a:r>
          </a:p>
        </p:txBody>
      </p:sp>
      <p:sp>
        <p:nvSpPr>
          <p:cNvPr id="18" name="TextBox 18"/>
          <p:cNvSpPr txBox="1"/>
          <p:nvPr/>
        </p:nvSpPr>
        <p:spPr>
          <a:xfrm>
            <a:off x="2448726" y="8285896"/>
            <a:ext cx="674733" cy="342240"/>
          </a:xfrm>
          <a:prstGeom prst="rect">
            <a:avLst/>
          </a:prstGeom>
        </p:spPr>
        <p:txBody>
          <a:bodyPr lIns="0" tIns="0" rIns="0" bIns="0" rtlCol="0" anchor="t">
            <a:spAutoFit/>
          </a:bodyPr>
          <a:lstStyle/>
          <a:p>
            <a:pPr algn="ctr">
              <a:lnSpc>
                <a:spcPts val="2600"/>
              </a:lnSpc>
            </a:pPr>
            <a:r>
              <a:rPr lang="en-US" sz="2600" spc="195">
                <a:solidFill>
                  <a:srgbClr val="FFFEFD"/>
                </a:solidFill>
                <a:latin typeface="Nunito"/>
              </a:rPr>
              <a:t>2</a:t>
            </a:r>
          </a:p>
        </p:txBody>
      </p:sp>
      <p:sp>
        <p:nvSpPr>
          <p:cNvPr id="19" name="TextBox 19"/>
          <p:cNvSpPr txBox="1"/>
          <p:nvPr/>
        </p:nvSpPr>
        <p:spPr>
          <a:xfrm>
            <a:off x="3745521" y="8314404"/>
            <a:ext cx="1638668" cy="815350"/>
          </a:xfrm>
          <a:prstGeom prst="rect">
            <a:avLst/>
          </a:prstGeom>
        </p:spPr>
        <p:txBody>
          <a:bodyPr lIns="0" tIns="0" rIns="0" bIns="0" rtlCol="0" anchor="t">
            <a:spAutoFit/>
          </a:bodyPr>
          <a:lstStyle/>
          <a:p>
            <a:pPr algn="l">
              <a:lnSpc>
                <a:spcPts val="3359"/>
              </a:lnSpc>
            </a:pPr>
            <a:r>
              <a:rPr lang="en-US" sz="2399" spc="179">
                <a:solidFill>
                  <a:srgbClr val="301906"/>
                </a:solidFill>
                <a:latin typeface="Nunito Bold"/>
              </a:rPr>
              <a:t>Flexibility</a:t>
            </a:r>
          </a:p>
          <a:p>
            <a:pPr algn="l">
              <a:lnSpc>
                <a:spcPts val="3359"/>
              </a:lnSpc>
              <a:spcBef>
                <a:spcPct val="0"/>
              </a:spcBef>
            </a:pPr>
            <a:endParaRPr lang="en-US" sz="2399" spc="179">
              <a:solidFill>
                <a:srgbClr val="301906"/>
              </a:solidFill>
              <a:latin typeface="Nunito Bold"/>
            </a:endParaRPr>
          </a:p>
        </p:txBody>
      </p:sp>
      <p:sp>
        <p:nvSpPr>
          <p:cNvPr id="20" name="TextBox 20"/>
          <p:cNvSpPr txBox="1"/>
          <p:nvPr/>
        </p:nvSpPr>
        <p:spPr>
          <a:xfrm>
            <a:off x="12518213" y="1692850"/>
            <a:ext cx="4777552" cy="396250"/>
          </a:xfrm>
          <a:prstGeom prst="rect">
            <a:avLst/>
          </a:prstGeom>
        </p:spPr>
        <p:txBody>
          <a:bodyPr lIns="0" tIns="0" rIns="0" bIns="0" rtlCol="0" anchor="t">
            <a:spAutoFit/>
          </a:bodyPr>
          <a:lstStyle/>
          <a:p>
            <a:pPr algn="l">
              <a:lnSpc>
                <a:spcPts val="3359"/>
              </a:lnSpc>
              <a:spcBef>
                <a:spcPct val="0"/>
              </a:spcBef>
            </a:pPr>
            <a:r>
              <a:rPr lang="en-US" sz="2399" spc="179">
                <a:solidFill>
                  <a:srgbClr val="301906"/>
                </a:solidFill>
                <a:latin typeface="Nunito Bold"/>
              </a:rPr>
              <a:t>Security</a:t>
            </a:r>
          </a:p>
        </p:txBody>
      </p:sp>
      <p:sp>
        <p:nvSpPr>
          <p:cNvPr id="21" name="TextBox 21"/>
          <p:cNvSpPr txBox="1"/>
          <p:nvPr/>
        </p:nvSpPr>
        <p:spPr>
          <a:xfrm rot="-159501">
            <a:off x="3402069" y="6098007"/>
            <a:ext cx="1577146" cy="994415"/>
          </a:xfrm>
          <a:prstGeom prst="rect">
            <a:avLst/>
          </a:prstGeom>
        </p:spPr>
        <p:txBody>
          <a:bodyPr lIns="0" tIns="0" rIns="0" bIns="0" rtlCol="0" anchor="t">
            <a:spAutoFit/>
          </a:bodyPr>
          <a:lstStyle/>
          <a:p>
            <a:pPr algn="ctr">
              <a:lnSpc>
                <a:spcPts val="2635"/>
              </a:lnSpc>
              <a:spcBef>
                <a:spcPct val="0"/>
              </a:spcBef>
            </a:pPr>
            <a:r>
              <a:rPr lang="en-US" sz="1882" spc="141">
                <a:solidFill>
                  <a:srgbClr val="301906"/>
                </a:solidFill>
                <a:latin typeface="Nunito"/>
              </a:rPr>
              <a:t>Reduces data redundancy</a:t>
            </a:r>
          </a:p>
        </p:txBody>
      </p:sp>
      <p:sp>
        <p:nvSpPr>
          <p:cNvPr id="22" name="TextBox 22"/>
          <p:cNvSpPr txBox="1"/>
          <p:nvPr/>
        </p:nvSpPr>
        <p:spPr>
          <a:xfrm rot="293840">
            <a:off x="5648436" y="6133511"/>
            <a:ext cx="1491533" cy="932978"/>
          </a:xfrm>
          <a:prstGeom prst="rect">
            <a:avLst/>
          </a:prstGeom>
        </p:spPr>
        <p:txBody>
          <a:bodyPr lIns="0" tIns="0" rIns="0" bIns="0" rtlCol="0" anchor="t">
            <a:spAutoFit/>
          </a:bodyPr>
          <a:lstStyle/>
          <a:p>
            <a:pPr algn="ctr">
              <a:lnSpc>
                <a:spcPts val="2492"/>
              </a:lnSpc>
              <a:spcBef>
                <a:spcPct val="0"/>
              </a:spcBef>
            </a:pPr>
            <a:r>
              <a:rPr lang="en-US" sz="1780" spc="133">
                <a:solidFill>
                  <a:srgbClr val="301906"/>
                </a:solidFill>
                <a:latin typeface="Nunito"/>
              </a:rPr>
              <a:t>Ensures data integrity</a:t>
            </a:r>
          </a:p>
        </p:txBody>
      </p:sp>
      <p:sp>
        <p:nvSpPr>
          <p:cNvPr id="23" name="Freeform 23"/>
          <p:cNvSpPr/>
          <p:nvPr/>
        </p:nvSpPr>
        <p:spPr>
          <a:xfrm rot="251879" flipH="1">
            <a:off x="7055472" y="-200826"/>
            <a:ext cx="3445383" cy="925947"/>
          </a:xfrm>
          <a:custGeom>
            <a:avLst/>
            <a:gdLst/>
            <a:ahLst/>
            <a:cxnLst/>
            <a:rect l="l" t="t" r="r" b="b"/>
            <a:pathLst>
              <a:path w="3445383" h="925947">
                <a:moveTo>
                  <a:pt x="3445383" y="0"/>
                </a:moveTo>
                <a:lnTo>
                  <a:pt x="0" y="0"/>
                </a:lnTo>
                <a:lnTo>
                  <a:pt x="0" y="925946"/>
                </a:lnTo>
                <a:lnTo>
                  <a:pt x="3445383" y="925946"/>
                </a:lnTo>
                <a:lnTo>
                  <a:pt x="3445383"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4" name="Freeform 24"/>
          <p:cNvSpPr/>
          <p:nvPr/>
        </p:nvSpPr>
        <p:spPr>
          <a:xfrm>
            <a:off x="10869838" y="4065040"/>
            <a:ext cx="1118654" cy="1185329"/>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5" name="TextBox 25"/>
          <p:cNvSpPr txBox="1"/>
          <p:nvPr/>
        </p:nvSpPr>
        <p:spPr>
          <a:xfrm>
            <a:off x="11091798" y="4510385"/>
            <a:ext cx="674733" cy="342265"/>
          </a:xfrm>
          <a:prstGeom prst="rect">
            <a:avLst/>
          </a:prstGeom>
        </p:spPr>
        <p:txBody>
          <a:bodyPr lIns="0" tIns="0" rIns="0" bIns="0" rtlCol="0" anchor="t">
            <a:spAutoFit/>
          </a:bodyPr>
          <a:lstStyle/>
          <a:p>
            <a:pPr algn="ctr">
              <a:lnSpc>
                <a:spcPts val="2600"/>
              </a:lnSpc>
            </a:pPr>
            <a:r>
              <a:rPr lang="en-US" sz="2600" spc="195">
                <a:solidFill>
                  <a:srgbClr val="FFFEFD"/>
                </a:solidFill>
                <a:latin typeface="Nunito"/>
              </a:rPr>
              <a:t>4</a:t>
            </a:r>
          </a:p>
        </p:txBody>
      </p:sp>
      <p:sp>
        <p:nvSpPr>
          <p:cNvPr id="26" name="TextBox 26"/>
          <p:cNvSpPr txBox="1"/>
          <p:nvPr/>
        </p:nvSpPr>
        <p:spPr>
          <a:xfrm>
            <a:off x="12359967" y="4380963"/>
            <a:ext cx="4777552" cy="815350"/>
          </a:xfrm>
          <a:prstGeom prst="rect">
            <a:avLst/>
          </a:prstGeom>
        </p:spPr>
        <p:txBody>
          <a:bodyPr lIns="0" tIns="0" rIns="0" bIns="0" rtlCol="0" anchor="t">
            <a:spAutoFit/>
          </a:bodyPr>
          <a:lstStyle/>
          <a:p>
            <a:pPr algn="l">
              <a:lnSpc>
                <a:spcPts val="3359"/>
              </a:lnSpc>
            </a:pPr>
            <a:r>
              <a:rPr lang="en-US" sz="2399" spc="179">
                <a:solidFill>
                  <a:srgbClr val="301906"/>
                </a:solidFill>
                <a:latin typeface="Nunito Bold"/>
              </a:rPr>
              <a:t>DateTime Tracking</a:t>
            </a:r>
          </a:p>
          <a:p>
            <a:pPr algn="l">
              <a:lnSpc>
                <a:spcPts val="3359"/>
              </a:lnSpc>
              <a:spcBef>
                <a:spcPct val="0"/>
              </a:spcBef>
            </a:pPr>
            <a:endParaRPr lang="en-US" sz="2399" spc="179">
              <a:solidFill>
                <a:srgbClr val="301906"/>
              </a:solidFill>
              <a:latin typeface="Nunito Bold"/>
            </a:endParaRPr>
          </a:p>
        </p:txBody>
      </p:sp>
      <p:sp>
        <p:nvSpPr>
          <p:cNvPr id="27" name="TextBox 27"/>
          <p:cNvSpPr txBox="1"/>
          <p:nvPr/>
        </p:nvSpPr>
        <p:spPr>
          <a:xfrm>
            <a:off x="11766532" y="2748170"/>
            <a:ext cx="2705379" cy="635557"/>
          </a:xfrm>
          <a:prstGeom prst="rect">
            <a:avLst/>
          </a:prstGeom>
        </p:spPr>
        <p:txBody>
          <a:bodyPr lIns="0" tIns="0" rIns="0" bIns="0" rtlCol="0" anchor="t">
            <a:spAutoFit/>
          </a:bodyPr>
          <a:lstStyle/>
          <a:p>
            <a:pPr algn="ctr">
              <a:lnSpc>
                <a:spcPts val="2582"/>
              </a:lnSpc>
              <a:spcBef>
                <a:spcPct val="0"/>
              </a:spcBef>
            </a:pPr>
            <a:r>
              <a:rPr lang="en-US" sz="1844" spc="138">
                <a:solidFill>
                  <a:srgbClr val="000000"/>
                </a:solidFill>
                <a:latin typeface="Nunito"/>
              </a:rPr>
              <a:t>Hashed passwords for user protection</a:t>
            </a:r>
          </a:p>
        </p:txBody>
      </p:sp>
      <p:sp>
        <p:nvSpPr>
          <p:cNvPr id="28" name="Freeform 28"/>
          <p:cNvSpPr/>
          <p:nvPr/>
        </p:nvSpPr>
        <p:spPr>
          <a:xfrm rot="-5493437">
            <a:off x="15793418" y="1351038"/>
            <a:ext cx="1085631" cy="3298880"/>
          </a:xfrm>
          <a:custGeom>
            <a:avLst/>
            <a:gdLst/>
            <a:ahLst/>
            <a:cxnLst/>
            <a:rect l="l" t="t" r="r" b="b"/>
            <a:pathLst>
              <a:path w="1085631" h="3298880">
                <a:moveTo>
                  <a:pt x="0" y="0"/>
                </a:moveTo>
                <a:lnTo>
                  <a:pt x="1085631" y="0"/>
                </a:lnTo>
                <a:lnTo>
                  <a:pt x="1085631" y="3298880"/>
                </a:lnTo>
                <a:lnTo>
                  <a:pt x="0" y="329888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9" name="TextBox 29"/>
          <p:cNvSpPr txBox="1"/>
          <p:nvPr/>
        </p:nvSpPr>
        <p:spPr>
          <a:xfrm>
            <a:off x="14657661" y="2734537"/>
            <a:ext cx="3397531" cy="649190"/>
          </a:xfrm>
          <a:prstGeom prst="rect">
            <a:avLst/>
          </a:prstGeom>
        </p:spPr>
        <p:txBody>
          <a:bodyPr lIns="0" tIns="0" rIns="0" bIns="0" rtlCol="0" anchor="t">
            <a:spAutoFit/>
          </a:bodyPr>
          <a:lstStyle/>
          <a:p>
            <a:pPr algn="ctr">
              <a:lnSpc>
                <a:spcPts val="2600"/>
              </a:lnSpc>
              <a:spcBef>
                <a:spcPct val="0"/>
              </a:spcBef>
            </a:pPr>
            <a:r>
              <a:rPr lang="en-US" sz="1857" spc="139">
                <a:solidFill>
                  <a:srgbClr val="000000"/>
                </a:solidFill>
                <a:latin typeface="Nunito"/>
              </a:rPr>
              <a:t>Unique email constraints for authentication</a:t>
            </a:r>
          </a:p>
        </p:txBody>
      </p:sp>
      <p:sp>
        <p:nvSpPr>
          <p:cNvPr id="30" name="Freeform 30"/>
          <p:cNvSpPr/>
          <p:nvPr/>
        </p:nvSpPr>
        <p:spPr>
          <a:xfrm rot="-135847">
            <a:off x="12675233" y="4962176"/>
            <a:ext cx="1944247" cy="1971353"/>
          </a:xfrm>
          <a:custGeom>
            <a:avLst/>
            <a:gdLst/>
            <a:ahLst/>
            <a:cxnLst/>
            <a:rect l="l" t="t" r="r" b="b"/>
            <a:pathLst>
              <a:path w="1944247" h="1971353">
                <a:moveTo>
                  <a:pt x="0" y="0"/>
                </a:moveTo>
                <a:lnTo>
                  <a:pt x="1944247" y="0"/>
                </a:lnTo>
                <a:lnTo>
                  <a:pt x="1944247" y="1971353"/>
                </a:lnTo>
                <a:lnTo>
                  <a:pt x="0" y="1971353"/>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w="19050" cap="sq">
            <a:solidFill>
              <a:srgbClr val="FACAAC"/>
            </a:solidFill>
            <a:prstDash val="solid"/>
            <a:miter/>
          </a:ln>
        </p:spPr>
      </p:sp>
      <p:sp>
        <p:nvSpPr>
          <p:cNvPr id="31" name="Freeform 31"/>
          <p:cNvSpPr/>
          <p:nvPr/>
        </p:nvSpPr>
        <p:spPr>
          <a:xfrm rot="-5327166">
            <a:off x="13532174" y="4869764"/>
            <a:ext cx="230365" cy="653096"/>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32" name="TextBox 32"/>
          <p:cNvSpPr txBox="1"/>
          <p:nvPr/>
        </p:nvSpPr>
        <p:spPr>
          <a:xfrm rot="-159501">
            <a:off x="12846965" y="5374703"/>
            <a:ext cx="1599784" cy="1425532"/>
          </a:xfrm>
          <a:prstGeom prst="rect">
            <a:avLst/>
          </a:prstGeom>
        </p:spPr>
        <p:txBody>
          <a:bodyPr lIns="0" tIns="0" rIns="0" bIns="0" rtlCol="0" anchor="t">
            <a:spAutoFit/>
          </a:bodyPr>
          <a:lstStyle/>
          <a:p>
            <a:pPr algn="ctr">
              <a:lnSpc>
                <a:spcPts val="2264"/>
              </a:lnSpc>
              <a:spcBef>
                <a:spcPct val="0"/>
              </a:spcBef>
            </a:pPr>
            <a:r>
              <a:rPr lang="en-US" sz="1617" spc="121">
                <a:solidFill>
                  <a:srgbClr val="301906"/>
                </a:solidFill>
                <a:latin typeface="Nunito"/>
              </a:rPr>
              <a:t>Created_at and updated_at fields for record history</a:t>
            </a:r>
          </a:p>
        </p:txBody>
      </p:sp>
      <p:sp>
        <p:nvSpPr>
          <p:cNvPr id="33" name="Freeform 33"/>
          <p:cNvSpPr/>
          <p:nvPr/>
        </p:nvSpPr>
        <p:spPr>
          <a:xfrm>
            <a:off x="10869838" y="7371215"/>
            <a:ext cx="1118654" cy="1185329"/>
          </a:xfrm>
          <a:custGeom>
            <a:avLst/>
            <a:gdLst/>
            <a:ahLst/>
            <a:cxnLst/>
            <a:rect l="l" t="t" r="r" b="b"/>
            <a:pathLst>
              <a:path w="1118654" h="1185329">
                <a:moveTo>
                  <a:pt x="0" y="0"/>
                </a:moveTo>
                <a:lnTo>
                  <a:pt x="1118654" y="0"/>
                </a:lnTo>
                <a:lnTo>
                  <a:pt x="1118654" y="1185328"/>
                </a:lnTo>
                <a:lnTo>
                  <a:pt x="0" y="118532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4" name="TextBox 34"/>
          <p:cNvSpPr txBox="1"/>
          <p:nvPr/>
        </p:nvSpPr>
        <p:spPr>
          <a:xfrm>
            <a:off x="11091798" y="7816559"/>
            <a:ext cx="674733" cy="342265"/>
          </a:xfrm>
          <a:prstGeom prst="rect">
            <a:avLst/>
          </a:prstGeom>
        </p:spPr>
        <p:txBody>
          <a:bodyPr lIns="0" tIns="0" rIns="0" bIns="0" rtlCol="0" anchor="t">
            <a:spAutoFit/>
          </a:bodyPr>
          <a:lstStyle/>
          <a:p>
            <a:pPr algn="ctr">
              <a:lnSpc>
                <a:spcPts val="2600"/>
              </a:lnSpc>
            </a:pPr>
            <a:r>
              <a:rPr lang="en-US" sz="2600" spc="195">
                <a:solidFill>
                  <a:srgbClr val="301906"/>
                </a:solidFill>
                <a:latin typeface="Nunito"/>
              </a:rPr>
              <a:t>5</a:t>
            </a:r>
          </a:p>
        </p:txBody>
      </p:sp>
      <p:sp>
        <p:nvSpPr>
          <p:cNvPr id="35" name="TextBox 35"/>
          <p:cNvSpPr txBox="1"/>
          <p:nvPr/>
        </p:nvSpPr>
        <p:spPr>
          <a:xfrm>
            <a:off x="12363633" y="7537154"/>
            <a:ext cx="4777552" cy="815350"/>
          </a:xfrm>
          <a:prstGeom prst="rect">
            <a:avLst/>
          </a:prstGeom>
        </p:spPr>
        <p:txBody>
          <a:bodyPr lIns="0" tIns="0" rIns="0" bIns="0" rtlCol="0" anchor="t">
            <a:spAutoFit/>
          </a:bodyPr>
          <a:lstStyle/>
          <a:p>
            <a:pPr algn="l">
              <a:lnSpc>
                <a:spcPts val="3359"/>
              </a:lnSpc>
            </a:pPr>
            <a:r>
              <a:rPr lang="en-US" sz="2399" spc="179">
                <a:solidFill>
                  <a:srgbClr val="301906"/>
                </a:solidFill>
                <a:latin typeface="Nunito Bold"/>
              </a:rPr>
              <a:t>Collaboration</a:t>
            </a:r>
          </a:p>
          <a:p>
            <a:pPr algn="l">
              <a:lnSpc>
                <a:spcPts val="3359"/>
              </a:lnSpc>
              <a:spcBef>
                <a:spcPct val="0"/>
              </a:spcBef>
            </a:pPr>
            <a:endParaRPr lang="en-US" sz="2399" spc="179">
              <a:solidFill>
                <a:srgbClr val="301906"/>
              </a:solidFill>
              <a:latin typeface="Nunito Bold"/>
            </a:endParaRPr>
          </a:p>
        </p:txBody>
      </p:sp>
      <p:sp>
        <p:nvSpPr>
          <p:cNvPr id="36" name="Freeform 36"/>
          <p:cNvSpPr/>
          <p:nvPr/>
        </p:nvSpPr>
        <p:spPr>
          <a:xfrm rot="-5400000">
            <a:off x="13206247" y="6845342"/>
            <a:ext cx="1540047" cy="4366113"/>
          </a:xfrm>
          <a:custGeom>
            <a:avLst/>
            <a:gdLst/>
            <a:ahLst/>
            <a:cxnLst/>
            <a:rect l="l" t="t" r="r" b="b"/>
            <a:pathLst>
              <a:path w="1540047" h="4366113">
                <a:moveTo>
                  <a:pt x="0" y="0"/>
                </a:moveTo>
                <a:lnTo>
                  <a:pt x="1540048" y="0"/>
                </a:lnTo>
                <a:lnTo>
                  <a:pt x="1540048" y="4366113"/>
                </a:lnTo>
                <a:lnTo>
                  <a:pt x="0" y="4366113"/>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37" name="TextBox 37"/>
          <p:cNvSpPr txBox="1"/>
          <p:nvPr/>
        </p:nvSpPr>
        <p:spPr>
          <a:xfrm rot="-91279">
            <a:off x="11442970" y="8503414"/>
            <a:ext cx="4925125" cy="1042276"/>
          </a:xfrm>
          <a:prstGeom prst="rect">
            <a:avLst/>
          </a:prstGeom>
        </p:spPr>
        <p:txBody>
          <a:bodyPr lIns="0" tIns="0" rIns="0" bIns="0" rtlCol="0" anchor="t">
            <a:spAutoFit/>
          </a:bodyPr>
          <a:lstStyle/>
          <a:p>
            <a:pPr algn="ctr">
              <a:lnSpc>
                <a:spcPts val="2034"/>
              </a:lnSpc>
            </a:pPr>
            <a:r>
              <a:rPr lang="en-US" sz="2034" spc="152">
                <a:solidFill>
                  <a:srgbClr val="301906"/>
                </a:solidFill>
                <a:latin typeface="Nunito"/>
              </a:rPr>
              <a:t>Comments </a:t>
            </a:r>
          </a:p>
          <a:p>
            <a:pPr algn="ctr">
              <a:lnSpc>
                <a:spcPts val="2034"/>
              </a:lnSpc>
            </a:pPr>
            <a:r>
              <a:rPr lang="en-US" sz="2034" spc="152">
                <a:solidFill>
                  <a:srgbClr val="301906"/>
                </a:solidFill>
                <a:latin typeface="Nunito"/>
              </a:rPr>
              <a:t>and Permissions tables for</a:t>
            </a:r>
          </a:p>
          <a:p>
            <a:pPr algn="ctr">
              <a:lnSpc>
                <a:spcPts val="2034"/>
              </a:lnSpc>
            </a:pPr>
            <a:r>
              <a:rPr lang="en-US" sz="2034" spc="152">
                <a:solidFill>
                  <a:srgbClr val="301906"/>
                </a:solidFill>
                <a:latin typeface="Nunito"/>
              </a:rPr>
              <a:t> user interaction and access management</a:t>
            </a:r>
          </a:p>
        </p:txBody>
      </p:sp>
      <p:sp>
        <p:nvSpPr>
          <p:cNvPr id="38" name="TextBox 38"/>
          <p:cNvSpPr txBox="1"/>
          <p:nvPr/>
        </p:nvSpPr>
        <p:spPr>
          <a:xfrm rot="-172857">
            <a:off x="5818052" y="8205268"/>
            <a:ext cx="2094072" cy="1462740"/>
          </a:xfrm>
          <a:prstGeom prst="rect">
            <a:avLst/>
          </a:prstGeom>
        </p:spPr>
        <p:txBody>
          <a:bodyPr lIns="0" tIns="0" rIns="0" bIns="0" rtlCol="0" anchor="t">
            <a:spAutoFit/>
          </a:bodyPr>
          <a:lstStyle/>
          <a:p>
            <a:pPr algn="ctr">
              <a:lnSpc>
                <a:spcPts val="2352"/>
              </a:lnSpc>
            </a:pPr>
            <a:r>
              <a:rPr lang="en-US" sz="1680" spc="126">
                <a:solidFill>
                  <a:srgbClr val="000000"/>
                </a:solidFill>
                <a:latin typeface="Nunito"/>
              </a:rPr>
              <a:t>Text properties </a:t>
            </a:r>
          </a:p>
          <a:p>
            <a:pPr algn="ctr">
              <a:lnSpc>
                <a:spcPts val="2352"/>
              </a:lnSpc>
              <a:spcBef>
                <a:spcPct val="0"/>
              </a:spcBef>
            </a:pPr>
            <a:r>
              <a:rPr lang="en-US" sz="1680" spc="126">
                <a:solidFill>
                  <a:srgbClr val="000000"/>
                </a:solidFill>
                <a:latin typeface="Nunito"/>
              </a:rPr>
              <a:t>in DiagramElements table for varied attributes</a:t>
            </a: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a:off x="16041226" y="-979173"/>
            <a:ext cx="3205162" cy="2140781"/>
          </a:xfrm>
          <a:custGeom>
            <a:avLst/>
            <a:gdLst/>
            <a:ahLst/>
            <a:cxnLst/>
            <a:rect l="l" t="t" r="r" b="b"/>
            <a:pathLst>
              <a:path w="3205162" h="2140781">
                <a:moveTo>
                  <a:pt x="0" y="0"/>
                </a:moveTo>
                <a:lnTo>
                  <a:pt x="3205162" y="0"/>
                </a:lnTo>
                <a:lnTo>
                  <a:pt x="3205162" y="2140781"/>
                </a:lnTo>
                <a:lnTo>
                  <a:pt x="0" y="2140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6206301" y="-164179"/>
            <a:ext cx="6545420" cy="11064777"/>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990322" y="8432051"/>
            <a:ext cx="3472974" cy="1897112"/>
          </a:xfrm>
          <a:custGeom>
            <a:avLst/>
            <a:gdLst/>
            <a:ahLst/>
            <a:cxnLst/>
            <a:rect l="l" t="t" r="r" b="b"/>
            <a:pathLst>
              <a:path w="3472974" h="1897112">
                <a:moveTo>
                  <a:pt x="0" y="0"/>
                </a:moveTo>
                <a:lnTo>
                  <a:pt x="3472975" y="0"/>
                </a:lnTo>
                <a:lnTo>
                  <a:pt x="3472975" y="1897112"/>
                </a:lnTo>
                <a:lnTo>
                  <a:pt x="0" y="18971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320478">
            <a:off x="7940811" y="694966"/>
            <a:ext cx="2801036" cy="8906198"/>
          </a:xfrm>
          <a:custGeom>
            <a:avLst/>
            <a:gdLst/>
            <a:ahLst/>
            <a:cxnLst/>
            <a:rect l="l" t="t" r="r" b="b"/>
            <a:pathLst>
              <a:path w="2801036" h="8511434">
                <a:moveTo>
                  <a:pt x="0" y="0"/>
                </a:moveTo>
                <a:lnTo>
                  <a:pt x="2801035" y="0"/>
                </a:lnTo>
                <a:lnTo>
                  <a:pt x="2801035" y="8511434"/>
                </a:lnTo>
                <a:lnTo>
                  <a:pt x="0" y="851143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TextBox 27">
            <a:extLst>
              <a:ext uri="{FF2B5EF4-FFF2-40B4-BE49-F238E27FC236}">
                <a16:creationId xmlns:a16="http://schemas.microsoft.com/office/drawing/2014/main" id="{06485D6B-6150-42EA-807B-B2F36D79D34C}"/>
              </a:ext>
            </a:extLst>
          </p:cNvPr>
          <p:cNvSpPr txBox="1"/>
          <p:nvPr/>
        </p:nvSpPr>
        <p:spPr>
          <a:xfrm>
            <a:off x="5384535" y="4543335"/>
            <a:ext cx="8046438" cy="1446550"/>
          </a:xfrm>
          <a:prstGeom prst="rect">
            <a:avLst/>
          </a:prstGeom>
          <a:noFill/>
        </p:spPr>
        <p:txBody>
          <a:bodyPr wrap="square">
            <a:spAutoFit/>
          </a:bodyPr>
          <a:lstStyle/>
          <a:p>
            <a:pPr algn="ctr"/>
            <a:r>
              <a:rPr lang="en-US" sz="88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M</a:t>
            </a: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id </a:t>
            </a:r>
            <a:r>
              <a:rPr lang="en-US" sz="8800" b="1" dirty="0">
                <a:solidFill>
                  <a:srgbClr val="404040"/>
                </a:solidFill>
                <a:latin typeface="Trebuchet MS" panose="020B0603020202020204" pitchFamily="34" charset="0"/>
                <a:ea typeface="Times New Roman" panose="02020603050405020304" pitchFamily="18" charset="0"/>
                <a:cs typeface="Times New Roman" panose="02020603050405020304" pitchFamily="18" charset="0"/>
              </a:rPr>
              <a:t>L</a:t>
            </a: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evel </a:t>
            </a:r>
            <a:r>
              <a:rPr lang="en-US" sz="80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D</a:t>
            </a: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esign</a:t>
            </a:r>
            <a:endParaRPr lang="en-PK" sz="4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1" name="Freeform 7">
            <a:extLst>
              <a:ext uri="{FF2B5EF4-FFF2-40B4-BE49-F238E27FC236}">
                <a16:creationId xmlns:a16="http://schemas.microsoft.com/office/drawing/2014/main" id="{12972A92-15E0-4ED3-8A42-F1B6B92482E5}"/>
              </a:ext>
            </a:extLst>
          </p:cNvPr>
          <p:cNvSpPr/>
          <p:nvPr/>
        </p:nvSpPr>
        <p:spPr>
          <a:xfrm>
            <a:off x="1028700" y="-538483"/>
            <a:ext cx="3542168" cy="3930284"/>
          </a:xfrm>
          <a:custGeom>
            <a:avLst/>
            <a:gdLst/>
            <a:ahLst/>
            <a:cxnLst/>
            <a:rect l="l" t="t" r="r" b="b"/>
            <a:pathLst>
              <a:path w="3542168" h="3930284">
                <a:moveTo>
                  <a:pt x="0" y="0"/>
                </a:moveTo>
                <a:lnTo>
                  <a:pt x="3542168" y="0"/>
                </a:lnTo>
                <a:lnTo>
                  <a:pt x="3542168" y="3930283"/>
                </a:lnTo>
                <a:lnTo>
                  <a:pt x="0" y="393028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3" name="Freeform 6">
            <a:extLst>
              <a:ext uri="{FF2B5EF4-FFF2-40B4-BE49-F238E27FC236}">
                <a16:creationId xmlns:a16="http://schemas.microsoft.com/office/drawing/2014/main" id="{7435405D-B3CF-4063-942C-0411EB4EFC2C}"/>
              </a:ext>
            </a:extLst>
          </p:cNvPr>
          <p:cNvSpPr/>
          <p:nvPr/>
        </p:nvSpPr>
        <p:spPr>
          <a:xfrm>
            <a:off x="-857816" y="5143500"/>
            <a:ext cx="3657600" cy="2034956"/>
          </a:xfrm>
          <a:custGeom>
            <a:avLst/>
            <a:gdLst/>
            <a:ahLst/>
            <a:cxnLst/>
            <a:rect l="l" t="t" r="r" b="b"/>
            <a:pathLst>
              <a:path w="3657600" h="2034956">
                <a:moveTo>
                  <a:pt x="0" y="0"/>
                </a:moveTo>
                <a:lnTo>
                  <a:pt x="3657600" y="0"/>
                </a:lnTo>
                <a:lnTo>
                  <a:pt x="3657600" y="2034956"/>
                </a:lnTo>
                <a:lnTo>
                  <a:pt x="0" y="203495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4" name="Freeform 4">
            <a:extLst>
              <a:ext uri="{FF2B5EF4-FFF2-40B4-BE49-F238E27FC236}">
                <a16:creationId xmlns:a16="http://schemas.microsoft.com/office/drawing/2014/main" id="{5DD2972D-F161-48D4-8F29-105BA48DEAC9}"/>
              </a:ext>
            </a:extLst>
          </p:cNvPr>
          <p:cNvSpPr/>
          <p:nvPr/>
        </p:nvSpPr>
        <p:spPr>
          <a:xfrm rot="6864402">
            <a:off x="15188715" y="8379804"/>
            <a:ext cx="3738709" cy="1004778"/>
          </a:xfrm>
          <a:custGeom>
            <a:avLst/>
            <a:gdLst/>
            <a:ahLst/>
            <a:cxnLst/>
            <a:rect l="l" t="t" r="r" b="b"/>
            <a:pathLst>
              <a:path w="3738709" h="1004778">
                <a:moveTo>
                  <a:pt x="0" y="0"/>
                </a:moveTo>
                <a:lnTo>
                  <a:pt x="3738709" y="0"/>
                </a:lnTo>
                <a:lnTo>
                  <a:pt x="3738709" y="1004779"/>
                </a:lnTo>
                <a:lnTo>
                  <a:pt x="0" y="10047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Tree>
    <p:extLst>
      <p:ext uri="{BB962C8B-B14F-4D97-AF65-F5344CB8AC3E}">
        <p14:creationId xmlns:p14="http://schemas.microsoft.com/office/powerpoint/2010/main" val="2060863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9705176" y="6884691"/>
            <a:ext cx="5590942" cy="4747218"/>
          </a:xfrm>
          <a:custGeom>
            <a:avLst/>
            <a:gdLst/>
            <a:ahLst/>
            <a:cxnLst/>
            <a:rect l="l" t="t" r="r" b="b"/>
            <a:pathLst>
              <a:path w="5590942" h="4747218">
                <a:moveTo>
                  <a:pt x="0" y="0"/>
                </a:moveTo>
                <a:lnTo>
                  <a:pt x="5590942" y="0"/>
                </a:lnTo>
                <a:lnTo>
                  <a:pt x="5590942" y="4747218"/>
                </a:lnTo>
                <a:lnTo>
                  <a:pt x="0" y="47472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971561" y="-778479"/>
            <a:ext cx="3287739" cy="3108408"/>
          </a:xfrm>
          <a:custGeom>
            <a:avLst/>
            <a:gdLst/>
            <a:ahLst/>
            <a:cxnLst/>
            <a:rect l="l" t="t" r="r" b="b"/>
            <a:pathLst>
              <a:path w="3287739" h="3108408">
                <a:moveTo>
                  <a:pt x="0" y="0"/>
                </a:moveTo>
                <a:lnTo>
                  <a:pt x="3287739" y="0"/>
                </a:lnTo>
                <a:lnTo>
                  <a:pt x="3287739" y="3108408"/>
                </a:lnTo>
                <a:lnTo>
                  <a:pt x="0" y="31084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282596" y="1607882"/>
            <a:ext cx="3588741" cy="1781320"/>
          </a:xfrm>
          <a:custGeom>
            <a:avLst/>
            <a:gdLst/>
            <a:ahLst/>
            <a:cxnLst/>
            <a:rect l="l" t="t" r="r" b="b"/>
            <a:pathLst>
              <a:path w="3588741" h="1781320">
                <a:moveTo>
                  <a:pt x="0" y="0"/>
                </a:moveTo>
                <a:lnTo>
                  <a:pt x="3588741" y="0"/>
                </a:lnTo>
                <a:lnTo>
                  <a:pt x="3588741" y="1781320"/>
                </a:lnTo>
                <a:lnTo>
                  <a:pt x="0" y="17813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a:off x="10820507" y="4032147"/>
            <a:ext cx="1053596" cy="2622071"/>
          </a:xfrm>
          <a:custGeom>
            <a:avLst/>
            <a:gdLst/>
            <a:ahLst/>
            <a:cxnLst/>
            <a:rect l="l" t="t" r="r" b="b"/>
            <a:pathLst>
              <a:path w="1053596" h="2622071">
                <a:moveTo>
                  <a:pt x="0" y="0"/>
                </a:moveTo>
                <a:lnTo>
                  <a:pt x="1053596" y="0"/>
                </a:lnTo>
                <a:lnTo>
                  <a:pt x="1053596" y="2622070"/>
                </a:lnTo>
                <a:lnTo>
                  <a:pt x="0" y="26220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0" y="418184"/>
            <a:ext cx="4024591" cy="4024591"/>
          </a:xfrm>
          <a:custGeom>
            <a:avLst/>
            <a:gdLst/>
            <a:ahLst/>
            <a:cxnLst/>
            <a:rect l="l" t="t" r="r" b="b"/>
            <a:pathLst>
              <a:path w="4024591" h="4024591">
                <a:moveTo>
                  <a:pt x="0" y="0"/>
                </a:moveTo>
                <a:lnTo>
                  <a:pt x="4024591" y="0"/>
                </a:lnTo>
                <a:lnTo>
                  <a:pt x="4024591" y="4024591"/>
                </a:lnTo>
                <a:lnTo>
                  <a:pt x="0" y="402459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1905647" y="4759183"/>
            <a:ext cx="7449143" cy="1099830"/>
          </a:xfrm>
          <a:prstGeom prst="rect">
            <a:avLst/>
          </a:prstGeom>
        </p:spPr>
        <p:txBody>
          <a:bodyPr lIns="0" tIns="0" rIns="0" bIns="0" rtlCol="0" anchor="t">
            <a:spAutoFit/>
          </a:bodyPr>
          <a:lstStyle/>
          <a:p>
            <a:pPr algn="l">
              <a:lnSpc>
                <a:spcPts val="4479"/>
              </a:lnSpc>
              <a:spcBef>
                <a:spcPct val="0"/>
              </a:spcBef>
            </a:pPr>
            <a:r>
              <a:rPr lang="en-US" sz="3199" spc="239">
                <a:solidFill>
                  <a:srgbClr val="301906"/>
                </a:solidFill>
                <a:latin typeface="Nunito Bold"/>
              </a:rPr>
              <a:t>Mid Level Design (MLD) is the second phase of software design.</a:t>
            </a:r>
          </a:p>
        </p:txBody>
      </p:sp>
      <p:sp>
        <p:nvSpPr>
          <p:cNvPr id="8" name="TextBox 8"/>
          <p:cNvSpPr txBox="1"/>
          <p:nvPr/>
        </p:nvSpPr>
        <p:spPr>
          <a:xfrm>
            <a:off x="10384566" y="5193851"/>
            <a:ext cx="2245199" cy="344795"/>
          </a:xfrm>
          <a:prstGeom prst="rect">
            <a:avLst/>
          </a:prstGeom>
        </p:spPr>
        <p:txBody>
          <a:bodyPr lIns="0" tIns="0" rIns="0" bIns="0" rtlCol="0" anchor="t">
            <a:spAutoFit/>
          </a:bodyPr>
          <a:lstStyle/>
          <a:p>
            <a:pPr algn="ctr">
              <a:lnSpc>
                <a:spcPts val="2699"/>
              </a:lnSpc>
            </a:pPr>
            <a:r>
              <a:rPr lang="en-US" sz="2699" spc="202" dirty="0">
                <a:solidFill>
                  <a:srgbClr val="301906"/>
                </a:solidFill>
                <a:latin typeface="Nunito Bold"/>
              </a:rPr>
              <a:t>GUI</a:t>
            </a:r>
          </a:p>
        </p:txBody>
      </p:sp>
      <p:sp>
        <p:nvSpPr>
          <p:cNvPr id="9" name="TextBox 9"/>
          <p:cNvSpPr txBox="1"/>
          <p:nvPr/>
        </p:nvSpPr>
        <p:spPr>
          <a:xfrm>
            <a:off x="1905647" y="6146568"/>
            <a:ext cx="6936151" cy="2590810"/>
          </a:xfrm>
          <a:prstGeom prst="rect">
            <a:avLst/>
          </a:prstGeom>
        </p:spPr>
        <p:txBody>
          <a:bodyPr lIns="0" tIns="0" rIns="0" bIns="0" rtlCol="0" anchor="t">
            <a:spAutoFit/>
          </a:bodyPr>
          <a:lstStyle/>
          <a:p>
            <a:pPr algn="l">
              <a:lnSpc>
                <a:spcPts val="4199"/>
              </a:lnSpc>
              <a:spcBef>
                <a:spcPct val="0"/>
              </a:spcBef>
            </a:pPr>
            <a:r>
              <a:rPr lang="en-US" sz="2999" spc="224">
                <a:solidFill>
                  <a:srgbClr val="301906"/>
                </a:solidFill>
                <a:latin typeface="Nunito"/>
              </a:rPr>
              <a:t>Mid-level design in software development refers to the phase that bridges the gap between high-level design (HLD) and actual coding</a:t>
            </a:r>
          </a:p>
        </p:txBody>
      </p:sp>
      <p:sp>
        <p:nvSpPr>
          <p:cNvPr id="10" name="TextBox 10"/>
          <p:cNvSpPr txBox="1"/>
          <p:nvPr/>
        </p:nvSpPr>
        <p:spPr>
          <a:xfrm>
            <a:off x="1905647" y="1788591"/>
            <a:ext cx="8624618" cy="1149351"/>
          </a:xfrm>
          <a:prstGeom prst="rect">
            <a:avLst/>
          </a:prstGeom>
        </p:spPr>
        <p:txBody>
          <a:bodyPr lIns="0" tIns="0" rIns="0" bIns="0" rtlCol="0" anchor="t">
            <a:spAutoFit/>
          </a:bodyPr>
          <a:lstStyle/>
          <a:p>
            <a:pPr algn="l">
              <a:lnSpc>
                <a:spcPts val="8800"/>
              </a:lnSpc>
            </a:pPr>
            <a:r>
              <a:rPr lang="en-US" sz="8000">
                <a:solidFill>
                  <a:srgbClr val="301906"/>
                </a:solidFill>
                <a:latin typeface="Nunito Bold"/>
              </a:rPr>
              <a:t>Mid Level Design</a:t>
            </a:r>
          </a:p>
        </p:txBody>
      </p:sp>
      <p:sp>
        <p:nvSpPr>
          <p:cNvPr id="11" name="Freeform 11"/>
          <p:cNvSpPr/>
          <p:nvPr/>
        </p:nvSpPr>
        <p:spPr>
          <a:xfrm rot="-5400000">
            <a:off x="14769320" y="4032147"/>
            <a:ext cx="1053596" cy="2622071"/>
          </a:xfrm>
          <a:custGeom>
            <a:avLst/>
            <a:gdLst/>
            <a:ahLst/>
            <a:cxnLst/>
            <a:rect l="l" t="t" r="r" b="b"/>
            <a:pathLst>
              <a:path w="1053596" h="2622071">
                <a:moveTo>
                  <a:pt x="0" y="0"/>
                </a:moveTo>
                <a:lnTo>
                  <a:pt x="1053596" y="0"/>
                </a:lnTo>
                <a:lnTo>
                  <a:pt x="1053596" y="2622070"/>
                </a:lnTo>
                <a:lnTo>
                  <a:pt x="0" y="26220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TextBox 12"/>
          <p:cNvSpPr txBox="1"/>
          <p:nvPr/>
        </p:nvSpPr>
        <p:spPr>
          <a:xfrm>
            <a:off x="13985082" y="4937422"/>
            <a:ext cx="2622071" cy="872034"/>
          </a:xfrm>
          <a:prstGeom prst="rect">
            <a:avLst/>
          </a:prstGeom>
        </p:spPr>
        <p:txBody>
          <a:bodyPr lIns="0" tIns="0" rIns="0" bIns="0" rtlCol="0" anchor="t">
            <a:spAutoFit/>
          </a:bodyPr>
          <a:lstStyle/>
          <a:p>
            <a:pPr algn="ctr">
              <a:lnSpc>
                <a:spcPts val="3359"/>
              </a:lnSpc>
              <a:spcBef>
                <a:spcPct val="0"/>
              </a:spcBef>
            </a:pPr>
            <a:r>
              <a:rPr lang="en-US" sz="2700" spc="179" dirty="0">
                <a:solidFill>
                  <a:srgbClr val="301906"/>
                </a:solidFill>
                <a:latin typeface="Nunito Bold"/>
              </a:rPr>
              <a:t>Interface for users</a:t>
            </a:r>
          </a:p>
        </p:txBody>
      </p:sp>
      <p:sp>
        <p:nvSpPr>
          <p:cNvPr id="13" name="Freeform 13"/>
          <p:cNvSpPr/>
          <p:nvPr/>
        </p:nvSpPr>
        <p:spPr>
          <a:xfrm rot="-5400000">
            <a:off x="12689938" y="4618610"/>
            <a:ext cx="1962046" cy="4882919"/>
          </a:xfrm>
          <a:custGeom>
            <a:avLst/>
            <a:gdLst/>
            <a:ahLst/>
            <a:cxnLst/>
            <a:rect l="l" t="t" r="r" b="b"/>
            <a:pathLst>
              <a:path w="1962046" h="4882919">
                <a:moveTo>
                  <a:pt x="0" y="0"/>
                </a:moveTo>
                <a:lnTo>
                  <a:pt x="1962046" y="0"/>
                </a:lnTo>
                <a:lnTo>
                  <a:pt x="1962046" y="4882920"/>
                </a:lnTo>
                <a:lnTo>
                  <a:pt x="0" y="48829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11728884" y="6430371"/>
            <a:ext cx="3884155" cy="1307024"/>
          </a:xfrm>
          <a:prstGeom prst="rect">
            <a:avLst/>
          </a:prstGeom>
        </p:spPr>
        <p:txBody>
          <a:bodyPr lIns="0" tIns="0" rIns="0" bIns="0" rtlCol="0" anchor="t">
            <a:spAutoFit/>
          </a:bodyPr>
          <a:lstStyle/>
          <a:p>
            <a:pPr algn="ctr">
              <a:lnSpc>
                <a:spcPts val="2608"/>
              </a:lnSpc>
            </a:pPr>
            <a:r>
              <a:rPr lang="en-US" sz="2608" spc="195" dirty="0">
                <a:solidFill>
                  <a:srgbClr val="301906"/>
                </a:solidFill>
                <a:latin typeface="Nunito Bold"/>
              </a:rPr>
              <a:t>Specifies properties, responsibilities, and relationships.</a:t>
            </a:r>
          </a:p>
          <a:p>
            <a:pPr algn="ctr">
              <a:lnSpc>
                <a:spcPts val="2608"/>
              </a:lnSpc>
            </a:pPr>
            <a:endParaRPr lang="en-US" sz="2608" spc="195" dirty="0">
              <a:solidFill>
                <a:srgbClr val="301906"/>
              </a:solidFill>
              <a:latin typeface="Nunito Bo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pic>
        <p:nvPicPr>
          <p:cNvPr id="2" name="Picture 1" descr="A white circle with a logo and a progress bar&#10;&#10;Description automatically generated">
            <a:extLst>
              <a:ext uri="{FF2B5EF4-FFF2-40B4-BE49-F238E27FC236}">
                <a16:creationId xmlns:a16="http://schemas.microsoft.com/office/drawing/2014/main" id="{A8F0A87F-155E-4C5B-B94C-22E394D314E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00062" y="1714500"/>
            <a:ext cx="7848600" cy="7543800"/>
          </a:xfrm>
          <a:prstGeom prst="rect">
            <a:avLst/>
          </a:prstGeom>
        </p:spPr>
      </p:pic>
      <p:pic>
        <p:nvPicPr>
          <p:cNvPr id="5" name="Picture 4">
            <a:extLst>
              <a:ext uri="{FF2B5EF4-FFF2-40B4-BE49-F238E27FC236}">
                <a16:creationId xmlns:a16="http://schemas.microsoft.com/office/drawing/2014/main" id="{0F2F4E81-6D96-4884-8CD6-9A47BDC2544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786938" y="1714500"/>
            <a:ext cx="8001000" cy="7620000"/>
          </a:xfrm>
          <a:prstGeom prst="rect">
            <a:avLst/>
          </a:prstGeom>
        </p:spPr>
      </p:pic>
      <p:sp>
        <p:nvSpPr>
          <p:cNvPr id="7" name="TextBox 6">
            <a:extLst>
              <a:ext uri="{FF2B5EF4-FFF2-40B4-BE49-F238E27FC236}">
                <a16:creationId xmlns:a16="http://schemas.microsoft.com/office/drawing/2014/main" id="{0B0B78CA-7039-4FE2-ACA7-D4BA54B2FC00}"/>
              </a:ext>
            </a:extLst>
          </p:cNvPr>
          <p:cNvSpPr txBox="1"/>
          <p:nvPr/>
        </p:nvSpPr>
        <p:spPr>
          <a:xfrm>
            <a:off x="12546807" y="641645"/>
            <a:ext cx="2481262"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rPr>
              <a:t>LOGIN</a:t>
            </a:r>
          </a:p>
        </p:txBody>
      </p:sp>
      <p:sp>
        <p:nvSpPr>
          <p:cNvPr id="8" name="TextBox 7">
            <a:extLst>
              <a:ext uri="{FF2B5EF4-FFF2-40B4-BE49-F238E27FC236}">
                <a16:creationId xmlns:a16="http://schemas.microsoft.com/office/drawing/2014/main" id="{06952E7E-7061-4315-B778-01F0C7490E5B}"/>
              </a:ext>
            </a:extLst>
          </p:cNvPr>
          <p:cNvSpPr txBox="1"/>
          <p:nvPr/>
        </p:nvSpPr>
        <p:spPr>
          <a:xfrm>
            <a:off x="3048000" y="641644"/>
            <a:ext cx="2481262"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latin typeface="Nunito" pitchFamily="2" charset="0"/>
                <a:ea typeface="Times New Roman" panose="02020603050405020304" pitchFamily="18" charset="0"/>
                <a:cs typeface="Times New Roman" panose="02020603050405020304" pitchFamily="18" charset="0"/>
              </a:rPr>
              <a:t>SPLASH</a:t>
            </a:r>
            <a:endPar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0B78CA-7039-4FE2-ACA7-D4BA54B2FC00}"/>
              </a:ext>
            </a:extLst>
          </p:cNvPr>
          <p:cNvSpPr txBox="1"/>
          <p:nvPr/>
        </p:nvSpPr>
        <p:spPr>
          <a:xfrm>
            <a:off x="12546806" y="641645"/>
            <a:ext cx="3531393"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latin typeface="Nunito" pitchFamily="2" charset="0"/>
                <a:ea typeface="Times New Roman" panose="02020603050405020304" pitchFamily="18" charset="0"/>
                <a:cs typeface="Times New Roman" panose="02020603050405020304" pitchFamily="18" charset="0"/>
              </a:rPr>
              <a:t>DASHBOARD</a:t>
            </a:r>
            <a:endPar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952E7E-7061-4315-B778-01F0C7490E5B}"/>
              </a:ext>
            </a:extLst>
          </p:cNvPr>
          <p:cNvSpPr txBox="1"/>
          <p:nvPr/>
        </p:nvSpPr>
        <p:spPr>
          <a:xfrm>
            <a:off x="3048000" y="641644"/>
            <a:ext cx="2481262"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latin typeface="Nunito" pitchFamily="2" charset="0"/>
                <a:ea typeface="Times New Roman" panose="02020603050405020304" pitchFamily="18" charset="0"/>
                <a:cs typeface="Times New Roman" panose="02020603050405020304" pitchFamily="18" charset="0"/>
              </a:rPr>
              <a:t>SIGNUP</a:t>
            </a:r>
            <a:endPar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F86C2C-A7A3-4DAD-A4FD-F32A7B80E1E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600" y="2247898"/>
            <a:ext cx="8229600" cy="7086601"/>
          </a:xfrm>
          <a:prstGeom prst="rect">
            <a:avLst/>
          </a:prstGeom>
        </p:spPr>
      </p:pic>
      <p:pic>
        <p:nvPicPr>
          <p:cNvPr id="9" name="Picture 8">
            <a:extLst>
              <a:ext uri="{FF2B5EF4-FFF2-40B4-BE49-F238E27FC236}">
                <a16:creationId xmlns:a16="http://schemas.microsoft.com/office/drawing/2014/main" id="{9E1253FF-30A6-4054-A4C4-55D705BDF8C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677400" y="2306637"/>
            <a:ext cx="8001000" cy="7086601"/>
          </a:xfrm>
          <a:prstGeom prst="rect">
            <a:avLst/>
          </a:prstGeom>
        </p:spPr>
      </p:pic>
    </p:spTree>
    <p:extLst>
      <p:ext uri="{BB962C8B-B14F-4D97-AF65-F5344CB8AC3E}">
        <p14:creationId xmlns:p14="http://schemas.microsoft.com/office/powerpoint/2010/main" val="2776086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0B78CA-7039-4FE2-ACA7-D4BA54B2FC00}"/>
              </a:ext>
            </a:extLst>
          </p:cNvPr>
          <p:cNvSpPr txBox="1"/>
          <p:nvPr/>
        </p:nvSpPr>
        <p:spPr>
          <a:xfrm>
            <a:off x="12546806" y="641645"/>
            <a:ext cx="3531393"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rPr>
              <a:t>PREVIE</a:t>
            </a:r>
            <a:r>
              <a:rPr lang="en-US" sz="3200" b="1" dirty="0">
                <a:solidFill>
                  <a:schemeClr val="bg2">
                    <a:lumMod val="10000"/>
                  </a:schemeClr>
                </a:solidFill>
                <a:latin typeface="Nunito" pitchFamily="2" charset="0"/>
                <a:ea typeface="Times New Roman" panose="02020603050405020304" pitchFamily="18" charset="0"/>
                <a:cs typeface="Times New Roman" panose="02020603050405020304" pitchFamily="18" charset="0"/>
              </a:rPr>
              <a:t>W</a:t>
            </a:r>
            <a:endPar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952E7E-7061-4315-B778-01F0C7490E5B}"/>
              </a:ext>
            </a:extLst>
          </p:cNvPr>
          <p:cNvSpPr txBox="1"/>
          <p:nvPr/>
        </p:nvSpPr>
        <p:spPr>
          <a:xfrm>
            <a:off x="3048000" y="641644"/>
            <a:ext cx="2481262"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rPr>
              <a:t>BILLING</a:t>
            </a:r>
          </a:p>
        </p:txBody>
      </p:sp>
      <p:pic>
        <p:nvPicPr>
          <p:cNvPr id="10" name="Picture 9" descr="A screenshot of a computer&#10;&#10;Description automatically generated">
            <a:extLst>
              <a:ext uri="{FF2B5EF4-FFF2-40B4-BE49-F238E27FC236}">
                <a16:creationId xmlns:a16="http://schemas.microsoft.com/office/drawing/2014/main" id="{99A01C2C-DEAE-49AB-ACE2-31A57FCFE67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62000" y="2019300"/>
            <a:ext cx="8077200" cy="7162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ED49D0E3-BCD0-42AB-B430-B3D99F6CBB4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543576" y="2019300"/>
            <a:ext cx="8211024" cy="7162800"/>
          </a:xfrm>
          <a:prstGeom prst="rect">
            <a:avLst/>
          </a:prstGeom>
        </p:spPr>
      </p:pic>
    </p:spTree>
    <p:extLst>
      <p:ext uri="{BB962C8B-B14F-4D97-AF65-F5344CB8AC3E}">
        <p14:creationId xmlns:p14="http://schemas.microsoft.com/office/powerpoint/2010/main" val="3193999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0B78CA-7039-4FE2-ACA7-D4BA54B2FC00}"/>
              </a:ext>
            </a:extLst>
          </p:cNvPr>
          <p:cNvSpPr txBox="1"/>
          <p:nvPr/>
        </p:nvSpPr>
        <p:spPr>
          <a:xfrm>
            <a:off x="12546806" y="641645"/>
            <a:ext cx="3531393"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latin typeface="Nunito" pitchFamily="2" charset="0"/>
                <a:ea typeface="Times New Roman" panose="02020603050405020304" pitchFamily="18" charset="0"/>
                <a:cs typeface="Times New Roman" panose="02020603050405020304" pitchFamily="18" charset="0"/>
              </a:rPr>
              <a:t>PROJECT INFO</a:t>
            </a:r>
            <a:endPar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952E7E-7061-4315-B778-01F0C7490E5B}"/>
              </a:ext>
            </a:extLst>
          </p:cNvPr>
          <p:cNvSpPr txBox="1"/>
          <p:nvPr/>
        </p:nvSpPr>
        <p:spPr>
          <a:xfrm>
            <a:off x="3048000" y="641644"/>
            <a:ext cx="4953000"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latin typeface="Nunito" pitchFamily="2" charset="0"/>
                <a:ea typeface="Times New Roman" panose="02020603050405020304" pitchFamily="18" charset="0"/>
                <a:cs typeface="Times New Roman" panose="02020603050405020304" pitchFamily="18" charset="0"/>
              </a:rPr>
              <a:t>NEW/OPEN PROJECT</a:t>
            </a:r>
            <a:endPar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F73D58A9-4FDF-4A35-9A48-BAD8CC6A9C0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62000" y="1866900"/>
            <a:ext cx="8458200" cy="7391400"/>
          </a:xfrm>
          <a:prstGeom prst="rect">
            <a:avLst/>
          </a:prstGeom>
        </p:spPr>
      </p:pic>
      <p:pic>
        <p:nvPicPr>
          <p:cNvPr id="9" name="Picture 8">
            <a:extLst>
              <a:ext uri="{FF2B5EF4-FFF2-40B4-BE49-F238E27FC236}">
                <a16:creationId xmlns:a16="http://schemas.microsoft.com/office/drawing/2014/main" id="{24B7E0BC-7993-4F5E-B81C-B3D804C0D19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906000" y="1866900"/>
            <a:ext cx="7620000" cy="7391400"/>
          </a:xfrm>
          <a:prstGeom prst="rect">
            <a:avLst/>
          </a:prstGeom>
        </p:spPr>
      </p:pic>
    </p:spTree>
    <p:extLst>
      <p:ext uri="{BB962C8B-B14F-4D97-AF65-F5344CB8AC3E}">
        <p14:creationId xmlns:p14="http://schemas.microsoft.com/office/powerpoint/2010/main" val="3140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0B78CA-7039-4FE2-ACA7-D4BA54B2FC00}"/>
              </a:ext>
            </a:extLst>
          </p:cNvPr>
          <p:cNvSpPr txBox="1"/>
          <p:nvPr/>
        </p:nvSpPr>
        <p:spPr>
          <a:xfrm>
            <a:off x="11811000" y="668925"/>
            <a:ext cx="4750594"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rPr>
              <a:t>USE CASE DIAGRAM</a:t>
            </a:r>
          </a:p>
        </p:txBody>
      </p:sp>
      <p:sp>
        <p:nvSpPr>
          <p:cNvPr id="8" name="TextBox 7">
            <a:extLst>
              <a:ext uri="{FF2B5EF4-FFF2-40B4-BE49-F238E27FC236}">
                <a16:creationId xmlns:a16="http://schemas.microsoft.com/office/drawing/2014/main" id="{06952E7E-7061-4315-B778-01F0C7490E5B}"/>
              </a:ext>
            </a:extLst>
          </p:cNvPr>
          <p:cNvSpPr txBox="1"/>
          <p:nvPr/>
        </p:nvSpPr>
        <p:spPr>
          <a:xfrm>
            <a:off x="3048000" y="641644"/>
            <a:ext cx="4953000"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rPr>
              <a:t>CLASS DIAGRAM</a:t>
            </a:r>
          </a:p>
        </p:txBody>
      </p:sp>
      <p:pic>
        <p:nvPicPr>
          <p:cNvPr id="10" name="Picture 9">
            <a:extLst>
              <a:ext uri="{FF2B5EF4-FFF2-40B4-BE49-F238E27FC236}">
                <a16:creationId xmlns:a16="http://schemas.microsoft.com/office/drawing/2014/main" id="{C78A81BA-783E-46B5-9B27-51C2057F3A7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600" y="1866900"/>
            <a:ext cx="8686800" cy="7543800"/>
          </a:xfrm>
          <a:prstGeom prst="rect">
            <a:avLst/>
          </a:prstGeom>
        </p:spPr>
      </p:pic>
      <p:pic>
        <p:nvPicPr>
          <p:cNvPr id="11" name="Picture 10">
            <a:extLst>
              <a:ext uri="{FF2B5EF4-FFF2-40B4-BE49-F238E27FC236}">
                <a16:creationId xmlns:a16="http://schemas.microsoft.com/office/drawing/2014/main" id="{11CFCB55-8160-446E-B3DD-C2931DAF6C82}"/>
              </a:ext>
            </a:extLst>
          </p:cNvPr>
          <p:cNvPicPr/>
          <p:nvPr/>
        </p:nvPicPr>
        <p:blipFill>
          <a:blip r:embed="rId3">
            <a:extLst>
              <a:ext uri="{28A0092B-C50C-407E-A947-70E740481C1C}">
                <a14:useLocalDpi xmlns:a14="http://schemas.microsoft.com/office/drawing/2010/main" val="0"/>
              </a:ext>
            </a:extLst>
          </a:blip>
          <a:stretch>
            <a:fillRect/>
          </a:stretch>
        </p:blipFill>
        <p:spPr>
          <a:xfrm>
            <a:off x="9677400" y="1833562"/>
            <a:ext cx="8229600" cy="7543800"/>
          </a:xfrm>
          <a:prstGeom prst="rect">
            <a:avLst/>
          </a:prstGeom>
        </p:spPr>
      </p:pic>
    </p:spTree>
    <p:extLst>
      <p:ext uri="{BB962C8B-B14F-4D97-AF65-F5344CB8AC3E}">
        <p14:creationId xmlns:p14="http://schemas.microsoft.com/office/powerpoint/2010/main" val="2735860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a:off x="16041226" y="-979173"/>
            <a:ext cx="3205162" cy="2140781"/>
          </a:xfrm>
          <a:custGeom>
            <a:avLst/>
            <a:gdLst/>
            <a:ahLst/>
            <a:cxnLst/>
            <a:rect l="l" t="t" r="r" b="b"/>
            <a:pathLst>
              <a:path w="3205162" h="2140781">
                <a:moveTo>
                  <a:pt x="0" y="0"/>
                </a:moveTo>
                <a:lnTo>
                  <a:pt x="3205162" y="0"/>
                </a:lnTo>
                <a:lnTo>
                  <a:pt x="3205162" y="2140781"/>
                </a:lnTo>
                <a:lnTo>
                  <a:pt x="0" y="2140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9756903" y="1879610"/>
            <a:ext cx="5325181" cy="9717712"/>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990322" y="8432051"/>
            <a:ext cx="3472974" cy="1897112"/>
          </a:xfrm>
          <a:custGeom>
            <a:avLst/>
            <a:gdLst/>
            <a:ahLst/>
            <a:cxnLst/>
            <a:rect l="l" t="t" r="r" b="b"/>
            <a:pathLst>
              <a:path w="3472974" h="1897112">
                <a:moveTo>
                  <a:pt x="0" y="0"/>
                </a:moveTo>
                <a:lnTo>
                  <a:pt x="3472975" y="0"/>
                </a:lnTo>
                <a:lnTo>
                  <a:pt x="3472975" y="1897112"/>
                </a:lnTo>
                <a:lnTo>
                  <a:pt x="0" y="18971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320478">
            <a:off x="11442005" y="1887836"/>
            <a:ext cx="2247735" cy="7923785"/>
          </a:xfrm>
          <a:custGeom>
            <a:avLst/>
            <a:gdLst/>
            <a:ahLst/>
            <a:cxnLst/>
            <a:rect l="l" t="t" r="r" b="b"/>
            <a:pathLst>
              <a:path w="2801036" h="8511434">
                <a:moveTo>
                  <a:pt x="0" y="0"/>
                </a:moveTo>
                <a:lnTo>
                  <a:pt x="2801035" y="0"/>
                </a:lnTo>
                <a:lnTo>
                  <a:pt x="2801035" y="8511434"/>
                </a:lnTo>
                <a:lnTo>
                  <a:pt x="0" y="851143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11316" y="1762208"/>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411316" y="4579064"/>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411316" y="320392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TextBox 9"/>
          <p:cNvSpPr txBox="1"/>
          <p:nvPr/>
        </p:nvSpPr>
        <p:spPr>
          <a:xfrm>
            <a:off x="7824544" y="1589613"/>
            <a:ext cx="9362692" cy="1029128"/>
          </a:xfrm>
          <a:prstGeom prst="rect">
            <a:avLst/>
          </a:prstGeom>
        </p:spPr>
        <p:txBody>
          <a:bodyPr wrap="square" lIns="0" tIns="0" rIns="0" bIns="0" rtlCol="0" anchor="t">
            <a:spAutoFit/>
          </a:bodyPr>
          <a:lstStyle/>
          <a:p>
            <a:pPr algn="ctr">
              <a:lnSpc>
                <a:spcPts val="8250"/>
              </a:lnSpc>
            </a:pPr>
            <a:r>
              <a:rPr lang="en-US" sz="6000" b="1" dirty="0">
                <a:solidFill>
                  <a:srgbClr val="301906"/>
                </a:solidFill>
                <a:latin typeface="Nunito Bold"/>
              </a:rPr>
              <a:t>S</a:t>
            </a:r>
            <a:r>
              <a:rPr lang="en-US" sz="4800" dirty="0">
                <a:solidFill>
                  <a:srgbClr val="301906"/>
                </a:solidFill>
                <a:latin typeface="Nunito Bold"/>
              </a:rPr>
              <a:t>oftware </a:t>
            </a:r>
            <a:r>
              <a:rPr lang="en-US" sz="6000" b="1" dirty="0">
                <a:solidFill>
                  <a:srgbClr val="301906"/>
                </a:solidFill>
                <a:latin typeface="Nunito Bold"/>
              </a:rPr>
              <a:t>D</a:t>
            </a:r>
            <a:r>
              <a:rPr lang="en-US" sz="4800" dirty="0">
                <a:solidFill>
                  <a:srgbClr val="301906"/>
                </a:solidFill>
                <a:latin typeface="Nunito Bold"/>
              </a:rPr>
              <a:t>esign &amp; </a:t>
            </a:r>
            <a:r>
              <a:rPr lang="en-US" sz="6000" b="1" dirty="0">
                <a:solidFill>
                  <a:srgbClr val="301906"/>
                </a:solidFill>
                <a:latin typeface="Nunito Bold"/>
              </a:rPr>
              <a:t>A</a:t>
            </a:r>
            <a:r>
              <a:rPr lang="en-US" sz="4800" dirty="0">
                <a:solidFill>
                  <a:srgbClr val="301906"/>
                </a:solidFill>
                <a:latin typeface="Nunito Bold"/>
              </a:rPr>
              <a:t>rchitecture</a:t>
            </a:r>
          </a:p>
        </p:txBody>
      </p:sp>
      <p:sp>
        <p:nvSpPr>
          <p:cNvPr id="10" name="TextBox 10"/>
          <p:cNvSpPr txBox="1"/>
          <p:nvPr/>
        </p:nvSpPr>
        <p:spPr>
          <a:xfrm>
            <a:off x="656316" y="2263546"/>
            <a:ext cx="744769" cy="368874"/>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1</a:t>
            </a:r>
          </a:p>
        </p:txBody>
      </p:sp>
      <p:sp>
        <p:nvSpPr>
          <p:cNvPr id="11" name="TextBox 11"/>
          <p:cNvSpPr txBox="1"/>
          <p:nvPr/>
        </p:nvSpPr>
        <p:spPr>
          <a:xfrm>
            <a:off x="656316" y="5082146"/>
            <a:ext cx="744769" cy="368874"/>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3</a:t>
            </a:r>
          </a:p>
        </p:txBody>
      </p:sp>
      <p:sp>
        <p:nvSpPr>
          <p:cNvPr id="12" name="TextBox 12"/>
          <p:cNvSpPr txBox="1"/>
          <p:nvPr/>
        </p:nvSpPr>
        <p:spPr>
          <a:xfrm>
            <a:off x="656316" y="3707002"/>
            <a:ext cx="744769" cy="368874"/>
          </a:xfrm>
          <a:prstGeom prst="rect">
            <a:avLst/>
          </a:prstGeom>
        </p:spPr>
        <p:txBody>
          <a:bodyPr lIns="0" tIns="0" rIns="0" bIns="0" rtlCol="0" anchor="t">
            <a:spAutoFit/>
          </a:bodyPr>
          <a:lstStyle/>
          <a:p>
            <a:pPr algn="ctr">
              <a:lnSpc>
                <a:spcPts val="2899"/>
              </a:lnSpc>
            </a:pPr>
            <a:r>
              <a:rPr lang="en-US" sz="2899" spc="217">
                <a:solidFill>
                  <a:srgbClr val="FFFEFD"/>
                </a:solidFill>
                <a:latin typeface="Nunito"/>
              </a:rPr>
              <a:t>2</a:t>
            </a:r>
          </a:p>
        </p:txBody>
      </p:sp>
      <p:sp>
        <p:nvSpPr>
          <p:cNvPr id="13" name="TextBox 13"/>
          <p:cNvSpPr txBox="1"/>
          <p:nvPr/>
        </p:nvSpPr>
        <p:spPr>
          <a:xfrm>
            <a:off x="8826463" y="6748507"/>
            <a:ext cx="6901660" cy="2461571"/>
          </a:xfrm>
          <a:prstGeom prst="rect">
            <a:avLst/>
          </a:prstGeom>
        </p:spPr>
        <p:txBody>
          <a:bodyPr wrap="square" lIns="0" tIns="0" rIns="0" bIns="0" rtlCol="0" anchor="t">
            <a:spAutoFit/>
          </a:bodyPr>
          <a:lstStyle/>
          <a:p>
            <a:pPr algn="ctr">
              <a:lnSpc>
                <a:spcPts val="3727"/>
              </a:lnSpc>
              <a:spcBef>
                <a:spcPct val="0"/>
              </a:spcBef>
            </a:pPr>
            <a:endParaRPr lang="en-US" sz="2662" spc="199" dirty="0">
              <a:solidFill>
                <a:srgbClr val="000000"/>
              </a:solidFill>
              <a:latin typeface="Nunito"/>
            </a:endParaRPr>
          </a:p>
          <a:p>
            <a:pPr algn="ctr">
              <a:lnSpc>
                <a:spcPts val="3727"/>
              </a:lnSpc>
              <a:spcBef>
                <a:spcPct val="0"/>
              </a:spcBef>
            </a:pPr>
            <a:endParaRPr lang="en-US" sz="2662" spc="199" dirty="0">
              <a:solidFill>
                <a:srgbClr val="000000"/>
              </a:solidFill>
              <a:latin typeface="Nunito"/>
            </a:endParaRPr>
          </a:p>
          <a:p>
            <a:pPr algn="ctr">
              <a:lnSpc>
                <a:spcPts val="3727"/>
              </a:lnSpc>
              <a:spcBef>
                <a:spcPct val="0"/>
              </a:spcBef>
            </a:pPr>
            <a:r>
              <a:rPr lang="en-US" sz="4800" b="1" spc="199" dirty="0">
                <a:solidFill>
                  <a:srgbClr val="000000"/>
                </a:solidFill>
                <a:latin typeface="Nunito"/>
              </a:rPr>
              <a:t>S</a:t>
            </a:r>
            <a:r>
              <a:rPr lang="en-US" sz="3200" b="1" spc="199" dirty="0">
                <a:solidFill>
                  <a:srgbClr val="000000"/>
                </a:solidFill>
                <a:latin typeface="Nunito"/>
              </a:rPr>
              <a:t>UBMITTED </a:t>
            </a:r>
            <a:r>
              <a:rPr lang="en-US" sz="4800" b="1" spc="199" dirty="0">
                <a:solidFill>
                  <a:srgbClr val="000000"/>
                </a:solidFill>
                <a:latin typeface="Nunito"/>
              </a:rPr>
              <a:t>T</a:t>
            </a:r>
            <a:r>
              <a:rPr lang="en-US" sz="3200" b="1" spc="199" dirty="0">
                <a:solidFill>
                  <a:srgbClr val="000000"/>
                </a:solidFill>
                <a:latin typeface="Nunito"/>
              </a:rPr>
              <a:t>O:</a:t>
            </a:r>
          </a:p>
          <a:p>
            <a:pPr algn="ctr">
              <a:lnSpc>
                <a:spcPts val="3727"/>
              </a:lnSpc>
              <a:spcBef>
                <a:spcPct val="0"/>
              </a:spcBef>
            </a:pPr>
            <a:endParaRPr lang="en-US" sz="2662" spc="199" dirty="0">
              <a:solidFill>
                <a:srgbClr val="000000"/>
              </a:solidFill>
              <a:latin typeface="Nunito"/>
            </a:endParaRPr>
          </a:p>
          <a:p>
            <a:pPr algn="ctr">
              <a:lnSpc>
                <a:spcPts val="3727"/>
              </a:lnSpc>
              <a:spcBef>
                <a:spcPct val="0"/>
              </a:spcBef>
            </a:pPr>
            <a:r>
              <a:rPr lang="en-US" sz="5400" spc="199" dirty="0">
                <a:solidFill>
                  <a:srgbClr val="000000"/>
                </a:solidFill>
                <a:latin typeface="Nunito Bold" charset="0"/>
              </a:rPr>
              <a:t>L</a:t>
            </a:r>
            <a:r>
              <a:rPr lang="en-US" sz="4400" spc="199" dirty="0">
                <a:solidFill>
                  <a:srgbClr val="000000"/>
                </a:solidFill>
                <a:latin typeface="Nunito Bold" charset="0"/>
              </a:rPr>
              <a:t>EC. </a:t>
            </a:r>
            <a:r>
              <a:rPr lang="en-US" sz="5400" spc="199" dirty="0">
                <a:solidFill>
                  <a:srgbClr val="000000"/>
                </a:solidFill>
                <a:latin typeface="Nunito Bold" charset="0"/>
              </a:rPr>
              <a:t>F</a:t>
            </a:r>
            <a:r>
              <a:rPr lang="en-US" sz="4400" spc="199" dirty="0">
                <a:solidFill>
                  <a:srgbClr val="000000"/>
                </a:solidFill>
                <a:latin typeface="Nunito Bold" charset="0"/>
              </a:rPr>
              <a:t>AWAD </a:t>
            </a:r>
            <a:r>
              <a:rPr lang="en-US" sz="5400" spc="199" dirty="0">
                <a:solidFill>
                  <a:srgbClr val="000000"/>
                </a:solidFill>
                <a:latin typeface="Nunito Bold" charset="0"/>
              </a:rPr>
              <a:t>K</a:t>
            </a:r>
            <a:r>
              <a:rPr lang="en-US" sz="4400" spc="199" dirty="0">
                <a:solidFill>
                  <a:srgbClr val="000000"/>
                </a:solidFill>
                <a:latin typeface="Nunito Bold" charset="0"/>
              </a:rPr>
              <a:t>HAN</a:t>
            </a:r>
          </a:p>
        </p:txBody>
      </p:sp>
      <p:sp>
        <p:nvSpPr>
          <p:cNvPr id="14" name="Freeform 14"/>
          <p:cNvSpPr/>
          <p:nvPr/>
        </p:nvSpPr>
        <p:spPr>
          <a:xfrm>
            <a:off x="411316" y="5936795"/>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Freeform 15"/>
          <p:cNvSpPr/>
          <p:nvPr/>
        </p:nvSpPr>
        <p:spPr>
          <a:xfrm>
            <a:off x="411316" y="737976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TextBox 16"/>
          <p:cNvSpPr txBox="1"/>
          <p:nvPr/>
        </p:nvSpPr>
        <p:spPr>
          <a:xfrm>
            <a:off x="656316" y="6482468"/>
            <a:ext cx="744769" cy="368925"/>
          </a:xfrm>
          <a:prstGeom prst="rect">
            <a:avLst/>
          </a:prstGeom>
        </p:spPr>
        <p:txBody>
          <a:bodyPr lIns="0" tIns="0" rIns="0" bIns="0" rtlCol="0" anchor="t">
            <a:spAutoFit/>
          </a:bodyPr>
          <a:lstStyle/>
          <a:p>
            <a:pPr algn="ctr">
              <a:lnSpc>
                <a:spcPts val="2899"/>
              </a:lnSpc>
            </a:pPr>
            <a:r>
              <a:rPr lang="en-US" sz="2899" spc="217">
                <a:solidFill>
                  <a:srgbClr val="FFFEFD"/>
                </a:solidFill>
                <a:latin typeface="Nunito"/>
              </a:rPr>
              <a:t>4</a:t>
            </a:r>
          </a:p>
        </p:txBody>
      </p:sp>
      <p:sp>
        <p:nvSpPr>
          <p:cNvPr id="17" name="TextBox 17"/>
          <p:cNvSpPr txBox="1"/>
          <p:nvPr/>
        </p:nvSpPr>
        <p:spPr>
          <a:xfrm>
            <a:off x="656316" y="7882816"/>
            <a:ext cx="744769" cy="368925"/>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5</a:t>
            </a:r>
          </a:p>
        </p:txBody>
      </p:sp>
      <p:sp>
        <p:nvSpPr>
          <p:cNvPr id="18" name="TextBox 18"/>
          <p:cNvSpPr txBox="1"/>
          <p:nvPr/>
        </p:nvSpPr>
        <p:spPr>
          <a:xfrm>
            <a:off x="901859" y="707578"/>
            <a:ext cx="5832936" cy="475130"/>
          </a:xfrm>
          <a:prstGeom prst="rect">
            <a:avLst/>
          </a:prstGeom>
        </p:spPr>
        <p:txBody>
          <a:bodyPr lIns="0" tIns="0" rIns="0" bIns="0" rtlCol="0" anchor="t">
            <a:spAutoFit/>
          </a:bodyPr>
          <a:lstStyle/>
          <a:p>
            <a:pPr algn="l">
              <a:lnSpc>
                <a:spcPts val="3499"/>
              </a:lnSpc>
              <a:spcBef>
                <a:spcPct val="0"/>
              </a:spcBef>
            </a:pPr>
            <a:r>
              <a:rPr lang="en-US" sz="3600" b="1" spc="187" dirty="0">
                <a:solidFill>
                  <a:srgbClr val="301906"/>
                </a:solidFill>
                <a:latin typeface="Nunito Bold"/>
              </a:rPr>
              <a:t>CATALOG</a:t>
            </a:r>
          </a:p>
        </p:txBody>
      </p:sp>
      <p:sp>
        <p:nvSpPr>
          <p:cNvPr id="19" name="TextBox 19"/>
          <p:cNvSpPr txBox="1"/>
          <p:nvPr/>
        </p:nvSpPr>
        <p:spPr>
          <a:xfrm>
            <a:off x="1401085" y="2375880"/>
            <a:ext cx="4381027" cy="350096"/>
          </a:xfrm>
          <a:prstGeom prst="rect">
            <a:avLst/>
          </a:prstGeom>
        </p:spPr>
        <p:txBody>
          <a:bodyPr wrap="square" lIns="0" tIns="0" rIns="0" bIns="0" rtlCol="0" anchor="t">
            <a:spAutoFit/>
          </a:bodyPr>
          <a:lstStyle/>
          <a:p>
            <a:pPr algn="ctr">
              <a:lnSpc>
                <a:spcPts val="2600"/>
              </a:lnSpc>
              <a:spcBef>
                <a:spcPct val="0"/>
              </a:spcBef>
            </a:pPr>
            <a:r>
              <a:rPr lang="en-US" sz="2600" spc="195" dirty="0">
                <a:solidFill>
                  <a:srgbClr val="000000"/>
                </a:solidFill>
                <a:latin typeface="Nunito"/>
              </a:rPr>
              <a:t>Title of the Project</a:t>
            </a:r>
          </a:p>
        </p:txBody>
      </p:sp>
      <p:sp>
        <p:nvSpPr>
          <p:cNvPr id="20" name="TextBox 20"/>
          <p:cNvSpPr txBox="1"/>
          <p:nvPr/>
        </p:nvSpPr>
        <p:spPr>
          <a:xfrm>
            <a:off x="1854542" y="3623552"/>
            <a:ext cx="4880253" cy="410369"/>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a:t>
            </a:r>
            <a:r>
              <a:rPr lang="en-US" sz="2600" spc="172" dirty="0">
                <a:solidFill>
                  <a:srgbClr val="301906"/>
                </a:solidFill>
                <a:latin typeface="Nunito"/>
              </a:rPr>
              <a:t>Abstract and History</a:t>
            </a:r>
          </a:p>
        </p:txBody>
      </p:sp>
      <p:sp>
        <p:nvSpPr>
          <p:cNvPr id="21" name="TextBox 21"/>
          <p:cNvSpPr txBox="1"/>
          <p:nvPr/>
        </p:nvSpPr>
        <p:spPr>
          <a:xfrm>
            <a:off x="1854542" y="4908166"/>
            <a:ext cx="4880253" cy="410369"/>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a:t>
            </a:r>
            <a:r>
              <a:rPr lang="en-US" sz="2600" spc="172" dirty="0">
                <a:solidFill>
                  <a:srgbClr val="301906"/>
                </a:solidFill>
                <a:latin typeface="Nunito"/>
              </a:rPr>
              <a:t>Objective</a:t>
            </a:r>
          </a:p>
        </p:txBody>
      </p:sp>
      <p:sp>
        <p:nvSpPr>
          <p:cNvPr id="22" name="TextBox 22"/>
          <p:cNvSpPr txBox="1"/>
          <p:nvPr/>
        </p:nvSpPr>
        <p:spPr>
          <a:xfrm>
            <a:off x="1854542" y="6368768"/>
            <a:ext cx="4880253" cy="410369"/>
          </a:xfrm>
          <a:prstGeom prst="rect">
            <a:avLst/>
          </a:prstGeom>
        </p:spPr>
        <p:txBody>
          <a:bodyPr lIns="0" tIns="0" rIns="0" bIns="0" rtlCol="0" anchor="t">
            <a:spAutoFit/>
          </a:bodyPr>
          <a:lstStyle/>
          <a:p>
            <a:pPr algn="l">
              <a:lnSpc>
                <a:spcPts val="3219"/>
              </a:lnSpc>
              <a:spcBef>
                <a:spcPct val="0"/>
              </a:spcBef>
            </a:pPr>
            <a:r>
              <a:rPr lang="en-US" sz="2600" spc="172" dirty="0">
                <a:solidFill>
                  <a:srgbClr val="301906"/>
                </a:solidFill>
                <a:latin typeface="Nunito"/>
              </a:rPr>
              <a:t>Scope</a:t>
            </a:r>
          </a:p>
        </p:txBody>
      </p:sp>
      <p:sp>
        <p:nvSpPr>
          <p:cNvPr id="23" name="TextBox 23"/>
          <p:cNvSpPr txBox="1"/>
          <p:nvPr/>
        </p:nvSpPr>
        <p:spPr>
          <a:xfrm>
            <a:off x="1854542" y="7778041"/>
            <a:ext cx="4880253" cy="410369"/>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a:t>
            </a:r>
            <a:r>
              <a:rPr lang="en-US" sz="2600" spc="172" dirty="0">
                <a:solidFill>
                  <a:srgbClr val="301906"/>
                </a:solidFill>
                <a:latin typeface="Nunito"/>
              </a:rPr>
              <a:t>Beyond Current Focus</a:t>
            </a:r>
          </a:p>
        </p:txBody>
      </p:sp>
      <p:sp>
        <p:nvSpPr>
          <p:cNvPr id="27" name="TextBox 27"/>
          <p:cNvSpPr txBox="1"/>
          <p:nvPr/>
        </p:nvSpPr>
        <p:spPr>
          <a:xfrm>
            <a:off x="710606" y="9364398"/>
            <a:ext cx="636188" cy="318135"/>
          </a:xfrm>
          <a:prstGeom prst="rect">
            <a:avLst/>
          </a:prstGeom>
        </p:spPr>
        <p:txBody>
          <a:bodyPr lIns="0" tIns="0" rIns="0" bIns="0" rtlCol="0" anchor="t">
            <a:spAutoFit/>
          </a:bodyPr>
          <a:lstStyle/>
          <a:p>
            <a:pPr algn="ctr">
              <a:lnSpc>
                <a:spcPts val="2400"/>
              </a:lnSpc>
            </a:pPr>
            <a:r>
              <a:rPr lang="en-US" sz="2400" spc="180">
                <a:solidFill>
                  <a:srgbClr val="FFFEFD"/>
                </a:solidFill>
                <a:latin typeface="Nunito"/>
              </a:rPr>
              <a:t>6</a:t>
            </a:r>
          </a:p>
        </p:txBody>
      </p:sp>
      <p:sp>
        <p:nvSpPr>
          <p:cNvPr id="28" name="TextBox 25">
            <a:extLst>
              <a:ext uri="{FF2B5EF4-FFF2-40B4-BE49-F238E27FC236}">
                <a16:creationId xmlns:a16="http://schemas.microsoft.com/office/drawing/2014/main" id="{85BFFCE4-FB8B-42E3-ADA3-BA9E2F96B3A7}"/>
              </a:ext>
            </a:extLst>
          </p:cNvPr>
          <p:cNvSpPr txBox="1"/>
          <p:nvPr/>
        </p:nvSpPr>
        <p:spPr>
          <a:xfrm>
            <a:off x="9492826" y="5335332"/>
            <a:ext cx="6235297" cy="1418978"/>
          </a:xfrm>
          <a:prstGeom prst="rect">
            <a:avLst/>
          </a:prstGeom>
        </p:spPr>
        <p:txBody>
          <a:bodyPr wrap="square" lIns="0" tIns="0" rIns="0" bIns="0" rtlCol="0" anchor="t">
            <a:spAutoFit/>
          </a:bodyPr>
          <a:lstStyle/>
          <a:p>
            <a:pPr algn="ctr">
              <a:lnSpc>
                <a:spcPts val="3540"/>
              </a:lnSpc>
              <a:spcBef>
                <a:spcPct val="0"/>
              </a:spcBef>
            </a:pPr>
            <a:r>
              <a:rPr lang="en-US" sz="4800" b="1" spc="189" dirty="0">
                <a:solidFill>
                  <a:srgbClr val="301906"/>
                </a:solidFill>
                <a:latin typeface="Nunito Bold"/>
              </a:rPr>
              <a:t>C</a:t>
            </a:r>
            <a:r>
              <a:rPr lang="en-US" sz="3600" spc="189" dirty="0">
                <a:solidFill>
                  <a:srgbClr val="301906"/>
                </a:solidFill>
                <a:latin typeface="Nunito Bold"/>
              </a:rPr>
              <a:t>OMPLEX </a:t>
            </a:r>
            <a:r>
              <a:rPr lang="en-US" sz="4800" b="1" spc="189" dirty="0">
                <a:solidFill>
                  <a:srgbClr val="301906"/>
                </a:solidFill>
                <a:latin typeface="Nunito Bold"/>
              </a:rPr>
              <a:t>E</a:t>
            </a:r>
            <a:r>
              <a:rPr lang="en-US" sz="3600" spc="189" dirty="0">
                <a:solidFill>
                  <a:srgbClr val="301906"/>
                </a:solidFill>
                <a:latin typeface="Nunito Bold"/>
              </a:rPr>
              <a:t>NGINEERING</a:t>
            </a:r>
          </a:p>
          <a:p>
            <a:pPr algn="ctr">
              <a:lnSpc>
                <a:spcPts val="3540"/>
              </a:lnSpc>
              <a:spcBef>
                <a:spcPct val="0"/>
              </a:spcBef>
            </a:pPr>
            <a:r>
              <a:rPr lang="en-US" sz="3600" spc="189" dirty="0">
                <a:solidFill>
                  <a:srgbClr val="301906"/>
                </a:solidFill>
                <a:latin typeface="Nunito Bold"/>
              </a:rPr>
              <a:t> </a:t>
            </a:r>
          </a:p>
          <a:p>
            <a:pPr algn="ctr">
              <a:lnSpc>
                <a:spcPts val="3540"/>
              </a:lnSpc>
              <a:spcBef>
                <a:spcPct val="0"/>
              </a:spcBef>
            </a:pPr>
            <a:r>
              <a:rPr lang="en-US" sz="4800" b="1" spc="189" dirty="0">
                <a:solidFill>
                  <a:srgbClr val="301906"/>
                </a:solidFill>
                <a:latin typeface="Nunito Bold"/>
              </a:rPr>
              <a:t>A</a:t>
            </a:r>
            <a:r>
              <a:rPr lang="en-US" sz="3600" spc="189" dirty="0">
                <a:solidFill>
                  <a:srgbClr val="301906"/>
                </a:solidFill>
                <a:latin typeface="Nunito Bold"/>
              </a:rPr>
              <a:t>CTIVITY</a:t>
            </a:r>
          </a:p>
        </p:txBody>
      </p:sp>
      <p:sp>
        <p:nvSpPr>
          <p:cNvPr id="30" name="TextBox 29">
            <a:extLst>
              <a:ext uri="{FF2B5EF4-FFF2-40B4-BE49-F238E27FC236}">
                <a16:creationId xmlns:a16="http://schemas.microsoft.com/office/drawing/2014/main" id="{4C5C3C1D-F5CD-4F71-837E-145657A18C4C}"/>
              </a:ext>
            </a:extLst>
          </p:cNvPr>
          <p:cNvSpPr txBox="1"/>
          <p:nvPr/>
        </p:nvSpPr>
        <p:spPr>
          <a:xfrm>
            <a:off x="11201400" y="2885238"/>
            <a:ext cx="2973422" cy="582852"/>
          </a:xfrm>
          <a:prstGeom prst="rect">
            <a:avLst/>
          </a:prstGeom>
          <a:noFill/>
        </p:spPr>
        <p:txBody>
          <a:bodyPr wrap="square">
            <a:spAutoFit/>
          </a:bodyPr>
          <a:lstStyle/>
          <a:p>
            <a:pPr algn="ctr">
              <a:lnSpc>
                <a:spcPts val="3540"/>
              </a:lnSpc>
              <a:spcBef>
                <a:spcPct val="0"/>
              </a:spcBef>
            </a:pPr>
            <a:r>
              <a:rPr lang="en-US" sz="4000" spc="189" dirty="0">
                <a:solidFill>
                  <a:srgbClr val="301906"/>
                </a:solidFill>
                <a:latin typeface="Nunito Bold"/>
              </a:rPr>
              <a:t>(SE-211)</a:t>
            </a:r>
          </a:p>
        </p:txBody>
      </p:sp>
    </p:spTree>
    <p:extLst>
      <p:ext uri="{BB962C8B-B14F-4D97-AF65-F5344CB8AC3E}">
        <p14:creationId xmlns:p14="http://schemas.microsoft.com/office/powerpoint/2010/main" val="3643566929"/>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0B78CA-7039-4FE2-ACA7-D4BA54B2FC00}"/>
              </a:ext>
            </a:extLst>
          </p:cNvPr>
          <p:cNvSpPr txBox="1"/>
          <p:nvPr/>
        </p:nvSpPr>
        <p:spPr>
          <a:xfrm>
            <a:off x="10439400" y="641644"/>
            <a:ext cx="6096000"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latin typeface="Nunito" pitchFamily="2" charset="0"/>
                <a:ea typeface="Times New Roman" panose="02020603050405020304" pitchFamily="18" charset="0"/>
                <a:cs typeface="Times New Roman" panose="02020603050405020304" pitchFamily="18" charset="0"/>
              </a:rPr>
              <a:t>STATE MACHINE</a:t>
            </a:r>
            <a:r>
              <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rPr>
              <a:t> DIAGRAM</a:t>
            </a:r>
          </a:p>
        </p:txBody>
      </p:sp>
      <p:sp>
        <p:nvSpPr>
          <p:cNvPr id="8" name="TextBox 7">
            <a:extLst>
              <a:ext uri="{FF2B5EF4-FFF2-40B4-BE49-F238E27FC236}">
                <a16:creationId xmlns:a16="http://schemas.microsoft.com/office/drawing/2014/main" id="{06952E7E-7061-4315-B778-01F0C7490E5B}"/>
              </a:ext>
            </a:extLst>
          </p:cNvPr>
          <p:cNvSpPr txBox="1"/>
          <p:nvPr/>
        </p:nvSpPr>
        <p:spPr>
          <a:xfrm>
            <a:off x="2286000" y="641644"/>
            <a:ext cx="4953000" cy="621709"/>
          </a:xfrm>
          <a:prstGeom prst="rect">
            <a:avLst/>
          </a:prstGeom>
          <a:noFill/>
        </p:spPr>
        <p:txBody>
          <a:bodyPr wrap="square">
            <a:spAutoFit/>
          </a:bodyPr>
          <a:lstStyle/>
          <a:p>
            <a:pPr marL="342900" lvl="0" indent="-342900">
              <a:lnSpc>
                <a:spcPct val="110000"/>
              </a:lnSpc>
              <a:spcAft>
                <a:spcPts val="600"/>
              </a:spcAft>
              <a:buFont typeface="Wingdings" panose="05000000000000000000" pitchFamily="2" charset="2"/>
              <a:buChar char=""/>
              <a:tabLst>
                <a:tab pos="2348865" algn="l"/>
              </a:tabLst>
            </a:pPr>
            <a:r>
              <a:rPr lang="en-US" sz="3200" b="1" dirty="0">
                <a:solidFill>
                  <a:schemeClr val="bg2">
                    <a:lumMod val="10000"/>
                  </a:schemeClr>
                </a:solidFill>
                <a:latin typeface="Nunito" pitchFamily="2" charset="0"/>
                <a:ea typeface="Times New Roman" panose="02020603050405020304" pitchFamily="18" charset="0"/>
                <a:cs typeface="Times New Roman" panose="02020603050405020304" pitchFamily="18" charset="0"/>
              </a:rPr>
              <a:t>PACKAGE</a:t>
            </a:r>
            <a:r>
              <a:rPr lang="en-US" sz="3200" b="1" dirty="0">
                <a:solidFill>
                  <a:schemeClr val="bg2">
                    <a:lumMod val="10000"/>
                  </a:schemeClr>
                </a:solidFill>
                <a:effectLst/>
                <a:latin typeface="Nunito" pitchFamily="2" charset="0"/>
                <a:ea typeface="Times New Roman" panose="02020603050405020304" pitchFamily="18" charset="0"/>
                <a:cs typeface="Times New Roman" panose="02020603050405020304" pitchFamily="18" charset="0"/>
              </a:rPr>
              <a:t> DIAGRAM</a:t>
            </a:r>
          </a:p>
        </p:txBody>
      </p:sp>
      <p:pic>
        <p:nvPicPr>
          <p:cNvPr id="6" name="Picture 5">
            <a:extLst>
              <a:ext uri="{FF2B5EF4-FFF2-40B4-BE49-F238E27FC236}">
                <a16:creationId xmlns:a16="http://schemas.microsoft.com/office/drawing/2014/main" id="{52BB8795-D945-48FC-8CF3-79F95282FD67}"/>
              </a:ext>
            </a:extLst>
          </p:cNvPr>
          <p:cNvPicPr/>
          <p:nvPr/>
        </p:nvPicPr>
        <p:blipFill>
          <a:blip r:embed="rId2">
            <a:extLst>
              <a:ext uri="{28A0092B-C50C-407E-A947-70E740481C1C}">
                <a14:useLocalDpi xmlns:a14="http://schemas.microsoft.com/office/drawing/2010/main" val="0"/>
              </a:ext>
            </a:extLst>
          </a:blip>
          <a:stretch>
            <a:fillRect/>
          </a:stretch>
        </p:blipFill>
        <p:spPr>
          <a:xfrm>
            <a:off x="533400" y="1833562"/>
            <a:ext cx="8610600" cy="7543800"/>
          </a:xfrm>
          <a:prstGeom prst="rect">
            <a:avLst/>
          </a:prstGeom>
        </p:spPr>
      </p:pic>
      <p:pic>
        <p:nvPicPr>
          <p:cNvPr id="9" name="Picture 8">
            <a:extLst>
              <a:ext uri="{FF2B5EF4-FFF2-40B4-BE49-F238E27FC236}">
                <a16:creationId xmlns:a16="http://schemas.microsoft.com/office/drawing/2014/main" id="{CCC5AD11-7052-43C0-9E8E-8AA699754C11}"/>
              </a:ext>
            </a:extLst>
          </p:cNvPr>
          <p:cNvPicPr/>
          <p:nvPr/>
        </p:nvPicPr>
        <p:blipFill>
          <a:blip r:embed="rId3">
            <a:extLst>
              <a:ext uri="{28A0092B-C50C-407E-A947-70E740481C1C}">
                <a14:useLocalDpi xmlns:a14="http://schemas.microsoft.com/office/drawing/2010/main" val="0"/>
              </a:ext>
            </a:extLst>
          </a:blip>
          <a:stretch>
            <a:fillRect/>
          </a:stretch>
        </p:blipFill>
        <p:spPr>
          <a:xfrm>
            <a:off x="9525000" y="1843086"/>
            <a:ext cx="8229600" cy="7543799"/>
          </a:xfrm>
          <a:prstGeom prst="rect">
            <a:avLst/>
          </a:prstGeom>
        </p:spPr>
      </p:pic>
    </p:spTree>
    <p:extLst>
      <p:ext uri="{BB962C8B-B14F-4D97-AF65-F5344CB8AC3E}">
        <p14:creationId xmlns:p14="http://schemas.microsoft.com/office/powerpoint/2010/main" val="1686959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a:off x="16041226" y="-979173"/>
            <a:ext cx="3205162" cy="2140781"/>
          </a:xfrm>
          <a:custGeom>
            <a:avLst/>
            <a:gdLst/>
            <a:ahLst/>
            <a:cxnLst/>
            <a:rect l="l" t="t" r="r" b="b"/>
            <a:pathLst>
              <a:path w="3205162" h="2140781">
                <a:moveTo>
                  <a:pt x="0" y="0"/>
                </a:moveTo>
                <a:lnTo>
                  <a:pt x="3205162" y="0"/>
                </a:lnTo>
                <a:lnTo>
                  <a:pt x="3205162" y="2140781"/>
                </a:lnTo>
                <a:lnTo>
                  <a:pt x="0" y="2140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6206301" y="-164179"/>
            <a:ext cx="6545420" cy="11064777"/>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990322" y="8432051"/>
            <a:ext cx="3472974" cy="1897112"/>
          </a:xfrm>
          <a:custGeom>
            <a:avLst/>
            <a:gdLst/>
            <a:ahLst/>
            <a:cxnLst/>
            <a:rect l="l" t="t" r="r" b="b"/>
            <a:pathLst>
              <a:path w="3472974" h="1897112">
                <a:moveTo>
                  <a:pt x="0" y="0"/>
                </a:moveTo>
                <a:lnTo>
                  <a:pt x="3472975" y="0"/>
                </a:lnTo>
                <a:lnTo>
                  <a:pt x="3472975" y="1897112"/>
                </a:lnTo>
                <a:lnTo>
                  <a:pt x="0" y="18971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320478">
            <a:off x="7940811" y="694966"/>
            <a:ext cx="2801036" cy="8906198"/>
          </a:xfrm>
          <a:custGeom>
            <a:avLst/>
            <a:gdLst/>
            <a:ahLst/>
            <a:cxnLst/>
            <a:rect l="l" t="t" r="r" b="b"/>
            <a:pathLst>
              <a:path w="2801036" h="8511434">
                <a:moveTo>
                  <a:pt x="0" y="0"/>
                </a:moveTo>
                <a:lnTo>
                  <a:pt x="2801035" y="0"/>
                </a:lnTo>
                <a:lnTo>
                  <a:pt x="2801035" y="8511434"/>
                </a:lnTo>
                <a:lnTo>
                  <a:pt x="0" y="851143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TextBox 27">
            <a:extLst>
              <a:ext uri="{FF2B5EF4-FFF2-40B4-BE49-F238E27FC236}">
                <a16:creationId xmlns:a16="http://schemas.microsoft.com/office/drawing/2014/main" id="{06485D6B-6150-42EA-807B-B2F36D79D34C}"/>
              </a:ext>
            </a:extLst>
          </p:cNvPr>
          <p:cNvSpPr txBox="1"/>
          <p:nvPr/>
        </p:nvSpPr>
        <p:spPr>
          <a:xfrm>
            <a:off x="4828452" y="4533900"/>
            <a:ext cx="8968603" cy="1446550"/>
          </a:xfrm>
          <a:prstGeom prst="rect">
            <a:avLst/>
          </a:prstGeom>
          <a:noFill/>
        </p:spPr>
        <p:txBody>
          <a:bodyPr wrap="square">
            <a:spAutoFit/>
          </a:bodyPr>
          <a:lstStyle/>
          <a:p>
            <a:pPr algn="ctr"/>
            <a:r>
              <a:rPr lang="en-US" sz="88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High</a:t>
            </a: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US" sz="8800" b="1" dirty="0">
                <a:solidFill>
                  <a:srgbClr val="404040"/>
                </a:solidFill>
                <a:latin typeface="Trebuchet MS" panose="020B0603020202020204" pitchFamily="34" charset="0"/>
                <a:ea typeface="Times New Roman" panose="02020603050405020304" pitchFamily="18" charset="0"/>
                <a:cs typeface="Times New Roman" panose="02020603050405020304" pitchFamily="18" charset="0"/>
              </a:rPr>
              <a:t>L</a:t>
            </a: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evel </a:t>
            </a:r>
            <a:r>
              <a:rPr lang="en-US" sz="80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D</a:t>
            </a: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esign</a:t>
            </a:r>
            <a:endParaRPr lang="en-PK" sz="4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1" name="Freeform 7">
            <a:extLst>
              <a:ext uri="{FF2B5EF4-FFF2-40B4-BE49-F238E27FC236}">
                <a16:creationId xmlns:a16="http://schemas.microsoft.com/office/drawing/2014/main" id="{12972A92-15E0-4ED3-8A42-F1B6B92482E5}"/>
              </a:ext>
            </a:extLst>
          </p:cNvPr>
          <p:cNvSpPr/>
          <p:nvPr/>
        </p:nvSpPr>
        <p:spPr>
          <a:xfrm>
            <a:off x="1028700" y="-538483"/>
            <a:ext cx="3542168" cy="3930284"/>
          </a:xfrm>
          <a:custGeom>
            <a:avLst/>
            <a:gdLst/>
            <a:ahLst/>
            <a:cxnLst/>
            <a:rect l="l" t="t" r="r" b="b"/>
            <a:pathLst>
              <a:path w="3542168" h="3930284">
                <a:moveTo>
                  <a:pt x="0" y="0"/>
                </a:moveTo>
                <a:lnTo>
                  <a:pt x="3542168" y="0"/>
                </a:lnTo>
                <a:lnTo>
                  <a:pt x="3542168" y="3930283"/>
                </a:lnTo>
                <a:lnTo>
                  <a:pt x="0" y="393028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3" name="Freeform 6">
            <a:extLst>
              <a:ext uri="{FF2B5EF4-FFF2-40B4-BE49-F238E27FC236}">
                <a16:creationId xmlns:a16="http://schemas.microsoft.com/office/drawing/2014/main" id="{7435405D-B3CF-4063-942C-0411EB4EFC2C}"/>
              </a:ext>
            </a:extLst>
          </p:cNvPr>
          <p:cNvSpPr/>
          <p:nvPr/>
        </p:nvSpPr>
        <p:spPr>
          <a:xfrm>
            <a:off x="-857816" y="5143500"/>
            <a:ext cx="3657600" cy="2034956"/>
          </a:xfrm>
          <a:custGeom>
            <a:avLst/>
            <a:gdLst/>
            <a:ahLst/>
            <a:cxnLst/>
            <a:rect l="l" t="t" r="r" b="b"/>
            <a:pathLst>
              <a:path w="3657600" h="2034956">
                <a:moveTo>
                  <a:pt x="0" y="0"/>
                </a:moveTo>
                <a:lnTo>
                  <a:pt x="3657600" y="0"/>
                </a:lnTo>
                <a:lnTo>
                  <a:pt x="3657600" y="2034956"/>
                </a:lnTo>
                <a:lnTo>
                  <a:pt x="0" y="203495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4" name="Freeform 4">
            <a:extLst>
              <a:ext uri="{FF2B5EF4-FFF2-40B4-BE49-F238E27FC236}">
                <a16:creationId xmlns:a16="http://schemas.microsoft.com/office/drawing/2014/main" id="{5DD2972D-F161-48D4-8F29-105BA48DEAC9}"/>
              </a:ext>
            </a:extLst>
          </p:cNvPr>
          <p:cNvSpPr/>
          <p:nvPr/>
        </p:nvSpPr>
        <p:spPr>
          <a:xfrm rot="6864402">
            <a:off x="15188715" y="8379804"/>
            <a:ext cx="3738709" cy="1004778"/>
          </a:xfrm>
          <a:custGeom>
            <a:avLst/>
            <a:gdLst/>
            <a:ahLst/>
            <a:cxnLst/>
            <a:rect l="l" t="t" r="r" b="b"/>
            <a:pathLst>
              <a:path w="3738709" h="1004778">
                <a:moveTo>
                  <a:pt x="0" y="0"/>
                </a:moveTo>
                <a:lnTo>
                  <a:pt x="3738709" y="0"/>
                </a:lnTo>
                <a:lnTo>
                  <a:pt x="3738709" y="1004779"/>
                </a:lnTo>
                <a:lnTo>
                  <a:pt x="0" y="10047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Tree>
    <p:extLst>
      <p:ext uri="{BB962C8B-B14F-4D97-AF65-F5344CB8AC3E}">
        <p14:creationId xmlns:p14="http://schemas.microsoft.com/office/powerpoint/2010/main" val="751428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9705176" y="6884691"/>
            <a:ext cx="5590942" cy="4747218"/>
          </a:xfrm>
          <a:custGeom>
            <a:avLst/>
            <a:gdLst/>
            <a:ahLst/>
            <a:cxnLst/>
            <a:rect l="l" t="t" r="r" b="b"/>
            <a:pathLst>
              <a:path w="5590942" h="4747218">
                <a:moveTo>
                  <a:pt x="0" y="0"/>
                </a:moveTo>
                <a:lnTo>
                  <a:pt x="5590942" y="0"/>
                </a:lnTo>
                <a:lnTo>
                  <a:pt x="5590942" y="4747218"/>
                </a:lnTo>
                <a:lnTo>
                  <a:pt x="0" y="47472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971561" y="-778479"/>
            <a:ext cx="3287739" cy="3108408"/>
          </a:xfrm>
          <a:custGeom>
            <a:avLst/>
            <a:gdLst/>
            <a:ahLst/>
            <a:cxnLst/>
            <a:rect l="l" t="t" r="r" b="b"/>
            <a:pathLst>
              <a:path w="3287739" h="3108408">
                <a:moveTo>
                  <a:pt x="0" y="0"/>
                </a:moveTo>
                <a:lnTo>
                  <a:pt x="3287739" y="0"/>
                </a:lnTo>
                <a:lnTo>
                  <a:pt x="3287739" y="3108408"/>
                </a:lnTo>
                <a:lnTo>
                  <a:pt x="0" y="31084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282596" y="1607882"/>
            <a:ext cx="3588741" cy="1781320"/>
          </a:xfrm>
          <a:custGeom>
            <a:avLst/>
            <a:gdLst/>
            <a:ahLst/>
            <a:cxnLst/>
            <a:rect l="l" t="t" r="r" b="b"/>
            <a:pathLst>
              <a:path w="3588741" h="1781320">
                <a:moveTo>
                  <a:pt x="0" y="0"/>
                </a:moveTo>
                <a:lnTo>
                  <a:pt x="3588741" y="0"/>
                </a:lnTo>
                <a:lnTo>
                  <a:pt x="3588741" y="1781320"/>
                </a:lnTo>
                <a:lnTo>
                  <a:pt x="0" y="17813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a:off x="10937631" y="4032147"/>
            <a:ext cx="1053596" cy="2622071"/>
          </a:xfrm>
          <a:custGeom>
            <a:avLst/>
            <a:gdLst/>
            <a:ahLst/>
            <a:cxnLst/>
            <a:rect l="l" t="t" r="r" b="b"/>
            <a:pathLst>
              <a:path w="1053596" h="2622071">
                <a:moveTo>
                  <a:pt x="0" y="0"/>
                </a:moveTo>
                <a:lnTo>
                  <a:pt x="1053596" y="0"/>
                </a:lnTo>
                <a:lnTo>
                  <a:pt x="1053596" y="2622070"/>
                </a:lnTo>
                <a:lnTo>
                  <a:pt x="0" y="26220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0" y="418184"/>
            <a:ext cx="4024591" cy="4024591"/>
          </a:xfrm>
          <a:custGeom>
            <a:avLst/>
            <a:gdLst/>
            <a:ahLst/>
            <a:cxnLst/>
            <a:rect l="l" t="t" r="r" b="b"/>
            <a:pathLst>
              <a:path w="4024591" h="4024591">
                <a:moveTo>
                  <a:pt x="0" y="0"/>
                </a:moveTo>
                <a:lnTo>
                  <a:pt x="4024591" y="0"/>
                </a:lnTo>
                <a:lnTo>
                  <a:pt x="4024591" y="4024591"/>
                </a:lnTo>
                <a:lnTo>
                  <a:pt x="0" y="402459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1905647" y="4759183"/>
            <a:ext cx="7123601" cy="1099830"/>
          </a:xfrm>
          <a:prstGeom prst="rect">
            <a:avLst/>
          </a:prstGeom>
        </p:spPr>
        <p:txBody>
          <a:bodyPr lIns="0" tIns="0" rIns="0" bIns="0" rtlCol="0" anchor="t">
            <a:spAutoFit/>
          </a:bodyPr>
          <a:lstStyle/>
          <a:p>
            <a:pPr algn="l">
              <a:lnSpc>
                <a:spcPts val="4479"/>
              </a:lnSpc>
              <a:spcBef>
                <a:spcPct val="0"/>
              </a:spcBef>
            </a:pPr>
            <a:r>
              <a:rPr lang="en-US" sz="3199" spc="239">
                <a:solidFill>
                  <a:srgbClr val="301906"/>
                </a:solidFill>
                <a:latin typeface="Nunito Bold"/>
              </a:rPr>
              <a:t>High Level Design (HLD) is the third phase of software design.</a:t>
            </a:r>
          </a:p>
        </p:txBody>
      </p:sp>
      <p:sp>
        <p:nvSpPr>
          <p:cNvPr id="8" name="TextBox 8"/>
          <p:cNvSpPr txBox="1"/>
          <p:nvPr/>
        </p:nvSpPr>
        <p:spPr>
          <a:xfrm>
            <a:off x="10384566" y="5027163"/>
            <a:ext cx="2245199" cy="709746"/>
          </a:xfrm>
          <a:prstGeom prst="rect">
            <a:avLst/>
          </a:prstGeom>
        </p:spPr>
        <p:txBody>
          <a:bodyPr lIns="0" tIns="0" rIns="0" bIns="0" rtlCol="0" anchor="t">
            <a:spAutoFit/>
          </a:bodyPr>
          <a:lstStyle/>
          <a:p>
            <a:pPr algn="ctr">
              <a:lnSpc>
                <a:spcPts val="2699"/>
              </a:lnSpc>
            </a:pPr>
            <a:r>
              <a:rPr lang="en-US" sz="2699" spc="202" dirty="0">
                <a:solidFill>
                  <a:srgbClr val="301906"/>
                </a:solidFill>
                <a:latin typeface="Nunito Bold"/>
              </a:rPr>
              <a:t>Design Patterns</a:t>
            </a:r>
          </a:p>
        </p:txBody>
      </p:sp>
      <p:sp>
        <p:nvSpPr>
          <p:cNvPr id="9" name="TextBox 9"/>
          <p:cNvSpPr txBox="1"/>
          <p:nvPr/>
        </p:nvSpPr>
        <p:spPr>
          <a:xfrm>
            <a:off x="1905647" y="6146568"/>
            <a:ext cx="6936151" cy="2590810"/>
          </a:xfrm>
          <a:prstGeom prst="rect">
            <a:avLst/>
          </a:prstGeom>
        </p:spPr>
        <p:txBody>
          <a:bodyPr lIns="0" tIns="0" rIns="0" bIns="0" rtlCol="0" anchor="t">
            <a:spAutoFit/>
          </a:bodyPr>
          <a:lstStyle/>
          <a:p>
            <a:pPr algn="l">
              <a:lnSpc>
                <a:spcPts val="4199"/>
              </a:lnSpc>
              <a:spcBef>
                <a:spcPct val="0"/>
              </a:spcBef>
            </a:pPr>
            <a:r>
              <a:rPr lang="en-US" sz="2999" spc="224">
                <a:solidFill>
                  <a:srgbClr val="301906"/>
                </a:solidFill>
                <a:latin typeface="Nunito"/>
              </a:rPr>
              <a:t>High-level design or HLD refers to the overall system, a design that consists description of the system architecture and design and is a generic system design</a:t>
            </a:r>
          </a:p>
        </p:txBody>
      </p:sp>
      <p:sp>
        <p:nvSpPr>
          <p:cNvPr id="10" name="TextBox 10"/>
          <p:cNvSpPr txBox="1"/>
          <p:nvPr/>
        </p:nvSpPr>
        <p:spPr>
          <a:xfrm>
            <a:off x="1905647" y="1788591"/>
            <a:ext cx="8624618" cy="1149351"/>
          </a:xfrm>
          <a:prstGeom prst="rect">
            <a:avLst/>
          </a:prstGeom>
        </p:spPr>
        <p:txBody>
          <a:bodyPr lIns="0" tIns="0" rIns="0" bIns="0" rtlCol="0" anchor="t">
            <a:spAutoFit/>
          </a:bodyPr>
          <a:lstStyle/>
          <a:p>
            <a:pPr algn="l">
              <a:lnSpc>
                <a:spcPts val="8800"/>
              </a:lnSpc>
            </a:pPr>
            <a:r>
              <a:rPr lang="en-US" sz="8000">
                <a:solidFill>
                  <a:srgbClr val="301906"/>
                </a:solidFill>
                <a:latin typeface="Nunito Bold"/>
              </a:rPr>
              <a:t>High Level Design</a:t>
            </a:r>
          </a:p>
        </p:txBody>
      </p:sp>
      <p:sp>
        <p:nvSpPr>
          <p:cNvPr id="11" name="Freeform 11"/>
          <p:cNvSpPr/>
          <p:nvPr/>
        </p:nvSpPr>
        <p:spPr>
          <a:xfrm rot="-5400000">
            <a:off x="14769320" y="4032147"/>
            <a:ext cx="1053596" cy="2622071"/>
          </a:xfrm>
          <a:custGeom>
            <a:avLst/>
            <a:gdLst/>
            <a:ahLst/>
            <a:cxnLst/>
            <a:rect l="l" t="t" r="r" b="b"/>
            <a:pathLst>
              <a:path w="1053596" h="2622071">
                <a:moveTo>
                  <a:pt x="0" y="0"/>
                </a:moveTo>
                <a:lnTo>
                  <a:pt x="1053596" y="0"/>
                </a:lnTo>
                <a:lnTo>
                  <a:pt x="1053596" y="2622070"/>
                </a:lnTo>
                <a:lnTo>
                  <a:pt x="0" y="26220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TextBox 12"/>
          <p:cNvSpPr txBox="1"/>
          <p:nvPr/>
        </p:nvSpPr>
        <p:spPr>
          <a:xfrm>
            <a:off x="13985082" y="4937422"/>
            <a:ext cx="2622071" cy="866904"/>
          </a:xfrm>
          <a:prstGeom prst="rect">
            <a:avLst/>
          </a:prstGeom>
        </p:spPr>
        <p:txBody>
          <a:bodyPr lIns="0" tIns="0" rIns="0" bIns="0" rtlCol="0" anchor="t">
            <a:spAutoFit/>
          </a:bodyPr>
          <a:lstStyle/>
          <a:p>
            <a:pPr algn="ctr">
              <a:lnSpc>
                <a:spcPts val="3359"/>
              </a:lnSpc>
              <a:spcBef>
                <a:spcPct val="0"/>
              </a:spcBef>
            </a:pPr>
            <a:r>
              <a:rPr lang="en-US" sz="2700" spc="179" dirty="0">
                <a:solidFill>
                  <a:srgbClr val="301906"/>
                </a:solidFill>
                <a:latin typeface="Nunito Bold"/>
              </a:rPr>
              <a:t>Architecture Style</a:t>
            </a:r>
          </a:p>
        </p:txBody>
      </p:sp>
      <p:sp>
        <p:nvSpPr>
          <p:cNvPr id="13" name="Freeform 13"/>
          <p:cNvSpPr/>
          <p:nvPr/>
        </p:nvSpPr>
        <p:spPr>
          <a:xfrm rot="-5400000">
            <a:off x="12689938" y="4618610"/>
            <a:ext cx="1962046" cy="4882919"/>
          </a:xfrm>
          <a:custGeom>
            <a:avLst/>
            <a:gdLst/>
            <a:ahLst/>
            <a:cxnLst/>
            <a:rect l="l" t="t" r="r" b="b"/>
            <a:pathLst>
              <a:path w="1962046" h="4882919">
                <a:moveTo>
                  <a:pt x="0" y="0"/>
                </a:moveTo>
                <a:lnTo>
                  <a:pt x="1962046" y="0"/>
                </a:lnTo>
                <a:lnTo>
                  <a:pt x="1962046" y="4882920"/>
                </a:lnTo>
                <a:lnTo>
                  <a:pt x="0" y="48829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11728884" y="6269321"/>
            <a:ext cx="3884155" cy="1629124"/>
          </a:xfrm>
          <a:prstGeom prst="rect">
            <a:avLst/>
          </a:prstGeom>
        </p:spPr>
        <p:txBody>
          <a:bodyPr lIns="0" tIns="0" rIns="0" bIns="0" rtlCol="0" anchor="t">
            <a:spAutoFit/>
          </a:bodyPr>
          <a:lstStyle/>
          <a:p>
            <a:pPr algn="ctr">
              <a:lnSpc>
                <a:spcPts val="2608"/>
              </a:lnSpc>
            </a:pPr>
            <a:r>
              <a:rPr lang="en-US" sz="2608" spc="195">
                <a:solidFill>
                  <a:srgbClr val="301906"/>
                </a:solidFill>
                <a:latin typeface="Nunito Bold"/>
              </a:rPr>
              <a:t>Brief description of systems, services, platforms, and relationships among modules</a:t>
            </a:r>
          </a:p>
        </p:txBody>
      </p:sp>
    </p:spTree>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1577053" y="-450934"/>
            <a:ext cx="3934308" cy="3073678"/>
          </a:xfrm>
          <a:custGeom>
            <a:avLst/>
            <a:gdLst/>
            <a:ahLst/>
            <a:cxnLst/>
            <a:rect l="l" t="t" r="r" b="b"/>
            <a:pathLst>
              <a:path w="3934308" h="3073678">
                <a:moveTo>
                  <a:pt x="0" y="0"/>
                </a:moveTo>
                <a:lnTo>
                  <a:pt x="3934307" y="0"/>
                </a:lnTo>
                <a:lnTo>
                  <a:pt x="3934307" y="3073678"/>
                </a:lnTo>
                <a:lnTo>
                  <a:pt x="0" y="30736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259300" y="6848217"/>
            <a:ext cx="3233554" cy="3839946"/>
          </a:xfrm>
          <a:custGeom>
            <a:avLst/>
            <a:gdLst/>
            <a:ahLst/>
            <a:cxnLst/>
            <a:rect l="l" t="t" r="r" b="b"/>
            <a:pathLst>
              <a:path w="3233554" h="3839946">
                <a:moveTo>
                  <a:pt x="0" y="0"/>
                </a:moveTo>
                <a:lnTo>
                  <a:pt x="3233554" y="0"/>
                </a:lnTo>
                <a:lnTo>
                  <a:pt x="3233554" y="3839945"/>
                </a:lnTo>
                <a:lnTo>
                  <a:pt x="0" y="38399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35847">
            <a:off x="3271512" y="817573"/>
            <a:ext cx="11895444" cy="12061287"/>
          </a:xfrm>
          <a:custGeom>
            <a:avLst/>
            <a:gdLst/>
            <a:ahLst/>
            <a:cxnLst/>
            <a:rect l="l" t="t" r="r" b="b"/>
            <a:pathLst>
              <a:path w="11895444" h="12061287">
                <a:moveTo>
                  <a:pt x="0" y="0"/>
                </a:moveTo>
                <a:lnTo>
                  <a:pt x="11895445" y="0"/>
                </a:lnTo>
                <a:lnTo>
                  <a:pt x="11895445" y="12061287"/>
                </a:lnTo>
                <a:lnTo>
                  <a:pt x="0" y="120612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87439" y="9288862"/>
            <a:ext cx="12513121" cy="2455700"/>
          </a:xfrm>
          <a:custGeom>
            <a:avLst/>
            <a:gdLst/>
            <a:ahLst/>
            <a:cxnLst/>
            <a:rect l="l" t="t" r="r" b="b"/>
            <a:pathLst>
              <a:path w="12513121" h="2455700">
                <a:moveTo>
                  <a:pt x="0" y="0"/>
                </a:moveTo>
                <a:lnTo>
                  <a:pt x="12513122" y="0"/>
                </a:lnTo>
                <a:lnTo>
                  <a:pt x="12513122" y="2455700"/>
                </a:lnTo>
                <a:lnTo>
                  <a:pt x="0" y="2455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449440">
            <a:off x="-626409" y="6774271"/>
            <a:ext cx="3564209" cy="1769144"/>
          </a:xfrm>
          <a:custGeom>
            <a:avLst/>
            <a:gdLst/>
            <a:ahLst/>
            <a:cxnLst/>
            <a:rect l="l" t="t" r="r" b="b"/>
            <a:pathLst>
              <a:path w="3564209" h="1769144">
                <a:moveTo>
                  <a:pt x="0" y="0"/>
                </a:moveTo>
                <a:lnTo>
                  <a:pt x="3564209" y="0"/>
                </a:lnTo>
                <a:lnTo>
                  <a:pt x="3564209" y="1769143"/>
                </a:lnTo>
                <a:lnTo>
                  <a:pt x="0" y="176914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166907" y="1391937"/>
            <a:ext cx="4184786" cy="2328263"/>
          </a:xfrm>
          <a:custGeom>
            <a:avLst/>
            <a:gdLst/>
            <a:ahLst/>
            <a:cxnLst/>
            <a:rect l="l" t="t" r="r" b="b"/>
            <a:pathLst>
              <a:path w="4184786" h="2328263">
                <a:moveTo>
                  <a:pt x="0" y="0"/>
                </a:moveTo>
                <a:lnTo>
                  <a:pt x="4184786" y="0"/>
                </a:lnTo>
                <a:lnTo>
                  <a:pt x="4184786" y="2328263"/>
                </a:lnTo>
                <a:lnTo>
                  <a:pt x="0" y="23282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5491279">
            <a:off x="8358427" y="5204216"/>
            <a:ext cx="1721614" cy="4284560"/>
          </a:xfrm>
          <a:custGeom>
            <a:avLst/>
            <a:gdLst/>
            <a:ahLst/>
            <a:cxnLst/>
            <a:rect l="l" t="t" r="r" b="b"/>
            <a:pathLst>
              <a:path w="1721614" h="4284560">
                <a:moveTo>
                  <a:pt x="0" y="0"/>
                </a:moveTo>
                <a:lnTo>
                  <a:pt x="1721615" y="0"/>
                </a:lnTo>
                <a:lnTo>
                  <a:pt x="1721615" y="4284560"/>
                </a:lnTo>
                <a:lnTo>
                  <a:pt x="0" y="428456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TextBox 9"/>
          <p:cNvSpPr txBox="1"/>
          <p:nvPr/>
        </p:nvSpPr>
        <p:spPr>
          <a:xfrm rot="-91279">
            <a:off x="7415618" y="6618488"/>
            <a:ext cx="3605529" cy="1417945"/>
          </a:xfrm>
          <a:prstGeom prst="rect">
            <a:avLst/>
          </a:prstGeom>
        </p:spPr>
        <p:txBody>
          <a:bodyPr lIns="0" tIns="0" rIns="0" bIns="0" rtlCol="0" anchor="t">
            <a:spAutoFit/>
          </a:bodyPr>
          <a:lstStyle/>
          <a:p>
            <a:pPr algn="ctr">
              <a:lnSpc>
                <a:spcPts val="3699"/>
              </a:lnSpc>
            </a:pPr>
            <a:r>
              <a:rPr lang="en-US" sz="3699" spc="277">
                <a:solidFill>
                  <a:srgbClr val="301906"/>
                </a:solidFill>
                <a:latin typeface="Nunito Bold"/>
              </a:rPr>
              <a:t>What’s more suitable for an ODT?</a:t>
            </a:r>
          </a:p>
        </p:txBody>
      </p:sp>
      <p:sp>
        <p:nvSpPr>
          <p:cNvPr id="10" name="TextBox 10"/>
          <p:cNvSpPr txBox="1"/>
          <p:nvPr/>
        </p:nvSpPr>
        <p:spPr>
          <a:xfrm rot="-91279">
            <a:off x="3689995" y="3324256"/>
            <a:ext cx="10906680" cy="1368421"/>
          </a:xfrm>
          <a:prstGeom prst="rect">
            <a:avLst/>
          </a:prstGeom>
        </p:spPr>
        <p:txBody>
          <a:bodyPr lIns="0" tIns="0" rIns="0" bIns="0" rtlCol="0" anchor="t">
            <a:spAutoFit/>
          </a:bodyPr>
          <a:lstStyle/>
          <a:p>
            <a:pPr algn="ctr">
              <a:lnSpc>
                <a:spcPts val="11050"/>
              </a:lnSpc>
            </a:pPr>
            <a:r>
              <a:rPr lang="en-US" sz="8500">
                <a:solidFill>
                  <a:srgbClr val="301906"/>
                </a:solidFill>
                <a:latin typeface="Nunito Bold"/>
              </a:rPr>
              <a:t>Architecture Style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EEE7"/>
        </a:solidFill>
        <a:effectLst/>
      </p:bgPr>
    </p:bg>
    <p:spTree>
      <p:nvGrpSpPr>
        <p:cNvPr id="1" name=""/>
        <p:cNvGrpSpPr/>
        <p:nvPr/>
      </p:nvGrpSpPr>
      <p:grpSpPr>
        <a:xfrm>
          <a:off x="0" y="0"/>
          <a:ext cx="0" cy="0"/>
          <a:chOff x="0" y="0"/>
          <a:chExt cx="0" cy="0"/>
        </a:xfrm>
      </p:grpSpPr>
      <p:sp>
        <p:nvSpPr>
          <p:cNvPr id="2" name="Freeform 2"/>
          <p:cNvSpPr/>
          <p:nvPr/>
        </p:nvSpPr>
        <p:spPr>
          <a:xfrm rot="-5400000">
            <a:off x="9212649" y="1335356"/>
            <a:ext cx="6413690" cy="9717712"/>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1364005" y="2164245"/>
            <a:ext cx="1297364" cy="3678094"/>
          </a:xfrm>
          <a:custGeom>
            <a:avLst/>
            <a:gdLst/>
            <a:ahLst/>
            <a:cxnLst/>
            <a:rect l="l" t="t" r="r" b="b"/>
            <a:pathLst>
              <a:path w="1297364" h="3678094">
                <a:moveTo>
                  <a:pt x="0" y="0"/>
                </a:moveTo>
                <a:lnTo>
                  <a:pt x="1297364" y="0"/>
                </a:lnTo>
                <a:lnTo>
                  <a:pt x="1297364" y="3678093"/>
                </a:lnTo>
                <a:lnTo>
                  <a:pt x="0" y="36780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671549" y="8750172"/>
            <a:ext cx="2678349" cy="719806"/>
          </a:xfrm>
          <a:custGeom>
            <a:avLst/>
            <a:gdLst/>
            <a:ahLst/>
            <a:cxnLst/>
            <a:rect l="l" t="t" r="r" b="b"/>
            <a:pathLst>
              <a:path w="2678349" h="719806">
                <a:moveTo>
                  <a:pt x="0" y="0"/>
                </a:moveTo>
                <a:lnTo>
                  <a:pt x="2678349" y="0"/>
                </a:lnTo>
                <a:lnTo>
                  <a:pt x="2678349" y="719806"/>
                </a:lnTo>
                <a:lnTo>
                  <a:pt x="0" y="7198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465561" flipV="1">
            <a:off x="15847678" y="-1449303"/>
            <a:ext cx="2805148" cy="3556448"/>
          </a:xfrm>
          <a:custGeom>
            <a:avLst/>
            <a:gdLst/>
            <a:ahLst/>
            <a:cxnLst/>
            <a:rect l="l" t="t" r="r" b="b"/>
            <a:pathLst>
              <a:path w="2805148" h="3556448">
                <a:moveTo>
                  <a:pt x="0" y="3556448"/>
                </a:moveTo>
                <a:lnTo>
                  <a:pt x="2805148" y="3556448"/>
                </a:lnTo>
                <a:lnTo>
                  <a:pt x="2805148" y="0"/>
                </a:lnTo>
                <a:lnTo>
                  <a:pt x="0" y="0"/>
                </a:lnTo>
                <a:lnTo>
                  <a:pt x="0" y="355644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537169" y="3587040"/>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537169" y="6525275"/>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537169" y="5038501"/>
            <a:ext cx="1054749" cy="1117615"/>
          </a:xfrm>
          <a:custGeom>
            <a:avLst/>
            <a:gdLst/>
            <a:ahLst/>
            <a:cxnLst/>
            <a:rect l="l" t="t" r="r" b="b"/>
            <a:pathLst>
              <a:path w="1054749" h="1117615">
                <a:moveTo>
                  <a:pt x="0" y="0"/>
                </a:moveTo>
                <a:lnTo>
                  <a:pt x="1054749" y="0"/>
                </a:lnTo>
                <a:lnTo>
                  <a:pt x="1054749"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TextBox 9"/>
          <p:cNvSpPr txBox="1"/>
          <p:nvPr/>
        </p:nvSpPr>
        <p:spPr>
          <a:xfrm>
            <a:off x="7990322" y="1228283"/>
            <a:ext cx="8801193" cy="1076328"/>
          </a:xfrm>
          <a:prstGeom prst="rect">
            <a:avLst/>
          </a:prstGeom>
        </p:spPr>
        <p:txBody>
          <a:bodyPr lIns="0" tIns="0" rIns="0" bIns="0" rtlCol="0" anchor="t">
            <a:spAutoFit/>
          </a:bodyPr>
          <a:lstStyle/>
          <a:p>
            <a:pPr algn="ctr">
              <a:lnSpc>
                <a:spcPts val="8250"/>
              </a:lnSpc>
            </a:pPr>
            <a:r>
              <a:rPr lang="en-US" sz="7500">
                <a:solidFill>
                  <a:srgbClr val="301906"/>
                </a:solidFill>
                <a:latin typeface="Nunito Bold"/>
              </a:rPr>
              <a:t>MVC</a:t>
            </a:r>
          </a:p>
        </p:txBody>
      </p:sp>
      <p:sp>
        <p:nvSpPr>
          <p:cNvPr id="10" name="TextBox 10"/>
          <p:cNvSpPr txBox="1"/>
          <p:nvPr/>
        </p:nvSpPr>
        <p:spPr>
          <a:xfrm>
            <a:off x="710606" y="4010599"/>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1</a:t>
            </a:r>
          </a:p>
        </p:txBody>
      </p:sp>
      <p:sp>
        <p:nvSpPr>
          <p:cNvPr id="11" name="TextBox 11"/>
          <p:cNvSpPr txBox="1"/>
          <p:nvPr/>
        </p:nvSpPr>
        <p:spPr>
          <a:xfrm>
            <a:off x="710606" y="7009795"/>
            <a:ext cx="636188" cy="318122"/>
          </a:xfrm>
          <a:prstGeom prst="rect">
            <a:avLst/>
          </a:prstGeom>
        </p:spPr>
        <p:txBody>
          <a:bodyPr lIns="0" tIns="0" rIns="0" bIns="0" rtlCol="0" anchor="t">
            <a:spAutoFit/>
          </a:bodyPr>
          <a:lstStyle/>
          <a:p>
            <a:pPr algn="ctr">
              <a:lnSpc>
                <a:spcPts val="2400"/>
              </a:lnSpc>
            </a:pPr>
            <a:r>
              <a:rPr lang="en-US" sz="2400" spc="180">
                <a:solidFill>
                  <a:srgbClr val="301906"/>
                </a:solidFill>
                <a:latin typeface="Nunito"/>
              </a:rPr>
              <a:t>3</a:t>
            </a:r>
          </a:p>
        </p:txBody>
      </p:sp>
      <p:sp>
        <p:nvSpPr>
          <p:cNvPr id="12" name="TextBox 12"/>
          <p:cNvSpPr txBox="1"/>
          <p:nvPr/>
        </p:nvSpPr>
        <p:spPr>
          <a:xfrm>
            <a:off x="746449" y="5415305"/>
            <a:ext cx="636188" cy="318122"/>
          </a:xfrm>
          <a:prstGeom prst="rect">
            <a:avLst/>
          </a:prstGeom>
        </p:spPr>
        <p:txBody>
          <a:bodyPr lIns="0" tIns="0" rIns="0" bIns="0" rtlCol="0" anchor="t">
            <a:spAutoFit/>
          </a:bodyPr>
          <a:lstStyle/>
          <a:p>
            <a:pPr algn="ctr">
              <a:lnSpc>
                <a:spcPts val="2400"/>
              </a:lnSpc>
            </a:pPr>
            <a:r>
              <a:rPr lang="en-US" sz="2400" spc="180">
                <a:solidFill>
                  <a:srgbClr val="FFFEFD"/>
                </a:solidFill>
                <a:latin typeface="Nunito"/>
              </a:rPr>
              <a:t>2</a:t>
            </a:r>
          </a:p>
        </p:txBody>
      </p:sp>
      <p:sp>
        <p:nvSpPr>
          <p:cNvPr id="13" name="TextBox 13"/>
          <p:cNvSpPr txBox="1"/>
          <p:nvPr/>
        </p:nvSpPr>
        <p:spPr>
          <a:xfrm>
            <a:off x="746449" y="2554940"/>
            <a:ext cx="4698623" cy="365350"/>
          </a:xfrm>
          <a:prstGeom prst="rect">
            <a:avLst/>
          </a:prstGeom>
        </p:spPr>
        <p:txBody>
          <a:bodyPr lIns="0" tIns="0" rIns="0" bIns="0" rtlCol="0" anchor="t">
            <a:spAutoFit/>
          </a:bodyPr>
          <a:lstStyle/>
          <a:p>
            <a:pPr algn="ctr">
              <a:lnSpc>
                <a:spcPts val="2753"/>
              </a:lnSpc>
              <a:spcBef>
                <a:spcPct val="0"/>
              </a:spcBef>
            </a:pPr>
            <a:r>
              <a:rPr lang="en-US" sz="2753" spc="206">
                <a:solidFill>
                  <a:srgbClr val="000000"/>
                </a:solidFill>
                <a:latin typeface="Nunito Bold"/>
              </a:rPr>
              <a:t>Separationn of Concerns:</a:t>
            </a:r>
          </a:p>
        </p:txBody>
      </p:sp>
      <p:sp>
        <p:nvSpPr>
          <p:cNvPr id="14" name="TextBox 14"/>
          <p:cNvSpPr txBox="1"/>
          <p:nvPr/>
        </p:nvSpPr>
        <p:spPr>
          <a:xfrm>
            <a:off x="1801713" y="3874690"/>
            <a:ext cx="4156353" cy="438795"/>
          </a:xfrm>
          <a:prstGeom prst="rect">
            <a:avLst/>
          </a:prstGeom>
        </p:spPr>
        <p:txBody>
          <a:bodyPr lIns="0" tIns="0" rIns="0" bIns="0" rtlCol="0" anchor="t">
            <a:spAutoFit/>
          </a:bodyPr>
          <a:lstStyle/>
          <a:p>
            <a:pPr algn="l">
              <a:lnSpc>
                <a:spcPts val="3639"/>
              </a:lnSpc>
              <a:spcBef>
                <a:spcPct val="0"/>
              </a:spcBef>
            </a:pPr>
            <a:r>
              <a:rPr lang="en-US" sz="2599" spc="194">
                <a:solidFill>
                  <a:srgbClr val="301906"/>
                </a:solidFill>
                <a:latin typeface="Nunito Bold"/>
              </a:rPr>
              <a:t>Model </a:t>
            </a:r>
          </a:p>
        </p:txBody>
      </p:sp>
      <p:sp>
        <p:nvSpPr>
          <p:cNvPr id="15" name="TextBox 15"/>
          <p:cNvSpPr txBox="1"/>
          <p:nvPr/>
        </p:nvSpPr>
        <p:spPr>
          <a:xfrm>
            <a:off x="1785444" y="5294633"/>
            <a:ext cx="5045855" cy="438795"/>
          </a:xfrm>
          <a:prstGeom prst="rect">
            <a:avLst/>
          </a:prstGeom>
        </p:spPr>
        <p:txBody>
          <a:bodyPr lIns="0" tIns="0" rIns="0" bIns="0" rtlCol="0" anchor="t">
            <a:spAutoFit/>
          </a:bodyPr>
          <a:lstStyle/>
          <a:p>
            <a:pPr algn="l">
              <a:lnSpc>
                <a:spcPts val="3639"/>
              </a:lnSpc>
              <a:spcBef>
                <a:spcPct val="0"/>
              </a:spcBef>
            </a:pPr>
            <a:r>
              <a:rPr lang="en-US" sz="2599" spc="194">
                <a:solidFill>
                  <a:srgbClr val="301906"/>
                </a:solidFill>
                <a:latin typeface="Nunito Bold"/>
              </a:rPr>
              <a:t>View:</a:t>
            </a:r>
          </a:p>
        </p:txBody>
      </p:sp>
      <p:sp>
        <p:nvSpPr>
          <p:cNvPr id="16" name="TextBox 16"/>
          <p:cNvSpPr txBox="1"/>
          <p:nvPr/>
        </p:nvSpPr>
        <p:spPr>
          <a:xfrm>
            <a:off x="1785444" y="6718960"/>
            <a:ext cx="4381899" cy="438795"/>
          </a:xfrm>
          <a:prstGeom prst="rect">
            <a:avLst/>
          </a:prstGeom>
        </p:spPr>
        <p:txBody>
          <a:bodyPr lIns="0" tIns="0" rIns="0" bIns="0" rtlCol="0" anchor="t">
            <a:spAutoFit/>
          </a:bodyPr>
          <a:lstStyle/>
          <a:p>
            <a:pPr algn="l">
              <a:lnSpc>
                <a:spcPts val="3639"/>
              </a:lnSpc>
              <a:spcBef>
                <a:spcPct val="0"/>
              </a:spcBef>
            </a:pPr>
            <a:r>
              <a:rPr lang="en-US" sz="2599" spc="194">
                <a:solidFill>
                  <a:srgbClr val="301906"/>
                </a:solidFill>
                <a:latin typeface="Nunito Bold"/>
              </a:rPr>
              <a:t>Controller</a:t>
            </a:r>
          </a:p>
        </p:txBody>
      </p:sp>
      <p:sp>
        <p:nvSpPr>
          <p:cNvPr id="17" name="TextBox 17"/>
          <p:cNvSpPr txBox="1"/>
          <p:nvPr/>
        </p:nvSpPr>
        <p:spPr>
          <a:xfrm>
            <a:off x="11054354" y="3735273"/>
            <a:ext cx="1916667" cy="478886"/>
          </a:xfrm>
          <a:prstGeom prst="rect">
            <a:avLst/>
          </a:prstGeom>
        </p:spPr>
        <p:txBody>
          <a:bodyPr lIns="0" tIns="0" rIns="0" bIns="0" rtlCol="0" anchor="t">
            <a:spAutoFit/>
          </a:bodyPr>
          <a:lstStyle/>
          <a:p>
            <a:pPr algn="ctr">
              <a:lnSpc>
                <a:spcPts val="3955"/>
              </a:lnSpc>
              <a:spcBef>
                <a:spcPct val="0"/>
              </a:spcBef>
            </a:pPr>
            <a:r>
              <a:rPr lang="en-US" sz="2825" spc="211">
                <a:solidFill>
                  <a:srgbClr val="000000"/>
                </a:solidFill>
                <a:latin typeface="Nunito Bold"/>
              </a:rPr>
              <a:t>Rationale:</a:t>
            </a:r>
          </a:p>
        </p:txBody>
      </p:sp>
      <p:sp>
        <p:nvSpPr>
          <p:cNvPr id="18" name="TextBox 18"/>
          <p:cNvSpPr txBox="1"/>
          <p:nvPr/>
        </p:nvSpPr>
        <p:spPr>
          <a:xfrm>
            <a:off x="7990322" y="4876991"/>
            <a:ext cx="8801193" cy="4183212"/>
          </a:xfrm>
          <a:prstGeom prst="rect">
            <a:avLst/>
          </a:prstGeom>
        </p:spPr>
        <p:txBody>
          <a:bodyPr lIns="0" tIns="0" rIns="0" bIns="0" rtlCol="0" anchor="t">
            <a:spAutoFit/>
          </a:bodyPr>
          <a:lstStyle/>
          <a:p>
            <a:pPr algn="ctr">
              <a:lnSpc>
                <a:spcPts val="2789"/>
              </a:lnSpc>
            </a:pPr>
            <a:r>
              <a:rPr lang="en-US" sz="2789" spc="209">
                <a:solidFill>
                  <a:srgbClr val="000000"/>
                </a:solidFill>
                <a:latin typeface="Nunito"/>
              </a:rPr>
              <a:t>The Model-View-Controller (MVC) architectural pattern is a widely used design pattern for interactive applications. It separates the application into three interconnected components: the Model, the View, and the Controller. This separation facilitates the development, testing, and maintenance of applications by dividing responsibilities and encouraging a clean separation of concerns. Here's why MVC is well-suited for the Online Design Tool (ODT):</a:t>
            </a:r>
          </a:p>
          <a:p>
            <a:pPr algn="ctr">
              <a:lnSpc>
                <a:spcPts val="2789"/>
              </a:lnSpc>
              <a:spcBef>
                <a:spcPct val="0"/>
              </a:spcBef>
            </a:pPr>
            <a:endParaRPr lang="en-US" sz="2789" spc="209">
              <a:solidFill>
                <a:srgbClr val="000000"/>
              </a:solidFill>
              <a:latin typeface="Nuni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a:off x="16041226" y="-979173"/>
            <a:ext cx="3205162" cy="2140781"/>
          </a:xfrm>
          <a:custGeom>
            <a:avLst/>
            <a:gdLst/>
            <a:ahLst/>
            <a:cxnLst/>
            <a:rect l="l" t="t" r="r" b="b"/>
            <a:pathLst>
              <a:path w="3205162" h="2140781">
                <a:moveTo>
                  <a:pt x="0" y="0"/>
                </a:moveTo>
                <a:lnTo>
                  <a:pt x="3205162" y="0"/>
                </a:lnTo>
                <a:lnTo>
                  <a:pt x="3205162" y="2140781"/>
                </a:lnTo>
                <a:lnTo>
                  <a:pt x="0" y="2140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8657927" y="750316"/>
            <a:ext cx="7306994" cy="11071203"/>
          </a:xfrm>
          <a:custGeom>
            <a:avLst/>
            <a:gdLst/>
            <a:ahLst/>
            <a:cxnLst/>
            <a:rect l="l" t="t" r="r" b="b"/>
            <a:pathLst>
              <a:path w="7306994" h="11071203">
                <a:moveTo>
                  <a:pt x="0" y="0"/>
                </a:moveTo>
                <a:lnTo>
                  <a:pt x="7306994" y="0"/>
                </a:lnTo>
                <a:lnTo>
                  <a:pt x="7306994" y="11071203"/>
                </a:lnTo>
                <a:lnTo>
                  <a:pt x="0" y="110712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990322" y="8432051"/>
            <a:ext cx="3472974" cy="1897112"/>
          </a:xfrm>
          <a:custGeom>
            <a:avLst/>
            <a:gdLst/>
            <a:ahLst/>
            <a:cxnLst/>
            <a:rect l="l" t="t" r="r" b="b"/>
            <a:pathLst>
              <a:path w="3472974" h="1897112">
                <a:moveTo>
                  <a:pt x="0" y="0"/>
                </a:moveTo>
                <a:lnTo>
                  <a:pt x="3472975" y="0"/>
                </a:lnTo>
                <a:lnTo>
                  <a:pt x="3472975" y="1897112"/>
                </a:lnTo>
                <a:lnTo>
                  <a:pt x="0" y="18971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11316" y="1762208"/>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411316" y="4579064"/>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411316" y="320392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411316" y="5936795"/>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411316" y="737976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TextBox 12"/>
          <p:cNvSpPr txBox="1"/>
          <p:nvPr/>
        </p:nvSpPr>
        <p:spPr>
          <a:xfrm>
            <a:off x="7876698" y="1063186"/>
            <a:ext cx="8801193" cy="1076328"/>
          </a:xfrm>
          <a:prstGeom prst="rect">
            <a:avLst/>
          </a:prstGeom>
        </p:spPr>
        <p:txBody>
          <a:bodyPr lIns="0" tIns="0" rIns="0" bIns="0" rtlCol="0" anchor="t">
            <a:spAutoFit/>
          </a:bodyPr>
          <a:lstStyle/>
          <a:p>
            <a:pPr algn="ctr">
              <a:lnSpc>
                <a:spcPts val="8250"/>
              </a:lnSpc>
            </a:pPr>
            <a:r>
              <a:rPr lang="en-US" sz="7500">
                <a:solidFill>
                  <a:srgbClr val="301906"/>
                </a:solidFill>
                <a:latin typeface="Nunito Bold"/>
              </a:rPr>
              <a:t>MVC</a:t>
            </a:r>
          </a:p>
        </p:txBody>
      </p:sp>
      <p:sp>
        <p:nvSpPr>
          <p:cNvPr id="13" name="TextBox 13"/>
          <p:cNvSpPr txBox="1"/>
          <p:nvPr/>
        </p:nvSpPr>
        <p:spPr>
          <a:xfrm>
            <a:off x="656316" y="2263546"/>
            <a:ext cx="744769" cy="368874"/>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1</a:t>
            </a:r>
          </a:p>
        </p:txBody>
      </p:sp>
      <p:sp>
        <p:nvSpPr>
          <p:cNvPr id="14" name="TextBox 14"/>
          <p:cNvSpPr txBox="1"/>
          <p:nvPr/>
        </p:nvSpPr>
        <p:spPr>
          <a:xfrm>
            <a:off x="656316" y="5082146"/>
            <a:ext cx="744769" cy="368874"/>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3</a:t>
            </a:r>
          </a:p>
        </p:txBody>
      </p:sp>
      <p:sp>
        <p:nvSpPr>
          <p:cNvPr id="15" name="TextBox 15"/>
          <p:cNvSpPr txBox="1"/>
          <p:nvPr/>
        </p:nvSpPr>
        <p:spPr>
          <a:xfrm>
            <a:off x="656316" y="3707002"/>
            <a:ext cx="744769" cy="368874"/>
          </a:xfrm>
          <a:prstGeom prst="rect">
            <a:avLst/>
          </a:prstGeom>
        </p:spPr>
        <p:txBody>
          <a:bodyPr lIns="0" tIns="0" rIns="0" bIns="0" rtlCol="0" anchor="t">
            <a:spAutoFit/>
          </a:bodyPr>
          <a:lstStyle/>
          <a:p>
            <a:pPr algn="ctr">
              <a:lnSpc>
                <a:spcPts val="2899"/>
              </a:lnSpc>
            </a:pPr>
            <a:r>
              <a:rPr lang="en-US" sz="2899" spc="217">
                <a:solidFill>
                  <a:srgbClr val="FFFEFD"/>
                </a:solidFill>
                <a:latin typeface="Nunito"/>
              </a:rPr>
              <a:t>2</a:t>
            </a:r>
          </a:p>
        </p:txBody>
      </p:sp>
      <p:sp>
        <p:nvSpPr>
          <p:cNvPr id="16" name="TextBox 16"/>
          <p:cNvSpPr txBox="1"/>
          <p:nvPr/>
        </p:nvSpPr>
        <p:spPr>
          <a:xfrm>
            <a:off x="656316" y="6482468"/>
            <a:ext cx="744769" cy="368925"/>
          </a:xfrm>
          <a:prstGeom prst="rect">
            <a:avLst/>
          </a:prstGeom>
        </p:spPr>
        <p:txBody>
          <a:bodyPr lIns="0" tIns="0" rIns="0" bIns="0" rtlCol="0" anchor="t">
            <a:spAutoFit/>
          </a:bodyPr>
          <a:lstStyle/>
          <a:p>
            <a:pPr algn="ctr">
              <a:lnSpc>
                <a:spcPts val="2899"/>
              </a:lnSpc>
            </a:pPr>
            <a:r>
              <a:rPr lang="en-US" sz="2899" spc="217">
                <a:solidFill>
                  <a:srgbClr val="FFFEFD"/>
                </a:solidFill>
                <a:latin typeface="Nunito"/>
              </a:rPr>
              <a:t>4</a:t>
            </a:r>
          </a:p>
        </p:txBody>
      </p:sp>
      <p:sp>
        <p:nvSpPr>
          <p:cNvPr id="17" name="TextBox 17"/>
          <p:cNvSpPr txBox="1"/>
          <p:nvPr/>
        </p:nvSpPr>
        <p:spPr>
          <a:xfrm>
            <a:off x="656316" y="7882816"/>
            <a:ext cx="744769" cy="368925"/>
          </a:xfrm>
          <a:prstGeom prst="rect">
            <a:avLst/>
          </a:prstGeom>
        </p:spPr>
        <p:txBody>
          <a:bodyPr lIns="0" tIns="0" rIns="0" bIns="0" rtlCol="0" anchor="t">
            <a:spAutoFit/>
          </a:bodyPr>
          <a:lstStyle/>
          <a:p>
            <a:pPr algn="ctr">
              <a:lnSpc>
                <a:spcPts val="2899"/>
              </a:lnSpc>
            </a:pPr>
            <a:r>
              <a:rPr lang="en-US" sz="2899" spc="217">
                <a:solidFill>
                  <a:srgbClr val="301906"/>
                </a:solidFill>
                <a:latin typeface="Nunito"/>
              </a:rPr>
              <a:t>5</a:t>
            </a:r>
          </a:p>
        </p:txBody>
      </p:sp>
      <p:sp>
        <p:nvSpPr>
          <p:cNvPr id="18" name="TextBox 18"/>
          <p:cNvSpPr txBox="1"/>
          <p:nvPr/>
        </p:nvSpPr>
        <p:spPr>
          <a:xfrm>
            <a:off x="870452" y="739323"/>
            <a:ext cx="5832936" cy="422285"/>
          </a:xfrm>
          <a:prstGeom prst="rect">
            <a:avLst/>
          </a:prstGeom>
        </p:spPr>
        <p:txBody>
          <a:bodyPr lIns="0" tIns="0" rIns="0" bIns="0" rtlCol="0" anchor="t">
            <a:spAutoFit/>
          </a:bodyPr>
          <a:lstStyle/>
          <a:p>
            <a:pPr algn="l">
              <a:lnSpc>
                <a:spcPts val="3499"/>
              </a:lnSpc>
              <a:spcBef>
                <a:spcPct val="0"/>
              </a:spcBef>
            </a:pPr>
            <a:r>
              <a:rPr lang="en-US" sz="2499" spc="187">
                <a:solidFill>
                  <a:srgbClr val="301906"/>
                </a:solidFill>
                <a:latin typeface="Nunito Bold"/>
              </a:rPr>
              <a:t>Why we chose MVC?</a:t>
            </a:r>
          </a:p>
        </p:txBody>
      </p:sp>
      <p:sp>
        <p:nvSpPr>
          <p:cNvPr id="19" name="TextBox 19"/>
          <p:cNvSpPr txBox="1"/>
          <p:nvPr/>
        </p:nvSpPr>
        <p:spPr>
          <a:xfrm>
            <a:off x="1346794" y="2490180"/>
            <a:ext cx="4880253" cy="342265"/>
          </a:xfrm>
          <a:prstGeom prst="rect">
            <a:avLst/>
          </a:prstGeom>
        </p:spPr>
        <p:txBody>
          <a:bodyPr lIns="0" tIns="0" rIns="0" bIns="0" rtlCol="0" anchor="t">
            <a:spAutoFit/>
          </a:bodyPr>
          <a:lstStyle/>
          <a:p>
            <a:pPr algn="ctr">
              <a:lnSpc>
                <a:spcPts val="2600"/>
              </a:lnSpc>
              <a:spcBef>
                <a:spcPct val="0"/>
              </a:spcBef>
            </a:pPr>
            <a:r>
              <a:rPr lang="en-US" sz="2600" spc="195">
                <a:solidFill>
                  <a:srgbClr val="000000"/>
                </a:solidFill>
                <a:latin typeface="Nunito"/>
              </a:rPr>
              <a:t>Separation of Concerns</a:t>
            </a:r>
          </a:p>
        </p:txBody>
      </p:sp>
      <p:sp>
        <p:nvSpPr>
          <p:cNvPr id="20" name="TextBox 20"/>
          <p:cNvSpPr txBox="1"/>
          <p:nvPr/>
        </p:nvSpPr>
        <p:spPr>
          <a:xfrm>
            <a:off x="1750313" y="3602227"/>
            <a:ext cx="5088712" cy="811471"/>
          </a:xfrm>
          <a:prstGeom prst="rect">
            <a:avLst/>
          </a:prstGeom>
        </p:spPr>
        <p:txBody>
          <a:bodyPr lIns="0" tIns="0" rIns="0" bIns="0" rtlCol="0" anchor="t">
            <a:spAutoFit/>
          </a:bodyPr>
          <a:lstStyle/>
          <a:p>
            <a:pPr algn="l">
              <a:lnSpc>
                <a:spcPts val="3356"/>
              </a:lnSpc>
            </a:pPr>
            <a:r>
              <a:rPr lang="en-US" sz="2397" spc="179">
                <a:solidFill>
                  <a:srgbClr val="301906"/>
                </a:solidFill>
                <a:latin typeface="Nunito"/>
              </a:rPr>
              <a:t>Modularity and Maintainability</a:t>
            </a:r>
          </a:p>
          <a:p>
            <a:pPr algn="l">
              <a:lnSpc>
                <a:spcPts val="3356"/>
              </a:lnSpc>
              <a:spcBef>
                <a:spcPct val="0"/>
              </a:spcBef>
            </a:pPr>
            <a:endParaRPr lang="en-US" sz="2397" spc="179">
              <a:solidFill>
                <a:srgbClr val="301906"/>
              </a:solidFill>
              <a:latin typeface="Nunito"/>
            </a:endParaRPr>
          </a:p>
        </p:txBody>
      </p:sp>
      <p:sp>
        <p:nvSpPr>
          <p:cNvPr id="21" name="TextBox 21"/>
          <p:cNvSpPr txBox="1"/>
          <p:nvPr/>
        </p:nvSpPr>
        <p:spPr>
          <a:xfrm>
            <a:off x="1854542" y="4908166"/>
            <a:ext cx="4880253" cy="379739"/>
          </a:xfrm>
          <a:prstGeom prst="rect">
            <a:avLst/>
          </a:prstGeom>
        </p:spPr>
        <p:txBody>
          <a:bodyPr lIns="0" tIns="0" rIns="0" bIns="0" rtlCol="0" anchor="t">
            <a:spAutoFit/>
          </a:bodyPr>
          <a:lstStyle/>
          <a:p>
            <a:pPr algn="l">
              <a:lnSpc>
                <a:spcPts val="3219"/>
              </a:lnSpc>
              <a:spcBef>
                <a:spcPct val="0"/>
              </a:spcBef>
            </a:pPr>
            <a:r>
              <a:rPr lang="en-US" sz="2299" spc="172">
                <a:solidFill>
                  <a:srgbClr val="301906"/>
                </a:solidFill>
                <a:latin typeface="Nunito"/>
              </a:rPr>
              <a:t>Reusability</a:t>
            </a:r>
          </a:p>
        </p:txBody>
      </p:sp>
      <p:sp>
        <p:nvSpPr>
          <p:cNvPr id="22" name="TextBox 22"/>
          <p:cNvSpPr txBox="1"/>
          <p:nvPr/>
        </p:nvSpPr>
        <p:spPr>
          <a:xfrm>
            <a:off x="1854542" y="6368768"/>
            <a:ext cx="4880253" cy="379739"/>
          </a:xfrm>
          <a:prstGeom prst="rect">
            <a:avLst/>
          </a:prstGeom>
        </p:spPr>
        <p:txBody>
          <a:bodyPr lIns="0" tIns="0" rIns="0" bIns="0" rtlCol="0" anchor="t">
            <a:spAutoFit/>
          </a:bodyPr>
          <a:lstStyle/>
          <a:p>
            <a:pPr algn="l">
              <a:lnSpc>
                <a:spcPts val="3219"/>
              </a:lnSpc>
              <a:spcBef>
                <a:spcPct val="0"/>
              </a:spcBef>
            </a:pPr>
            <a:r>
              <a:rPr lang="en-US" sz="2299" spc="172">
                <a:solidFill>
                  <a:srgbClr val="301906"/>
                </a:solidFill>
                <a:latin typeface="Nunito"/>
              </a:rPr>
              <a:t>Parallel Development</a:t>
            </a:r>
          </a:p>
        </p:txBody>
      </p:sp>
      <p:sp>
        <p:nvSpPr>
          <p:cNvPr id="23" name="TextBox 23"/>
          <p:cNvSpPr txBox="1"/>
          <p:nvPr/>
        </p:nvSpPr>
        <p:spPr>
          <a:xfrm>
            <a:off x="1854542" y="7778041"/>
            <a:ext cx="4880253" cy="379739"/>
          </a:xfrm>
          <a:prstGeom prst="rect">
            <a:avLst/>
          </a:prstGeom>
        </p:spPr>
        <p:txBody>
          <a:bodyPr lIns="0" tIns="0" rIns="0" bIns="0" rtlCol="0" anchor="t">
            <a:spAutoFit/>
          </a:bodyPr>
          <a:lstStyle/>
          <a:p>
            <a:pPr algn="l">
              <a:lnSpc>
                <a:spcPts val="3219"/>
              </a:lnSpc>
              <a:spcBef>
                <a:spcPct val="0"/>
              </a:spcBef>
            </a:pPr>
            <a:r>
              <a:rPr lang="en-US" sz="2299" spc="172">
                <a:solidFill>
                  <a:srgbClr val="301906"/>
                </a:solidFill>
                <a:latin typeface="Nunito"/>
              </a:rPr>
              <a:t>Testability</a:t>
            </a:r>
          </a:p>
        </p:txBody>
      </p:sp>
      <p:pic>
        <p:nvPicPr>
          <p:cNvPr id="24" name="Picture 23">
            <a:extLst>
              <a:ext uri="{FF2B5EF4-FFF2-40B4-BE49-F238E27FC236}">
                <a16:creationId xmlns:a16="http://schemas.microsoft.com/office/drawing/2014/main" id="{A5AEB52E-BB4D-4167-8C7E-7CD3E3D86434}"/>
              </a:ext>
            </a:extLst>
          </p:cNvPr>
          <p:cNvPicPr/>
          <p:nvPr/>
        </p:nvPicPr>
        <p:blipFill>
          <a:blip r:embed="rId12">
            <a:extLst>
              <a:ext uri="{28A0092B-C50C-407E-A947-70E740481C1C}">
                <a14:useLocalDpi xmlns:a14="http://schemas.microsoft.com/office/drawing/2010/main" val="0"/>
              </a:ext>
            </a:extLst>
          </a:blip>
          <a:stretch>
            <a:fillRect/>
          </a:stretch>
        </p:blipFill>
        <p:spPr>
          <a:xfrm>
            <a:off x="7881460" y="3324752"/>
            <a:ext cx="9111140" cy="616214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793786" y="1047750"/>
            <a:ext cx="3096910" cy="3096910"/>
          </a:xfrm>
          <a:custGeom>
            <a:avLst/>
            <a:gdLst/>
            <a:ahLst/>
            <a:cxnLst/>
            <a:rect l="l" t="t" r="r" b="b"/>
            <a:pathLst>
              <a:path w="3096910" h="3096910">
                <a:moveTo>
                  <a:pt x="0" y="0"/>
                </a:moveTo>
                <a:lnTo>
                  <a:pt x="3096909" y="0"/>
                </a:lnTo>
                <a:lnTo>
                  <a:pt x="3096909" y="3096910"/>
                </a:lnTo>
                <a:lnTo>
                  <a:pt x="0" y="30969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802059" flipH="1">
            <a:off x="-808607" y="-916996"/>
            <a:ext cx="2471183" cy="2934606"/>
          </a:xfrm>
          <a:custGeom>
            <a:avLst/>
            <a:gdLst/>
            <a:ahLst/>
            <a:cxnLst/>
            <a:rect l="l" t="t" r="r" b="b"/>
            <a:pathLst>
              <a:path w="2471183" h="2934606">
                <a:moveTo>
                  <a:pt x="2471183" y="0"/>
                </a:moveTo>
                <a:lnTo>
                  <a:pt x="0" y="0"/>
                </a:lnTo>
                <a:lnTo>
                  <a:pt x="0" y="2934606"/>
                </a:lnTo>
                <a:lnTo>
                  <a:pt x="2471183" y="2934606"/>
                </a:lnTo>
                <a:lnTo>
                  <a:pt x="247118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464591" y="7878081"/>
            <a:ext cx="3103109" cy="2933849"/>
          </a:xfrm>
          <a:custGeom>
            <a:avLst/>
            <a:gdLst/>
            <a:ahLst/>
            <a:cxnLst/>
            <a:rect l="l" t="t" r="r" b="b"/>
            <a:pathLst>
              <a:path w="3103109" h="2933849">
                <a:moveTo>
                  <a:pt x="0" y="0"/>
                </a:moveTo>
                <a:lnTo>
                  <a:pt x="3103109" y="0"/>
                </a:lnTo>
                <a:lnTo>
                  <a:pt x="3103109" y="2933849"/>
                </a:lnTo>
                <a:lnTo>
                  <a:pt x="0" y="29338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a:off x="2901351" y="3293310"/>
            <a:ext cx="3979124" cy="6028975"/>
          </a:xfrm>
          <a:custGeom>
            <a:avLst/>
            <a:gdLst/>
            <a:ahLst/>
            <a:cxnLst/>
            <a:rect l="l" t="t" r="r" b="b"/>
            <a:pathLst>
              <a:path w="3979124" h="6028975">
                <a:moveTo>
                  <a:pt x="0" y="0"/>
                </a:moveTo>
                <a:lnTo>
                  <a:pt x="3979123" y="0"/>
                </a:lnTo>
                <a:lnTo>
                  <a:pt x="3979123" y="6028975"/>
                </a:lnTo>
                <a:lnTo>
                  <a:pt x="0" y="602897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9857559" y="1863172"/>
            <a:ext cx="1118654" cy="1185329"/>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857559" y="5715133"/>
            <a:ext cx="1118654" cy="1185329"/>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rot="-135847">
            <a:off x="11379730" y="3448969"/>
            <a:ext cx="1444951" cy="1465096"/>
          </a:xfrm>
          <a:custGeom>
            <a:avLst/>
            <a:gdLst/>
            <a:ahLst/>
            <a:cxnLst/>
            <a:rect l="l" t="t" r="r" b="b"/>
            <a:pathLst>
              <a:path w="1444951" h="1465096">
                <a:moveTo>
                  <a:pt x="0" y="0"/>
                </a:moveTo>
                <a:lnTo>
                  <a:pt x="1444951" y="0"/>
                </a:lnTo>
                <a:lnTo>
                  <a:pt x="1444951" y="1465096"/>
                </a:lnTo>
                <a:lnTo>
                  <a:pt x="0" y="146509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rot="-135847">
            <a:off x="14810289" y="3448969"/>
            <a:ext cx="1444951" cy="1465096"/>
          </a:xfrm>
          <a:custGeom>
            <a:avLst/>
            <a:gdLst/>
            <a:ahLst/>
            <a:cxnLst/>
            <a:rect l="l" t="t" r="r" b="b"/>
            <a:pathLst>
              <a:path w="1444951" h="1465096">
                <a:moveTo>
                  <a:pt x="0" y="0"/>
                </a:moveTo>
                <a:lnTo>
                  <a:pt x="1444951" y="0"/>
                </a:lnTo>
                <a:lnTo>
                  <a:pt x="1444951" y="1465096"/>
                </a:lnTo>
                <a:lnTo>
                  <a:pt x="0" y="146509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rot="276352">
            <a:off x="13097103" y="3533180"/>
            <a:ext cx="1444951" cy="1465096"/>
          </a:xfrm>
          <a:custGeom>
            <a:avLst/>
            <a:gdLst/>
            <a:ahLst/>
            <a:cxnLst/>
            <a:rect l="l" t="t" r="r" b="b"/>
            <a:pathLst>
              <a:path w="1444951" h="1465096">
                <a:moveTo>
                  <a:pt x="0" y="0"/>
                </a:moveTo>
                <a:lnTo>
                  <a:pt x="1444951" y="0"/>
                </a:lnTo>
                <a:lnTo>
                  <a:pt x="1444951" y="1465095"/>
                </a:lnTo>
                <a:lnTo>
                  <a:pt x="0" y="146509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rot="-5327166">
            <a:off x="11953763" y="3196477"/>
            <a:ext cx="230365" cy="653096"/>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2" name="Freeform 12"/>
          <p:cNvSpPr/>
          <p:nvPr/>
        </p:nvSpPr>
        <p:spPr>
          <a:xfrm rot="-5327166">
            <a:off x="15384323" y="3196477"/>
            <a:ext cx="230365" cy="653096"/>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rot="-4914967">
            <a:off x="13750142" y="3281437"/>
            <a:ext cx="230365" cy="653096"/>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a:off x="6046370" y="8946519"/>
            <a:ext cx="3097630" cy="1537551"/>
          </a:xfrm>
          <a:custGeom>
            <a:avLst/>
            <a:gdLst/>
            <a:ahLst/>
            <a:cxnLst/>
            <a:rect l="l" t="t" r="r" b="b"/>
            <a:pathLst>
              <a:path w="3097630" h="1537551">
                <a:moveTo>
                  <a:pt x="0" y="0"/>
                </a:moveTo>
                <a:lnTo>
                  <a:pt x="3097630" y="0"/>
                </a:lnTo>
                <a:lnTo>
                  <a:pt x="3097630" y="1537551"/>
                </a:lnTo>
                <a:lnTo>
                  <a:pt x="0" y="1537551"/>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5" name="Freeform 15"/>
          <p:cNvSpPr/>
          <p:nvPr/>
        </p:nvSpPr>
        <p:spPr>
          <a:xfrm>
            <a:off x="13034032" y="-149021"/>
            <a:ext cx="3738709" cy="1004778"/>
          </a:xfrm>
          <a:custGeom>
            <a:avLst/>
            <a:gdLst/>
            <a:ahLst/>
            <a:cxnLst/>
            <a:rect l="l" t="t" r="r" b="b"/>
            <a:pathLst>
              <a:path w="3738709" h="1004778">
                <a:moveTo>
                  <a:pt x="0" y="0"/>
                </a:moveTo>
                <a:lnTo>
                  <a:pt x="3738709" y="0"/>
                </a:lnTo>
                <a:lnTo>
                  <a:pt x="3738709" y="1004778"/>
                </a:lnTo>
                <a:lnTo>
                  <a:pt x="0" y="1004778"/>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6" name="TextBox 16"/>
          <p:cNvSpPr txBox="1"/>
          <p:nvPr/>
        </p:nvSpPr>
        <p:spPr>
          <a:xfrm>
            <a:off x="2829857" y="4569369"/>
            <a:ext cx="4445962" cy="3312805"/>
          </a:xfrm>
          <a:prstGeom prst="rect">
            <a:avLst/>
          </a:prstGeom>
        </p:spPr>
        <p:txBody>
          <a:bodyPr lIns="0" tIns="0" rIns="0" bIns="0" rtlCol="0" anchor="t">
            <a:spAutoFit/>
          </a:bodyPr>
          <a:lstStyle/>
          <a:p>
            <a:pPr algn="l">
              <a:lnSpc>
                <a:spcPts val="3779"/>
              </a:lnSpc>
              <a:spcBef>
                <a:spcPct val="0"/>
              </a:spcBef>
            </a:pPr>
            <a:r>
              <a:rPr lang="en-US" sz="2699" spc="202">
                <a:solidFill>
                  <a:srgbClr val="301906"/>
                </a:solidFill>
                <a:latin typeface="Nunito"/>
              </a:rPr>
              <a:t>Represents the application's data and business logic. For the ODT, this includes data structures for diagrams, shapes, templates, and user profiles.</a:t>
            </a:r>
          </a:p>
        </p:txBody>
      </p:sp>
      <p:sp>
        <p:nvSpPr>
          <p:cNvPr id="17" name="TextBox 17"/>
          <p:cNvSpPr txBox="1"/>
          <p:nvPr/>
        </p:nvSpPr>
        <p:spPr>
          <a:xfrm>
            <a:off x="2181225" y="2158224"/>
            <a:ext cx="6908722" cy="1076328"/>
          </a:xfrm>
          <a:prstGeom prst="rect">
            <a:avLst/>
          </a:prstGeom>
        </p:spPr>
        <p:txBody>
          <a:bodyPr lIns="0" tIns="0" rIns="0" bIns="0" rtlCol="0" anchor="t">
            <a:spAutoFit/>
          </a:bodyPr>
          <a:lstStyle/>
          <a:p>
            <a:pPr algn="l">
              <a:lnSpc>
                <a:spcPts val="8250"/>
              </a:lnSpc>
            </a:pPr>
            <a:r>
              <a:rPr lang="en-US" sz="7500">
                <a:solidFill>
                  <a:srgbClr val="301906"/>
                </a:solidFill>
                <a:latin typeface="Nunito Bold"/>
              </a:rPr>
              <a:t>Model</a:t>
            </a:r>
          </a:p>
        </p:txBody>
      </p:sp>
      <p:sp>
        <p:nvSpPr>
          <p:cNvPr id="18" name="TextBox 18"/>
          <p:cNvSpPr txBox="1"/>
          <p:nvPr/>
        </p:nvSpPr>
        <p:spPr>
          <a:xfrm>
            <a:off x="11351354" y="2233189"/>
            <a:ext cx="5431367" cy="396250"/>
          </a:xfrm>
          <a:prstGeom prst="rect">
            <a:avLst/>
          </a:prstGeom>
        </p:spPr>
        <p:txBody>
          <a:bodyPr lIns="0" tIns="0" rIns="0" bIns="0" rtlCol="0" anchor="t">
            <a:spAutoFit/>
          </a:bodyPr>
          <a:lstStyle/>
          <a:p>
            <a:pPr algn="l">
              <a:lnSpc>
                <a:spcPts val="3359"/>
              </a:lnSpc>
              <a:spcBef>
                <a:spcPct val="0"/>
              </a:spcBef>
            </a:pPr>
            <a:r>
              <a:rPr lang="en-US" sz="2399" spc="179">
                <a:solidFill>
                  <a:srgbClr val="301906"/>
                </a:solidFill>
                <a:latin typeface="Nunito"/>
              </a:rPr>
              <a:t>Key Components for Model:</a:t>
            </a:r>
          </a:p>
        </p:txBody>
      </p:sp>
      <p:sp>
        <p:nvSpPr>
          <p:cNvPr id="19" name="TextBox 19"/>
          <p:cNvSpPr txBox="1"/>
          <p:nvPr/>
        </p:nvSpPr>
        <p:spPr>
          <a:xfrm>
            <a:off x="10079519" y="2308529"/>
            <a:ext cx="674733" cy="342240"/>
          </a:xfrm>
          <a:prstGeom prst="rect">
            <a:avLst/>
          </a:prstGeom>
        </p:spPr>
        <p:txBody>
          <a:bodyPr lIns="0" tIns="0" rIns="0" bIns="0" rtlCol="0" anchor="t">
            <a:spAutoFit/>
          </a:bodyPr>
          <a:lstStyle/>
          <a:p>
            <a:pPr algn="ctr">
              <a:lnSpc>
                <a:spcPts val="2600"/>
              </a:lnSpc>
            </a:pPr>
            <a:r>
              <a:rPr lang="en-US" sz="2600" spc="195">
                <a:solidFill>
                  <a:srgbClr val="FFFEFD"/>
                </a:solidFill>
                <a:latin typeface="Nunito"/>
              </a:rPr>
              <a:t>1</a:t>
            </a:r>
          </a:p>
        </p:txBody>
      </p:sp>
      <p:sp>
        <p:nvSpPr>
          <p:cNvPr id="20" name="TextBox 20"/>
          <p:cNvSpPr txBox="1"/>
          <p:nvPr/>
        </p:nvSpPr>
        <p:spPr>
          <a:xfrm>
            <a:off x="10079519" y="6160490"/>
            <a:ext cx="674733" cy="342240"/>
          </a:xfrm>
          <a:prstGeom prst="rect">
            <a:avLst/>
          </a:prstGeom>
        </p:spPr>
        <p:txBody>
          <a:bodyPr lIns="0" tIns="0" rIns="0" bIns="0" rtlCol="0" anchor="t">
            <a:spAutoFit/>
          </a:bodyPr>
          <a:lstStyle/>
          <a:p>
            <a:pPr algn="ctr">
              <a:lnSpc>
                <a:spcPts val="2600"/>
              </a:lnSpc>
            </a:pPr>
            <a:r>
              <a:rPr lang="en-US" sz="2600" spc="195">
                <a:solidFill>
                  <a:srgbClr val="FFFEFD"/>
                </a:solidFill>
                <a:latin typeface="Nunito"/>
              </a:rPr>
              <a:t>2</a:t>
            </a:r>
          </a:p>
        </p:txBody>
      </p:sp>
      <p:sp>
        <p:nvSpPr>
          <p:cNvPr id="21" name="TextBox 21"/>
          <p:cNvSpPr txBox="1"/>
          <p:nvPr/>
        </p:nvSpPr>
        <p:spPr>
          <a:xfrm>
            <a:off x="11341374" y="5832418"/>
            <a:ext cx="5431367" cy="2910850"/>
          </a:xfrm>
          <a:prstGeom prst="rect">
            <a:avLst/>
          </a:prstGeom>
        </p:spPr>
        <p:txBody>
          <a:bodyPr lIns="0" tIns="0" rIns="0" bIns="0" rtlCol="0" anchor="t">
            <a:spAutoFit/>
          </a:bodyPr>
          <a:lstStyle/>
          <a:p>
            <a:pPr algn="l">
              <a:lnSpc>
                <a:spcPts val="3359"/>
              </a:lnSpc>
            </a:pPr>
            <a:r>
              <a:rPr lang="en-US" sz="2399" spc="179">
                <a:solidFill>
                  <a:srgbClr val="301906"/>
                </a:solidFill>
                <a:latin typeface="Nunito"/>
              </a:rPr>
              <a:t>Model components are :</a:t>
            </a:r>
          </a:p>
          <a:p>
            <a:pPr marL="518079" lvl="1" indent="-259040" algn="l">
              <a:lnSpc>
                <a:spcPts val="3359"/>
              </a:lnSpc>
              <a:buFont typeface="Arial"/>
              <a:buChar char="•"/>
            </a:pPr>
            <a:r>
              <a:rPr lang="en-US" sz="2399" spc="179">
                <a:solidFill>
                  <a:srgbClr val="301906"/>
                </a:solidFill>
                <a:latin typeface="Nunito"/>
              </a:rPr>
              <a:t>User Model</a:t>
            </a:r>
          </a:p>
          <a:p>
            <a:pPr marL="518079" lvl="1" indent="-259040" algn="l">
              <a:lnSpc>
                <a:spcPts val="3359"/>
              </a:lnSpc>
              <a:buFont typeface="Arial"/>
              <a:buChar char="•"/>
            </a:pPr>
            <a:r>
              <a:rPr lang="en-US" sz="2399" spc="179">
                <a:solidFill>
                  <a:srgbClr val="301906"/>
                </a:solidFill>
                <a:latin typeface="Nunito"/>
              </a:rPr>
              <a:t>Project Model</a:t>
            </a:r>
          </a:p>
          <a:p>
            <a:pPr marL="518079" lvl="1" indent="-259040" algn="l">
              <a:lnSpc>
                <a:spcPts val="3359"/>
              </a:lnSpc>
              <a:buFont typeface="Arial"/>
              <a:buChar char="•"/>
            </a:pPr>
            <a:r>
              <a:rPr lang="en-US" sz="2399" spc="179">
                <a:solidFill>
                  <a:srgbClr val="301906"/>
                </a:solidFill>
                <a:latin typeface="Nunito"/>
              </a:rPr>
              <a:t>Diagram Model</a:t>
            </a:r>
          </a:p>
          <a:p>
            <a:pPr marL="518079" lvl="1" indent="-259040" algn="l">
              <a:lnSpc>
                <a:spcPts val="3359"/>
              </a:lnSpc>
              <a:buFont typeface="Arial"/>
              <a:buChar char="•"/>
            </a:pPr>
            <a:r>
              <a:rPr lang="en-US" sz="2399" spc="179">
                <a:solidFill>
                  <a:srgbClr val="301906"/>
                </a:solidFill>
                <a:latin typeface="Nunito"/>
              </a:rPr>
              <a:t>Diagram element model</a:t>
            </a:r>
          </a:p>
          <a:p>
            <a:pPr marL="518079" lvl="1" indent="-259040" algn="l">
              <a:lnSpc>
                <a:spcPts val="3359"/>
              </a:lnSpc>
              <a:buFont typeface="Arial"/>
              <a:buChar char="•"/>
            </a:pPr>
            <a:r>
              <a:rPr lang="en-US" sz="2399" spc="179">
                <a:solidFill>
                  <a:srgbClr val="301906"/>
                </a:solidFill>
                <a:latin typeface="Nunito"/>
              </a:rPr>
              <a:t>Comment Model</a:t>
            </a:r>
          </a:p>
          <a:p>
            <a:pPr marL="518079" lvl="1" indent="-259040" algn="l">
              <a:lnSpc>
                <a:spcPts val="3359"/>
              </a:lnSpc>
              <a:buFont typeface="Arial"/>
              <a:buChar char="•"/>
            </a:pPr>
            <a:r>
              <a:rPr lang="en-US" sz="2399" spc="179">
                <a:solidFill>
                  <a:srgbClr val="301906"/>
                </a:solidFill>
                <a:latin typeface="Nunito"/>
              </a:rPr>
              <a:t>Permission Model</a:t>
            </a:r>
          </a:p>
        </p:txBody>
      </p:sp>
      <p:sp>
        <p:nvSpPr>
          <p:cNvPr id="22" name="TextBox 22"/>
          <p:cNvSpPr txBox="1"/>
          <p:nvPr/>
        </p:nvSpPr>
        <p:spPr>
          <a:xfrm rot="-159501">
            <a:off x="11473364" y="3819576"/>
            <a:ext cx="1256684" cy="790575"/>
          </a:xfrm>
          <a:prstGeom prst="rect">
            <a:avLst/>
          </a:prstGeom>
        </p:spPr>
        <p:txBody>
          <a:bodyPr lIns="0" tIns="0" rIns="0" bIns="0" rtlCol="0" anchor="t">
            <a:spAutoFit/>
          </a:bodyPr>
          <a:lstStyle/>
          <a:p>
            <a:pPr algn="ctr">
              <a:lnSpc>
                <a:spcPts val="2100"/>
              </a:lnSpc>
              <a:spcBef>
                <a:spcPct val="0"/>
              </a:spcBef>
            </a:pPr>
            <a:r>
              <a:rPr lang="en-US" sz="1500" spc="112">
                <a:solidFill>
                  <a:srgbClr val="301906"/>
                </a:solidFill>
                <a:latin typeface="Nunito"/>
              </a:rPr>
              <a:t>Diagram Data Structures</a:t>
            </a:r>
          </a:p>
        </p:txBody>
      </p:sp>
      <p:sp>
        <p:nvSpPr>
          <p:cNvPr id="23" name="TextBox 23"/>
          <p:cNvSpPr txBox="1"/>
          <p:nvPr/>
        </p:nvSpPr>
        <p:spPr>
          <a:xfrm rot="-159501">
            <a:off x="14903924" y="3952926"/>
            <a:ext cx="1256684" cy="523875"/>
          </a:xfrm>
          <a:prstGeom prst="rect">
            <a:avLst/>
          </a:prstGeom>
        </p:spPr>
        <p:txBody>
          <a:bodyPr lIns="0" tIns="0" rIns="0" bIns="0" rtlCol="0" anchor="t">
            <a:spAutoFit/>
          </a:bodyPr>
          <a:lstStyle/>
          <a:p>
            <a:pPr algn="ctr">
              <a:lnSpc>
                <a:spcPts val="2100"/>
              </a:lnSpc>
              <a:spcBef>
                <a:spcPct val="0"/>
              </a:spcBef>
            </a:pPr>
            <a:r>
              <a:rPr lang="en-US" sz="1500" spc="112">
                <a:solidFill>
                  <a:srgbClr val="301906"/>
                </a:solidFill>
                <a:latin typeface="Nunito"/>
              </a:rPr>
              <a:t>Templates and Assets</a:t>
            </a:r>
          </a:p>
        </p:txBody>
      </p:sp>
      <p:sp>
        <p:nvSpPr>
          <p:cNvPr id="24" name="TextBox 24"/>
          <p:cNvSpPr txBox="1"/>
          <p:nvPr/>
        </p:nvSpPr>
        <p:spPr>
          <a:xfrm rot="293840">
            <a:off x="13186537" y="4170171"/>
            <a:ext cx="1256684" cy="257175"/>
          </a:xfrm>
          <a:prstGeom prst="rect">
            <a:avLst/>
          </a:prstGeom>
        </p:spPr>
        <p:txBody>
          <a:bodyPr lIns="0" tIns="0" rIns="0" bIns="0" rtlCol="0" anchor="t">
            <a:spAutoFit/>
          </a:bodyPr>
          <a:lstStyle/>
          <a:p>
            <a:pPr algn="ctr">
              <a:lnSpc>
                <a:spcPts val="2100"/>
              </a:lnSpc>
              <a:spcBef>
                <a:spcPct val="0"/>
              </a:spcBef>
            </a:pPr>
            <a:r>
              <a:rPr lang="en-US" sz="1500" spc="112">
                <a:solidFill>
                  <a:srgbClr val="301906"/>
                </a:solidFill>
                <a:latin typeface="Nunito"/>
              </a:rPr>
              <a:t>User Data</a:t>
            </a:r>
          </a:p>
        </p:txBody>
      </p:sp>
      <p:sp>
        <p:nvSpPr>
          <p:cNvPr id="25" name="Freeform 25"/>
          <p:cNvSpPr/>
          <p:nvPr/>
        </p:nvSpPr>
        <p:spPr>
          <a:xfrm rot="319311">
            <a:off x="16471081" y="3550995"/>
            <a:ext cx="1444951" cy="1465096"/>
          </a:xfrm>
          <a:custGeom>
            <a:avLst/>
            <a:gdLst/>
            <a:ahLst/>
            <a:cxnLst/>
            <a:rect l="l" t="t" r="r" b="b"/>
            <a:pathLst>
              <a:path w="1444951" h="1465096">
                <a:moveTo>
                  <a:pt x="0" y="0"/>
                </a:moveTo>
                <a:lnTo>
                  <a:pt x="1444951" y="0"/>
                </a:lnTo>
                <a:lnTo>
                  <a:pt x="1444951" y="1465096"/>
                </a:lnTo>
                <a:lnTo>
                  <a:pt x="0" y="146509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6" name="Freeform 26"/>
          <p:cNvSpPr/>
          <p:nvPr/>
        </p:nvSpPr>
        <p:spPr>
          <a:xfrm rot="-5252716">
            <a:off x="17175891" y="3250542"/>
            <a:ext cx="230365" cy="653096"/>
          </a:xfrm>
          <a:custGeom>
            <a:avLst/>
            <a:gdLst/>
            <a:ahLst/>
            <a:cxnLst/>
            <a:rect l="l" t="t" r="r" b="b"/>
            <a:pathLst>
              <a:path w="230365" h="653096">
                <a:moveTo>
                  <a:pt x="0" y="0"/>
                </a:moveTo>
                <a:lnTo>
                  <a:pt x="230364" y="0"/>
                </a:lnTo>
                <a:lnTo>
                  <a:pt x="230364" y="653095"/>
                </a:lnTo>
                <a:lnTo>
                  <a:pt x="0" y="65309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7" name="TextBox 27"/>
          <p:cNvSpPr txBox="1"/>
          <p:nvPr/>
        </p:nvSpPr>
        <p:spPr>
          <a:xfrm>
            <a:off x="16493979" y="4033376"/>
            <a:ext cx="1399155" cy="420109"/>
          </a:xfrm>
          <a:prstGeom prst="rect">
            <a:avLst/>
          </a:prstGeom>
        </p:spPr>
        <p:txBody>
          <a:bodyPr lIns="0" tIns="0" rIns="0" bIns="0" rtlCol="0" anchor="t">
            <a:spAutoFit/>
          </a:bodyPr>
          <a:lstStyle/>
          <a:p>
            <a:pPr algn="ctr">
              <a:lnSpc>
                <a:spcPts val="1634"/>
              </a:lnSpc>
              <a:spcBef>
                <a:spcPct val="0"/>
              </a:spcBef>
            </a:pPr>
            <a:r>
              <a:rPr lang="en-US" sz="1634" spc="122">
                <a:solidFill>
                  <a:srgbClr val="000000"/>
                </a:solidFill>
                <a:latin typeface="Nunito"/>
              </a:rPr>
              <a:t> Storage Management</a:t>
            </a:r>
          </a:p>
        </p:txBody>
      </p:sp>
    </p:spTree>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793786" y="1047750"/>
            <a:ext cx="3096910" cy="3096910"/>
          </a:xfrm>
          <a:custGeom>
            <a:avLst/>
            <a:gdLst/>
            <a:ahLst/>
            <a:cxnLst/>
            <a:rect l="l" t="t" r="r" b="b"/>
            <a:pathLst>
              <a:path w="3096910" h="3096910">
                <a:moveTo>
                  <a:pt x="0" y="0"/>
                </a:moveTo>
                <a:lnTo>
                  <a:pt x="3096909" y="0"/>
                </a:lnTo>
                <a:lnTo>
                  <a:pt x="3096909" y="3096910"/>
                </a:lnTo>
                <a:lnTo>
                  <a:pt x="0" y="30969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802059" flipH="1">
            <a:off x="-808607" y="-916996"/>
            <a:ext cx="2471183" cy="2934606"/>
          </a:xfrm>
          <a:custGeom>
            <a:avLst/>
            <a:gdLst/>
            <a:ahLst/>
            <a:cxnLst/>
            <a:rect l="l" t="t" r="r" b="b"/>
            <a:pathLst>
              <a:path w="2471183" h="2934606">
                <a:moveTo>
                  <a:pt x="2471183" y="0"/>
                </a:moveTo>
                <a:lnTo>
                  <a:pt x="0" y="0"/>
                </a:lnTo>
                <a:lnTo>
                  <a:pt x="0" y="2934606"/>
                </a:lnTo>
                <a:lnTo>
                  <a:pt x="2471183" y="2934606"/>
                </a:lnTo>
                <a:lnTo>
                  <a:pt x="247118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464591" y="7878081"/>
            <a:ext cx="3103109" cy="2933849"/>
          </a:xfrm>
          <a:custGeom>
            <a:avLst/>
            <a:gdLst/>
            <a:ahLst/>
            <a:cxnLst/>
            <a:rect l="l" t="t" r="r" b="b"/>
            <a:pathLst>
              <a:path w="3103109" h="2933849">
                <a:moveTo>
                  <a:pt x="0" y="0"/>
                </a:moveTo>
                <a:lnTo>
                  <a:pt x="3103109" y="0"/>
                </a:lnTo>
                <a:lnTo>
                  <a:pt x="3103109" y="2933849"/>
                </a:lnTo>
                <a:lnTo>
                  <a:pt x="0" y="29338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a:off x="2901351" y="3293310"/>
            <a:ext cx="3979124" cy="6028975"/>
          </a:xfrm>
          <a:custGeom>
            <a:avLst/>
            <a:gdLst/>
            <a:ahLst/>
            <a:cxnLst/>
            <a:rect l="l" t="t" r="r" b="b"/>
            <a:pathLst>
              <a:path w="3979124" h="6028975">
                <a:moveTo>
                  <a:pt x="0" y="0"/>
                </a:moveTo>
                <a:lnTo>
                  <a:pt x="3979123" y="0"/>
                </a:lnTo>
                <a:lnTo>
                  <a:pt x="3979123" y="6028975"/>
                </a:lnTo>
                <a:lnTo>
                  <a:pt x="0" y="602897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9857559" y="1863172"/>
            <a:ext cx="1118654" cy="1185329"/>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857559" y="5715133"/>
            <a:ext cx="1118654" cy="1185329"/>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rot="-135847">
            <a:off x="11379730" y="3448969"/>
            <a:ext cx="1444951" cy="1465096"/>
          </a:xfrm>
          <a:custGeom>
            <a:avLst/>
            <a:gdLst/>
            <a:ahLst/>
            <a:cxnLst/>
            <a:rect l="l" t="t" r="r" b="b"/>
            <a:pathLst>
              <a:path w="1444951" h="1465096">
                <a:moveTo>
                  <a:pt x="0" y="0"/>
                </a:moveTo>
                <a:lnTo>
                  <a:pt x="1444951" y="0"/>
                </a:lnTo>
                <a:lnTo>
                  <a:pt x="1444951" y="1465096"/>
                </a:lnTo>
                <a:lnTo>
                  <a:pt x="0" y="146509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rot="-135847">
            <a:off x="14810289" y="3448969"/>
            <a:ext cx="1444951" cy="1465096"/>
          </a:xfrm>
          <a:custGeom>
            <a:avLst/>
            <a:gdLst/>
            <a:ahLst/>
            <a:cxnLst/>
            <a:rect l="l" t="t" r="r" b="b"/>
            <a:pathLst>
              <a:path w="1444951" h="1465096">
                <a:moveTo>
                  <a:pt x="0" y="0"/>
                </a:moveTo>
                <a:lnTo>
                  <a:pt x="1444951" y="0"/>
                </a:lnTo>
                <a:lnTo>
                  <a:pt x="1444951" y="1465096"/>
                </a:lnTo>
                <a:lnTo>
                  <a:pt x="0" y="146509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rot="-5327166">
            <a:off x="11953763" y="3196477"/>
            <a:ext cx="230365" cy="653096"/>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rot="-5327166">
            <a:off x="15384323" y="3196477"/>
            <a:ext cx="230365" cy="653096"/>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2" name="Freeform 12"/>
          <p:cNvSpPr/>
          <p:nvPr/>
        </p:nvSpPr>
        <p:spPr>
          <a:xfrm>
            <a:off x="6046370" y="8946519"/>
            <a:ext cx="3097630" cy="1537551"/>
          </a:xfrm>
          <a:custGeom>
            <a:avLst/>
            <a:gdLst/>
            <a:ahLst/>
            <a:cxnLst/>
            <a:rect l="l" t="t" r="r" b="b"/>
            <a:pathLst>
              <a:path w="3097630" h="1537551">
                <a:moveTo>
                  <a:pt x="0" y="0"/>
                </a:moveTo>
                <a:lnTo>
                  <a:pt x="3097630" y="0"/>
                </a:lnTo>
                <a:lnTo>
                  <a:pt x="3097630" y="1537551"/>
                </a:lnTo>
                <a:lnTo>
                  <a:pt x="0" y="1537551"/>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3" name="Freeform 13"/>
          <p:cNvSpPr/>
          <p:nvPr/>
        </p:nvSpPr>
        <p:spPr>
          <a:xfrm>
            <a:off x="13034032" y="-149021"/>
            <a:ext cx="3738709" cy="1004778"/>
          </a:xfrm>
          <a:custGeom>
            <a:avLst/>
            <a:gdLst/>
            <a:ahLst/>
            <a:cxnLst/>
            <a:rect l="l" t="t" r="r" b="b"/>
            <a:pathLst>
              <a:path w="3738709" h="1004778">
                <a:moveTo>
                  <a:pt x="0" y="0"/>
                </a:moveTo>
                <a:lnTo>
                  <a:pt x="3738709" y="0"/>
                </a:lnTo>
                <a:lnTo>
                  <a:pt x="3738709" y="1004778"/>
                </a:lnTo>
                <a:lnTo>
                  <a:pt x="0" y="1004778"/>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4" name="TextBox 14"/>
          <p:cNvSpPr txBox="1"/>
          <p:nvPr/>
        </p:nvSpPr>
        <p:spPr>
          <a:xfrm>
            <a:off x="2342241" y="4696169"/>
            <a:ext cx="4989352" cy="2836555"/>
          </a:xfrm>
          <a:prstGeom prst="rect">
            <a:avLst/>
          </a:prstGeom>
        </p:spPr>
        <p:txBody>
          <a:bodyPr lIns="0" tIns="0" rIns="0" bIns="0" rtlCol="0" anchor="t">
            <a:spAutoFit/>
          </a:bodyPr>
          <a:lstStyle/>
          <a:p>
            <a:pPr algn="l">
              <a:lnSpc>
                <a:spcPts val="3779"/>
              </a:lnSpc>
              <a:spcBef>
                <a:spcPct val="0"/>
              </a:spcBef>
            </a:pPr>
            <a:r>
              <a:rPr lang="en-US" sz="2699" spc="202">
                <a:solidFill>
                  <a:srgbClr val="301906"/>
                </a:solidFill>
                <a:latin typeface="Nunito"/>
              </a:rPr>
              <a:t>Manages the presentation layer. For the ODT, this involves rendering the user interface, including the diagram canvas, toolbars, and menus.</a:t>
            </a:r>
          </a:p>
        </p:txBody>
      </p:sp>
      <p:sp>
        <p:nvSpPr>
          <p:cNvPr id="15" name="TextBox 15"/>
          <p:cNvSpPr txBox="1"/>
          <p:nvPr/>
        </p:nvSpPr>
        <p:spPr>
          <a:xfrm>
            <a:off x="2181225" y="2158224"/>
            <a:ext cx="6908722" cy="1076328"/>
          </a:xfrm>
          <a:prstGeom prst="rect">
            <a:avLst/>
          </a:prstGeom>
        </p:spPr>
        <p:txBody>
          <a:bodyPr lIns="0" tIns="0" rIns="0" bIns="0" rtlCol="0" anchor="t">
            <a:spAutoFit/>
          </a:bodyPr>
          <a:lstStyle/>
          <a:p>
            <a:pPr algn="l">
              <a:lnSpc>
                <a:spcPts val="8250"/>
              </a:lnSpc>
            </a:pPr>
            <a:r>
              <a:rPr lang="en-US" sz="7500">
                <a:solidFill>
                  <a:srgbClr val="301906"/>
                </a:solidFill>
                <a:latin typeface="Nunito Bold"/>
              </a:rPr>
              <a:t>View</a:t>
            </a:r>
          </a:p>
        </p:txBody>
      </p:sp>
      <p:sp>
        <p:nvSpPr>
          <p:cNvPr id="16" name="TextBox 16"/>
          <p:cNvSpPr txBox="1"/>
          <p:nvPr/>
        </p:nvSpPr>
        <p:spPr>
          <a:xfrm>
            <a:off x="11351354" y="2233189"/>
            <a:ext cx="5431367" cy="396250"/>
          </a:xfrm>
          <a:prstGeom prst="rect">
            <a:avLst/>
          </a:prstGeom>
        </p:spPr>
        <p:txBody>
          <a:bodyPr lIns="0" tIns="0" rIns="0" bIns="0" rtlCol="0" anchor="t">
            <a:spAutoFit/>
          </a:bodyPr>
          <a:lstStyle/>
          <a:p>
            <a:pPr algn="l">
              <a:lnSpc>
                <a:spcPts val="3359"/>
              </a:lnSpc>
              <a:spcBef>
                <a:spcPct val="0"/>
              </a:spcBef>
            </a:pPr>
            <a:r>
              <a:rPr lang="en-US" sz="2399" spc="179">
                <a:solidFill>
                  <a:srgbClr val="301906"/>
                </a:solidFill>
                <a:latin typeface="Nunito"/>
              </a:rPr>
              <a:t>Key Components for View:</a:t>
            </a:r>
          </a:p>
        </p:txBody>
      </p:sp>
      <p:sp>
        <p:nvSpPr>
          <p:cNvPr id="17" name="TextBox 17"/>
          <p:cNvSpPr txBox="1"/>
          <p:nvPr/>
        </p:nvSpPr>
        <p:spPr>
          <a:xfrm>
            <a:off x="10079519" y="2308529"/>
            <a:ext cx="674733" cy="342240"/>
          </a:xfrm>
          <a:prstGeom prst="rect">
            <a:avLst/>
          </a:prstGeom>
        </p:spPr>
        <p:txBody>
          <a:bodyPr lIns="0" tIns="0" rIns="0" bIns="0" rtlCol="0" anchor="t">
            <a:spAutoFit/>
          </a:bodyPr>
          <a:lstStyle/>
          <a:p>
            <a:pPr algn="ctr">
              <a:lnSpc>
                <a:spcPts val="2600"/>
              </a:lnSpc>
            </a:pPr>
            <a:r>
              <a:rPr lang="en-US" sz="2600" spc="195">
                <a:solidFill>
                  <a:srgbClr val="FFFEFD"/>
                </a:solidFill>
                <a:latin typeface="Nunito"/>
              </a:rPr>
              <a:t>1</a:t>
            </a:r>
          </a:p>
        </p:txBody>
      </p:sp>
      <p:sp>
        <p:nvSpPr>
          <p:cNvPr id="18" name="TextBox 18"/>
          <p:cNvSpPr txBox="1"/>
          <p:nvPr/>
        </p:nvSpPr>
        <p:spPr>
          <a:xfrm>
            <a:off x="10079519" y="6160490"/>
            <a:ext cx="674733" cy="342240"/>
          </a:xfrm>
          <a:prstGeom prst="rect">
            <a:avLst/>
          </a:prstGeom>
        </p:spPr>
        <p:txBody>
          <a:bodyPr lIns="0" tIns="0" rIns="0" bIns="0" rtlCol="0" anchor="t">
            <a:spAutoFit/>
          </a:bodyPr>
          <a:lstStyle/>
          <a:p>
            <a:pPr algn="ctr">
              <a:lnSpc>
                <a:spcPts val="2600"/>
              </a:lnSpc>
            </a:pPr>
            <a:r>
              <a:rPr lang="en-US" sz="2600" spc="195">
                <a:solidFill>
                  <a:srgbClr val="FFFEFD"/>
                </a:solidFill>
                <a:latin typeface="Nunito"/>
              </a:rPr>
              <a:t>2</a:t>
            </a:r>
          </a:p>
        </p:txBody>
      </p:sp>
      <p:sp>
        <p:nvSpPr>
          <p:cNvPr id="19" name="TextBox 19"/>
          <p:cNvSpPr txBox="1"/>
          <p:nvPr/>
        </p:nvSpPr>
        <p:spPr>
          <a:xfrm>
            <a:off x="11341374" y="5879174"/>
            <a:ext cx="5431367" cy="1653550"/>
          </a:xfrm>
          <a:prstGeom prst="rect">
            <a:avLst/>
          </a:prstGeom>
        </p:spPr>
        <p:txBody>
          <a:bodyPr lIns="0" tIns="0" rIns="0" bIns="0" rtlCol="0" anchor="t">
            <a:spAutoFit/>
          </a:bodyPr>
          <a:lstStyle/>
          <a:p>
            <a:pPr algn="l">
              <a:lnSpc>
                <a:spcPts val="3359"/>
              </a:lnSpc>
            </a:pPr>
            <a:r>
              <a:rPr lang="en-US" sz="2399" spc="179">
                <a:solidFill>
                  <a:srgbClr val="301906"/>
                </a:solidFill>
                <a:latin typeface="Nunito"/>
              </a:rPr>
              <a:t>Interaction Between Model and View:</a:t>
            </a:r>
          </a:p>
          <a:p>
            <a:pPr marL="518079" lvl="1" indent="-259040" algn="l">
              <a:lnSpc>
                <a:spcPts val="3359"/>
              </a:lnSpc>
              <a:buFont typeface="Arial"/>
              <a:buChar char="•"/>
            </a:pPr>
            <a:r>
              <a:rPr lang="en-US" sz="2399" spc="179">
                <a:solidFill>
                  <a:srgbClr val="301906"/>
                </a:solidFill>
                <a:latin typeface="Nunito"/>
              </a:rPr>
              <a:t>Updating the view</a:t>
            </a:r>
          </a:p>
          <a:p>
            <a:pPr marL="518079" lvl="1" indent="-259040" algn="l">
              <a:lnSpc>
                <a:spcPts val="3359"/>
              </a:lnSpc>
              <a:buFont typeface="Arial"/>
              <a:buChar char="•"/>
            </a:pPr>
            <a:r>
              <a:rPr lang="en-US" sz="2399" spc="179">
                <a:solidFill>
                  <a:srgbClr val="301906"/>
                </a:solidFill>
                <a:latin typeface="Nunito"/>
              </a:rPr>
              <a:t>User Actions</a:t>
            </a:r>
          </a:p>
        </p:txBody>
      </p:sp>
      <p:sp>
        <p:nvSpPr>
          <p:cNvPr id="20" name="TextBox 20"/>
          <p:cNvSpPr txBox="1"/>
          <p:nvPr/>
        </p:nvSpPr>
        <p:spPr>
          <a:xfrm rot="-159501">
            <a:off x="11473715" y="3941998"/>
            <a:ext cx="1316780" cy="557086"/>
          </a:xfrm>
          <a:prstGeom prst="rect">
            <a:avLst/>
          </a:prstGeom>
        </p:spPr>
        <p:txBody>
          <a:bodyPr lIns="0" tIns="0" rIns="0" bIns="0" rtlCol="0" anchor="t">
            <a:spAutoFit/>
          </a:bodyPr>
          <a:lstStyle/>
          <a:p>
            <a:pPr algn="ctr">
              <a:lnSpc>
                <a:spcPts val="2200"/>
              </a:lnSpc>
              <a:spcBef>
                <a:spcPct val="0"/>
              </a:spcBef>
            </a:pPr>
            <a:r>
              <a:rPr lang="en-US" sz="1571" spc="117">
                <a:solidFill>
                  <a:srgbClr val="301906"/>
                </a:solidFill>
                <a:latin typeface="Nunito"/>
              </a:rPr>
              <a:t>User Interface</a:t>
            </a:r>
          </a:p>
        </p:txBody>
      </p:sp>
      <p:sp>
        <p:nvSpPr>
          <p:cNvPr id="21" name="TextBox 21"/>
          <p:cNvSpPr txBox="1"/>
          <p:nvPr/>
        </p:nvSpPr>
        <p:spPr>
          <a:xfrm rot="-159501">
            <a:off x="14903924" y="3952926"/>
            <a:ext cx="1256684" cy="523875"/>
          </a:xfrm>
          <a:prstGeom prst="rect">
            <a:avLst/>
          </a:prstGeom>
        </p:spPr>
        <p:txBody>
          <a:bodyPr lIns="0" tIns="0" rIns="0" bIns="0" rtlCol="0" anchor="t">
            <a:spAutoFit/>
          </a:bodyPr>
          <a:lstStyle/>
          <a:p>
            <a:pPr algn="ctr">
              <a:lnSpc>
                <a:spcPts val="2100"/>
              </a:lnSpc>
              <a:spcBef>
                <a:spcPct val="0"/>
              </a:spcBef>
            </a:pPr>
            <a:r>
              <a:rPr lang="en-US" sz="1500" spc="112">
                <a:solidFill>
                  <a:srgbClr val="301906"/>
                </a:solidFill>
                <a:latin typeface="Nunito"/>
              </a:rPr>
              <a:t>Responsive Design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793786" y="1047750"/>
            <a:ext cx="3096910" cy="3096910"/>
          </a:xfrm>
          <a:custGeom>
            <a:avLst/>
            <a:gdLst/>
            <a:ahLst/>
            <a:cxnLst/>
            <a:rect l="l" t="t" r="r" b="b"/>
            <a:pathLst>
              <a:path w="3096910" h="3096910">
                <a:moveTo>
                  <a:pt x="0" y="0"/>
                </a:moveTo>
                <a:lnTo>
                  <a:pt x="3096909" y="0"/>
                </a:lnTo>
                <a:lnTo>
                  <a:pt x="3096909" y="3096910"/>
                </a:lnTo>
                <a:lnTo>
                  <a:pt x="0" y="30969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802059" flipH="1">
            <a:off x="-808607" y="-916996"/>
            <a:ext cx="2471183" cy="2934606"/>
          </a:xfrm>
          <a:custGeom>
            <a:avLst/>
            <a:gdLst/>
            <a:ahLst/>
            <a:cxnLst/>
            <a:rect l="l" t="t" r="r" b="b"/>
            <a:pathLst>
              <a:path w="2471183" h="2934606">
                <a:moveTo>
                  <a:pt x="2471183" y="0"/>
                </a:moveTo>
                <a:lnTo>
                  <a:pt x="0" y="0"/>
                </a:lnTo>
                <a:lnTo>
                  <a:pt x="0" y="2934606"/>
                </a:lnTo>
                <a:lnTo>
                  <a:pt x="2471183" y="2934606"/>
                </a:lnTo>
                <a:lnTo>
                  <a:pt x="247118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464591" y="7878081"/>
            <a:ext cx="3103109" cy="2933849"/>
          </a:xfrm>
          <a:custGeom>
            <a:avLst/>
            <a:gdLst/>
            <a:ahLst/>
            <a:cxnLst/>
            <a:rect l="l" t="t" r="r" b="b"/>
            <a:pathLst>
              <a:path w="3103109" h="2933849">
                <a:moveTo>
                  <a:pt x="0" y="0"/>
                </a:moveTo>
                <a:lnTo>
                  <a:pt x="3103109" y="0"/>
                </a:lnTo>
                <a:lnTo>
                  <a:pt x="3103109" y="2933849"/>
                </a:lnTo>
                <a:lnTo>
                  <a:pt x="0" y="29338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a:off x="2901351" y="3293310"/>
            <a:ext cx="3979124" cy="6028975"/>
          </a:xfrm>
          <a:custGeom>
            <a:avLst/>
            <a:gdLst/>
            <a:ahLst/>
            <a:cxnLst/>
            <a:rect l="l" t="t" r="r" b="b"/>
            <a:pathLst>
              <a:path w="3979124" h="6028975">
                <a:moveTo>
                  <a:pt x="0" y="0"/>
                </a:moveTo>
                <a:lnTo>
                  <a:pt x="3979123" y="0"/>
                </a:lnTo>
                <a:lnTo>
                  <a:pt x="3979123" y="6028975"/>
                </a:lnTo>
                <a:lnTo>
                  <a:pt x="0" y="602897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9857559" y="1863172"/>
            <a:ext cx="1118654" cy="1185329"/>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857559" y="5715133"/>
            <a:ext cx="1118654" cy="1185329"/>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rot="-135847">
            <a:off x="11379730" y="3448969"/>
            <a:ext cx="1444951" cy="1465096"/>
          </a:xfrm>
          <a:custGeom>
            <a:avLst/>
            <a:gdLst/>
            <a:ahLst/>
            <a:cxnLst/>
            <a:rect l="l" t="t" r="r" b="b"/>
            <a:pathLst>
              <a:path w="1444951" h="1465096">
                <a:moveTo>
                  <a:pt x="0" y="0"/>
                </a:moveTo>
                <a:lnTo>
                  <a:pt x="1444951" y="0"/>
                </a:lnTo>
                <a:lnTo>
                  <a:pt x="1444951" y="1465096"/>
                </a:lnTo>
                <a:lnTo>
                  <a:pt x="0" y="146509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rot="-135847">
            <a:off x="14810289" y="3448969"/>
            <a:ext cx="1444951" cy="1465096"/>
          </a:xfrm>
          <a:custGeom>
            <a:avLst/>
            <a:gdLst/>
            <a:ahLst/>
            <a:cxnLst/>
            <a:rect l="l" t="t" r="r" b="b"/>
            <a:pathLst>
              <a:path w="1444951" h="1465096">
                <a:moveTo>
                  <a:pt x="0" y="0"/>
                </a:moveTo>
                <a:lnTo>
                  <a:pt x="1444951" y="0"/>
                </a:lnTo>
                <a:lnTo>
                  <a:pt x="1444951" y="1465096"/>
                </a:lnTo>
                <a:lnTo>
                  <a:pt x="0" y="146509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rot="276352">
            <a:off x="13097103" y="3533180"/>
            <a:ext cx="1444951" cy="1465096"/>
          </a:xfrm>
          <a:custGeom>
            <a:avLst/>
            <a:gdLst/>
            <a:ahLst/>
            <a:cxnLst/>
            <a:rect l="l" t="t" r="r" b="b"/>
            <a:pathLst>
              <a:path w="1444951" h="1465096">
                <a:moveTo>
                  <a:pt x="0" y="0"/>
                </a:moveTo>
                <a:lnTo>
                  <a:pt x="1444951" y="0"/>
                </a:lnTo>
                <a:lnTo>
                  <a:pt x="1444951" y="1465095"/>
                </a:lnTo>
                <a:lnTo>
                  <a:pt x="0" y="146509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rot="-5327166">
            <a:off x="11953763" y="3196477"/>
            <a:ext cx="230365" cy="653096"/>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2" name="Freeform 12"/>
          <p:cNvSpPr/>
          <p:nvPr/>
        </p:nvSpPr>
        <p:spPr>
          <a:xfrm rot="-5327166">
            <a:off x="15384323" y="3196477"/>
            <a:ext cx="230365" cy="653096"/>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Freeform 13"/>
          <p:cNvSpPr/>
          <p:nvPr/>
        </p:nvSpPr>
        <p:spPr>
          <a:xfrm rot="-4914967">
            <a:off x="13750142" y="3281437"/>
            <a:ext cx="230365" cy="653096"/>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a:off x="6046370" y="8946519"/>
            <a:ext cx="3097630" cy="1537551"/>
          </a:xfrm>
          <a:custGeom>
            <a:avLst/>
            <a:gdLst/>
            <a:ahLst/>
            <a:cxnLst/>
            <a:rect l="l" t="t" r="r" b="b"/>
            <a:pathLst>
              <a:path w="3097630" h="1537551">
                <a:moveTo>
                  <a:pt x="0" y="0"/>
                </a:moveTo>
                <a:lnTo>
                  <a:pt x="3097630" y="0"/>
                </a:lnTo>
                <a:lnTo>
                  <a:pt x="3097630" y="1537551"/>
                </a:lnTo>
                <a:lnTo>
                  <a:pt x="0" y="1537551"/>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5" name="Freeform 15"/>
          <p:cNvSpPr/>
          <p:nvPr/>
        </p:nvSpPr>
        <p:spPr>
          <a:xfrm>
            <a:off x="13034032" y="-149021"/>
            <a:ext cx="3738709" cy="1004778"/>
          </a:xfrm>
          <a:custGeom>
            <a:avLst/>
            <a:gdLst/>
            <a:ahLst/>
            <a:cxnLst/>
            <a:rect l="l" t="t" r="r" b="b"/>
            <a:pathLst>
              <a:path w="3738709" h="1004778">
                <a:moveTo>
                  <a:pt x="0" y="0"/>
                </a:moveTo>
                <a:lnTo>
                  <a:pt x="3738709" y="0"/>
                </a:lnTo>
                <a:lnTo>
                  <a:pt x="3738709" y="1004778"/>
                </a:lnTo>
                <a:lnTo>
                  <a:pt x="0" y="1004778"/>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6" name="TextBox 16"/>
          <p:cNvSpPr txBox="1"/>
          <p:nvPr/>
        </p:nvSpPr>
        <p:spPr>
          <a:xfrm>
            <a:off x="2396236" y="4565276"/>
            <a:ext cx="4989352" cy="3312805"/>
          </a:xfrm>
          <a:prstGeom prst="rect">
            <a:avLst/>
          </a:prstGeom>
        </p:spPr>
        <p:txBody>
          <a:bodyPr lIns="0" tIns="0" rIns="0" bIns="0" rtlCol="0" anchor="t">
            <a:spAutoFit/>
          </a:bodyPr>
          <a:lstStyle/>
          <a:p>
            <a:pPr algn="l">
              <a:lnSpc>
                <a:spcPts val="3779"/>
              </a:lnSpc>
              <a:spcBef>
                <a:spcPct val="0"/>
              </a:spcBef>
            </a:pPr>
            <a:r>
              <a:rPr lang="en-US" sz="2699" spc="202">
                <a:solidFill>
                  <a:srgbClr val="301906"/>
                </a:solidFill>
                <a:latin typeface="Nunito"/>
              </a:rPr>
              <a:t>Handles the input logic and updates the Model and View accordingly. For the ODT, this includes user interactions like creating shapes, editing diagrams, saving files, and so on.</a:t>
            </a:r>
          </a:p>
        </p:txBody>
      </p:sp>
      <p:sp>
        <p:nvSpPr>
          <p:cNvPr id="17" name="TextBox 17"/>
          <p:cNvSpPr txBox="1"/>
          <p:nvPr/>
        </p:nvSpPr>
        <p:spPr>
          <a:xfrm>
            <a:off x="2181225" y="2158224"/>
            <a:ext cx="6908722" cy="1076328"/>
          </a:xfrm>
          <a:prstGeom prst="rect">
            <a:avLst/>
          </a:prstGeom>
        </p:spPr>
        <p:txBody>
          <a:bodyPr lIns="0" tIns="0" rIns="0" bIns="0" rtlCol="0" anchor="t">
            <a:spAutoFit/>
          </a:bodyPr>
          <a:lstStyle/>
          <a:p>
            <a:pPr algn="l">
              <a:lnSpc>
                <a:spcPts val="8250"/>
              </a:lnSpc>
            </a:pPr>
            <a:r>
              <a:rPr lang="en-US" sz="7500">
                <a:solidFill>
                  <a:srgbClr val="301906"/>
                </a:solidFill>
                <a:latin typeface="Nunito Bold"/>
              </a:rPr>
              <a:t>Controller</a:t>
            </a:r>
          </a:p>
        </p:txBody>
      </p:sp>
      <p:sp>
        <p:nvSpPr>
          <p:cNvPr id="18" name="TextBox 18"/>
          <p:cNvSpPr txBox="1"/>
          <p:nvPr/>
        </p:nvSpPr>
        <p:spPr>
          <a:xfrm>
            <a:off x="11351354" y="2233189"/>
            <a:ext cx="5431367" cy="396250"/>
          </a:xfrm>
          <a:prstGeom prst="rect">
            <a:avLst/>
          </a:prstGeom>
        </p:spPr>
        <p:txBody>
          <a:bodyPr lIns="0" tIns="0" rIns="0" bIns="0" rtlCol="0" anchor="t">
            <a:spAutoFit/>
          </a:bodyPr>
          <a:lstStyle/>
          <a:p>
            <a:pPr algn="l">
              <a:lnSpc>
                <a:spcPts val="3359"/>
              </a:lnSpc>
              <a:spcBef>
                <a:spcPct val="0"/>
              </a:spcBef>
            </a:pPr>
            <a:r>
              <a:rPr lang="en-US" sz="2399" spc="179">
                <a:solidFill>
                  <a:srgbClr val="301906"/>
                </a:solidFill>
                <a:latin typeface="Nunito"/>
              </a:rPr>
              <a:t>Key Components for Controller:</a:t>
            </a:r>
          </a:p>
        </p:txBody>
      </p:sp>
      <p:sp>
        <p:nvSpPr>
          <p:cNvPr id="19" name="TextBox 19"/>
          <p:cNvSpPr txBox="1"/>
          <p:nvPr/>
        </p:nvSpPr>
        <p:spPr>
          <a:xfrm>
            <a:off x="10079519" y="2308529"/>
            <a:ext cx="674733" cy="342240"/>
          </a:xfrm>
          <a:prstGeom prst="rect">
            <a:avLst/>
          </a:prstGeom>
        </p:spPr>
        <p:txBody>
          <a:bodyPr lIns="0" tIns="0" rIns="0" bIns="0" rtlCol="0" anchor="t">
            <a:spAutoFit/>
          </a:bodyPr>
          <a:lstStyle/>
          <a:p>
            <a:pPr algn="ctr">
              <a:lnSpc>
                <a:spcPts val="2600"/>
              </a:lnSpc>
            </a:pPr>
            <a:r>
              <a:rPr lang="en-US" sz="2600" spc="195">
                <a:solidFill>
                  <a:srgbClr val="FFFEFD"/>
                </a:solidFill>
                <a:latin typeface="Nunito"/>
              </a:rPr>
              <a:t>1</a:t>
            </a:r>
          </a:p>
        </p:txBody>
      </p:sp>
      <p:sp>
        <p:nvSpPr>
          <p:cNvPr id="20" name="TextBox 20"/>
          <p:cNvSpPr txBox="1"/>
          <p:nvPr/>
        </p:nvSpPr>
        <p:spPr>
          <a:xfrm>
            <a:off x="10079519" y="6160490"/>
            <a:ext cx="674733" cy="342240"/>
          </a:xfrm>
          <a:prstGeom prst="rect">
            <a:avLst/>
          </a:prstGeom>
        </p:spPr>
        <p:txBody>
          <a:bodyPr lIns="0" tIns="0" rIns="0" bIns="0" rtlCol="0" anchor="t">
            <a:spAutoFit/>
          </a:bodyPr>
          <a:lstStyle/>
          <a:p>
            <a:pPr algn="ctr">
              <a:lnSpc>
                <a:spcPts val="2600"/>
              </a:lnSpc>
            </a:pPr>
            <a:r>
              <a:rPr lang="en-US" sz="2600" spc="195">
                <a:solidFill>
                  <a:srgbClr val="FFFEFD"/>
                </a:solidFill>
                <a:latin typeface="Nunito"/>
              </a:rPr>
              <a:t>2</a:t>
            </a:r>
          </a:p>
        </p:txBody>
      </p:sp>
      <p:sp>
        <p:nvSpPr>
          <p:cNvPr id="21" name="TextBox 21"/>
          <p:cNvSpPr txBox="1"/>
          <p:nvPr/>
        </p:nvSpPr>
        <p:spPr>
          <a:xfrm>
            <a:off x="11341374" y="5832418"/>
            <a:ext cx="5431367" cy="2910850"/>
          </a:xfrm>
          <a:prstGeom prst="rect">
            <a:avLst/>
          </a:prstGeom>
        </p:spPr>
        <p:txBody>
          <a:bodyPr lIns="0" tIns="0" rIns="0" bIns="0" rtlCol="0" anchor="t">
            <a:spAutoFit/>
          </a:bodyPr>
          <a:lstStyle/>
          <a:p>
            <a:pPr algn="l">
              <a:lnSpc>
                <a:spcPts val="3359"/>
              </a:lnSpc>
            </a:pPr>
            <a:r>
              <a:rPr lang="en-US" sz="2399" spc="179">
                <a:solidFill>
                  <a:srgbClr val="301906"/>
                </a:solidFill>
                <a:latin typeface="Nunito"/>
              </a:rPr>
              <a:t>User Interaction (Controller):</a:t>
            </a:r>
          </a:p>
          <a:p>
            <a:pPr marL="518079" lvl="1" indent="-259040" algn="l">
              <a:lnSpc>
                <a:spcPts val="3359"/>
              </a:lnSpc>
              <a:buFont typeface="Arial"/>
              <a:buChar char="•"/>
            </a:pPr>
            <a:r>
              <a:rPr lang="en-US" sz="2399" spc="179">
                <a:solidFill>
                  <a:srgbClr val="301906"/>
                </a:solidFill>
                <a:latin typeface="Nunito"/>
              </a:rPr>
              <a:t>The user clicks on the canvas to create a new shape.</a:t>
            </a:r>
          </a:p>
          <a:p>
            <a:pPr marL="518079" lvl="1" indent="-259040" algn="l">
              <a:lnSpc>
                <a:spcPts val="3359"/>
              </a:lnSpc>
              <a:buFont typeface="Arial"/>
              <a:buChar char="•"/>
            </a:pPr>
            <a:r>
              <a:rPr lang="en-US" sz="2399" spc="179">
                <a:solidFill>
                  <a:srgbClr val="301906"/>
                </a:solidFill>
                <a:latin typeface="Nunito"/>
              </a:rPr>
              <a:t>The Controller captures the click event and determines the appropriate action.</a:t>
            </a:r>
          </a:p>
          <a:p>
            <a:pPr algn="l">
              <a:lnSpc>
                <a:spcPts val="3359"/>
              </a:lnSpc>
            </a:pPr>
            <a:endParaRPr lang="en-US" sz="2399" spc="179">
              <a:solidFill>
                <a:srgbClr val="301906"/>
              </a:solidFill>
              <a:latin typeface="Nunito"/>
            </a:endParaRPr>
          </a:p>
        </p:txBody>
      </p:sp>
      <p:sp>
        <p:nvSpPr>
          <p:cNvPr id="22" name="TextBox 22"/>
          <p:cNvSpPr txBox="1"/>
          <p:nvPr/>
        </p:nvSpPr>
        <p:spPr>
          <a:xfrm rot="-159501">
            <a:off x="11473364" y="3952926"/>
            <a:ext cx="1256684" cy="523875"/>
          </a:xfrm>
          <a:prstGeom prst="rect">
            <a:avLst/>
          </a:prstGeom>
        </p:spPr>
        <p:txBody>
          <a:bodyPr lIns="0" tIns="0" rIns="0" bIns="0" rtlCol="0" anchor="t">
            <a:spAutoFit/>
          </a:bodyPr>
          <a:lstStyle/>
          <a:p>
            <a:pPr algn="ctr">
              <a:lnSpc>
                <a:spcPts val="2100"/>
              </a:lnSpc>
              <a:spcBef>
                <a:spcPct val="0"/>
              </a:spcBef>
            </a:pPr>
            <a:r>
              <a:rPr lang="en-US" sz="1500" spc="112">
                <a:solidFill>
                  <a:srgbClr val="301906"/>
                </a:solidFill>
                <a:latin typeface="Nunito"/>
              </a:rPr>
              <a:t>Input Handling</a:t>
            </a:r>
          </a:p>
        </p:txBody>
      </p:sp>
      <p:sp>
        <p:nvSpPr>
          <p:cNvPr id="23" name="TextBox 23"/>
          <p:cNvSpPr txBox="1"/>
          <p:nvPr/>
        </p:nvSpPr>
        <p:spPr>
          <a:xfrm rot="-159501">
            <a:off x="14903924" y="3819576"/>
            <a:ext cx="1256684" cy="790575"/>
          </a:xfrm>
          <a:prstGeom prst="rect">
            <a:avLst/>
          </a:prstGeom>
        </p:spPr>
        <p:txBody>
          <a:bodyPr lIns="0" tIns="0" rIns="0" bIns="0" rtlCol="0" anchor="t">
            <a:spAutoFit/>
          </a:bodyPr>
          <a:lstStyle/>
          <a:p>
            <a:pPr algn="ctr">
              <a:lnSpc>
                <a:spcPts val="2100"/>
              </a:lnSpc>
              <a:spcBef>
                <a:spcPct val="0"/>
              </a:spcBef>
            </a:pPr>
            <a:r>
              <a:rPr lang="en-US" sz="1500" spc="112">
                <a:solidFill>
                  <a:srgbClr val="301906"/>
                </a:solidFill>
                <a:latin typeface="Nunito"/>
              </a:rPr>
              <a:t>Data Synchronization: </a:t>
            </a:r>
          </a:p>
        </p:txBody>
      </p:sp>
      <p:sp>
        <p:nvSpPr>
          <p:cNvPr id="24" name="TextBox 24"/>
          <p:cNvSpPr txBox="1"/>
          <p:nvPr/>
        </p:nvSpPr>
        <p:spPr>
          <a:xfrm rot="293840">
            <a:off x="13186537" y="4036821"/>
            <a:ext cx="1256684" cy="523875"/>
          </a:xfrm>
          <a:prstGeom prst="rect">
            <a:avLst/>
          </a:prstGeom>
        </p:spPr>
        <p:txBody>
          <a:bodyPr lIns="0" tIns="0" rIns="0" bIns="0" rtlCol="0" anchor="t">
            <a:spAutoFit/>
          </a:bodyPr>
          <a:lstStyle/>
          <a:p>
            <a:pPr algn="ctr">
              <a:lnSpc>
                <a:spcPts val="2100"/>
              </a:lnSpc>
              <a:spcBef>
                <a:spcPct val="0"/>
              </a:spcBef>
            </a:pPr>
            <a:r>
              <a:rPr lang="en-US" sz="1500" spc="112">
                <a:solidFill>
                  <a:srgbClr val="301906"/>
                </a:solidFill>
                <a:latin typeface="Nunito"/>
              </a:rPr>
              <a:t>Input Handling</a:t>
            </a:r>
          </a:p>
        </p:txBody>
      </p:sp>
    </p:spTree>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EEE7"/>
        </a:solidFill>
        <a:effectLst/>
      </p:bgPr>
    </p:bg>
    <p:spTree>
      <p:nvGrpSpPr>
        <p:cNvPr id="1" name=""/>
        <p:cNvGrpSpPr/>
        <p:nvPr/>
      </p:nvGrpSpPr>
      <p:grpSpPr>
        <a:xfrm>
          <a:off x="0" y="0"/>
          <a:ext cx="0" cy="0"/>
          <a:chOff x="0" y="0"/>
          <a:chExt cx="0" cy="0"/>
        </a:xfrm>
      </p:grpSpPr>
      <p:sp>
        <p:nvSpPr>
          <p:cNvPr id="2" name="Freeform 2"/>
          <p:cNvSpPr/>
          <p:nvPr/>
        </p:nvSpPr>
        <p:spPr>
          <a:xfrm>
            <a:off x="-255002" y="-1069862"/>
            <a:ext cx="4328578" cy="2891129"/>
          </a:xfrm>
          <a:custGeom>
            <a:avLst/>
            <a:gdLst/>
            <a:ahLst/>
            <a:cxnLst/>
            <a:rect l="l" t="t" r="r" b="b"/>
            <a:pathLst>
              <a:path w="4328578" h="2891129">
                <a:moveTo>
                  <a:pt x="0" y="0"/>
                </a:moveTo>
                <a:lnTo>
                  <a:pt x="4328578" y="0"/>
                </a:lnTo>
                <a:lnTo>
                  <a:pt x="4328578" y="2891129"/>
                </a:lnTo>
                <a:lnTo>
                  <a:pt x="0" y="289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042667" flipH="1">
            <a:off x="15373092" y="8580248"/>
            <a:ext cx="2874456" cy="3413505"/>
          </a:xfrm>
          <a:custGeom>
            <a:avLst/>
            <a:gdLst/>
            <a:ahLst/>
            <a:cxnLst/>
            <a:rect l="l" t="t" r="r" b="b"/>
            <a:pathLst>
              <a:path w="2874456" h="3413505">
                <a:moveTo>
                  <a:pt x="2874456" y="0"/>
                </a:moveTo>
                <a:lnTo>
                  <a:pt x="0" y="0"/>
                </a:lnTo>
                <a:lnTo>
                  <a:pt x="0" y="3413504"/>
                </a:lnTo>
                <a:lnTo>
                  <a:pt x="2874456" y="3413504"/>
                </a:lnTo>
                <a:lnTo>
                  <a:pt x="287445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103589" y="612015"/>
            <a:ext cx="2590079" cy="2744455"/>
          </a:xfrm>
          <a:custGeom>
            <a:avLst/>
            <a:gdLst/>
            <a:ahLst/>
            <a:cxnLst/>
            <a:rect l="l" t="t" r="r" b="b"/>
            <a:pathLst>
              <a:path w="2590079" h="2744455">
                <a:moveTo>
                  <a:pt x="0" y="0"/>
                </a:moveTo>
                <a:lnTo>
                  <a:pt x="2590079" y="0"/>
                </a:lnTo>
                <a:lnTo>
                  <a:pt x="2590079" y="2744455"/>
                </a:lnTo>
                <a:lnTo>
                  <a:pt x="0" y="27444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692994" y="-745039"/>
            <a:ext cx="2714108" cy="2714108"/>
          </a:xfrm>
          <a:custGeom>
            <a:avLst/>
            <a:gdLst/>
            <a:ahLst/>
            <a:cxnLst/>
            <a:rect l="l" t="t" r="r" b="b"/>
            <a:pathLst>
              <a:path w="2714108" h="2714108">
                <a:moveTo>
                  <a:pt x="0" y="0"/>
                </a:moveTo>
                <a:lnTo>
                  <a:pt x="2714108" y="0"/>
                </a:lnTo>
                <a:lnTo>
                  <a:pt x="2714108" y="2714108"/>
                </a:lnTo>
                <a:lnTo>
                  <a:pt x="0" y="271410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3904306" y="2480164"/>
            <a:ext cx="25174404" cy="4989109"/>
          </a:xfrm>
          <a:custGeom>
            <a:avLst/>
            <a:gdLst/>
            <a:ahLst/>
            <a:cxnLst/>
            <a:rect l="l" t="t" r="r" b="b"/>
            <a:pathLst>
              <a:path w="25174404" h="4989109">
                <a:moveTo>
                  <a:pt x="0" y="0"/>
                </a:moveTo>
                <a:lnTo>
                  <a:pt x="25174404" y="0"/>
                </a:lnTo>
                <a:lnTo>
                  <a:pt x="25174404" y="4989109"/>
                </a:lnTo>
                <a:lnTo>
                  <a:pt x="0" y="498910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851071" y="2783917"/>
            <a:ext cx="16585859" cy="4921260"/>
          </a:xfrm>
          <a:prstGeom prst="rect">
            <a:avLst/>
          </a:prstGeom>
        </p:spPr>
        <p:txBody>
          <a:bodyPr lIns="0" tIns="0" rIns="0" bIns="0" rtlCol="0" anchor="t">
            <a:spAutoFit/>
          </a:bodyPr>
          <a:lstStyle/>
          <a:p>
            <a:pPr algn="ctr">
              <a:lnSpc>
                <a:spcPts val="4899"/>
              </a:lnSpc>
            </a:pPr>
            <a:r>
              <a:rPr lang="en-US" sz="3499" spc="262" dirty="0">
                <a:solidFill>
                  <a:srgbClr val="301906"/>
                </a:solidFill>
                <a:latin typeface="Nunito Bold"/>
              </a:rPr>
              <a:t>The MVC architectural style is well-suited for the ODT because it provides a clear separation of concerns, facilitating modularity, maintainability, and parallel development. It ensures that the application is organized, making it easier to develop, test, and extend. By leveraging MVC, the ODT can provide a robust, user-friendly, and maintainable platform for creating and managing software analysis and design diagrams.</a:t>
            </a:r>
          </a:p>
          <a:p>
            <a:pPr algn="ctr">
              <a:lnSpc>
                <a:spcPts val="4899"/>
              </a:lnSpc>
              <a:spcBef>
                <a:spcPct val="0"/>
              </a:spcBef>
            </a:pPr>
            <a:endParaRPr lang="en-US" sz="3499" spc="262" dirty="0">
              <a:solidFill>
                <a:srgbClr val="301906"/>
              </a:solidFill>
              <a:latin typeface="Nunito Bold"/>
            </a:endParaRPr>
          </a:p>
        </p:txBody>
      </p:sp>
      <p:sp>
        <p:nvSpPr>
          <p:cNvPr id="8" name="TextBox 8"/>
          <p:cNvSpPr txBox="1"/>
          <p:nvPr/>
        </p:nvSpPr>
        <p:spPr>
          <a:xfrm>
            <a:off x="6012249" y="1085850"/>
            <a:ext cx="6263503" cy="1659237"/>
          </a:xfrm>
          <a:prstGeom prst="rect">
            <a:avLst/>
          </a:prstGeom>
        </p:spPr>
        <p:txBody>
          <a:bodyPr lIns="0" tIns="0" rIns="0" bIns="0" rtlCol="0" anchor="t">
            <a:spAutoFit/>
          </a:bodyPr>
          <a:lstStyle/>
          <a:p>
            <a:pPr algn="ctr">
              <a:lnSpc>
                <a:spcPts val="6375"/>
              </a:lnSpc>
            </a:pPr>
            <a:r>
              <a:rPr lang="en-US" sz="5795" dirty="0">
                <a:solidFill>
                  <a:srgbClr val="301906"/>
                </a:solidFill>
                <a:latin typeface="Nunito Bold"/>
              </a:rPr>
              <a:t>Summary</a:t>
            </a:r>
          </a:p>
          <a:p>
            <a:pPr algn="ctr">
              <a:lnSpc>
                <a:spcPts val="6375"/>
              </a:lnSpc>
            </a:pPr>
            <a:endParaRPr lang="en-US" sz="5795" dirty="0">
              <a:solidFill>
                <a:srgbClr val="301906"/>
              </a:solidFill>
              <a:latin typeface="Nunito Bold"/>
            </a:endParaRPr>
          </a:p>
        </p:txBody>
      </p:sp>
      <p:sp>
        <p:nvSpPr>
          <p:cNvPr id="9" name="Freeform 9"/>
          <p:cNvSpPr/>
          <p:nvPr/>
        </p:nvSpPr>
        <p:spPr>
          <a:xfrm>
            <a:off x="673441" y="8577174"/>
            <a:ext cx="4020047" cy="2236608"/>
          </a:xfrm>
          <a:custGeom>
            <a:avLst/>
            <a:gdLst/>
            <a:ahLst/>
            <a:cxnLst/>
            <a:rect l="l" t="t" r="r" b="b"/>
            <a:pathLst>
              <a:path w="4020047" h="2236608">
                <a:moveTo>
                  <a:pt x="0" y="0"/>
                </a:moveTo>
                <a:lnTo>
                  <a:pt x="4020047" y="0"/>
                </a:lnTo>
                <a:lnTo>
                  <a:pt x="4020047" y="2236608"/>
                </a:lnTo>
                <a:lnTo>
                  <a:pt x="0" y="223660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15240000" y="6567690"/>
            <a:ext cx="3738709" cy="1004778"/>
          </a:xfrm>
          <a:custGeom>
            <a:avLst/>
            <a:gdLst/>
            <a:ahLst/>
            <a:cxnLst/>
            <a:rect l="l" t="t" r="r" b="b"/>
            <a:pathLst>
              <a:path w="3738709" h="1004778">
                <a:moveTo>
                  <a:pt x="0" y="0"/>
                </a:moveTo>
                <a:lnTo>
                  <a:pt x="3738710" y="0"/>
                </a:lnTo>
                <a:lnTo>
                  <a:pt x="3738710" y="1004779"/>
                </a:lnTo>
                <a:lnTo>
                  <a:pt x="0" y="10047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rot="17842345">
            <a:off x="-1508716" y="2588645"/>
            <a:ext cx="3583902" cy="1778919"/>
          </a:xfrm>
          <a:custGeom>
            <a:avLst/>
            <a:gdLst/>
            <a:ahLst/>
            <a:cxnLst/>
            <a:rect l="l" t="t" r="r" b="b"/>
            <a:pathLst>
              <a:path w="3583902" h="1778919">
                <a:moveTo>
                  <a:pt x="0" y="0"/>
                </a:moveTo>
                <a:lnTo>
                  <a:pt x="3583902" y="0"/>
                </a:lnTo>
                <a:lnTo>
                  <a:pt x="3583902" y="1778919"/>
                </a:lnTo>
                <a:lnTo>
                  <a:pt x="0" y="177891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a:off x="16041226" y="-979173"/>
            <a:ext cx="3205162" cy="2140781"/>
          </a:xfrm>
          <a:custGeom>
            <a:avLst/>
            <a:gdLst/>
            <a:ahLst/>
            <a:cxnLst/>
            <a:rect l="l" t="t" r="r" b="b"/>
            <a:pathLst>
              <a:path w="3205162" h="2140781">
                <a:moveTo>
                  <a:pt x="0" y="0"/>
                </a:moveTo>
                <a:lnTo>
                  <a:pt x="3205162" y="0"/>
                </a:lnTo>
                <a:lnTo>
                  <a:pt x="3205162" y="2140781"/>
                </a:lnTo>
                <a:lnTo>
                  <a:pt x="0" y="2140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9756903" y="1879610"/>
            <a:ext cx="5325181" cy="9717712"/>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990322" y="8432051"/>
            <a:ext cx="3472974" cy="1897112"/>
          </a:xfrm>
          <a:custGeom>
            <a:avLst/>
            <a:gdLst/>
            <a:ahLst/>
            <a:cxnLst/>
            <a:rect l="l" t="t" r="r" b="b"/>
            <a:pathLst>
              <a:path w="3472974" h="1897112">
                <a:moveTo>
                  <a:pt x="0" y="0"/>
                </a:moveTo>
                <a:lnTo>
                  <a:pt x="3472975" y="0"/>
                </a:lnTo>
                <a:lnTo>
                  <a:pt x="3472975" y="1897112"/>
                </a:lnTo>
                <a:lnTo>
                  <a:pt x="0" y="18971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320478">
            <a:off x="11442005" y="1887836"/>
            <a:ext cx="2247735" cy="7923785"/>
          </a:xfrm>
          <a:custGeom>
            <a:avLst/>
            <a:gdLst/>
            <a:ahLst/>
            <a:cxnLst/>
            <a:rect l="l" t="t" r="r" b="b"/>
            <a:pathLst>
              <a:path w="2801036" h="8511434">
                <a:moveTo>
                  <a:pt x="0" y="0"/>
                </a:moveTo>
                <a:lnTo>
                  <a:pt x="2801035" y="0"/>
                </a:lnTo>
                <a:lnTo>
                  <a:pt x="2801035" y="8511434"/>
                </a:lnTo>
                <a:lnTo>
                  <a:pt x="0" y="851143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11316" y="1762208"/>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411316" y="4579064"/>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411316" y="320392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TextBox 9"/>
          <p:cNvSpPr txBox="1"/>
          <p:nvPr/>
        </p:nvSpPr>
        <p:spPr>
          <a:xfrm>
            <a:off x="7824544" y="1589613"/>
            <a:ext cx="9362692" cy="1029128"/>
          </a:xfrm>
          <a:prstGeom prst="rect">
            <a:avLst/>
          </a:prstGeom>
        </p:spPr>
        <p:txBody>
          <a:bodyPr wrap="square" lIns="0" tIns="0" rIns="0" bIns="0" rtlCol="0" anchor="t">
            <a:spAutoFit/>
          </a:bodyPr>
          <a:lstStyle/>
          <a:p>
            <a:pPr algn="ctr">
              <a:lnSpc>
                <a:spcPts val="8250"/>
              </a:lnSpc>
            </a:pPr>
            <a:r>
              <a:rPr lang="en-US" sz="6000" b="1" dirty="0">
                <a:solidFill>
                  <a:srgbClr val="301906"/>
                </a:solidFill>
                <a:latin typeface="Nunito Bold"/>
              </a:rPr>
              <a:t>S</a:t>
            </a:r>
            <a:r>
              <a:rPr lang="en-US" sz="4800" dirty="0">
                <a:solidFill>
                  <a:srgbClr val="301906"/>
                </a:solidFill>
                <a:latin typeface="Nunito Bold"/>
              </a:rPr>
              <a:t>oftware </a:t>
            </a:r>
            <a:r>
              <a:rPr lang="en-US" sz="6000" b="1" dirty="0">
                <a:solidFill>
                  <a:srgbClr val="301906"/>
                </a:solidFill>
                <a:latin typeface="Nunito Bold"/>
              </a:rPr>
              <a:t>D</a:t>
            </a:r>
            <a:r>
              <a:rPr lang="en-US" sz="4800" dirty="0">
                <a:solidFill>
                  <a:srgbClr val="301906"/>
                </a:solidFill>
                <a:latin typeface="Nunito Bold"/>
              </a:rPr>
              <a:t>esign &amp; </a:t>
            </a:r>
            <a:r>
              <a:rPr lang="en-US" sz="6000" b="1" dirty="0">
                <a:solidFill>
                  <a:srgbClr val="301906"/>
                </a:solidFill>
                <a:latin typeface="Nunito Bold"/>
              </a:rPr>
              <a:t>A</a:t>
            </a:r>
            <a:r>
              <a:rPr lang="en-US" sz="4800" dirty="0">
                <a:solidFill>
                  <a:srgbClr val="301906"/>
                </a:solidFill>
                <a:latin typeface="Nunito Bold"/>
              </a:rPr>
              <a:t>rchitecture</a:t>
            </a:r>
          </a:p>
        </p:txBody>
      </p:sp>
      <p:sp>
        <p:nvSpPr>
          <p:cNvPr id="10" name="TextBox 10"/>
          <p:cNvSpPr txBox="1"/>
          <p:nvPr/>
        </p:nvSpPr>
        <p:spPr>
          <a:xfrm>
            <a:off x="656316" y="2263546"/>
            <a:ext cx="744769" cy="390428"/>
          </a:xfrm>
          <a:prstGeom prst="rect">
            <a:avLst/>
          </a:prstGeom>
        </p:spPr>
        <p:txBody>
          <a:bodyPr lIns="0" tIns="0" rIns="0" bIns="0" rtlCol="0" anchor="t">
            <a:spAutoFit/>
          </a:bodyPr>
          <a:lstStyle/>
          <a:p>
            <a:pPr algn="ctr">
              <a:lnSpc>
                <a:spcPts val="2899"/>
              </a:lnSpc>
            </a:pPr>
            <a:r>
              <a:rPr lang="en-US" sz="2899" spc="217" dirty="0">
                <a:solidFill>
                  <a:srgbClr val="301906"/>
                </a:solidFill>
                <a:latin typeface="Nunito"/>
              </a:rPr>
              <a:t>6</a:t>
            </a:r>
          </a:p>
        </p:txBody>
      </p:sp>
      <p:sp>
        <p:nvSpPr>
          <p:cNvPr id="11" name="TextBox 11"/>
          <p:cNvSpPr txBox="1"/>
          <p:nvPr/>
        </p:nvSpPr>
        <p:spPr>
          <a:xfrm>
            <a:off x="656316" y="5082146"/>
            <a:ext cx="744769" cy="390428"/>
          </a:xfrm>
          <a:prstGeom prst="rect">
            <a:avLst/>
          </a:prstGeom>
        </p:spPr>
        <p:txBody>
          <a:bodyPr lIns="0" tIns="0" rIns="0" bIns="0" rtlCol="0" anchor="t">
            <a:spAutoFit/>
          </a:bodyPr>
          <a:lstStyle/>
          <a:p>
            <a:pPr algn="ctr">
              <a:lnSpc>
                <a:spcPts val="2899"/>
              </a:lnSpc>
            </a:pPr>
            <a:r>
              <a:rPr lang="en-US" sz="2899" spc="217" dirty="0">
                <a:solidFill>
                  <a:srgbClr val="301906"/>
                </a:solidFill>
                <a:latin typeface="Nunito"/>
              </a:rPr>
              <a:t>6.2</a:t>
            </a:r>
          </a:p>
        </p:txBody>
      </p:sp>
      <p:sp>
        <p:nvSpPr>
          <p:cNvPr id="12" name="TextBox 12"/>
          <p:cNvSpPr txBox="1"/>
          <p:nvPr/>
        </p:nvSpPr>
        <p:spPr>
          <a:xfrm>
            <a:off x="656316" y="3707002"/>
            <a:ext cx="744769" cy="390428"/>
          </a:xfrm>
          <a:prstGeom prst="rect">
            <a:avLst/>
          </a:prstGeom>
        </p:spPr>
        <p:txBody>
          <a:bodyPr lIns="0" tIns="0" rIns="0" bIns="0" rtlCol="0" anchor="t">
            <a:spAutoFit/>
          </a:bodyPr>
          <a:lstStyle/>
          <a:p>
            <a:pPr algn="ctr">
              <a:lnSpc>
                <a:spcPts val="2899"/>
              </a:lnSpc>
            </a:pPr>
            <a:r>
              <a:rPr lang="en-US" sz="2899" spc="217" dirty="0">
                <a:solidFill>
                  <a:srgbClr val="FFFEFD"/>
                </a:solidFill>
                <a:latin typeface="Nunito"/>
              </a:rPr>
              <a:t>6.1</a:t>
            </a:r>
          </a:p>
        </p:txBody>
      </p:sp>
      <p:sp>
        <p:nvSpPr>
          <p:cNvPr id="13" name="TextBox 13"/>
          <p:cNvSpPr txBox="1"/>
          <p:nvPr/>
        </p:nvSpPr>
        <p:spPr>
          <a:xfrm>
            <a:off x="8826463" y="6748507"/>
            <a:ext cx="6901660" cy="2461571"/>
          </a:xfrm>
          <a:prstGeom prst="rect">
            <a:avLst/>
          </a:prstGeom>
        </p:spPr>
        <p:txBody>
          <a:bodyPr wrap="square" lIns="0" tIns="0" rIns="0" bIns="0" rtlCol="0" anchor="t">
            <a:spAutoFit/>
          </a:bodyPr>
          <a:lstStyle/>
          <a:p>
            <a:pPr algn="ctr">
              <a:lnSpc>
                <a:spcPts val="3727"/>
              </a:lnSpc>
              <a:spcBef>
                <a:spcPct val="0"/>
              </a:spcBef>
            </a:pPr>
            <a:endParaRPr lang="en-US" sz="2662" spc="199" dirty="0">
              <a:solidFill>
                <a:srgbClr val="000000"/>
              </a:solidFill>
              <a:latin typeface="Nunito"/>
            </a:endParaRPr>
          </a:p>
          <a:p>
            <a:pPr algn="ctr">
              <a:lnSpc>
                <a:spcPts val="3727"/>
              </a:lnSpc>
              <a:spcBef>
                <a:spcPct val="0"/>
              </a:spcBef>
            </a:pPr>
            <a:endParaRPr lang="en-US" sz="2662" spc="199" dirty="0">
              <a:solidFill>
                <a:srgbClr val="000000"/>
              </a:solidFill>
              <a:latin typeface="Nunito"/>
            </a:endParaRPr>
          </a:p>
          <a:p>
            <a:pPr algn="ctr">
              <a:lnSpc>
                <a:spcPts val="3727"/>
              </a:lnSpc>
              <a:spcBef>
                <a:spcPct val="0"/>
              </a:spcBef>
            </a:pPr>
            <a:r>
              <a:rPr lang="en-US" sz="4800" b="1" spc="199" dirty="0">
                <a:solidFill>
                  <a:srgbClr val="000000"/>
                </a:solidFill>
                <a:latin typeface="Nunito"/>
              </a:rPr>
              <a:t>S</a:t>
            </a:r>
            <a:r>
              <a:rPr lang="en-US" sz="3200" b="1" spc="199" dirty="0">
                <a:solidFill>
                  <a:srgbClr val="000000"/>
                </a:solidFill>
                <a:latin typeface="Nunito"/>
              </a:rPr>
              <a:t>UBMITTED </a:t>
            </a:r>
            <a:r>
              <a:rPr lang="en-US" sz="4800" b="1" spc="199" dirty="0">
                <a:solidFill>
                  <a:srgbClr val="000000"/>
                </a:solidFill>
                <a:latin typeface="Nunito"/>
              </a:rPr>
              <a:t>T</a:t>
            </a:r>
            <a:r>
              <a:rPr lang="en-US" sz="3200" b="1" spc="199" dirty="0">
                <a:solidFill>
                  <a:srgbClr val="000000"/>
                </a:solidFill>
                <a:latin typeface="Nunito"/>
              </a:rPr>
              <a:t>O:</a:t>
            </a:r>
          </a:p>
          <a:p>
            <a:pPr algn="ctr">
              <a:lnSpc>
                <a:spcPts val="3727"/>
              </a:lnSpc>
              <a:spcBef>
                <a:spcPct val="0"/>
              </a:spcBef>
            </a:pPr>
            <a:endParaRPr lang="en-US" sz="2662" spc="199" dirty="0">
              <a:solidFill>
                <a:srgbClr val="000000"/>
              </a:solidFill>
              <a:latin typeface="Nunito"/>
            </a:endParaRPr>
          </a:p>
          <a:p>
            <a:pPr algn="ctr">
              <a:lnSpc>
                <a:spcPts val="3727"/>
              </a:lnSpc>
              <a:spcBef>
                <a:spcPct val="0"/>
              </a:spcBef>
            </a:pPr>
            <a:r>
              <a:rPr lang="en-US" sz="5400" spc="199" dirty="0">
                <a:solidFill>
                  <a:srgbClr val="000000"/>
                </a:solidFill>
                <a:latin typeface="Nunito Bold" charset="0"/>
              </a:rPr>
              <a:t>L</a:t>
            </a:r>
            <a:r>
              <a:rPr lang="en-US" sz="4400" spc="199" dirty="0">
                <a:solidFill>
                  <a:srgbClr val="000000"/>
                </a:solidFill>
                <a:latin typeface="Nunito Bold" charset="0"/>
              </a:rPr>
              <a:t>EC. </a:t>
            </a:r>
            <a:r>
              <a:rPr lang="en-US" sz="5400" spc="199" dirty="0">
                <a:solidFill>
                  <a:srgbClr val="000000"/>
                </a:solidFill>
                <a:latin typeface="Nunito Bold" charset="0"/>
              </a:rPr>
              <a:t>F</a:t>
            </a:r>
            <a:r>
              <a:rPr lang="en-US" sz="4400" spc="199" dirty="0">
                <a:solidFill>
                  <a:srgbClr val="000000"/>
                </a:solidFill>
                <a:latin typeface="Nunito Bold" charset="0"/>
              </a:rPr>
              <a:t>AWAD </a:t>
            </a:r>
            <a:r>
              <a:rPr lang="en-US" sz="5400" spc="199" dirty="0">
                <a:solidFill>
                  <a:srgbClr val="000000"/>
                </a:solidFill>
                <a:latin typeface="Nunito Bold" charset="0"/>
              </a:rPr>
              <a:t>K</a:t>
            </a:r>
            <a:r>
              <a:rPr lang="en-US" sz="4400" spc="199" dirty="0">
                <a:solidFill>
                  <a:srgbClr val="000000"/>
                </a:solidFill>
                <a:latin typeface="Nunito Bold" charset="0"/>
              </a:rPr>
              <a:t>HAN</a:t>
            </a:r>
          </a:p>
        </p:txBody>
      </p:sp>
      <p:sp>
        <p:nvSpPr>
          <p:cNvPr id="14" name="Freeform 14"/>
          <p:cNvSpPr/>
          <p:nvPr/>
        </p:nvSpPr>
        <p:spPr>
          <a:xfrm>
            <a:off x="411316" y="5936795"/>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Freeform 15"/>
          <p:cNvSpPr/>
          <p:nvPr/>
        </p:nvSpPr>
        <p:spPr>
          <a:xfrm>
            <a:off x="411316" y="737976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TextBox 16"/>
          <p:cNvSpPr txBox="1"/>
          <p:nvPr/>
        </p:nvSpPr>
        <p:spPr>
          <a:xfrm>
            <a:off x="656316" y="6482468"/>
            <a:ext cx="744769" cy="390428"/>
          </a:xfrm>
          <a:prstGeom prst="rect">
            <a:avLst/>
          </a:prstGeom>
        </p:spPr>
        <p:txBody>
          <a:bodyPr lIns="0" tIns="0" rIns="0" bIns="0" rtlCol="0" anchor="t">
            <a:spAutoFit/>
          </a:bodyPr>
          <a:lstStyle/>
          <a:p>
            <a:pPr algn="ctr">
              <a:lnSpc>
                <a:spcPts val="2899"/>
              </a:lnSpc>
            </a:pPr>
            <a:r>
              <a:rPr lang="en-US" sz="2899" spc="217" dirty="0">
                <a:solidFill>
                  <a:srgbClr val="FFFEFD"/>
                </a:solidFill>
                <a:latin typeface="Nunito"/>
              </a:rPr>
              <a:t>6.3</a:t>
            </a:r>
          </a:p>
        </p:txBody>
      </p:sp>
      <p:sp>
        <p:nvSpPr>
          <p:cNvPr id="17" name="TextBox 17"/>
          <p:cNvSpPr txBox="1"/>
          <p:nvPr/>
        </p:nvSpPr>
        <p:spPr>
          <a:xfrm>
            <a:off x="656316" y="7882816"/>
            <a:ext cx="744769" cy="390428"/>
          </a:xfrm>
          <a:prstGeom prst="rect">
            <a:avLst/>
          </a:prstGeom>
        </p:spPr>
        <p:txBody>
          <a:bodyPr lIns="0" tIns="0" rIns="0" bIns="0" rtlCol="0" anchor="t">
            <a:spAutoFit/>
          </a:bodyPr>
          <a:lstStyle/>
          <a:p>
            <a:pPr algn="ctr">
              <a:lnSpc>
                <a:spcPts val="2899"/>
              </a:lnSpc>
            </a:pPr>
            <a:r>
              <a:rPr lang="en-US" sz="2899" spc="217" dirty="0">
                <a:solidFill>
                  <a:srgbClr val="301906"/>
                </a:solidFill>
                <a:latin typeface="Nunito"/>
              </a:rPr>
              <a:t>7</a:t>
            </a:r>
          </a:p>
        </p:txBody>
      </p:sp>
      <p:sp>
        <p:nvSpPr>
          <p:cNvPr id="18" name="TextBox 18"/>
          <p:cNvSpPr txBox="1"/>
          <p:nvPr/>
        </p:nvSpPr>
        <p:spPr>
          <a:xfrm>
            <a:off x="901859" y="707578"/>
            <a:ext cx="5832936" cy="475130"/>
          </a:xfrm>
          <a:prstGeom prst="rect">
            <a:avLst/>
          </a:prstGeom>
        </p:spPr>
        <p:txBody>
          <a:bodyPr lIns="0" tIns="0" rIns="0" bIns="0" rtlCol="0" anchor="t">
            <a:spAutoFit/>
          </a:bodyPr>
          <a:lstStyle/>
          <a:p>
            <a:pPr algn="l">
              <a:lnSpc>
                <a:spcPts val="3499"/>
              </a:lnSpc>
              <a:spcBef>
                <a:spcPct val="0"/>
              </a:spcBef>
            </a:pPr>
            <a:r>
              <a:rPr lang="en-US" sz="3600" b="1" spc="187" dirty="0">
                <a:solidFill>
                  <a:srgbClr val="301906"/>
                </a:solidFill>
                <a:latin typeface="Nunito Bold"/>
              </a:rPr>
              <a:t>CATALOG</a:t>
            </a:r>
          </a:p>
        </p:txBody>
      </p:sp>
      <p:sp>
        <p:nvSpPr>
          <p:cNvPr id="19" name="TextBox 19"/>
          <p:cNvSpPr txBox="1"/>
          <p:nvPr/>
        </p:nvSpPr>
        <p:spPr>
          <a:xfrm>
            <a:off x="1100764" y="2375880"/>
            <a:ext cx="4681348" cy="350096"/>
          </a:xfrm>
          <a:prstGeom prst="rect">
            <a:avLst/>
          </a:prstGeom>
        </p:spPr>
        <p:txBody>
          <a:bodyPr wrap="square" lIns="0" tIns="0" rIns="0" bIns="0" rtlCol="0" anchor="t">
            <a:spAutoFit/>
          </a:bodyPr>
          <a:lstStyle/>
          <a:p>
            <a:pPr algn="ctr">
              <a:lnSpc>
                <a:spcPts val="2600"/>
              </a:lnSpc>
              <a:spcBef>
                <a:spcPct val="0"/>
              </a:spcBef>
            </a:pPr>
            <a:r>
              <a:rPr lang="en-US" sz="2600" spc="195" dirty="0">
                <a:solidFill>
                  <a:srgbClr val="000000"/>
                </a:solidFill>
                <a:latin typeface="Nunito"/>
              </a:rPr>
              <a:t>Low Level Design</a:t>
            </a:r>
          </a:p>
        </p:txBody>
      </p:sp>
      <p:sp>
        <p:nvSpPr>
          <p:cNvPr id="20" name="TextBox 20"/>
          <p:cNvSpPr txBox="1"/>
          <p:nvPr/>
        </p:nvSpPr>
        <p:spPr>
          <a:xfrm>
            <a:off x="1854542" y="3623552"/>
            <a:ext cx="4880253" cy="410369"/>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a:t>
            </a:r>
            <a:r>
              <a:rPr lang="en-US" sz="2600" spc="172" dirty="0">
                <a:solidFill>
                  <a:srgbClr val="301906"/>
                </a:solidFill>
                <a:latin typeface="Nunito"/>
              </a:rPr>
              <a:t>Data Structures</a:t>
            </a:r>
          </a:p>
        </p:txBody>
      </p:sp>
      <p:sp>
        <p:nvSpPr>
          <p:cNvPr id="21" name="TextBox 21"/>
          <p:cNvSpPr txBox="1"/>
          <p:nvPr/>
        </p:nvSpPr>
        <p:spPr>
          <a:xfrm>
            <a:off x="1854542" y="4908166"/>
            <a:ext cx="4880253" cy="410369"/>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a:t>
            </a:r>
            <a:r>
              <a:rPr lang="en-US" sz="2600" spc="172" dirty="0">
                <a:solidFill>
                  <a:srgbClr val="301906"/>
                </a:solidFill>
                <a:latin typeface="Nunito"/>
              </a:rPr>
              <a:t>Algorithms</a:t>
            </a:r>
          </a:p>
        </p:txBody>
      </p:sp>
      <p:sp>
        <p:nvSpPr>
          <p:cNvPr id="22" name="TextBox 22"/>
          <p:cNvSpPr txBox="1"/>
          <p:nvPr/>
        </p:nvSpPr>
        <p:spPr>
          <a:xfrm>
            <a:off x="1854542" y="6368768"/>
            <a:ext cx="4880253" cy="410369"/>
          </a:xfrm>
          <a:prstGeom prst="rect">
            <a:avLst/>
          </a:prstGeom>
        </p:spPr>
        <p:txBody>
          <a:bodyPr lIns="0" tIns="0" rIns="0" bIns="0" rtlCol="0" anchor="t">
            <a:spAutoFit/>
          </a:bodyPr>
          <a:lstStyle/>
          <a:p>
            <a:pPr algn="l">
              <a:lnSpc>
                <a:spcPts val="3219"/>
              </a:lnSpc>
              <a:spcBef>
                <a:spcPct val="0"/>
              </a:spcBef>
            </a:pPr>
            <a:r>
              <a:rPr lang="en-US" sz="2600" spc="172" dirty="0">
                <a:solidFill>
                  <a:srgbClr val="301906"/>
                </a:solidFill>
                <a:latin typeface="Nunito"/>
              </a:rPr>
              <a:t>Database</a:t>
            </a:r>
          </a:p>
        </p:txBody>
      </p:sp>
      <p:sp>
        <p:nvSpPr>
          <p:cNvPr id="23" name="TextBox 23"/>
          <p:cNvSpPr txBox="1"/>
          <p:nvPr/>
        </p:nvSpPr>
        <p:spPr>
          <a:xfrm>
            <a:off x="1854542" y="7778041"/>
            <a:ext cx="4880253" cy="410369"/>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a:t>
            </a:r>
            <a:r>
              <a:rPr lang="en-US" sz="2600" spc="172" dirty="0">
                <a:solidFill>
                  <a:srgbClr val="301906"/>
                </a:solidFill>
                <a:latin typeface="Nunito"/>
              </a:rPr>
              <a:t>Mid Level Design</a:t>
            </a:r>
          </a:p>
        </p:txBody>
      </p:sp>
      <p:sp>
        <p:nvSpPr>
          <p:cNvPr id="24" name="TextBox 24"/>
          <p:cNvSpPr txBox="1"/>
          <p:nvPr/>
        </p:nvSpPr>
        <p:spPr>
          <a:xfrm>
            <a:off x="1854542" y="9062656"/>
            <a:ext cx="4880253" cy="410369"/>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a:t>
            </a:r>
            <a:r>
              <a:rPr lang="en-US" sz="2600" spc="172" dirty="0">
                <a:solidFill>
                  <a:srgbClr val="301906"/>
                </a:solidFill>
                <a:latin typeface="Nunito"/>
              </a:rPr>
              <a:t>Graphical User Interfaces</a:t>
            </a:r>
          </a:p>
        </p:txBody>
      </p:sp>
      <p:sp>
        <p:nvSpPr>
          <p:cNvPr id="26" name="Freeform 26"/>
          <p:cNvSpPr/>
          <p:nvPr/>
        </p:nvSpPr>
        <p:spPr>
          <a:xfrm>
            <a:off x="501326" y="8821800"/>
            <a:ext cx="1054749" cy="1117615"/>
          </a:xfrm>
          <a:custGeom>
            <a:avLst/>
            <a:gdLst/>
            <a:ahLst/>
            <a:cxnLst/>
            <a:rect l="l" t="t" r="r" b="b"/>
            <a:pathLst>
              <a:path w="1054749" h="1117615">
                <a:moveTo>
                  <a:pt x="0" y="0"/>
                </a:moveTo>
                <a:lnTo>
                  <a:pt x="1054748" y="0"/>
                </a:lnTo>
                <a:lnTo>
                  <a:pt x="1054748"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7" name="TextBox 27"/>
          <p:cNvSpPr txBox="1"/>
          <p:nvPr/>
        </p:nvSpPr>
        <p:spPr>
          <a:xfrm>
            <a:off x="710606" y="9364398"/>
            <a:ext cx="636188" cy="323165"/>
          </a:xfrm>
          <a:prstGeom prst="rect">
            <a:avLst/>
          </a:prstGeom>
        </p:spPr>
        <p:txBody>
          <a:bodyPr lIns="0" tIns="0" rIns="0" bIns="0" rtlCol="0" anchor="t">
            <a:spAutoFit/>
          </a:bodyPr>
          <a:lstStyle/>
          <a:p>
            <a:pPr algn="ctr">
              <a:lnSpc>
                <a:spcPts val="2400"/>
              </a:lnSpc>
            </a:pPr>
            <a:r>
              <a:rPr lang="en-US" sz="2400" spc="180" dirty="0">
                <a:solidFill>
                  <a:srgbClr val="FFFEFD"/>
                </a:solidFill>
                <a:latin typeface="Nunito"/>
              </a:rPr>
              <a:t>7.1</a:t>
            </a:r>
          </a:p>
        </p:txBody>
      </p:sp>
      <p:sp>
        <p:nvSpPr>
          <p:cNvPr id="28" name="TextBox 25">
            <a:extLst>
              <a:ext uri="{FF2B5EF4-FFF2-40B4-BE49-F238E27FC236}">
                <a16:creationId xmlns:a16="http://schemas.microsoft.com/office/drawing/2014/main" id="{85BFFCE4-FB8B-42E3-ADA3-BA9E2F96B3A7}"/>
              </a:ext>
            </a:extLst>
          </p:cNvPr>
          <p:cNvSpPr txBox="1"/>
          <p:nvPr/>
        </p:nvSpPr>
        <p:spPr>
          <a:xfrm>
            <a:off x="9492826" y="5335332"/>
            <a:ext cx="6235297" cy="1418978"/>
          </a:xfrm>
          <a:prstGeom prst="rect">
            <a:avLst/>
          </a:prstGeom>
        </p:spPr>
        <p:txBody>
          <a:bodyPr wrap="square" lIns="0" tIns="0" rIns="0" bIns="0" rtlCol="0" anchor="t">
            <a:spAutoFit/>
          </a:bodyPr>
          <a:lstStyle/>
          <a:p>
            <a:pPr algn="ctr">
              <a:lnSpc>
                <a:spcPts val="3540"/>
              </a:lnSpc>
              <a:spcBef>
                <a:spcPct val="0"/>
              </a:spcBef>
            </a:pPr>
            <a:r>
              <a:rPr lang="en-US" sz="4800" b="1" spc="189" dirty="0">
                <a:solidFill>
                  <a:srgbClr val="301906"/>
                </a:solidFill>
                <a:latin typeface="Nunito Bold"/>
              </a:rPr>
              <a:t>C</a:t>
            </a:r>
            <a:r>
              <a:rPr lang="en-US" sz="3600" spc="189" dirty="0">
                <a:solidFill>
                  <a:srgbClr val="301906"/>
                </a:solidFill>
                <a:latin typeface="Nunito Bold"/>
              </a:rPr>
              <a:t>OMPLEX </a:t>
            </a:r>
            <a:r>
              <a:rPr lang="en-US" sz="4800" b="1" spc="189" dirty="0">
                <a:solidFill>
                  <a:srgbClr val="301906"/>
                </a:solidFill>
                <a:latin typeface="Nunito Bold"/>
              </a:rPr>
              <a:t>E</a:t>
            </a:r>
            <a:r>
              <a:rPr lang="en-US" sz="3600" spc="189" dirty="0">
                <a:solidFill>
                  <a:srgbClr val="301906"/>
                </a:solidFill>
                <a:latin typeface="Nunito Bold"/>
              </a:rPr>
              <a:t>NGINEERING</a:t>
            </a:r>
          </a:p>
          <a:p>
            <a:pPr algn="ctr">
              <a:lnSpc>
                <a:spcPts val="3540"/>
              </a:lnSpc>
              <a:spcBef>
                <a:spcPct val="0"/>
              </a:spcBef>
            </a:pPr>
            <a:r>
              <a:rPr lang="en-US" sz="3600" spc="189" dirty="0">
                <a:solidFill>
                  <a:srgbClr val="301906"/>
                </a:solidFill>
                <a:latin typeface="Nunito Bold"/>
              </a:rPr>
              <a:t> </a:t>
            </a:r>
          </a:p>
          <a:p>
            <a:pPr algn="ctr">
              <a:lnSpc>
                <a:spcPts val="3540"/>
              </a:lnSpc>
              <a:spcBef>
                <a:spcPct val="0"/>
              </a:spcBef>
            </a:pPr>
            <a:r>
              <a:rPr lang="en-US" sz="4800" b="1" spc="189" dirty="0">
                <a:solidFill>
                  <a:srgbClr val="301906"/>
                </a:solidFill>
                <a:latin typeface="Nunito Bold"/>
              </a:rPr>
              <a:t>A</a:t>
            </a:r>
            <a:r>
              <a:rPr lang="en-US" sz="3600" spc="189" dirty="0">
                <a:solidFill>
                  <a:srgbClr val="301906"/>
                </a:solidFill>
                <a:latin typeface="Nunito Bold"/>
              </a:rPr>
              <a:t>CTIVITY</a:t>
            </a:r>
          </a:p>
        </p:txBody>
      </p:sp>
      <p:sp>
        <p:nvSpPr>
          <p:cNvPr id="30" name="TextBox 29">
            <a:extLst>
              <a:ext uri="{FF2B5EF4-FFF2-40B4-BE49-F238E27FC236}">
                <a16:creationId xmlns:a16="http://schemas.microsoft.com/office/drawing/2014/main" id="{4C5C3C1D-F5CD-4F71-837E-145657A18C4C}"/>
              </a:ext>
            </a:extLst>
          </p:cNvPr>
          <p:cNvSpPr txBox="1"/>
          <p:nvPr/>
        </p:nvSpPr>
        <p:spPr>
          <a:xfrm>
            <a:off x="11201400" y="2885238"/>
            <a:ext cx="2973422" cy="582852"/>
          </a:xfrm>
          <a:prstGeom prst="rect">
            <a:avLst/>
          </a:prstGeom>
          <a:noFill/>
        </p:spPr>
        <p:txBody>
          <a:bodyPr wrap="square">
            <a:spAutoFit/>
          </a:bodyPr>
          <a:lstStyle/>
          <a:p>
            <a:pPr algn="ctr">
              <a:lnSpc>
                <a:spcPts val="3540"/>
              </a:lnSpc>
              <a:spcBef>
                <a:spcPct val="0"/>
              </a:spcBef>
            </a:pPr>
            <a:r>
              <a:rPr lang="en-US" sz="4000" spc="189" dirty="0">
                <a:solidFill>
                  <a:srgbClr val="301906"/>
                </a:solidFill>
                <a:latin typeface="Nunito Bold"/>
              </a:rPr>
              <a:t>(SE-211)</a:t>
            </a:r>
          </a:p>
        </p:txBody>
      </p:sp>
    </p:spTree>
    <p:extLst>
      <p:ext uri="{BB962C8B-B14F-4D97-AF65-F5344CB8AC3E}">
        <p14:creationId xmlns:p14="http://schemas.microsoft.com/office/powerpoint/2010/main" val="1914823598"/>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1577053" y="-450934"/>
            <a:ext cx="3934308" cy="3073678"/>
          </a:xfrm>
          <a:custGeom>
            <a:avLst/>
            <a:gdLst/>
            <a:ahLst/>
            <a:cxnLst/>
            <a:rect l="l" t="t" r="r" b="b"/>
            <a:pathLst>
              <a:path w="3934308" h="3073678">
                <a:moveTo>
                  <a:pt x="0" y="0"/>
                </a:moveTo>
                <a:lnTo>
                  <a:pt x="3934307" y="0"/>
                </a:lnTo>
                <a:lnTo>
                  <a:pt x="3934307" y="3073678"/>
                </a:lnTo>
                <a:lnTo>
                  <a:pt x="0" y="30736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259300" y="6848217"/>
            <a:ext cx="3233554" cy="3839946"/>
          </a:xfrm>
          <a:custGeom>
            <a:avLst/>
            <a:gdLst/>
            <a:ahLst/>
            <a:cxnLst/>
            <a:rect l="l" t="t" r="r" b="b"/>
            <a:pathLst>
              <a:path w="3233554" h="3839946">
                <a:moveTo>
                  <a:pt x="0" y="0"/>
                </a:moveTo>
                <a:lnTo>
                  <a:pt x="3233554" y="0"/>
                </a:lnTo>
                <a:lnTo>
                  <a:pt x="3233554" y="3839945"/>
                </a:lnTo>
                <a:lnTo>
                  <a:pt x="0" y="38399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35847">
            <a:off x="3271512" y="817573"/>
            <a:ext cx="11895444" cy="12061287"/>
          </a:xfrm>
          <a:custGeom>
            <a:avLst/>
            <a:gdLst/>
            <a:ahLst/>
            <a:cxnLst/>
            <a:rect l="l" t="t" r="r" b="b"/>
            <a:pathLst>
              <a:path w="11895444" h="12061287">
                <a:moveTo>
                  <a:pt x="0" y="0"/>
                </a:moveTo>
                <a:lnTo>
                  <a:pt x="11895445" y="0"/>
                </a:lnTo>
                <a:lnTo>
                  <a:pt x="11895445" y="12061287"/>
                </a:lnTo>
                <a:lnTo>
                  <a:pt x="0" y="120612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87439" y="9288862"/>
            <a:ext cx="12513121" cy="2455700"/>
          </a:xfrm>
          <a:custGeom>
            <a:avLst/>
            <a:gdLst/>
            <a:ahLst/>
            <a:cxnLst/>
            <a:rect l="l" t="t" r="r" b="b"/>
            <a:pathLst>
              <a:path w="12513121" h="2455700">
                <a:moveTo>
                  <a:pt x="0" y="0"/>
                </a:moveTo>
                <a:lnTo>
                  <a:pt x="12513122" y="0"/>
                </a:lnTo>
                <a:lnTo>
                  <a:pt x="12513122" y="2455700"/>
                </a:lnTo>
                <a:lnTo>
                  <a:pt x="0" y="2455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449440">
            <a:off x="-626409" y="6774271"/>
            <a:ext cx="3564209" cy="1769144"/>
          </a:xfrm>
          <a:custGeom>
            <a:avLst/>
            <a:gdLst/>
            <a:ahLst/>
            <a:cxnLst/>
            <a:rect l="l" t="t" r="r" b="b"/>
            <a:pathLst>
              <a:path w="3564209" h="1769144">
                <a:moveTo>
                  <a:pt x="0" y="0"/>
                </a:moveTo>
                <a:lnTo>
                  <a:pt x="3564209" y="0"/>
                </a:lnTo>
                <a:lnTo>
                  <a:pt x="3564209" y="1769143"/>
                </a:lnTo>
                <a:lnTo>
                  <a:pt x="0" y="176914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166907" y="1391937"/>
            <a:ext cx="4184786" cy="2328263"/>
          </a:xfrm>
          <a:custGeom>
            <a:avLst/>
            <a:gdLst/>
            <a:ahLst/>
            <a:cxnLst/>
            <a:rect l="l" t="t" r="r" b="b"/>
            <a:pathLst>
              <a:path w="4184786" h="2328263">
                <a:moveTo>
                  <a:pt x="0" y="0"/>
                </a:moveTo>
                <a:lnTo>
                  <a:pt x="4184786" y="0"/>
                </a:lnTo>
                <a:lnTo>
                  <a:pt x="4184786" y="2328263"/>
                </a:lnTo>
                <a:lnTo>
                  <a:pt x="0" y="23282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5491279">
            <a:off x="8413661" y="4931612"/>
            <a:ext cx="1931840" cy="4610951"/>
          </a:xfrm>
          <a:custGeom>
            <a:avLst/>
            <a:gdLst/>
            <a:ahLst/>
            <a:cxnLst/>
            <a:rect l="l" t="t" r="r" b="b"/>
            <a:pathLst>
              <a:path w="1721614" h="4284560">
                <a:moveTo>
                  <a:pt x="0" y="0"/>
                </a:moveTo>
                <a:lnTo>
                  <a:pt x="1721615" y="0"/>
                </a:lnTo>
                <a:lnTo>
                  <a:pt x="1721615" y="4284560"/>
                </a:lnTo>
                <a:lnTo>
                  <a:pt x="0" y="428456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TextBox 9"/>
          <p:cNvSpPr txBox="1"/>
          <p:nvPr/>
        </p:nvSpPr>
        <p:spPr>
          <a:xfrm rot="-91279">
            <a:off x="7415618" y="6603897"/>
            <a:ext cx="3605529" cy="1447127"/>
          </a:xfrm>
          <a:prstGeom prst="rect">
            <a:avLst/>
          </a:prstGeom>
        </p:spPr>
        <p:txBody>
          <a:bodyPr lIns="0" tIns="0" rIns="0" bIns="0" rtlCol="0" anchor="t">
            <a:spAutoFit/>
          </a:bodyPr>
          <a:lstStyle/>
          <a:p>
            <a:pPr algn="ctr">
              <a:lnSpc>
                <a:spcPts val="3699"/>
              </a:lnSpc>
            </a:pPr>
            <a:r>
              <a:rPr lang="en-US" sz="4000" b="1" spc="277" dirty="0">
                <a:solidFill>
                  <a:schemeClr val="bg2">
                    <a:lumMod val="10000"/>
                  </a:schemeClr>
                </a:solidFill>
                <a:latin typeface="Nunito" pitchFamily="2" charset="0"/>
              </a:rPr>
              <a:t>What’s more </a:t>
            </a:r>
            <a:r>
              <a:rPr lang="en-US" sz="4000" b="1" i="0" dirty="0">
                <a:solidFill>
                  <a:schemeClr val="bg2">
                    <a:lumMod val="10000"/>
                  </a:schemeClr>
                </a:solidFill>
                <a:effectLst/>
                <a:latin typeface="Nunito" pitchFamily="2" charset="0"/>
              </a:rPr>
              <a:t>appropriate</a:t>
            </a:r>
            <a:r>
              <a:rPr lang="en-US" sz="4000" b="1" spc="277" dirty="0">
                <a:solidFill>
                  <a:schemeClr val="bg2">
                    <a:lumMod val="10000"/>
                  </a:schemeClr>
                </a:solidFill>
                <a:latin typeface="Nunito" pitchFamily="2" charset="0"/>
              </a:rPr>
              <a:t> for ODT?</a:t>
            </a:r>
          </a:p>
        </p:txBody>
      </p:sp>
      <p:sp>
        <p:nvSpPr>
          <p:cNvPr id="10" name="TextBox 10"/>
          <p:cNvSpPr txBox="1"/>
          <p:nvPr/>
        </p:nvSpPr>
        <p:spPr>
          <a:xfrm rot="-91279">
            <a:off x="3689995" y="3311160"/>
            <a:ext cx="10906680" cy="1394613"/>
          </a:xfrm>
          <a:prstGeom prst="rect">
            <a:avLst/>
          </a:prstGeom>
        </p:spPr>
        <p:txBody>
          <a:bodyPr lIns="0" tIns="0" rIns="0" bIns="0" rtlCol="0" anchor="t">
            <a:spAutoFit/>
          </a:bodyPr>
          <a:lstStyle/>
          <a:p>
            <a:pPr algn="ctr">
              <a:lnSpc>
                <a:spcPts val="11050"/>
              </a:lnSpc>
            </a:pPr>
            <a:r>
              <a:rPr lang="en-US" sz="8500" dirty="0">
                <a:solidFill>
                  <a:srgbClr val="301906"/>
                </a:solidFill>
                <a:latin typeface="Nunito Bold"/>
              </a:rPr>
              <a:t>Design Patterns </a:t>
            </a:r>
          </a:p>
        </p:txBody>
      </p:sp>
    </p:spTree>
    <p:extLst>
      <p:ext uri="{BB962C8B-B14F-4D97-AF65-F5344CB8AC3E}">
        <p14:creationId xmlns:p14="http://schemas.microsoft.com/office/powerpoint/2010/main" val="140064049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a:off x="16041226" y="-979173"/>
            <a:ext cx="3205162" cy="2140781"/>
          </a:xfrm>
          <a:custGeom>
            <a:avLst/>
            <a:gdLst/>
            <a:ahLst/>
            <a:cxnLst/>
            <a:rect l="l" t="t" r="r" b="b"/>
            <a:pathLst>
              <a:path w="3205162" h="2140781">
                <a:moveTo>
                  <a:pt x="0" y="0"/>
                </a:moveTo>
                <a:lnTo>
                  <a:pt x="3205162" y="0"/>
                </a:lnTo>
                <a:lnTo>
                  <a:pt x="3205162" y="2140781"/>
                </a:lnTo>
                <a:lnTo>
                  <a:pt x="0" y="2140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5311104" y="441995"/>
            <a:ext cx="7306994" cy="11071203"/>
          </a:xfrm>
          <a:custGeom>
            <a:avLst/>
            <a:gdLst/>
            <a:ahLst/>
            <a:cxnLst/>
            <a:rect l="l" t="t" r="r" b="b"/>
            <a:pathLst>
              <a:path w="7306994" h="11071203">
                <a:moveTo>
                  <a:pt x="0" y="0"/>
                </a:moveTo>
                <a:lnTo>
                  <a:pt x="7306994" y="0"/>
                </a:lnTo>
                <a:lnTo>
                  <a:pt x="7306994" y="11071203"/>
                </a:lnTo>
                <a:lnTo>
                  <a:pt x="0" y="110712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K" dirty="0"/>
          </a:p>
        </p:txBody>
      </p:sp>
      <p:sp>
        <p:nvSpPr>
          <p:cNvPr id="4" name="Freeform 4"/>
          <p:cNvSpPr/>
          <p:nvPr/>
        </p:nvSpPr>
        <p:spPr>
          <a:xfrm>
            <a:off x="7990322" y="8432051"/>
            <a:ext cx="3472974" cy="1897112"/>
          </a:xfrm>
          <a:custGeom>
            <a:avLst/>
            <a:gdLst/>
            <a:ahLst/>
            <a:cxnLst/>
            <a:rect l="l" t="t" r="r" b="b"/>
            <a:pathLst>
              <a:path w="3472974" h="1897112">
                <a:moveTo>
                  <a:pt x="0" y="0"/>
                </a:moveTo>
                <a:lnTo>
                  <a:pt x="3472975" y="0"/>
                </a:lnTo>
                <a:lnTo>
                  <a:pt x="3472975" y="1897112"/>
                </a:lnTo>
                <a:lnTo>
                  <a:pt x="0" y="18971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3810000" y="820686"/>
            <a:ext cx="8801193" cy="1076328"/>
          </a:xfrm>
          <a:prstGeom prst="rect">
            <a:avLst/>
          </a:prstGeom>
        </p:spPr>
        <p:txBody>
          <a:bodyPr lIns="0" tIns="0" rIns="0" bIns="0" rtlCol="0" anchor="t">
            <a:spAutoFit/>
          </a:bodyPr>
          <a:lstStyle/>
          <a:p>
            <a:pPr algn="ctr">
              <a:lnSpc>
                <a:spcPts val="8250"/>
              </a:lnSpc>
            </a:pPr>
            <a:r>
              <a:rPr lang="en-US" sz="7500" dirty="0">
                <a:solidFill>
                  <a:srgbClr val="301906"/>
                </a:solidFill>
                <a:latin typeface="Nunito Bold"/>
              </a:rPr>
              <a:t>Design Patterns</a:t>
            </a:r>
          </a:p>
        </p:txBody>
      </p:sp>
      <p:sp>
        <p:nvSpPr>
          <p:cNvPr id="25" name="TextBox 24">
            <a:extLst>
              <a:ext uri="{FF2B5EF4-FFF2-40B4-BE49-F238E27FC236}">
                <a16:creationId xmlns:a16="http://schemas.microsoft.com/office/drawing/2014/main" id="{8BDF601D-A312-43DD-A836-9E3F13E86CBB}"/>
              </a:ext>
            </a:extLst>
          </p:cNvPr>
          <p:cNvSpPr txBox="1"/>
          <p:nvPr/>
        </p:nvSpPr>
        <p:spPr>
          <a:xfrm>
            <a:off x="4153286" y="3522392"/>
            <a:ext cx="9622630" cy="4770537"/>
          </a:xfrm>
          <a:prstGeom prst="rect">
            <a:avLst/>
          </a:prstGeom>
          <a:noFill/>
        </p:spPr>
        <p:txBody>
          <a:bodyPr wrap="square">
            <a:spAutoFit/>
          </a:bodyPr>
          <a:lstStyle/>
          <a:p>
            <a:r>
              <a:rPr lang="en-PK" sz="3200" dirty="0">
                <a:solidFill>
                  <a:schemeClr val="bg2">
                    <a:lumMod val="10000"/>
                  </a:schemeClr>
                </a:solidFill>
                <a:latin typeface="Nunito Bold" charset="0"/>
              </a:rPr>
              <a:t>Purpose</a:t>
            </a:r>
          </a:p>
          <a:p>
            <a:endParaRPr lang="en-PK" sz="2400" dirty="0">
              <a:latin typeface="Nunito" pitchFamily="2" charset="0"/>
            </a:endParaRPr>
          </a:p>
          <a:p>
            <a:pPr marL="342900" indent="-342900">
              <a:buFont typeface="Wingdings" panose="05000000000000000000" pitchFamily="2" charset="2"/>
              <a:buChar char="§"/>
            </a:pPr>
            <a:r>
              <a:rPr lang="en-PK" sz="2400" dirty="0">
                <a:latin typeface="Nunito" pitchFamily="2" charset="0"/>
              </a:rPr>
              <a:t>Ensure robust, maintainable, and scalable architecture</a:t>
            </a:r>
          </a:p>
          <a:p>
            <a:pPr marL="342900" indent="-342900">
              <a:buFont typeface="Wingdings" panose="05000000000000000000" pitchFamily="2" charset="2"/>
              <a:buChar char="§"/>
            </a:pPr>
            <a:r>
              <a:rPr lang="en-PK" sz="2400" dirty="0">
                <a:latin typeface="Nunito" pitchFamily="2" charset="0"/>
              </a:rPr>
              <a:t>Provide proven solutions to common software design problems</a:t>
            </a:r>
          </a:p>
          <a:p>
            <a:pPr marL="342900" indent="-342900">
              <a:buFont typeface="Wingdings" panose="05000000000000000000" pitchFamily="2" charset="2"/>
              <a:buChar char="§"/>
            </a:pPr>
            <a:r>
              <a:rPr lang="en-PK" sz="2400" dirty="0">
                <a:latin typeface="Nunito" pitchFamily="2" charset="0"/>
              </a:rPr>
              <a:t>Facilitate better communication among developers</a:t>
            </a:r>
          </a:p>
          <a:p>
            <a:pPr marL="342900" indent="-342900">
              <a:buFont typeface="Wingdings" panose="05000000000000000000" pitchFamily="2" charset="2"/>
              <a:buChar char="§"/>
            </a:pPr>
            <a:r>
              <a:rPr lang="en-PK" sz="2400" dirty="0">
                <a:latin typeface="Nunito" pitchFamily="2" charset="0"/>
              </a:rPr>
              <a:t>Enhance code reusability and flexibility</a:t>
            </a:r>
            <a:endParaRPr lang="en-US" sz="2400" dirty="0">
              <a:latin typeface="Nunito" pitchFamily="2" charset="0"/>
            </a:endParaRPr>
          </a:p>
          <a:p>
            <a:endParaRPr lang="en-US" sz="2400" dirty="0">
              <a:latin typeface="Nunito" pitchFamily="2" charset="0"/>
            </a:endParaRPr>
          </a:p>
          <a:p>
            <a:endParaRPr lang="en-PK" sz="2400" dirty="0">
              <a:latin typeface="Nunito" pitchFamily="2" charset="0"/>
            </a:endParaRPr>
          </a:p>
          <a:p>
            <a:r>
              <a:rPr lang="en-PK" sz="3200" dirty="0">
                <a:solidFill>
                  <a:schemeClr val="bg2">
                    <a:lumMod val="10000"/>
                  </a:schemeClr>
                </a:solidFill>
                <a:latin typeface="Nunito Bold" charset="0"/>
              </a:rPr>
              <a:t>Overview</a:t>
            </a:r>
          </a:p>
          <a:p>
            <a:endParaRPr lang="en-PK" sz="2400" dirty="0">
              <a:latin typeface="Nunito" pitchFamily="2" charset="0"/>
            </a:endParaRPr>
          </a:p>
          <a:p>
            <a:pPr marL="342900" indent="-342900">
              <a:buFont typeface="Wingdings" panose="05000000000000000000" pitchFamily="2" charset="2"/>
              <a:buChar char="§"/>
            </a:pPr>
            <a:r>
              <a:rPr lang="en-PK" sz="2400" dirty="0">
                <a:latin typeface="Nunito" pitchFamily="2" charset="0"/>
              </a:rPr>
              <a:t>Covers essential design patterns implemented in ODT</a:t>
            </a:r>
          </a:p>
          <a:p>
            <a:pPr marL="342900" indent="-342900">
              <a:buFont typeface="Wingdings" panose="05000000000000000000" pitchFamily="2" charset="2"/>
              <a:buChar char="§"/>
            </a:pPr>
            <a:r>
              <a:rPr lang="en-PK" sz="2400" dirty="0">
                <a:latin typeface="Nunito" pitchFamily="2" charset="0"/>
              </a:rPr>
              <a:t>Categorized into structural, </a:t>
            </a:r>
            <a:r>
              <a:rPr lang="en-PK" sz="2400" dirty="0" err="1">
                <a:latin typeface="Nunito" pitchFamily="2" charset="0"/>
              </a:rPr>
              <a:t>behavioral</a:t>
            </a:r>
            <a:r>
              <a:rPr lang="en-PK" sz="2400" dirty="0">
                <a:latin typeface="Nunito" pitchFamily="2" charset="0"/>
              </a:rPr>
              <a:t>, and creational patterns</a:t>
            </a:r>
          </a:p>
        </p:txBody>
      </p:sp>
      <p:sp>
        <p:nvSpPr>
          <p:cNvPr id="28" name="Freeform 7">
            <a:extLst>
              <a:ext uri="{FF2B5EF4-FFF2-40B4-BE49-F238E27FC236}">
                <a16:creationId xmlns:a16="http://schemas.microsoft.com/office/drawing/2014/main" id="{7382B207-86E7-4613-9C6B-E12F62241295}"/>
              </a:ext>
            </a:extLst>
          </p:cNvPr>
          <p:cNvSpPr/>
          <p:nvPr/>
        </p:nvSpPr>
        <p:spPr>
          <a:xfrm>
            <a:off x="15163800" y="2171700"/>
            <a:ext cx="4184786" cy="2328263"/>
          </a:xfrm>
          <a:custGeom>
            <a:avLst/>
            <a:gdLst/>
            <a:ahLst/>
            <a:cxnLst/>
            <a:rect l="l" t="t" r="r" b="b"/>
            <a:pathLst>
              <a:path w="4184786" h="2328263">
                <a:moveTo>
                  <a:pt x="0" y="0"/>
                </a:moveTo>
                <a:lnTo>
                  <a:pt x="4184786" y="0"/>
                </a:lnTo>
                <a:lnTo>
                  <a:pt x="4184786" y="2328263"/>
                </a:lnTo>
                <a:lnTo>
                  <a:pt x="0" y="23282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3">
            <a:extLst>
              <a:ext uri="{FF2B5EF4-FFF2-40B4-BE49-F238E27FC236}">
                <a16:creationId xmlns:a16="http://schemas.microsoft.com/office/drawing/2014/main" id="{066EAD86-3DE9-4BE8-AD9F-545889A447F2}"/>
              </a:ext>
            </a:extLst>
          </p:cNvPr>
          <p:cNvSpPr/>
          <p:nvPr/>
        </p:nvSpPr>
        <p:spPr>
          <a:xfrm>
            <a:off x="16306800" y="7329259"/>
            <a:ext cx="3233554" cy="3839946"/>
          </a:xfrm>
          <a:custGeom>
            <a:avLst/>
            <a:gdLst/>
            <a:ahLst/>
            <a:cxnLst/>
            <a:rect l="l" t="t" r="r" b="b"/>
            <a:pathLst>
              <a:path w="3233554" h="3839946">
                <a:moveTo>
                  <a:pt x="0" y="0"/>
                </a:moveTo>
                <a:lnTo>
                  <a:pt x="3233554" y="0"/>
                </a:lnTo>
                <a:lnTo>
                  <a:pt x="3233554" y="3839945"/>
                </a:lnTo>
                <a:lnTo>
                  <a:pt x="0" y="383994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0" name="Freeform 6">
            <a:extLst>
              <a:ext uri="{FF2B5EF4-FFF2-40B4-BE49-F238E27FC236}">
                <a16:creationId xmlns:a16="http://schemas.microsoft.com/office/drawing/2014/main" id="{BBEA463F-327A-4A25-A060-0C6E064503B3}"/>
              </a:ext>
            </a:extLst>
          </p:cNvPr>
          <p:cNvSpPr/>
          <p:nvPr/>
        </p:nvSpPr>
        <p:spPr>
          <a:xfrm rot="-449440">
            <a:off x="-898916" y="6202371"/>
            <a:ext cx="3564209" cy="1769144"/>
          </a:xfrm>
          <a:custGeom>
            <a:avLst/>
            <a:gdLst/>
            <a:ahLst/>
            <a:cxnLst/>
            <a:rect l="l" t="t" r="r" b="b"/>
            <a:pathLst>
              <a:path w="3564209" h="1769144">
                <a:moveTo>
                  <a:pt x="0" y="0"/>
                </a:moveTo>
                <a:lnTo>
                  <a:pt x="3564209" y="0"/>
                </a:lnTo>
                <a:lnTo>
                  <a:pt x="3564209" y="1769143"/>
                </a:lnTo>
                <a:lnTo>
                  <a:pt x="0" y="176914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extLst>
      <p:ext uri="{BB962C8B-B14F-4D97-AF65-F5344CB8AC3E}">
        <p14:creationId xmlns:p14="http://schemas.microsoft.com/office/powerpoint/2010/main" val="3861593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793786" y="1047750"/>
            <a:ext cx="3096910" cy="3096910"/>
          </a:xfrm>
          <a:custGeom>
            <a:avLst/>
            <a:gdLst/>
            <a:ahLst/>
            <a:cxnLst/>
            <a:rect l="l" t="t" r="r" b="b"/>
            <a:pathLst>
              <a:path w="3096910" h="3096910">
                <a:moveTo>
                  <a:pt x="0" y="0"/>
                </a:moveTo>
                <a:lnTo>
                  <a:pt x="3096909" y="0"/>
                </a:lnTo>
                <a:lnTo>
                  <a:pt x="3096909" y="3096910"/>
                </a:lnTo>
                <a:lnTo>
                  <a:pt x="0" y="30969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802059" flipH="1">
            <a:off x="-808607" y="-916996"/>
            <a:ext cx="2471183" cy="2934606"/>
          </a:xfrm>
          <a:custGeom>
            <a:avLst/>
            <a:gdLst/>
            <a:ahLst/>
            <a:cxnLst/>
            <a:rect l="l" t="t" r="r" b="b"/>
            <a:pathLst>
              <a:path w="2471183" h="2934606">
                <a:moveTo>
                  <a:pt x="2471183" y="0"/>
                </a:moveTo>
                <a:lnTo>
                  <a:pt x="0" y="0"/>
                </a:lnTo>
                <a:lnTo>
                  <a:pt x="0" y="2934606"/>
                </a:lnTo>
                <a:lnTo>
                  <a:pt x="2471183" y="2934606"/>
                </a:lnTo>
                <a:lnTo>
                  <a:pt x="247118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464591" y="7878081"/>
            <a:ext cx="3103109" cy="2933849"/>
          </a:xfrm>
          <a:custGeom>
            <a:avLst/>
            <a:gdLst/>
            <a:ahLst/>
            <a:cxnLst/>
            <a:rect l="l" t="t" r="r" b="b"/>
            <a:pathLst>
              <a:path w="3103109" h="2933849">
                <a:moveTo>
                  <a:pt x="0" y="0"/>
                </a:moveTo>
                <a:lnTo>
                  <a:pt x="3103109" y="0"/>
                </a:lnTo>
                <a:lnTo>
                  <a:pt x="3103109" y="2933849"/>
                </a:lnTo>
                <a:lnTo>
                  <a:pt x="0" y="29338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a:off x="2094912" y="2794356"/>
            <a:ext cx="5165383" cy="7865991"/>
          </a:xfrm>
          <a:custGeom>
            <a:avLst/>
            <a:gdLst/>
            <a:ahLst/>
            <a:cxnLst/>
            <a:rect l="l" t="t" r="r" b="b"/>
            <a:pathLst>
              <a:path w="3979124" h="6028975">
                <a:moveTo>
                  <a:pt x="0" y="0"/>
                </a:moveTo>
                <a:lnTo>
                  <a:pt x="3979123" y="0"/>
                </a:lnTo>
                <a:lnTo>
                  <a:pt x="3979123" y="6028975"/>
                </a:lnTo>
                <a:lnTo>
                  <a:pt x="0" y="602897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7315200" y="8942961"/>
            <a:ext cx="3097630" cy="1537551"/>
          </a:xfrm>
          <a:custGeom>
            <a:avLst/>
            <a:gdLst/>
            <a:ahLst/>
            <a:cxnLst/>
            <a:rect l="l" t="t" r="r" b="b"/>
            <a:pathLst>
              <a:path w="3097630" h="1537551">
                <a:moveTo>
                  <a:pt x="0" y="0"/>
                </a:moveTo>
                <a:lnTo>
                  <a:pt x="3097630" y="0"/>
                </a:lnTo>
                <a:lnTo>
                  <a:pt x="3097630" y="1537551"/>
                </a:lnTo>
                <a:lnTo>
                  <a:pt x="0" y="153755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Freeform 15"/>
          <p:cNvSpPr/>
          <p:nvPr/>
        </p:nvSpPr>
        <p:spPr>
          <a:xfrm>
            <a:off x="13034032" y="-149021"/>
            <a:ext cx="3738709" cy="1004778"/>
          </a:xfrm>
          <a:custGeom>
            <a:avLst/>
            <a:gdLst/>
            <a:ahLst/>
            <a:cxnLst/>
            <a:rect l="l" t="t" r="r" b="b"/>
            <a:pathLst>
              <a:path w="3738709" h="1004778">
                <a:moveTo>
                  <a:pt x="0" y="0"/>
                </a:moveTo>
                <a:lnTo>
                  <a:pt x="3738709" y="0"/>
                </a:lnTo>
                <a:lnTo>
                  <a:pt x="3738709" y="1004778"/>
                </a:lnTo>
                <a:lnTo>
                  <a:pt x="0" y="100477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9" name="TextBox 28">
            <a:extLst>
              <a:ext uri="{FF2B5EF4-FFF2-40B4-BE49-F238E27FC236}">
                <a16:creationId xmlns:a16="http://schemas.microsoft.com/office/drawing/2014/main" id="{F4BEDFC5-F4C5-4789-B9BD-50EEF1A0A996}"/>
              </a:ext>
            </a:extLst>
          </p:cNvPr>
          <p:cNvSpPr txBox="1"/>
          <p:nvPr/>
        </p:nvSpPr>
        <p:spPr>
          <a:xfrm>
            <a:off x="9293188" y="1864515"/>
            <a:ext cx="10537030" cy="5078313"/>
          </a:xfrm>
          <a:prstGeom prst="rect">
            <a:avLst/>
          </a:prstGeom>
          <a:noFill/>
        </p:spPr>
        <p:txBody>
          <a:bodyPr wrap="square">
            <a:spAutoFit/>
          </a:bodyPr>
          <a:lstStyle/>
          <a:p>
            <a:r>
              <a:rPr lang="en-PK" sz="2400" b="1" dirty="0">
                <a:latin typeface="Nunito" pitchFamily="2" charset="0"/>
              </a:rPr>
              <a:t>Structural Design Pattern: </a:t>
            </a:r>
            <a:r>
              <a:rPr lang="en-PK" sz="3600" b="1" dirty="0">
                <a:latin typeface="Nunito" pitchFamily="2" charset="0"/>
              </a:rPr>
              <a:t>Facade</a:t>
            </a:r>
            <a:endParaRPr lang="en-US" sz="3600" b="1" dirty="0">
              <a:latin typeface="Nunito" pitchFamily="2" charset="0"/>
            </a:endParaRPr>
          </a:p>
          <a:p>
            <a:endParaRPr lang="en-PK" sz="2400" dirty="0">
              <a:latin typeface="Nunito" pitchFamily="2" charset="0"/>
            </a:endParaRPr>
          </a:p>
          <a:p>
            <a:r>
              <a:rPr lang="en-PK" sz="2400" b="1" dirty="0">
                <a:latin typeface="Nunito" pitchFamily="2" charset="0"/>
              </a:rPr>
              <a:t>Purpose:</a:t>
            </a:r>
          </a:p>
          <a:p>
            <a:endParaRPr lang="en-PK" sz="2400" dirty="0">
              <a:latin typeface="Nunito" pitchFamily="2" charset="0"/>
            </a:endParaRPr>
          </a:p>
          <a:p>
            <a:pPr marL="342900" indent="-342900">
              <a:buFont typeface="Arial" panose="020B0604020202020204" pitchFamily="34" charset="0"/>
              <a:buChar char="•"/>
            </a:pPr>
            <a:r>
              <a:rPr lang="en-PK" sz="2400" dirty="0">
                <a:latin typeface="Nunito" pitchFamily="2" charset="0"/>
              </a:rPr>
              <a:t>Simplifies the interface to a complex subsystem</a:t>
            </a:r>
          </a:p>
          <a:p>
            <a:pPr marL="342900" indent="-342900">
              <a:buFont typeface="Arial" panose="020B0604020202020204" pitchFamily="34" charset="0"/>
              <a:buChar char="•"/>
            </a:pPr>
            <a:r>
              <a:rPr lang="en-PK" sz="2400" dirty="0">
                <a:latin typeface="Nunito" pitchFamily="2" charset="0"/>
              </a:rPr>
              <a:t>Reduces dependencies between the client and the </a:t>
            </a:r>
            <a:endParaRPr lang="en-US" sz="2400" dirty="0">
              <a:latin typeface="Nunito" pitchFamily="2" charset="0"/>
            </a:endParaRPr>
          </a:p>
          <a:p>
            <a:r>
              <a:rPr lang="en-PK" sz="2400" dirty="0">
                <a:latin typeface="Nunito" pitchFamily="2" charset="0"/>
              </a:rPr>
              <a:t>subsystem</a:t>
            </a:r>
          </a:p>
          <a:p>
            <a:endParaRPr lang="en-PK" sz="2400" dirty="0">
              <a:latin typeface="Nunito" pitchFamily="2" charset="0"/>
            </a:endParaRPr>
          </a:p>
          <a:p>
            <a:r>
              <a:rPr lang="en-PK" sz="2400" b="1" dirty="0">
                <a:latin typeface="Nunito" pitchFamily="2" charset="0"/>
              </a:rPr>
              <a:t>Benefits:</a:t>
            </a:r>
            <a:endParaRPr lang="en-US" sz="2400" b="1" dirty="0">
              <a:latin typeface="Nunito" pitchFamily="2" charset="0"/>
            </a:endParaRPr>
          </a:p>
          <a:p>
            <a:endParaRPr lang="en-PK" sz="2400" dirty="0">
              <a:latin typeface="Nunito" pitchFamily="2" charset="0"/>
            </a:endParaRPr>
          </a:p>
          <a:p>
            <a:pPr marL="342900" indent="-342900">
              <a:buFont typeface="Arial" panose="020B0604020202020204" pitchFamily="34" charset="0"/>
              <a:buChar char="•"/>
            </a:pPr>
            <a:r>
              <a:rPr lang="en-PK" sz="2400" dirty="0">
                <a:latin typeface="Nunito" pitchFamily="2" charset="0"/>
              </a:rPr>
              <a:t>Simplifies client interaction</a:t>
            </a:r>
          </a:p>
          <a:p>
            <a:pPr marL="342900" indent="-342900">
              <a:buFont typeface="Arial" panose="020B0604020202020204" pitchFamily="34" charset="0"/>
              <a:buChar char="•"/>
            </a:pPr>
            <a:r>
              <a:rPr lang="en-PK" sz="2400" dirty="0">
                <a:latin typeface="Nunito" pitchFamily="2" charset="0"/>
              </a:rPr>
              <a:t>Reduces dependency between clients and subsystems</a:t>
            </a:r>
          </a:p>
          <a:p>
            <a:pPr marL="342900" indent="-342900">
              <a:buFont typeface="Arial" panose="020B0604020202020204" pitchFamily="34" charset="0"/>
              <a:buChar char="•"/>
            </a:pPr>
            <a:r>
              <a:rPr lang="en-PK" sz="2400" dirty="0">
                <a:latin typeface="Nunito" pitchFamily="2" charset="0"/>
              </a:rPr>
              <a:t>Enhances maintainability and flexibility</a:t>
            </a:r>
          </a:p>
        </p:txBody>
      </p:sp>
      <p:sp>
        <p:nvSpPr>
          <p:cNvPr id="30" name="Freeform 5">
            <a:extLst>
              <a:ext uri="{FF2B5EF4-FFF2-40B4-BE49-F238E27FC236}">
                <a16:creationId xmlns:a16="http://schemas.microsoft.com/office/drawing/2014/main" id="{C5989DBB-6EF3-43B6-B1FE-1DEE3604EFCB}"/>
              </a:ext>
            </a:extLst>
          </p:cNvPr>
          <p:cNvSpPr/>
          <p:nvPr/>
        </p:nvSpPr>
        <p:spPr>
          <a:xfrm rot="5400000">
            <a:off x="10566570" y="59407"/>
            <a:ext cx="5801648" cy="9031615"/>
          </a:xfrm>
          <a:custGeom>
            <a:avLst/>
            <a:gdLst/>
            <a:ahLst/>
            <a:cxnLst/>
            <a:rect l="l" t="t" r="r" b="b"/>
            <a:pathLst>
              <a:path w="3979124" h="6028975">
                <a:moveTo>
                  <a:pt x="0" y="0"/>
                </a:moveTo>
                <a:lnTo>
                  <a:pt x="3979123" y="0"/>
                </a:lnTo>
                <a:lnTo>
                  <a:pt x="3979123" y="6028975"/>
                </a:lnTo>
                <a:lnTo>
                  <a:pt x="0" y="602897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PK" dirty="0"/>
          </a:p>
        </p:txBody>
      </p:sp>
      <p:sp>
        <p:nvSpPr>
          <p:cNvPr id="32" name="TextBox 31">
            <a:extLst>
              <a:ext uri="{FF2B5EF4-FFF2-40B4-BE49-F238E27FC236}">
                <a16:creationId xmlns:a16="http://schemas.microsoft.com/office/drawing/2014/main" id="{574B6FD1-EF72-49AA-9B2C-6FB1F341CCB8}"/>
              </a:ext>
            </a:extLst>
          </p:cNvPr>
          <p:cNvSpPr txBox="1"/>
          <p:nvPr/>
        </p:nvSpPr>
        <p:spPr>
          <a:xfrm>
            <a:off x="1143000" y="4258372"/>
            <a:ext cx="10929938" cy="4985980"/>
          </a:xfrm>
          <a:prstGeom prst="rect">
            <a:avLst/>
          </a:prstGeom>
          <a:noFill/>
        </p:spPr>
        <p:txBody>
          <a:bodyPr wrap="square">
            <a:spAutoFit/>
          </a:bodyPr>
          <a:lstStyle/>
          <a:p>
            <a:r>
              <a:rPr lang="en-PK" sz="2400" b="1" dirty="0" err="1">
                <a:latin typeface="Nunito" pitchFamily="2" charset="0"/>
              </a:rPr>
              <a:t>Behavioral</a:t>
            </a:r>
            <a:r>
              <a:rPr lang="en-PK" sz="2400" b="1" dirty="0">
                <a:latin typeface="Nunito" pitchFamily="2" charset="0"/>
              </a:rPr>
              <a:t> Design Pattern: </a:t>
            </a:r>
            <a:r>
              <a:rPr lang="en-PK" sz="3600" b="1" dirty="0">
                <a:latin typeface="Nunito" pitchFamily="2" charset="0"/>
              </a:rPr>
              <a:t>Observer</a:t>
            </a:r>
            <a:endParaRPr lang="en-US" sz="3600" b="1" dirty="0">
              <a:latin typeface="Nunito" pitchFamily="2" charset="0"/>
            </a:endParaRPr>
          </a:p>
          <a:p>
            <a:endParaRPr lang="en-PK" sz="2400" dirty="0">
              <a:latin typeface="Nunito" pitchFamily="2" charset="0"/>
            </a:endParaRPr>
          </a:p>
          <a:p>
            <a:r>
              <a:rPr lang="en-PK" sz="2400" b="1" dirty="0">
                <a:latin typeface="Nunito" pitchFamily="2" charset="0"/>
              </a:rPr>
              <a:t>Purpose:</a:t>
            </a:r>
          </a:p>
          <a:p>
            <a:endParaRPr lang="en-PK" sz="2400" dirty="0">
              <a:latin typeface="Nunito" pitchFamily="2" charset="0"/>
            </a:endParaRPr>
          </a:p>
          <a:p>
            <a:pPr marL="342900" indent="-342900">
              <a:buFont typeface="Arial" panose="020B0604020202020204" pitchFamily="34" charset="0"/>
              <a:buChar char="•"/>
            </a:pPr>
            <a:r>
              <a:rPr lang="en-PK" sz="2400" dirty="0">
                <a:latin typeface="Nunito" pitchFamily="2" charset="0"/>
              </a:rPr>
              <a:t>Notifies objects of changes in another object</a:t>
            </a:r>
          </a:p>
          <a:p>
            <a:pPr marL="342900" indent="-342900">
              <a:buFont typeface="Arial" panose="020B0604020202020204" pitchFamily="34" charset="0"/>
              <a:buChar char="•"/>
            </a:pPr>
            <a:r>
              <a:rPr lang="en-PK" sz="2400" dirty="0">
                <a:latin typeface="Nunito" pitchFamily="2" charset="0"/>
              </a:rPr>
              <a:t>Useful for distributed event handling systems</a:t>
            </a:r>
          </a:p>
          <a:p>
            <a:endParaRPr lang="en-PK" sz="2400" dirty="0">
              <a:latin typeface="Nunito" pitchFamily="2" charset="0"/>
            </a:endParaRPr>
          </a:p>
          <a:p>
            <a:r>
              <a:rPr lang="en-PK" sz="2400" b="1" dirty="0">
                <a:latin typeface="Nunito" pitchFamily="2" charset="0"/>
              </a:rPr>
              <a:t>Benefits:</a:t>
            </a:r>
            <a:endParaRPr lang="en-US" sz="2400" b="1" dirty="0">
              <a:latin typeface="Nunito" pitchFamily="2" charset="0"/>
            </a:endParaRPr>
          </a:p>
          <a:p>
            <a:pPr marL="342900" indent="-342900">
              <a:buFont typeface="Arial" panose="020B0604020202020204" pitchFamily="34" charset="0"/>
              <a:buChar char="•"/>
            </a:pPr>
            <a:endParaRPr lang="en-PK" sz="2400" dirty="0">
              <a:latin typeface="Nunito" pitchFamily="2" charset="0"/>
            </a:endParaRPr>
          </a:p>
          <a:p>
            <a:pPr marL="342900" indent="-342900">
              <a:buFont typeface="Arial" panose="020B0604020202020204" pitchFamily="34" charset="0"/>
              <a:buChar char="•"/>
            </a:pPr>
            <a:r>
              <a:rPr lang="en-PK" sz="2400" dirty="0">
                <a:latin typeface="Nunito" pitchFamily="2" charset="0"/>
              </a:rPr>
              <a:t>Decouples subject and observers</a:t>
            </a:r>
          </a:p>
          <a:p>
            <a:pPr marL="342900" indent="-342900">
              <a:buFont typeface="Arial" panose="020B0604020202020204" pitchFamily="34" charset="0"/>
              <a:buChar char="•"/>
            </a:pPr>
            <a:r>
              <a:rPr lang="en-PK" sz="2400" dirty="0">
                <a:latin typeface="Nunito" pitchFamily="2" charset="0"/>
              </a:rPr>
              <a:t>Promotes loose coupling</a:t>
            </a:r>
          </a:p>
          <a:p>
            <a:pPr marL="342900" indent="-342900">
              <a:buFont typeface="Arial" panose="020B0604020202020204" pitchFamily="34" charset="0"/>
              <a:buChar char="•"/>
            </a:pPr>
            <a:r>
              <a:rPr lang="en-PK" sz="2400" dirty="0">
                <a:latin typeface="Nunito" pitchFamily="2" charset="0"/>
              </a:rPr>
              <a:t>Facilitates event-driven architecture</a:t>
            </a:r>
          </a:p>
          <a:p>
            <a:endParaRPr lang="en-PK" dirty="0"/>
          </a:p>
        </p:txBody>
      </p:sp>
    </p:spTree>
    <p:extLst>
      <p:ext uri="{BB962C8B-B14F-4D97-AF65-F5344CB8AC3E}">
        <p14:creationId xmlns:p14="http://schemas.microsoft.com/office/powerpoint/2010/main" val="38389390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13182600" y="7633327"/>
            <a:ext cx="2442799" cy="2514749"/>
          </a:xfrm>
          <a:custGeom>
            <a:avLst/>
            <a:gdLst/>
            <a:ahLst/>
            <a:cxnLst/>
            <a:rect l="l" t="t" r="r" b="b"/>
            <a:pathLst>
              <a:path w="3096910" h="3096910">
                <a:moveTo>
                  <a:pt x="0" y="0"/>
                </a:moveTo>
                <a:lnTo>
                  <a:pt x="3096909" y="0"/>
                </a:lnTo>
                <a:lnTo>
                  <a:pt x="3096909" y="3096910"/>
                </a:lnTo>
                <a:lnTo>
                  <a:pt x="0" y="30969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dirty="0"/>
          </a:p>
        </p:txBody>
      </p:sp>
      <p:sp>
        <p:nvSpPr>
          <p:cNvPr id="3" name="Freeform 3"/>
          <p:cNvSpPr/>
          <p:nvPr/>
        </p:nvSpPr>
        <p:spPr>
          <a:xfrm rot="2802059" flipH="1">
            <a:off x="-808607" y="-916996"/>
            <a:ext cx="2471183" cy="2934606"/>
          </a:xfrm>
          <a:custGeom>
            <a:avLst/>
            <a:gdLst/>
            <a:ahLst/>
            <a:cxnLst/>
            <a:rect l="l" t="t" r="r" b="b"/>
            <a:pathLst>
              <a:path w="2471183" h="2934606">
                <a:moveTo>
                  <a:pt x="2471183" y="0"/>
                </a:moveTo>
                <a:lnTo>
                  <a:pt x="0" y="0"/>
                </a:lnTo>
                <a:lnTo>
                  <a:pt x="0" y="2934606"/>
                </a:lnTo>
                <a:lnTo>
                  <a:pt x="2471183" y="2934606"/>
                </a:lnTo>
                <a:lnTo>
                  <a:pt x="247118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464591" y="7878081"/>
            <a:ext cx="3103109" cy="2933849"/>
          </a:xfrm>
          <a:custGeom>
            <a:avLst/>
            <a:gdLst/>
            <a:ahLst/>
            <a:cxnLst/>
            <a:rect l="l" t="t" r="r" b="b"/>
            <a:pathLst>
              <a:path w="3103109" h="2933849">
                <a:moveTo>
                  <a:pt x="0" y="0"/>
                </a:moveTo>
                <a:lnTo>
                  <a:pt x="3103109" y="0"/>
                </a:lnTo>
                <a:lnTo>
                  <a:pt x="3103109" y="2933849"/>
                </a:lnTo>
                <a:lnTo>
                  <a:pt x="0" y="29338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7315200" y="8942961"/>
            <a:ext cx="3097630" cy="1537551"/>
          </a:xfrm>
          <a:custGeom>
            <a:avLst/>
            <a:gdLst/>
            <a:ahLst/>
            <a:cxnLst/>
            <a:rect l="l" t="t" r="r" b="b"/>
            <a:pathLst>
              <a:path w="3097630" h="1537551">
                <a:moveTo>
                  <a:pt x="0" y="0"/>
                </a:moveTo>
                <a:lnTo>
                  <a:pt x="3097630" y="0"/>
                </a:lnTo>
                <a:lnTo>
                  <a:pt x="3097630" y="1537551"/>
                </a:lnTo>
                <a:lnTo>
                  <a:pt x="0" y="15375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a:off x="13034032" y="-149021"/>
            <a:ext cx="3738709" cy="1004778"/>
          </a:xfrm>
          <a:custGeom>
            <a:avLst/>
            <a:gdLst/>
            <a:ahLst/>
            <a:cxnLst/>
            <a:rect l="l" t="t" r="r" b="b"/>
            <a:pathLst>
              <a:path w="3738709" h="1004778">
                <a:moveTo>
                  <a:pt x="0" y="0"/>
                </a:moveTo>
                <a:lnTo>
                  <a:pt x="3738709" y="0"/>
                </a:lnTo>
                <a:lnTo>
                  <a:pt x="3738709" y="1004778"/>
                </a:lnTo>
                <a:lnTo>
                  <a:pt x="0" y="100477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0" name="Freeform 5">
            <a:extLst>
              <a:ext uri="{FF2B5EF4-FFF2-40B4-BE49-F238E27FC236}">
                <a16:creationId xmlns:a16="http://schemas.microsoft.com/office/drawing/2014/main" id="{C5989DBB-6EF3-43B6-B1FE-1DEE3604EFCB}"/>
              </a:ext>
            </a:extLst>
          </p:cNvPr>
          <p:cNvSpPr/>
          <p:nvPr/>
        </p:nvSpPr>
        <p:spPr>
          <a:xfrm rot="5400000">
            <a:off x="3580997" y="-158043"/>
            <a:ext cx="5257801" cy="10814447"/>
          </a:xfrm>
          <a:custGeom>
            <a:avLst/>
            <a:gdLst/>
            <a:ahLst/>
            <a:cxnLst/>
            <a:rect l="l" t="t" r="r" b="b"/>
            <a:pathLst>
              <a:path w="3979124" h="6028975">
                <a:moveTo>
                  <a:pt x="0" y="0"/>
                </a:moveTo>
                <a:lnTo>
                  <a:pt x="3979123" y="0"/>
                </a:lnTo>
                <a:lnTo>
                  <a:pt x="3979123" y="6028975"/>
                </a:lnTo>
                <a:lnTo>
                  <a:pt x="0" y="602897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PK" dirty="0"/>
          </a:p>
        </p:txBody>
      </p:sp>
      <p:sp>
        <p:nvSpPr>
          <p:cNvPr id="12" name="TextBox 11">
            <a:extLst>
              <a:ext uri="{FF2B5EF4-FFF2-40B4-BE49-F238E27FC236}">
                <a16:creationId xmlns:a16="http://schemas.microsoft.com/office/drawing/2014/main" id="{AF27D5DA-CE8F-42CD-A356-15660B1EDA90}"/>
              </a:ext>
            </a:extLst>
          </p:cNvPr>
          <p:cNvSpPr txBox="1"/>
          <p:nvPr/>
        </p:nvSpPr>
        <p:spPr>
          <a:xfrm>
            <a:off x="1370812" y="2789009"/>
            <a:ext cx="10537030" cy="4708981"/>
          </a:xfrm>
          <a:prstGeom prst="rect">
            <a:avLst/>
          </a:prstGeom>
          <a:noFill/>
        </p:spPr>
        <p:txBody>
          <a:bodyPr wrap="square">
            <a:spAutoFit/>
          </a:bodyPr>
          <a:lstStyle/>
          <a:p>
            <a:r>
              <a:rPr lang="en-PK" sz="2400" b="1" dirty="0">
                <a:latin typeface="Nunito" pitchFamily="2" charset="0"/>
              </a:rPr>
              <a:t>Creational Design Pattern: </a:t>
            </a:r>
            <a:r>
              <a:rPr lang="en-PK" sz="3600" b="1" dirty="0">
                <a:latin typeface="Nunito" pitchFamily="2" charset="0"/>
              </a:rPr>
              <a:t>Builder</a:t>
            </a:r>
            <a:endParaRPr lang="en-US" sz="3600" b="1" dirty="0">
              <a:latin typeface="Nunito" pitchFamily="2" charset="0"/>
            </a:endParaRPr>
          </a:p>
          <a:p>
            <a:endParaRPr lang="en-PK" sz="2400" dirty="0">
              <a:latin typeface="Nunito" pitchFamily="2" charset="0"/>
            </a:endParaRPr>
          </a:p>
          <a:p>
            <a:r>
              <a:rPr lang="en-PK" sz="2400" b="1" dirty="0">
                <a:latin typeface="Nunito" pitchFamily="2" charset="0"/>
              </a:rPr>
              <a:t>Purpose:</a:t>
            </a:r>
          </a:p>
          <a:p>
            <a:endParaRPr lang="en-PK" sz="2400" dirty="0">
              <a:latin typeface="Nunito" pitchFamily="2" charset="0"/>
            </a:endParaRPr>
          </a:p>
          <a:p>
            <a:pPr marL="342900" indent="-342900">
              <a:buFont typeface="Arial" panose="020B0604020202020204" pitchFamily="34" charset="0"/>
              <a:buChar char="•"/>
            </a:pPr>
            <a:r>
              <a:rPr lang="en-PK" sz="2400" dirty="0">
                <a:latin typeface="Nunito" pitchFamily="2" charset="0"/>
              </a:rPr>
              <a:t>Separates construction of a complex object from its representation</a:t>
            </a:r>
          </a:p>
          <a:p>
            <a:pPr marL="342900" indent="-342900">
              <a:buFont typeface="Arial" panose="020B0604020202020204" pitchFamily="34" charset="0"/>
              <a:buChar char="•"/>
            </a:pPr>
            <a:r>
              <a:rPr lang="en-PK" sz="2400" dirty="0">
                <a:latin typeface="Nunito" pitchFamily="2" charset="0"/>
              </a:rPr>
              <a:t>Allows for different representations of the same construction process</a:t>
            </a:r>
          </a:p>
          <a:p>
            <a:endParaRPr lang="en-PK" sz="2400" dirty="0">
              <a:latin typeface="Nunito" pitchFamily="2" charset="0"/>
            </a:endParaRPr>
          </a:p>
          <a:p>
            <a:r>
              <a:rPr lang="en-PK" sz="2400" b="1" dirty="0">
                <a:latin typeface="Nunito" pitchFamily="2" charset="0"/>
              </a:rPr>
              <a:t>Benefits:</a:t>
            </a:r>
            <a:endParaRPr lang="en-US" sz="2400" b="1" dirty="0">
              <a:latin typeface="Nunito" pitchFamily="2" charset="0"/>
            </a:endParaRPr>
          </a:p>
          <a:p>
            <a:endParaRPr lang="en-PK" sz="2400" dirty="0">
              <a:latin typeface="Nunito" pitchFamily="2" charset="0"/>
            </a:endParaRPr>
          </a:p>
          <a:p>
            <a:pPr marL="342900" indent="-342900">
              <a:buFont typeface="Arial" panose="020B0604020202020204" pitchFamily="34" charset="0"/>
              <a:buChar char="•"/>
            </a:pPr>
            <a:r>
              <a:rPr lang="en-PK" sz="2400" dirty="0">
                <a:latin typeface="Nunito" pitchFamily="2" charset="0"/>
              </a:rPr>
              <a:t>Clear separation between construction and representation</a:t>
            </a:r>
          </a:p>
          <a:p>
            <a:pPr marL="342900" indent="-342900">
              <a:buFont typeface="Arial" panose="020B0604020202020204" pitchFamily="34" charset="0"/>
              <a:buChar char="•"/>
            </a:pPr>
            <a:r>
              <a:rPr lang="en-PK" sz="2400" dirty="0">
                <a:latin typeface="Nunito" pitchFamily="2" charset="0"/>
              </a:rPr>
              <a:t>Allows step-by-step construction</a:t>
            </a:r>
          </a:p>
          <a:p>
            <a:pPr marL="342900" indent="-342900">
              <a:buFont typeface="Arial" panose="020B0604020202020204" pitchFamily="34" charset="0"/>
              <a:buChar char="•"/>
            </a:pPr>
            <a:r>
              <a:rPr lang="en-PK" sz="2400" dirty="0">
                <a:latin typeface="Nunito" pitchFamily="2" charset="0"/>
              </a:rPr>
              <a:t>Enhances readability and maintainability</a:t>
            </a:r>
          </a:p>
        </p:txBody>
      </p:sp>
      <p:pic>
        <p:nvPicPr>
          <p:cNvPr id="13" name="Picture 12">
            <a:extLst>
              <a:ext uri="{FF2B5EF4-FFF2-40B4-BE49-F238E27FC236}">
                <a16:creationId xmlns:a16="http://schemas.microsoft.com/office/drawing/2014/main" id="{7E02C0E8-A673-4B19-BE1E-82C2BCC7C798}"/>
              </a:ext>
            </a:extLst>
          </p:cNvPr>
          <p:cNvPicPr/>
          <p:nvPr/>
        </p:nvPicPr>
        <p:blipFill>
          <a:blip r:embed="rId14"/>
          <a:stretch>
            <a:fillRect/>
          </a:stretch>
        </p:blipFill>
        <p:spPr>
          <a:xfrm>
            <a:off x="12185259" y="2639330"/>
            <a:ext cx="5903908" cy="4495800"/>
          </a:xfrm>
          <a:prstGeom prst="rect">
            <a:avLst/>
          </a:prstGeom>
        </p:spPr>
      </p:pic>
    </p:spTree>
    <p:extLst>
      <p:ext uri="{BB962C8B-B14F-4D97-AF65-F5344CB8AC3E}">
        <p14:creationId xmlns:p14="http://schemas.microsoft.com/office/powerpoint/2010/main" val="9302952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EEE7"/>
        </a:solidFill>
        <a:effectLst/>
      </p:bgPr>
    </p:bg>
    <p:spTree>
      <p:nvGrpSpPr>
        <p:cNvPr id="1" name=""/>
        <p:cNvGrpSpPr/>
        <p:nvPr/>
      </p:nvGrpSpPr>
      <p:grpSpPr>
        <a:xfrm>
          <a:off x="0" y="0"/>
          <a:ext cx="0" cy="0"/>
          <a:chOff x="0" y="0"/>
          <a:chExt cx="0" cy="0"/>
        </a:xfrm>
      </p:grpSpPr>
      <p:sp>
        <p:nvSpPr>
          <p:cNvPr id="2" name="Freeform 2"/>
          <p:cNvSpPr/>
          <p:nvPr/>
        </p:nvSpPr>
        <p:spPr>
          <a:xfrm>
            <a:off x="-255002" y="-1069862"/>
            <a:ext cx="4328578" cy="2891129"/>
          </a:xfrm>
          <a:custGeom>
            <a:avLst/>
            <a:gdLst/>
            <a:ahLst/>
            <a:cxnLst/>
            <a:rect l="l" t="t" r="r" b="b"/>
            <a:pathLst>
              <a:path w="4328578" h="2891129">
                <a:moveTo>
                  <a:pt x="0" y="0"/>
                </a:moveTo>
                <a:lnTo>
                  <a:pt x="4328578" y="0"/>
                </a:lnTo>
                <a:lnTo>
                  <a:pt x="4328578" y="2891129"/>
                </a:lnTo>
                <a:lnTo>
                  <a:pt x="0" y="289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042667" flipH="1">
            <a:off x="15373092" y="8580248"/>
            <a:ext cx="2874456" cy="3413505"/>
          </a:xfrm>
          <a:custGeom>
            <a:avLst/>
            <a:gdLst/>
            <a:ahLst/>
            <a:cxnLst/>
            <a:rect l="l" t="t" r="r" b="b"/>
            <a:pathLst>
              <a:path w="2874456" h="3413505">
                <a:moveTo>
                  <a:pt x="2874456" y="0"/>
                </a:moveTo>
                <a:lnTo>
                  <a:pt x="0" y="0"/>
                </a:lnTo>
                <a:lnTo>
                  <a:pt x="0" y="3413504"/>
                </a:lnTo>
                <a:lnTo>
                  <a:pt x="2874456" y="3413504"/>
                </a:lnTo>
                <a:lnTo>
                  <a:pt x="287445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103589" y="612015"/>
            <a:ext cx="2590079" cy="2744455"/>
          </a:xfrm>
          <a:custGeom>
            <a:avLst/>
            <a:gdLst/>
            <a:ahLst/>
            <a:cxnLst/>
            <a:rect l="l" t="t" r="r" b="b"/>
            <a:pathLst>
              <a:path w="2590079" h="2744455">
                <a:moveTo>
                  <a:pt x="0" y="0"/>
                </a:moveTo>
                <a:lnTo>
                  <a:pt x="2590079" y="0"/>
                </a:lnTo>
                <a:lnTo>
                  <a:pt x="2590079" y="2744455"/>
                </a:lnTo>
                <a:lnTo>
                  <a:pt x="0" y="27444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692994" y="-745039"/>
            <a:ext cx="2714108" cy="2714108"/>
          </a:xfrm>
          <a:custGeom>
            <a:avLst/>
            <a:gdLst/>
            <a:ahLst/>
            <a:cxnLst/>
            <a:rect l="l" t="t" r="r" b="b"/>
            <a:pathLst>
              <a:path w="2714108" h="2714108">
                <a:moveTo>
                  <a:pt x="0" y="0"/>
                </a:moveTo>
                <a:lnTo>
                  <a:pt x="2714108" y="0"/>
                </a:lnTo>
                <a:lnTo>
                  <a:pt x="2714108" y="2714108"/>
                </a:lnTo>
                <a:lnTo>
                  <a:pt x="0" y="271410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3904306" y="2480164"/>
            <a:ext cx="25174404" cy="4989109"/>
          </a:xfrm>
          <a:custGeom>
            <a:avLst/>
            <a:gdLst/>
            <a:ahLst/>
            <a:cxnLst/>
            <a:rect l="l" t="t" r="r" b="b"/>
            <a:pathLst>
              <a:path w="25174404" h="4989109">
                <a:moveTo>
                  <a:pt x="0" y="0"/>
                </a:moveTo>
                <a:lnTo>
                  <a:pt x="25174404" y="0"/>
                </a:lnTo>
                <a:lnTo>
                  <a:pt x="25174404" y="4989109"/>
                </a:lnTo>
                <a:lnTo>
                  <a:pt x="0" y="498910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851071" y="2783917"/>
            <a:ext cx="16585859" cy="605935"/>
          </a:xfrm>
          <a:prstGeom prst="rect">
            <a:avLst/>
          </a:prstGeom>
        </p:spPr>
        <p:txBody>
          <a:bodyPr lIns="0" tIns="0" rIns="0" bIns="0" rtlCol="0" anchor="t">
            <a:spAutoFit/>
          </a:bodyPr>
          <a:lstStyle/>
          <a:p>
            <a:pPr algn="ctr">
              <a:lnSpc>
                <a:spcPts val="4899"/>
              </a:lnSpc>
              <a:spcBef>
                <a:spcPct val="0"/>
              </a:spcBef>
            </a:pPr>
            <a:endParaRPr lang="en-US" sz="3499" spc="262" dirty="0">
              <a:solidFill>
                <a:srgbClr val="301906"/>
              </a:solidFill>
              <a:latin typeface="Nunito Bold"/>
            </a:endParaRPr>
          </a:p>
        </p:txBody>
      </p:sp>
      <p:sp>
        <p:nvSpPr>
          <p:cNvPr id="9" name="Freeform 9"/>
          <p:cNvSpPr/>
          <p:nvPr/>
        </p:nvSpPr>
        <p:spPr>
          <a:xfrm>
            <a:off x="673441" y="8577174"/>
            <a:ext cx="4020047" cy="2236608"/>
          </a:xfrm>
          <a:custGeom>
            <a:avLst/>
            <a:gdLst/>
            <a:ahLst/>
            <a:cxnLst/>
            <a:rect l="l" t="t" r="r" b="b"/>
            <a:pathLst>
              <a:path w="4020047" h="2236608">
                <a:moveTo>
                  <a:pt x="0" y="0"/>
                </a:moveTo>
                <a:lnTo>
                  <a:pt x="4020047" y="0"/>
                </a:lnTo>
                <a:lnTo>
                  <a:pt x="4020047" y="2236608"/>
                </a:lnTo>
                <a:lnTo>
                  <a:pt x="0" y="223660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15240000" y="6567690"/>
            <a:ext cx="3738709" cy="1004778"/>
          </a:xfrm>
          <a:custGeom>
            <a:avLst/>
            <a:gdLst/>
            <a:ahLst/>
            <a:cxnLst/>
            <a:rect l="l" t="t" r="r" b="b"/>
            <a:pathLst>
              <a:path w="3738709" h="1004778">
                <a:moveTo>
                  <a:pt x="0" y="0"/>
                </a:moveTo>
                <a:lnTo>
                  <a:pt x="3738710" y="0"/>
                </a:lnTo>
                <a:lnTo>
                  <a:pt x="3738710" y="1004779"/>
                </a:lnTo>
                <a:lnTo>
                  <a:pt x="0" y="10047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Freeform 11"/>
          <p:cNvSpPr/>
          <p:nvPr/>
        </p:nvSpPr>
        <p:spPr>
          <a:xfrm rot="17842345">
            <a:off x="-1508716" y="2588645"/>
            <a:ext cx="3583902" cy="1778919"/>
          </a:xfrm>
          <a:custGeom>
            <a:avLst/>
            <a:gdLst/>
            <a:ahLst/>
            <a:cxnLst/>
            <a:rect l="l" t="t" r="r" b="b"/>
            <a:pathLst>
              <a:path w="3583902" h="1778919">
                <a:moveTo>
                  <a:pt x="0" y="0"/>
                </a:moveTo>
                <a:lnTo>
                  <a:pt x="3583902" y="0"/>
                </a:lnTo>
                <a:lnTo>
                  <a:pt x="3583902" y="1778919"/>
                </a:lnTo>
                <a:lnTo>
                  <a:pt x="0" y="177891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3" name="TextBox 12">
            <a:extLst>
              <a:ext uri="{FF2B5EF4-FFF2-40B4-BE49-F238E27FC236}">
                <a16:creationId xmlns:a16="http://schemas.microsoft.com/office/drawing/2014/main" id="{DA6B4857-F8B1-45D7-9486-4331BAA5BBC5}"/>
              </a:ext>
            </a:extLst>
          </p:cNvPr>
          <p:cNvSpPr txBox="1"/>
          <p:nvPr/>
        </p:nvSpPr>
        <p:spPr>
          <a:xfrm>
            <a:off x="2365972" y="3210628"/>
            <a:ext cx="5386849" cy="3939540"/>
          </a:xfrm>
          <a:prstGeom prst="rect">
            <a:avLst/>
          </a:prstGeom>
          <a:noFill/>
        </p:spPr>
        <p:txBody>
          <a:bodyPr wrap="square">
            <a:spAutoFit/>
          </a:bodyPr>
          <a:lstStyle/>
          <a:p>
            <a:r>
              <a:rPr lang="en-PK" sz="4000" b="1" dirty="0">
                <a:solidFill>
                  <a:schemeClr val="bg2">
                    <a:lumMod val="10000"/>
                  </a:schemeClr>
                </a:solidFill>
                <a:latin typeface="Nunito" pitchFamily="2" charset="0"/>
              </a:rPr>
              <a:t>Summary</a:t>
            </a:r>
            <a:endParaRPr lang="en-US" sz="4000" b="1" dirty="0">
              <a:solidFill>
                <a:schemeClr val="bg2">
                  <a:lumMod val="10000"/>
                </a:schemeClr>
              </a:solidFill>
              <a:latin typeface="Nunito" pitchFamily="2" charset="0"/>
            </a:endParaRPr>
          </a:p>
          <a:p>
            <a:endParaRPr lang="en-PK" dirty="0"/>
          </a:p>
          <a:p>
            <a:pPr marL="342900" indent="-342900">
              <a:buFont typeface="Wingdings" panose="05000000000000000000" pitchFamily="2" charset="2"/>
              <a:buChar char="§"/>
            </a:pPr>
            <a:r>
              <a:rPr lang="en-PK" sz="2400" b="1" dirty="0">
                <a:latin typeface="Nunito" pitchFamily="2" charset="0"/>
              </a:rPr>
              <a:t>Facade: </a:t>
            </a:r>
            <a:r>
              <a:rPr lang="en-PK" sz="2400" dirty="0">
                <a:latin typeface="Nunito" pitchFamily="2" charset="0"/>
              </a:rPr>
              <a:t>Simplifies complex subsystems</a:t>
            </a:r>
            <a:endParaRPr lang="en-US" sz="2400" dirty="0">
              <a:latin typeface="Nunito" pitchFamily="2" charset="0"/>
            </a:endParaRPr>
          </a:p>
          <a:p>
            <a:pPr marL="342900" indent="-342900">
              <a:buFont typeface="Wingdings" panose="05000000000000000000" pitchFamily="2" charset="2"/>
              <a:buChar char="§"/>
            </a:pPr>
            <a:endParaRPr lang="en-PK" sz="2400" dirty="0">
              <a:latin typeface="Nunito" pitchFamily="2" charset="0"/>
            </a:endParaRPr>
          </a:p>
          <a:p>
            <a:pPr marL="342900" indent="-342900">
              <a:buFont typeface="Wingdings" panose="05000000000000000000" pitchFamily="2" charset="2"/>
              <a:buChar char="§"/>
            </a:pPr>
            <a:r>
              <a:rPr lang="en-PK" sz="2400" b="1" dirty="0">
                <a:latin typeface="Nunito" pitchFamily="2" charset="0"/>
              </a:rPr>
              <a:t>Observer: </a:t>
            </a:r>
            <a:r>
              <a:rPr lang="en-PK" sz="2400" dirty="0">
                <a:latin typeface="Nunito" pitchFamily="2" charset="0"/>
              </a:rPr>
              <a:t>Supports event-driven architecture</a:t>
            </a:r>
            <a:endParaRPr lang="en-US" sz="2400" dirty="0">
              <a:latin typeface="Nunito" pitchFamily="2" charset="0"/>
            </a:endParaRPr>
          </a:p>
          <a:p>
            <a:pPr marL="342900" indent="-342900">
              <a:buFont typeface="Wingdings" panose="05000000000000000000" pitchFamily="2" charset="2"/>
              <a:buChar char="§"/>
            </a:pPr>
            <a:endParaRPr lang="en-PK" sz="2400" dirty="0">
              <a:latin typeface="Nunito" pitchFamily="2" charset="0"/>
            </a:endParaRPr>
          </a:p>
          <a:p>
            <a:pPr marL="342900" indent="-342900">
              <a:buFont typeface="Wingdings" panose="05000000000000000000" pitchFamily="2" charset="2"/>
              <a:buChar char="§"/>
            </a:pPr>
            <a:r>
              <a:rPr lang="en-PK" sz="2400" b="1" dirty="0">
                <a:latin typeface="Nunito" pitchFamily="2" charset="0"/>
              </a:rPr>
              <a:t>Builder: </a:t>
            </a:r>
            <a:r>
              <a:rPr lang="en-PK" sz="2400" dirty="0">
                <a:latin typeface="Nunito" pitchFamily="2" charset="0"/>
              </a:rPr>
              <a:t>Facilitates construction of complex objects</a:t>
            </a:r>
          </a:p>
        </p:txBody>
      </p:sp>
      <p:sp>
        <p:nvSpPr>
          <p:cNvPr id="15" name="TextBox 14">
            <a:extLst>
              <a:ext uri="{FF2B5EF4-FFF2-40B4-BE49-F238E27FC236}">
                <a16:creationId xmlns:a16="http://schemas.microsoft.com/office/drawing/2014/main" id="{E52641C7-0833-43E6-BD4D-272EA8F0BB45}"/>
              </a:ext>
            </a:extLst>
          </p:cNvPr>
          <p:cNvSpPr txBox="1"/>
          <p:nvPr/>
        </p:nvSpPr>
        <p:spPr>
          <a:xfrm>
            <a:off x="9982200" y="3912393"/>
            <a:ext cx="5716883" cy="2462213"/>
          </a:xfrm>
          <a:prstGeom prst="rect">
            <a:avLst/>
          </a:prstGeom>
          <a:noFill/>
        </p:spPr>
        <p:txBody>
          <a:bodyPr wrap="square">
            <a:spAutoFit/>
          </a:bodyPr>
          <a:lstStyle/>
          <a:p>
            <a:r>
              <a:rPr lang="en-PK" sz="4000" b="1" dirty="0">
                <a:solidFill>
                  <a:schemeClr val="bg2">
                    <a:lumMod val="10000"/>
                  </a:schemeClr>
                </a:solidFill>
                <a:latin typeface="Nunito" pitchFamily="2" charset="0"/>
              </a:rPr>
              <a:t>Overall Impact</a:t>
            </a:r>
            <a:endParaRPr lang="en-US" sz="4000" b="1" dirty="0">
              <a:solidFill>
                <a:schemeClr val="bg2">
                  <a:lumMod val="10000"/>
                </a:schemeClr>
              </a:solidFill>
              <a:latin typeface="Nunito" pitchFamily="2" charset="0"/>
            </a:endParaRPr>
          </a:p>
          <a:p>
            <a:endParaRPr lang="en-PK" dirty="0"/>
          </a:p>
          <a:p>
            <a:pPr marL="342900" indent="-342900">
              <a:buFont typeface="Wingdings" panose="05000000000000000000" pitchFamily="2" charset="2"/>
              <a:buChar char="§"/>
            </a:pPr>
            <a:r>
              <a:rPr lang="en-PK" sz="2400" dirty="0">
                <a:latin typeface="Nunito" pitchFamily="2" charset="0"/>
              </a:rPr>
              <a:t>Provides structured solutions</a:t>
            </a:r>
            <a:endParaRPr lang="en-US" sz="2400" dirty="0">
              <a:latin typeface="Nunito" pitchFamily="2" charset="0"/>
            </a:endParaRPr>
          </a:p>
          <a:p>
            <a:pPr marL="342900" indent="-342900">
              <a:buFont typeface="Wingdings" panose="05000000000000000000" pitchFamily="2" charset="2"/>
              <a:buChar char="§"/>
            </a:pPr>
            <a:endParaRPr lang="en-PK" sz="2400" dirty="0">
              <a:latin typeface="Nunito" pitchFamily="2" charset="0"/>
            </a:endParaRPr>
          </a:p>
          <a:p>
            <a:pPr marL="342900" indent="-342900">
              <a:buFont typeface="Wingdings" panose="05000000000000000000" pitchFamily="2" charset="2"/>
              <a:buChar char="§"/>
            </a:pPr>
            <a:r>
              <a:rPr lang="en-PK" sz="2400" dirty="0">
                <a:latin typeface="Nunito" pitchFamily="2" charset="0"/>
              </a:rPr>
              <a:t>Enhances system robustness, maintainability, and scalability</a:t>
            </a:r>
          </a:p>
        </p:txBody>
      </p:sp>
      <p:sp>
        <p:nvSpPr>
          <p:cNvPr id="16" name="TextBox 12">
            <a:extLst>
              <a:ext uri="{FF2B5EF4-FFF2-40B4-BE49-F238E27FC236}">
                <a16:creationId xmlns:a16="http://schemas.microsoft.com/office/drawing/2014/main" id="{A6802974-C3AA-4C26-B7C8-2DFCDED517D9}"/>
              </a:ext>
            </a:extLst>
          </p:cNvPr>
          <p:cNvSpPr txBox="1"/>
          <p:nvPr/>
        </p:nvSpPr>
        <p:spPr>
          <a:xfrm>
            <a:off x="3810000" y="820686"/>
            <a:ext cx="8801193" cy="1076328"/>
          </a:xfrm>
          <a:prstGeom prst="rect">
            <a:avLst/>
          </a:prstGeom>
        </p:spPr>
        <p:txBody>
          <a:bodyPr lIns="0" tIns="0" rIns="0" bIns="0" rtlCol="0" anchor="t">
            <a:spAutoFit/>
          </a:bodyPr>
          <a:lstStyle/>
          <a:p>
            <a:pPr algn="ctr">
              <a:lnSpc>
                <a:spcPts val="8250"/>
              </a:lnSpc>
            </a:pPr>
            <a:r>
              <a:rPr lang="en-US" sz="7500" dirty="0">
                <a:solidFill>
                  <a:srgbClr val="301906"/>
                </a:solidFill>
                <a:latin typeface="Nunito Bold"/>
              </a:rPr>
              <a:t>Design Patterns</a:t>
            </a:r>
          </a:p>
        </p:txBody>
      </p:sp>
    </p:spTree>
    <p:extLst>
      <p:ext uri="{BB962C8B-B14F-4D97-AF65-F5344CB8AC3E}">
        <p14:creationId xmlns:p14="http://schemas.microsoft.com/office/powerpoint/2010/main" val="8098378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96285" flipH="1">
            <a:off x="-1389734" y="-1633467"/>
            <a:ext cx="2779467" cy="3794494"/>
          </a:xfrm>
          <a:custGeom>
            <a:avLst/>
            <a:gdLst/>
            <a:ahLst/>
            <a:cxnLst/>
            <a:rect l="l" t="t" r="r" b="b"/>
            <a:pathLst>
              <a:path w="2779467" h="3794494">
                <a:moveTo>
                  <a:pt x="2779468" y="0"/>
                </a:moveTo>
                <a:lnTo>
                  <a:pt x="0" y="0"/>
                </a:lnTo>
                <a:lnTo>
                  <a:pt x="0" y="3794494"/>
                </a:lnTo>
                <a:lnTo>
                  <a:pt x="2779468" y="3794494"/>
                </a:lnTo>
                <a:lnTo>
                  <a:pt x="277946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57430">
            <a:off x="16501429" y="8433390"/>
            <a:ext cx="2361591" cy="2994093"/>
          </a:xfrm>
          <a:custGeom>
            <a:avLst/>
            <a:gdLst/>
            <a:ahLst/>
            <a:cxnLst/>
            <a:rect l="l" t="t" r="r" b="b"/>
            <a:pathLst>
              <a:path w="2361591" h="2994093">
                <a:moveTo>
                  <a:pt x="0" y="0"/>
                </a:moveTo>
                <a:lnTo>
                  <a:pt x="2361590" y="0"/>
                </a:lnTo>
                <a:lnTo>
                  <a:pt x="2361590" y="2994092"/>
                </a:lnTo>
                <a:lnTo>
                  <a:pt x="0" y="2994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05825" y="4742939"/>
            <a:ext cx="7712287" cy="1513536"/>
          </a:xfrm>
          <a:custGeom>
            <a:avLst/>
            <a:gdLst/>
            <a:ahLst/>
            <a:cxnLst/>
            <a:rect l="l" t="t" r="r" b="b"/>
            <a:pathLst>
              <a:path w="7712287" h="1513536">
                <a:moveTo>
                  <a:pt x="0" y="0"/>
                </a:moveTo>
                <a:lnTo>
                  <a:pt x="7712287" y="0"/>
                </a:lnTo>
                <a:lnTo>
                  <a:pt x="7712287" y="1513536"/>
                </a:lnTo>
                <a:lnTo>
                  <a:pt x="0" y="15135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457460" y="4040246"/>
            <a:ext cx="6429618"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465707" y="7250175"/>
            <a:ext cx="5595115" cy="1308362"/>
          </a:xfrm>
          <a:custGeom>
            <a:avLst/>
            <a:gdLst/>
            <a:ahLst/>
            <a:cxnLst/>
            <a:rect l="l" t="t" r="r" b="b"/>
            <a:pathLst>
              <a:path w="1234767" h="1308362">
                <a:moveTo>
                  <a:pt x="0" y="0"/>
                </a:moveTo>
                <a:lnTo>
                  <a:pt x="1234767" y="0"/>
                </a:lnTo>
                <a:lnTo>
                  <a:pt x="1234767"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375347" y="7656988"/>
            <a:ext cx="5672159" cy="762325"/>
          </a:xfrm>
          <a:prstGeom prst="rect">
            <a:avLst/>
          </a:prstGeom>
        </p:spPr>
        <p:txBody>
          <a:bodyPr wrap="square" lIns="0" tIns="0" rIns="0" bIns="0" rtlCol="0" anchor="t">
            <a:spAutoFit/>
          </a:bodyPr>
          <a:lstStyle/>
          <a:p>
            <a:pPr algn="ctr">
              <a:lnSpc>
                <a:spcPts val="2899"/>
              </a:lnSpc>
            </a:pPr>
            <a:r>
              <a:rPr lang="en-US" sz="2800" b="1" dirty="0">
                <a:effectLst/>
                <a:ea typeface="Times New Roman" panose="02020603050405020304" pitchFamily="18" charset="0"/>
                <a:cs typeface="Segoe UI" panose="020B0502040204020203" pitchFamily="34" charset="0"/>
              </a:rPr>
              <a:t>API Integration</a:t>
            </a:r>
            <a:endParaRPr lang="en-PK" sz="2800" dirty="0">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301906"/>
              </a:solidFill>
              <a:latin typeface="Nunito Bold"/>
            </a:endParaRPr>
          </a:p>
        </p:txBody>
      </p:sp>
      <p:sp>
        <p:nvSpPr>
          <p:cNvPr id="16" name="Freeform 16"/>
          <p:cNvSpPr/>
          <p:nvPr/>
        </p:nvSpPr>
        <p:spPr>
          <a:xfrm>
            <a:off x="3450549" y="527689"/>
            <a:ext cx="3072415" cy="3072415"/>
          </a:xfrm>
          <a:custGeom>
            <a:avLst/>
            <a:gdLst/>
            <a:ahLst/>
            <a:cxnLst/>
            <a:rect l="l" t="t" r="r" b="b"/>
            <a:pathLst>
              <a:path w="3072415" h="3072415">
                <a:moveTo>
                  <a:pt x="0" y="0"/>
                </a:moveTo>
                <a:lnTo>
                  <a:pt x="3072414" y="0"/>
                </a:lnTo>
                <a:lnTo>
                  <a:pt x="3072414" y="3072415"/>
                </a:lnTo>
                <a:lnTo>
                  <a:pt x="0" y="30724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8" name="Freeform 18"/>
          <p:cNvSpPr/>
          <p:nvPr/>
        </p:nvSpPr>
        <p:spPr>
          <a:xfrm>
            <a:off x="8458200" y="3130470"/>
            <a:ext cx="5131313" cy="141111"/>
          </a:xfrm>
          <a:custGeom>
            <a:avLst/>
            <a:gdLst/>
            <a:ahLst/>
            <a:cxnLst/>
            <a:rect l="l" t="t" r="r" b="b"/>
            <a:pathLst>
              <a:path w="5131313" h="141111">
                <a:moveTo>
                  <a:pt x="0" y="0"/>
                </a:moveTo>
                <a:lnTo>
                  <a:pt x="5131313" y="0"/>
                </a:lnTo>
                <a:lnTo>
                  <a:pt x="5131313" y="141111"/>
                </a:lnTo>
                <a:lnTo>
                  <a:pt x="0" y="1411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0" name="TextBox 11">
            <a:extLst>
              <a:ext uri="{FF2B5EF4-FFF2-40B4-BE49-F238E27FC236}">
                <a16:creationId xmlns:a16="http://schemas.microsoft.com/office/drawing/2014/main" id="{6AFF8765-DE59-422B-B797-8A130962005C}"/>
              </a:ext>
            </a:extLst>
          </p:cNvPr>
          <p:cNvSpPr txBox="1"/>
          <p:nvPr/>
        </p:nvSpPr>
        <p:spPr>
          <a:xfrm>
            <a:off x="9553523" y="7656988"/>
            <a:ext cx="744769" cy="368874"/>
          </a:xfrm>
          <a:prstGeom prst="rect">
            <a:avLst/>
          </a:prstGeom>
        </p:spPr>
        <p:txBody>
          <a:bodyPr lIns="0" tIns="0" rIns="0" bIns="0" rtlCol="0" anchor="t">
            <a:spAutoFit/>
          </a:bodyPr>
          <a:lstStyle/>
          <a:p>
            <a:pPr algn="ctr">
              <a:lnSpc>
                <a:spcPts val="2899"/>
              </a:lnSpc>
            </a:pPr>
            <a:r>
              <a:rPr lang="en-US" sz="2899" spc="217" dirty="0">
                <a:solidFill>
                  <a:srgbClr val="FFFEFD"/>
                </a:solidFill>
                <a:latin typeface="Nunito Bold"/>
              </a:rPr>
              <a:t>1</a:t>
            </a:r>
          </a:p>
        </p:txBody>
      </p:sp>
      <p:sp>
        <p:nvSpPr>
          <p:cNvPr id="23" name="TextBox 11">
            <a:extLst>
              <a:ext uri="{FF2B5EF4-FFF2-40B4-BE49-F238E27FC236}">
                <a16:creationId xmlns:a16="http://schemas.microsoft.com/office/drawing/2014/main" id="{89BF566E-11CC-4E3C-ADCD-12736E2D110A}"/>
              </a:ext>
            </a:extLst>
          </p:cNvPr>
          <p:cNvSpPr txBox="1"/>
          <p:nvPr/>
        </p:nvSpPr>
        <p:spPr>
          <a:xfrm>
            <a:off x="-395956" y="4464363"/>
            <a:ext cx="8136449" cy="762325"/>
          </a:xfrm>
          <a:prstGeom prst="rect">
            <a:avLst/>
          </a:prstGeom>
        </p:spPr>
        <p:txBody>
          <a:bodyPr wrap="square" lIns="0" tIns="0" rIns="0" bIns="0" rtlCol="0" anchor="t">
            <a:spAutoFit/>
          </a:bodyPr>
          <a:lstStyle/>
          <a:p>
            <a:pPr algn="ctr">
              <a:lnSpc>
                <a:spcPts val="2899"/>
              </a:lnSpc>
            </a:pPr>
            <a:r>
              <a:rPr lang="en-US" sz="2800" dirty="0">
                <a:solidFill>
                  <a:schemeClr val="bg1"/>
                </a:solidFill>
                <a:effectLst/>
                <a:ea typeface="Times New Roman" panose="02020603050405020304" pitchFamily="18" charset="0"/>
                <a:cs typeface="Segoe UI" panose="020B0502040204020203" pitchFamily="34" charset="0"/>
              </a:rPr>
              <a:t>Biometric Authentication</a:t>
            </a:r>
            <a:endParaRPr lang="en-PK" sz="2800" dirty="0">
              <a:solidFill>
                <a:schemeClr val="bg1"/>
              </a:solidFill>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FFFEFD"/>
              </a:solidFill>
              <a:latin typeface="Nunito Bold"/>
            </a:endParaRPr>
          </a:p>
        </p:txBody>
      </p:sp>
      <p:sp>
        <p:nvSpPr>
          <p:cNvPr id="24" name="Freeform 9">
            <a:extLst>
              <a:ext uri="{FF2B5EF4-FFF2-40B4-BE49-F238E27FC236}">
                <a16:creationId xmlns:a16="http://schemas.microsoft.com/office/drawing/2014/main" id="{E631EB60-3E30-475F-AEE6-20B8E3588B96}"/>
              </a:ext>
            </a:extLst>
          </p:cNvPr>
          <p:cNvSpPr/>
          <p:nvPr/>
        </p:nvSpPr>
        <p:spPr>
          <a:xfrm>
            <a:off x="12227178" y="3987366"/>
            <a:ext cx="5595115" cy="1308362"/>
          </a:xfrm>
          <a:custGeom>
            <a:avLst/>
            <a:gdLst/>
            <a:ahLst/>
            <a:cxnLst/>
            <a:rect l="l" t="t" r="r" b="b"/>
            <a:pathLst>
              <a:path w="1234767" h="1308362">
                <a:moveTo>
                  <a:pt x="0" y="0"/>
                </a:moveTo>
                <a:lnTo>
                  <a:pt x="1234767" y="0"/>
                </a:lnTo>
                <a:lnTo>
                  <a:pt x="1234767"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5" name="TextBox 13">
            <a:extLst>
              <a:ext uri="{FF2B5EF4-FFF2-40B4-BE49-F238E27FC236}">
                <a16:creationId xmlns:a16="http://schemas.microsoft.com/office/drawing/2014/main" id="{CD43DCE7-59C9-40E9-96B4-3A4D7765B387}"/>
              </a:ext>
            </a:extLst>
          </p:cNvPr>
          <p:cNvSpPr txBox="1"/>
          <p:nvPr/>
        </p:nvSpPr>
        <p:spPr>
          <a:xfrm>
            <a:off x="12227178" y="4442994"/>
            <a:ext cx="5672159" cy="762325"/>
          </a:xfrm>
          <a:prstGeom prst="rect">
            <a:avLst/>
          </a:prstGeom>
        </p:spPr>
        <p:txBody>
          <a:bodyPr wrap="square" lIns="0" tIns="0" rIns="0" bIns="0" rtlCol="0" anchor="t">
            <a:spAutoFit/>
          </a:bodyPr>
          <a:lstStyle/>
          <a:p>
            <a:pPr algn="ctr">
              <a:lnSpc>
                <a:spcPts val="2899"/>
              </a:lnSpc>
            </a:pPr>
            <a:r>
              <a:rPr lang="en-US" sz="2800" b="1" dirty="0">
                <a:ea typeface="Times New Roman" panose="02020603050405020304" pitchFamily="18" charset="0"/>
                <a:cs typeface="Segoe UI" panose="020B0502040204020203" pitchFamily="34" charset="0"/>
              </a:rPr>
              <a:t>Improved UI</a:t>
            </a:r>
            <a:endParaRPr lang="en-PK" sz="2800" dirty="0">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301906"/>
              </a:solidFill>
              <a:latin typeface="Nunito Bold"/>
            </a:endParaRPr>
          </a:p>
        </p:txBody>
      </p:sp>
      <p:sp>
        <p:nvSpPr>
          <p:cNvPr id="26" name="Freeform 7">
            <a:extLst>
              <a:ext uri="{FF2B5EF4-FFF2-40B4-BE49-F238E27FC236}">
                <a16:creationId xmlns:a16="http://schemas.microsoft.com/office/drawing/2014/main" id="{E110BBFC-0CE1-43BB-BF22-321650954A16}"/>
              </a:ext>
            </a:extLst>
          </p:cNvPr>
          <p:cNvSpPr/>
          <p:nvPr/>
        </p:nvSpPr>
        <p:spPr>
          <a:xfrm>
            <a:off x="6677725" y="8409396"/>
            <a:ext cx="6429618"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PK" dirty="0"/>
          </a:p>
        </p:txBody>
      </p:sp>
      <p:sp>
        <p:nvSpPr>
          <p:cNvPr id="27" name="TextBox 11">
            <a:extLst>
              <a:ext uri="{FF2B5EF4-FFF2-40B4-BE49-F238E27FC236}">
                <a16:creationId xmlns:a16="http://schemas.microsoft.com/office/drawing/2014/main" id="{065AE8AA-0C34-4D73-B1F8-5116451AB32E}"/>
              </a:ext>
            </a:extLst>
          </p:cNvPr>
          <p:cNvSpPr txBox="1"/>
          <p:nvPr/>
        </p:nvSpPr>
        <p:spPr>
          <a:xfrm>
            <a:off x="5824309" y="8743114"/>
            <a:ext cx="8136449" cy="1134221"/>
          </a:xfrm>
          <a:prstGeom prst="rect">
            <a:avLst/>
          </a:prstGeom>
        </p:spPr>
        <p:txBody>
          <a:bodyPr wrap="square" lIns="0" tIns="0" rIns="0" bIns="0" rtlCol="0" anchor="t">
            <a:spAutoFit/>
          </a:bodyPr>
          <a:lstStyle/>
          <a:p>
            <a:pPr algn="ctr">
              <a:lnSpc>
                <a:spcPts val="2899"/>
              </a:lnSpc>
            </a:pPr>
            <a:r>
              <a:rPr lang="en-US" sz="2800" dirty="0">
                <a:solidFill>
                  <a:schemeClr val="bg1"/>
                </a:solidFill>
                <a:ea typeface="Times New Roman" panose="02020603050405020304" pitchFamily="18" charset="0"/>
                <a:cs typeface="Segoe UI" panose="020B0502040204020203" pitchFamily="34" charset="0"/>
              </a:rPr>
              <a:t>Enhanced Integration </a:t>
            </a:r>
          </a:p>
          <a:p>
            <a:pPr algn="ctr">
              <a:lnSpc>
                <a:spcPts val="2899"/>
              </a:lnSpc>
            </a:pPr>
            <a:r>
              <a:rPr lang="en-US" sz="2800" dirty="0">
                <a:solidFill>
                  <a:schemeClr val="bg1"/>
                </a:solidFill>
                <a:ea typeface="Times New Roman" panose="02020603050405020304" pitchFamily="18" charset="0"/>
                <a:cs typeface="Segoe UI" panose="020B0502040204020203" pitchFamily="34" charset="0"/>
              </a:rPr>
              <a:t>Capabilities</a:t>
            </a:r>
            <a:endParaRPr lang="en-PK" sz="2800" dirty="0">
              <a:solidFill>
                <a:schemeClr val="bg1"/>
              </a:solidFill>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FFFEFD"/>
              </a:solidFill>
              <a:latin typeface="Nunito Bold"/>
            </a:endParaRPr>
          </a:p>
        </p:txBody>
      </p:sp>
      <p:sp>
        <p:nvSpPr>
          <p:cNvPr id="35" name="Freeform 7">
            <a:extLst>
              <a:ext uri="{FF2B5EF4-FFF2-40B4-BE49-F238E27FC236}">
                <a16:creationId xmlns:a16="http://schemas.microsoft.com/office/drawing/2014/main" id="{137790E1-92F5-4496-87FA-B433F0B43D78}"/>
              </a:ext>
            </a:extLst>
          </p:cNvPr>
          <p:cNvSpPr/>
          <p:nvPr/>
        </p:nvSpPr>
        <p:spPr>
          <a:xfrm>
            <a:off x="13072855" y="7358949"/>
            <a:ext cx="4749438"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6" name="Freeform 9">
            <a:extLst>
              <a:ext uri="{FF2B5EF4-FFF2-40B4-BE49-F238E27FC236}">
                <a16:creationId xmlns:a16="http://schemas.microsoft.com/office/drawing/2014/main" id="{9C420DB0-7161-444B-B879-3CA7B670561F}"/>
              </a:ext>
            </a:extLst>
          </p:cNvPr>
          <p:cNvSpPr/>
          <p:nvPr/>
        </p:nvSpPr>
        <p:spPr>
          <a:xfrm>
            <a:off x="7056455" y="5727742"/>
            <a:ext cx="5175485" cy="1308362"/>
          </a:xfrm>
          <a:custGeom>
            <a:avLst/>
            <a:gdLst/>
            <a:ahLst/>
            <a:cxnLst/>
            <a:rect l="l" t="t" r="r" b="b"/>
            <a:pathLst>
              <a:path w="1234767" h="1308362">
                <a:moveTo>
                  <a:pt x="0" y="0"/>
                </a:moveTo>
                <a:lnTo>
                  <a:pt x="1234767" y="0"/>
                </a:lnTo>
                <a:lnTo>
                  <a:pt x="1234767"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7" name="TextBox 13">
            <a:extLst>
              <a:ext uri="{FF2B5EF4-FFF2-40B4-BE49-F238E27FC236}">
                <a16:creationId xmlns:a16="http://schemas.microsoft.com/office/drawing/2014/main" id="{3DCDA8F4-73EA-4201-9842-F96374E2EE23}"/>
              </a:ext>
            </a:extLst>
          </p:cNvPr>
          <p:cNvSpPr txBox="1"/>
          <p:nvPr/>
        </p:nvSpPr>
        <p:spPr>
          <a:xfrm>
            <a:off x="7056455" y="6106809"/>
            <a:ext cx="5672159" cy="1134221"/>
          </a:xfrm>
          <a:prstGeom prst="rect">
            <a:avLst/>
          </a:prstGeom>
        </p:spPr>
        <p:txBody>
          <a:bodyPr wrap="square" lIns="0" tIns="0" rIns="0" bIns="0" rtlCol="0" anchor="t">
            <a:spAutoFit/>
          </a:bodyPr>
          <a:lstStyle/>
          <a:p>
            <a:pPr algn="ctr">
              <a:lnSpc>
                <a:spcPts val="2899"/>
              </a:lnSpc>
            </a:pPr>
            <a:r>
              <a:rPr lang="en-US" sz="2800" b="1" dirty="0">
                <a:ea typeface="Times New Roman" panose="02020603050405020304" pitchFamily="18" charset="0"/>
                <a:cs typeface="Segoe UI" panose="020B0502040204020203" pitchFamily="34" charset="0"/>
              </a:rPr>
              <a:t>Enhanced Encryption</a:t>
            </a:r>
          </a:p>
          <a:p>
            <a:pPr algn="ctr">
              <a:lnSpc>
                <a:spcPts val="2899"/>
              </a:lnSpc>
            </a:pPr>
            <a:r>
              <a:rPr lang="en-US" sz="2800" b="1" dirty="0">
                <a:effectLst/>
                <a:ea typeface="Times New Roman" panose="02020603050405020304" pitchFamily="18" charset="0"/>
                <a:cs typeface="Segoe UI" panose="020B0502040204020203" pitchFamily="34" charset="0"/>
              </a:rPr>
              <a:t>Techniques</a:t>
            </a:r>
            <a:endParaRPr lang="en-PK" sz="2800" dirty="0">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301906"/>
              </a:solidFill>
              <a:latin typeface="Nunito Bold"/>
            </a:endParaRPr>
          </a:p>
        </p:txBody>
      </p:sp>
      <p:sp>
        <p:nvSpPr>
          <p:cNvPr id="38" name="TextBox 11">
            <a:extLst>
              <a:ext uri="{FF2B5EF4-FFF2-40B4-BE49-F238E27FC236}">
                <a16:creationId xmlns:a16="http://schemas.microsoft.com/office/drawing/2014/main" id="{5D1D5406-DF01-4FBA-8870-63BDE829CA05}"/>
              </a:ext>
            </a:extLst>
          </p:cNvPr>
          <p:cNvSpPr txBox="1"/>
          <p:nvPr/>
        </p:nvSpPr>
        <p:spPr>
          <a:xfrm>
            <a:off x="11418819" y="7787792"/>
            <a:ext cx="8136449" cy="1134221"/>
          </a:xfrm>
          <a:prstGeom prst="rect">
            <a:avLst/>
          </a:prstGeom>
        </p:spPr>
        <p:txBody>
          <a:bodyPr wrap="square" lIns="0" tIns="0" rIns="0" bIns="0" rtlCol="0" anchor="t">
            <a:spAutoFit/>
          </a:bodyPr>
          <a:lstStyle/>
          <a:p>
            <a:pPr algn="ctr">
              <a:lnSpc>
                <a:spcPts val="2899"/>
              </a:lnSpc>
            </a:pPr>
            <a:r>
              <a:rPr lang="en-US" sz="2800" dirty="0">
                <a:solidFill>
                  <a:schemeClr val="bg1"/>
                </a:solidFill>
                <a:effectLst/>
                <a:ea typeface="Times New Roman" panose="02020603050405020304" pitchFamily="18" charset="0"/>
                <a:cs typeface="Segoe UI" panose="020B0502040204020203" pitchFamily="34" charset="0"/>
              </a:rPr>
              <a:t>Cross</a:t>
            </a:r>
            <a:r>
              <a:rPr lang="en-US" sz="2800" dirty="0">
                <a:solidFill>
                  <a:schemeClr val="bg1"/>
                </a:solidFill>
                <a:ea typeface="Times New Roman" panose="02020603050405020304" pitchFamily="18" charset="0"/>
                <a:cs typeface="Segoe UI" panose="020B0502040204020203" pitchFamily="34" charset="0"/>
              </a:rPr>
              <a:t>-</a:t>
            </a:r>
            <a:r>
              <a:rPr lang="en-US" sz="2800" dirty="0">
                <a:solidFill>
                  <a:schemeClr val="bg1"/>
                </a:solidFill>
                <a:effectLst/>
                <a:ea typeface="Times New Roman" panose="02020603050405020304" pitchFamily="18" charset="0"/>
                <a:cs typeface="Segoe UI" panose="020B0502040204020203" pitchFamily="34" charset="0"/>
              </a:rPr>
              <a:t>Platform</a:t>
            </a:r>
          </a:p>
          <a:p>
            <a:pPr algn="ctr">
              <a:lnSpc>
                <a:spcPts val="2899"/>
              </a:lnSpc>
            </a:pPr>
            <a:r>
              <a:rPr lang="en-US" sz="2800" dirty="0">
                <a:solidFill>
                  <a:schemeClr val="bg1"/>
                </a:solidFill>
                <a:ea typeface="Times New Roman" panose="02020603050405020304" pitchFamily="18" charset="0"/>
                <a:cs typeface="Segoe UI" panose="020B0502040204020203" pitchFamily="34" charset="0"/>
              </a:rPr>
              <a:t>Compatibility</a:t>
            </a:r>
            <a:endParaRPr lang="en-PK" sz="2800" dirty="0">
              <a:solidFill>
                <a:schemeClr val="bg1"/>
              </a:solidFill>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FFFEFD"/>
              </a:solidFill>
              <a:latin typeface="Nunito Bold"/>
            </a:endParaRPr>
          </a:p>
        </p:txBody>
      </p:sp>
      <p:sp>
        <p:nvSpPr>
          <p:cNvPr id="32" name="TextBox 17">
            <a:extLst>
              <a:ext uri="{FF2B5EF4-FFF2-40B4-BE49-F238E27FC236}">
                <a16:creationId xmlns:a16="http://schemas.microsoft.com/office/drawing/2014/main" id="{26098642-A016-40DF-9FAE-FDE5A51D5F0F}"/>
              </a:ext>
            </a:extLst>
          </p:cNvPr>
          <p:cNvSpPr txBox="1"/>
          <p:nvPr/>
        </p:nvSpPr>
        <p:spPr>
          <a:xfrm>
            <a:off x="4581105" y="1619689"/>
            <a:ext cx="12411495" cy="1077218"/>
          </a:xfrm>
          <a:prstGeom prst="rect">
            <a:avLst/>
          </a:prstGeom>
        </p:spPr>
        <p:txBody>
          <a:bodyPr wrap="square" lIns="0" tIns="0" rIns="0" bIns="0" rtlCol="0" anchor="t">
            <a:spAutoFit/>
          </a:bodyPr>
          <a:lstStyle/>
          <a:p>
            <a:pPr algn="ctr">
              <a:lnSpc>
                <a:spcPts val="8800"/>
              </a:lnSpc>
            </a:pPr>
            <a:r>
              <a:rPr lang="en-US" sz="6000" dirty="0">
                <a:solidFill>
                  <a:srgbClr val="301906"/>
                </a:solidFill>
                <a:latin typeface="Nunito Bold"/>
              </a:rPr>
              <a:t>Future Enhancements</a:t>
            </a:r>
          </a:p>
        </p:txBody>
      </p:sp>
    </p:spTree>
    <p:extLst>
      <p:ext uri="{BB962C8B-B14F-4D97-AF65-F5344CB8AC3E}">
        <p14:creationId xmlns:p14="http://schemas.microsoft.com/office/powerpoint/2010/main" val="1045892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rot="-1647327">
            <a:off x="17347220" y="-728682"/>
            <a:ext cx="2923601" cy="2638550"/>
          </a:xfrm>
          <a:custGeom>
            <a:avLst/>
            <a:gdLst/>
            <a:ahLst/>
            <a:cxnLst/>
            <a:rect l="l" t="t" r="r" b="b"/>
            <a:pathLst>
              <a:path w="2923601" h="2638550">
                <a:moveTo>
                  <a:pt x="0" y="0"/>
                </a:moveTo>
                <a:lnTo>
                  <a:pt x="2923602" y="0"/>
                </a:lnTo>
                <a:lnTo>
                  <a:pt x="2923602" y="2638550"/>
                </a:lnTo>
                <a:lnTo>
                  <a:pt x="0" y="26385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25735" y="9196325"/>
            <a:ext cx="2619031" cy="1749295"/>
          </a:xfrm>
          <a:custGeom>
            <a:avLst/>
            <a:gdLst/>
            <a:ahLst/>
            <a:cxnLst/>
            <a:rect l="l" t="t" r="r" b="b"/>
            <a:pathLst>
              <a:path w="2619031" h="1749295">
                <a:moveTo>
                  <a:pt x="0" y="0"/>
                </a:moveTo>
                <a:lnTo>
                  <a:pt x="2619031" y="0"/>
                </a:lnTo>
                <a:lnTo>
                  <a:pt x="2619031" y="1749295"/>
                </a:lnTo>
                <a:lnTo>
                  <a:pt x="0" y="17492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35847">
            <a:off x="2615866" y="4443190"/>
            <a:ext cx="3380504" cy="4045264"/>
          </a:xfrm>
          <a:custGeom>
            <a:avLst/>
            <a:gdLst/>
            <a:ahLst/>
            <a:cxnLst/>
            <a:rect l="l" t="t" r="r" b="b"/>
            <a:pathLst>
              <a:path w="1444951" h="1465096">
                <a:moveTo>
                  <a:pt x="0" y="0"/>
                </a:moveTo>
                <a:lnTo>
                  <a:pt x="1444951" y="0"/>
                </a:lnTo>
                <a:lnTo>
                  <a:pt x="1444951" y="1465096"/>
                </a:lnTo>
                <a:lnTo>
                  <a:pt x="0" y="14650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PK" dirty="0"/>
          </a:p>
        </p:txBody>
      </p:sp>
      <p:sp>
        <p:nvSpPr>
          <p:cNvPr id="15" name="Freeform 15"/>
          <p:cNvSpPr/>
          <p:nvPr/>
        </p:nvSpPr>
        <p:spPr>
          <a:xfrm rot="-5327166">
            <a:off x="3957003" y="4105576"/>
            <a:ext cx="444275" cy="1796073"/>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TextBox 18"/>
          <p:cNvSpPr txBox="1"/>
          <p:nvPr/>
        </p:nvSpPr>
        <p:spPr>
          <a:xfrm>
            <a:off x="1333969" y="1095375"/>
            <a:ext cx="6908722" cy="2151230"/>
          </a:xfrm>
          <a:prstGeom prst="rect">
            <a:avLst/>
          </a:prstGeom>
        </p:spPr>
        <p:txBody>
          <a:bodyPr lIns="0" tIns="0" rIns="0" bIns="0" rtlCol="0" anchor="t">
            <a:spAutoFit/>
          </a:bodyPr>
          <a:lstStyle/>
          <a:p>
            <a:pPr algn="l">
              <a:lnSpc>
                <a:spcPts val="8250"/>
              </a:lnSpc>
            </a:pPr>
            <a:r>
              <a:rPr lang="en-US" sz="7500" dirty="0">
                <a:solidFill>
                  <a:srgbClr val="301906"/>
                </a:solidFill>
                <a:latin typeface="Nunito Bold"/>
              </a:rPr>
              <a:t>Potential Questions</a:t>
            </a:r>
          </a:p>
        </p:txBody>
      </p:sp>
      <p:sp>
        <p:nvSpPr>
          <p:cNvPr id="43" name="Freeform 11">
            <a:extLst>
              <a:ext uri="{FF2B5EF4-FFF2-40B4-BE49-F238E27FC236}">
                <a16:creationId xmlns:a16="http://schemas.microsoft.com/office/drawing/2014/main" id="{F84DFF5C-8EE5-4951-9D9A-C0778C6DF1CF}"/>
              </a:ext>
            </a:extLst>
          </p:cNvPr>
          <p:cNvSpPr/>
          <p:nvPr/>
        </p:nvSpPr>
        <p:spPr>
          <a:xfrm rot="-135847">
            <a:off x="8321278" y="4428902"/>
            <a:ext cx="3380504" cy="4045264"/>
          </a:xfrm>
          <a:custGeom>
            <a:avLst/>
            <a:gdLst/>
            <a:ahLst/>
            <a:cxnLst/>
            <a:rect l="l" t="t" r="r" b="b"/>
            <a:pathLst>
              <a:path w="1444951" h="1465096">
                <a:moveTo>
                  <a:pt x="0" y="0"/>
                </a:moveTo>
                <a:lnTo>
                  <a:pt x="1444951" y="0"/>
                </a:lnTo>
                <a:lnTo>
                  <a:pt x="1444951" y="1465096"/>
                </a:lnTo>
                <a:lnTo>
                  <a:pt x="0" y="14650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PK" dirty="0"/>
          </a:p>
        </p:txBody>
      </p:sp>
      <p:sp>
        <p:nvSpPr>
          <p:cNvPr id="44" name="Freeform 11">
            <a:extLst>
              <a:ext uri="{FF2B5EF4-FFF2-40B4-BE49-F238E27FC236}">
                <a16:creationId xmlns:a16="http://schemas.microsoft.com/office/drawing/2014/main" id="{FA1CB96C-2A4C-47E9-938A-C9D978B0EDBD}"/>
              </a:ext>
            </a:extLst>
          </p:cNvPr>
          <p:cNvSpPr/>
          <p:nvPr/>
        </p:nvSpPr>
        <p:spPr>
          <a:xfrm rot="-135847">
            <a:off x="14026690" y="4390800"/>
            <a:ext cx="3380504" cy="4045264"/>
          </a:xfrm>
          <a:custGeom>
            <a:avLst/>
            <a:gdLst/>
            <a:ahLst/>
            <a:cxnLst/>
            <a:rect l="l" t="t" r="r" b="b"/>
            <a:pathLst>
              <a:path w="1444951" h="1465096">
                <a:moveTo>
                  <a:pt x="0" y="0"/>
                </a:moveTo>
                <a:lnTo>
                  <a:pt x="1444951" y="0"/>
                </a:lnTo>
                <a:lnTo>
                  <a:pt x="1444951" y="1465096"/>
                </a:lnTo>
                <a:lnTo>
                  <a:pt x="0" y="14650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PK" dirty="0"/>
          </a:p>
        </p:txBody>
      </p:sp>
      <p:sp>
        <p:nvSpPr>
          <p:cNvPr id="45" name="Freeform 15">
            <a:extLst>
              <a:ext uri="{FF2B5EF4-FFF2-40B4-BE49-F238E27FC236}">
                <a16:creationId xmlns:a16="http://schemas.microsoft.com/office/drawing/2014/main" id="{7389ED53-F919-4373-AB0D-8C17606C63E0}"/>
              </a:ext>
            </a:extLst>
          </p:cNvPr>
          <p:cNvSpPr/>
          <p:nvPr/>
        </p:nvSpPr>
        <p:spPr>
          <a:xfrm rot="-5327166">
            <a:off x="9672003" y="4092501"/>
            <a:ext cx="444275" cy="1796073"/>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6" name="Freeform 15">
            <a:extLst>
              <a:ext uri="{FF2B5EF4-FFF2-40B4-BE49-F238E27FC236}">
                <a16:creationId xmlns:a16="http://schemas.microsoft.com/office/drawing/2014/main" id="{B94731AE-D0FB-40F9-8701-EC966A72CBC8}"/>
              </a:ext>
            </a:extLst>
          </p:cNvPr>
          <p:cNvSpPr/>
          <p:nvPr/>
        </p:nvSpPr>
        <p:spPr>
          <a:xfrm rot="-5327166">
            <a:off x="15494805" y="4123503"/>
            <a:ext cx="444275" cy="1796073"/>
          </a:xfrm>
          <a:custGeom>
            <a:avLst/>
            <a:gdLst/>
            <a:ahLst/>
            <a:cxnLst/>
            <a:rect l="l" t="t" r="r" b="b"/>
            <a:pathLst>
              <a:path w="230365" h="653096">
                <a:moveTo>
                  <a:pt x="0" y="0"/>
                </a:moveTo>
                <a:lnTo>
                  <a:pt x="230365" y="0"/>
                </a:lnTo>
                <a:lnTo>
                  <a:pt x="230365" y="653096"/>
                </a:lnTo>
                <a:lnTo>
                  <a:pt x="0" y="6530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8" name="TextBox 47">
            <a:extLst>
              <a:ext uri="{FF2B5EF4-FFF2-40B4-BE49-F238E27FC236}">
                <a16:creationId xmlns:a16="http://schemas.microsoft.com/office/drawing/2014/main" id="{86AFF05A-DA32-4D57-BE5E-8F8D1FE98194}"/>
              </a:ext>
            </a:extLst>
          </p:cNvPr>
          <p:cNvSpPr txBox="1"/>
          <p:nvPr/>
        </p:nvSpPr>
        <p:spPr>
          <a:xfrm>
            <a:off x="2829675" y="5847621"/>
            <a:ext cx="2952886" cy="2092881"/>
          </a:xfrm>
          <a:prstGeom prst="rect">
            <a:avLst/>
          </a:prstGeom>
          <a:noFill/>
        </p:spPr>
        <p:txBody>
          <a:bodyPr wrap="square">
            <a:spAutoFit/>
          </a:bodyPr>
          <a:lstStyle/>
          <a:p>
            <a:pPr algn="ctr"/>
            <a:r>
              <a:rPr lang="en-PK" sz="2800" dirty="0">
                <a:latin typeface="Nunito" pitchFamily="2" charset="0"/>
              </a:rPr>
              <a:t>How does the ODT ensure data security and privacy?</a:t>
            </a:r>
            <a:endParaRPr lang="en-US" sz="2800" dirty="0">
              <a:latin typeface="Nunito" pitchFamily="2" charset="0"/>
            </a:endParaRPr>
          </a:p>
          <a:p>
            <a:pPr algn="ctr"/>
            <a:endParaRPr lang="en-PK" dirty="0"/>
          </a:p>
        </p:txBody>
      </p:sp>
      <p:sp>
        <p:nvSpPr>
          <p:cNvPr id="52" name="TextBox 51">
            <a:extLst>
              <a:ext uri="{FF2B5EF4-FFF2-40B4-BE49-F238E27FC236}">
                <a16:creationId xmlns:a16="http://schemas.microsoft.com/office/drawing/2014/main" id="{E4533690-4257-41DD-BF4C-FE0EA827970C}"/>
              </a:ext>
            </a:extLst>
          </p:cNvPr>
          <p:cNvSpPr txBox="1"/>
          <p:nvPr/>
        </p:nvSpPr>
        <p:spPr>
          <a:xfrm>
            <a:off x="8354494" y="5617370"/>
            <a:ext cx="3314072" cy="2246769"/>
          </a:xfrm>
          <a:prstGeom prst="rect">
            <a:avLst/>
          </a:prstGeom>
          <a:noFill/>
        </p:spPr>
        <p:txBody>
          <a:bodyPr wrap="square">
            <a:spAutoFit/>
          </a:bodyPr>
          <a:lstStyle/>
          <a:p>
            <a:pPr algn="ctr"/>
            <a:r>
              <a:rPr lang="en-PK" sz="2800" dirty="0">
                <a:latin typeface="Nunito" pitchFamily="2" charset="0"/>
              </a:rPr>
              <a:t>What mechanisms are in place for data recovery in the event of a failure?</a:t>
            </a:r>
          </a:p>
        </p:txBody>
      </p:sp>
      <p:sp>
        <p:nvSpPr>
          <p:cNvPr id="54" name="TextBox 53">
            <a:extLst>
              <a:ext uri="{FF2B5EF4-FFF2-40B4-BE49-F238E27FC236}">
                <a16:creationId xmlns:a16="http://schemas.microsoft.com/office/drawing/2014/main" id="{4EDBE139-24C0-4008-B705-81AC903AF720}"/>
              </a:ext>
            </a:extLst>
          </p:cNvPr>
          <p:cNvSpPr txBox="1"/>
          <p:nvPr/>
        </p:nvSpPr>
        <p:spPr>
          <a:xfrm>
            <a:off x="14240499" y="5694781"/>
            <a:ext cx="2952886" cy="1815882"/>
          </a:xfrm>
          <a:prstGeom prst="rect">
            <a:avLst/>
          </a:prstGeom>
          <a:noFill/>
        </p:spPr>
        <p:txBody>
          <a:bodyPr wrap="square">
            <a:spAutoFit/>
          </a:bodyPr>
          <a:lstStyle/>
          <a:p>
            <a:pPr algn="ctr"/>
            <a:r>
              <a:rPr lang="en-PK" sz="2800" dirty="0">
                <a:latin typeface="Nunito" pitchFamily="2" charset="0"/>
              </a:rPr>
              <a:t>How does the ODT handle user collaboration on projects?</a:t>
            </a:r>
          </a:p>
        </p:txBody>
      </p:sp>
      <p:sp>
        <p:nvSpPr>
          <p:cNvPr id="56" name="Freeform 6">
            <a:extLst>
              <a:ext uri="{FF2B5EF4-FFF2-40B4-BE49-F238E27FC236}">
                <a16:creationId xmlns:a16="http://schemas.microsoft.com/office/drawing/2014/main" id="{1A5102D9-365F-41EC-AD7A-F3B718535862}"/>
              </a:ext>
            </a:extLst>
          </p:cNvPr>
          <p:cNvSpPr/>
          <p:nvPr/>
        </p:nvSpPr>
        <p:spPr>
          <a:xfrm>
            <a:off x="-1474572" y="5065994"/>
            <a:ext cx="3657600" cy="2034956"/>
          </a:xfrm>
          <a:custGeom>
            <a:avLst/>
            <a:gdLst/>
            <a:ahLst/>
            <a:cxnLst/>
            <a:rect l="l" t="t" r="r" b="b"/>
            <a:pathLst>
              <a:path w="3657600" h="2034956">
                <a:moveTo>
                  <a:pt x="0" y="0"/>
                </a:moveTo>
                <a:lnTo>
                  <a:pt x="3657600" y="0"/>
                </a:lnTo>
                <a:lnTo>
                  <a:pt x="3657600" y="2034956"/>
                </a:lnTo>
                <a:lnTo>
                  <a:pt x="0" y="203495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57" name="Freeform 7">
            <a:extLst>
              <a:ext uri="{FF2B5EF4-FFF2-40B4-BE49-F238E27FC236}">
                <a16:creationId xmlns:a16="http://schemas.microsoft.com/office/drawing/2014/main" id="{C5C8A130-A53D-41A9-B3C5-13E64B60594F}"/>
              </a:ext>
            </a:extLst>
          </p:cNvPr>
          <p:cNvSpPr/>
          <p:nvPr/>
        </p:nvSpPr>
        <p:spPr>
          <a:xfrm>
            <a:off x="9601200" y="-869767"/>
            <a:ext cx="3542168" cy="3930284"/>
          </a:xfrm>
          <a:custGeom>
            <a:avLst/>
            <a:gdLst/>
            <a:ahLst/>
            <a:cxnLst/>
            <a:rect l="l" t="t" r="r" b="b"/>
            <a:pathLst>
              <a:path w="3542168" h="3930284">
                <a:moveTo>
                  <a:pt x="0" y="0"/>
                </a:moveTo>
                <a:lnTo>
                  <a:pt x="3542168" y="0"/>
                </a:lnTo>
                <a:lnTo>
                  <a:pt x="3542168" y="3930283"/>
                </a:lnTo>
                <a:lnTo>
                  <a:pt x="0" y="393028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EEE7"/>
        </a:solidFill>
        <a:effectLst/>
      </p:bgPr>
    </p:bg>
    <p:spTree>
      <p:nvGrpSpPr>
        <p:cNvPr id="1" name=""/>
        <p:cNvGrpSpPr/>
        <p:nvPr/>
      </p:nvGrpSpPr>
      <p:grpSpPr>
        <a:xfrm>
          <a:off x="0" y="0"/>
          <a:ext cx="0" cy="0"/>
          <a:chOff x="0" y="0"/>
          <a:chExt cx="0" cy="0"/>
        </a:xfrm>
      </p:grpSpPr>
      <p:sp>
        <p:nvSpPr>
          <p:cNvPr id="2" name="Freeform 2"/>
          <p:cNvSpPr/>
          <p:nvPr/>
        </p:nvSpPr>
        <p:spPr>
          <a:xfrm>
            <a:off x="-255002" y="-1069862"/>
            <a:ext cx="4328578" cy="2891129"/>
          </a:xfrm>
          <a:custGeom>
            <a:avLst/>
            <a:gdLst/>
            <a:ahLst/>
            <a:cxnLst/>
            <a:rect l="l" t="t" r="r" b="b"/>
            <a:pathLst>
              <a:path w="4328578" h="2891129">
                <a:moveTo>
                  <a:pt x="0" y="0"/>
                </a:moveTo>
                <a:lnTo>
                  <a:pt x="4328578" y="0"/>
                </a:lnTo>
                <a:lnTo>
                  <a:pt x="4328578" y="2891129"/>
                </a:lnTo>
                <a:lnTo>
                  <a:pt x="0" y="28911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042667" flipH="1">
            <a:off x="15373092" y="8580248"/>
            <a:ext cx="2874456" cy="3413505"/>
          </a:xfrm>
          <a:custGeom>
            <a:avLst/>
            <a:gdLst/>
            <a:ahLst/>
            <a:cxnLst/>
            <a:rect l="l" t="t" r="r" b="b"/>
            <a:pathLst>
              <a:path w="2874456" h="3413505">
                <a:moveTo>
                  <a:pt x="2874456" y="0"/>
                </a:moveTo>
                <a:lnTo>
                  <a:pt x="0" y="0"/>
                </a:lnTo>
                <a:lnTo>
                  <a:pt x="0" y="3413504"/>
                </a:lnTo>
                <a:lnTo>
                  <a:pt x="2874456" y="3413504"/>
                </a:lnTo>
                <a:lnTo>
                  <a:pt x="287445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103589" y="612015"/>
            <a:ext cx="2590079" cy="2744455"/>
          </a:xfrm>
          <a:custGeom>
            <a:avLst/>
            <a:gdLst/>
            <a:ahLst/>
            <a:cxnLst/>
            <a:rect l="l" t="t" r="r" b="b"/>
            <a:pathLst>
              <a:path w="2590079" h="2744455">
                <a:moveTo>
                  <a:pt x="0" y="0"/>
                </a:moveTo>
                <a:lnTo>
                  <a:pt x="2590079" y="0"/>
                </a:lnTo>
                <a:lnTo>
                  <a:pt x="2590079" y="2744455"/>
                </a:lnTo>
                <a:lnTo>
                  <a:pt x="0" y="27444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692994" y="-745039"/>
            <a:ext cx="2714108" cy="2714108"/>
          </a:xfrm>
          <a:custGeom>
            <a:avLst/>
            <a:gdLst/>
            <a:ahLst/>
            <a:cxnLst/>
            <a:rect l="l" t="t" r="r" b="b"/>
            <a:pathLst>
              <a:path w="2714108" h="2714108">
                <a:moveTo>
                  <a:pt x="0" y="0"/>
                </a:moveTo>
                <a:lnTo>
                  <a:pt x="2714108" y="0"/>
                </a:lnTo>
                <a:lnTo>
                  <a:pt x="2714108" y="2714108"/>
                </a:lnTo>
                <a:lnTo>
                  <a:pt x="0" y="271410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3669548" y="1562100"/>
            <a:ext cx="10807311" cy="1442639"/>
          </a:xfrm>
          <a:prstGeom prst="rect">
            <a:avLst/>
          </a:prstGeom>
        </p:spPr>
        <p:txBody>
          <a:bodyPr lIns="0" tIns="0" rIns="0" bIns="0" rtlCol="0" anchor="t">
            <a:spAutoFit/>
          </a:bodyPr>
          <a:lstStyle/>
          <a:p>
            <a:pPr algn="ctr">
              <a:lnSpc>
                <a:spcPts val="10999"/>
              </a:lnSpc>
            </a:pPr>
            <a:r>
              <a:rPr lang="en-US" sz="9999" dirty="0">
                <a:solidFill>
                  <a:srgbClr val="301906"/>
                </a:solidFill>
                <a:latin typeface="Nunito Bold"/>
              </a:rPr>
              <a:t>Conclusion</a:t>
            </a:r>
          </a:p>
        </p:txBody>
      </p:sp>
      <p:sp>
        <p:nvSpPr>
          <p:cNvPr id="9" name="Freeform 9"/>
          <p:cNvSpPr/>
          <p:nvPr/>
        </p:nvSpPr>
        <p:spPr>
          <a:xfrm>
            <a:off x="673441" y="8577174"/>
            <a:ext cx="4020047" cy="2236608"/>
          </a:xfrm>
          <a:custGeom>
            <a:avLst/>
            <a:gdLst/>
            <a:ahLst/>
            <a:cxnLst/>
            <a:rect l="l" t="t" r="r" b="b"/>
            <a:pathLst>
              <a:path w="4020047" h="2236608">
                <a:moveTo>
                  <a:pt x="0" y="0"/>
                </a:moveTo>
                <a:lnTo>
                  <a:pt x="4020047" y="0"/>
                </a:lnTo>
                <a:lnTo>
                  <a:pt x="4020047" y="2236608"/>
                </a:lnTo>
                <a:lnTo>
                  <a:pt x="0" y="223660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15103589" y="6087140"/>
            <a:ext cx="3738709" cy="1004778"/>
          </a:xfrm>
          <a:custGeom>
            <a:avLst/>
            <a:gdLst/>
            <a:ahLst/>
            <a:cxnLst/>
            <a:rect l="l" t="t" r="r" b="b"/>
            <a:pathLst>
              <a:path w="3738709" h="1004778">
                <a:moveTo>
                  <a:pt x="0" y="0"/>
                </a:moveTo>
                <a:lnTo>
                  <a:pt x="3738710" y="0"/>
                </a:lnTo>
                <a:lnTo>
                  <a:pt x="3738710" y="1004779"/>
                </a:lnTo>
                <a:lnTo>
                  <a:pt x="0" y="100477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474407" y="2480164"/>
            <a:ext cx="3583902" cy="1778919"/>
          </a:xfrm>
          <a:custGeom>
            <a:avLst/>
            <a:gdLst/>
            <a:ahLst/>
            <a:cxnLst/>
            <a:rect l="l" t="t" r="r" b="b"/>
            <a:pathLst>
              <a:path w="3583902" h="1778919">
                <a:moveTo>
                  <a:pt x="0" y="0"/>
                </a:moveTo>
                <a:lnTo>
                  <a:pt x="3583902" y="0"/>
                </a:lnTo>
                <a:lnTo>
                  <a:pt x="3583902" y="1778919"/>
                </a:lnTo>
                <a:lnTo>
                  <a:pt x="0" y="177891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TextBox 14">
            <a:extLst>
              <a:ext uri="{FF2B5EF4-FFF2-40B4-BE49-F238E27FC236}">
                <a16:creationId xmlns:a16="http://schemas.microsoft.com/office/drawing/2014/main" id="{DD92DDA7-DD30-40BA-817A-8C920EA585C2}"/>
              </a:ext>
            </a:extLst>
          </p:cNvPr>
          <p:cNvSpPr txBox="1"/>
          <p:nvPr/>
        </p:nvSpPr>
        <p:spPr>
          <a:xfrm>
            <a:off x="3429000" y="4585086"/>
            <a:ext cx="10830724" cy="3108543"/>
          </a:xfrm>
          <a:prstGeom prst="rect">
            <a:avLst/>
          </a:prstGeom>
          <a:noFill/>
        </p:spPr>
        <p:txBody>
          <a:bodyPr wrap="square">
            <a:spAutoFit/>
          </a:bodyPr>
          <a:lstStyle/>
          <a:p>
            <a:pPr algn="ctr"/>
            <a:r>
              <a:rPr lang="en-US" sz="2800" dirty="0">
                <a:solidFill>
                  <a:schemeClr val="bg2">
                    <a:lumMod val="10000"/>
                  </a:schemeClr>
                </a:solidFill>
                <a:latin typeface="Nunito" pitchFamily="2" charset="0"/>
              </a:rPr>
              <a:t>In a nut shell, </a:t>
            </a:r>
            <a:r>
              <a:rPr lang="en-US" sz="2400" dirty="0">
                <a:solidFill>
                  <a:schemeClr val="bg2">
                    <a:lumMod val="10000"/>
                  </a:schemeClr>
                </a:solidFill>
                <a:latin typeface="Nunito" pitchFamily="2" charset="0"/>
              </a:rPr>
              <a:t>the Online Design Tool (ODT) is a comprehensive platform designed for efficient project and diagram management, robust security measures, and seamless collaboration functionalities. It focuses on user-friendly interfaces, advanced security, and enhanced integration capabilities. Future enhancements, including machine learning integration, real-time collaboration, and advanced search capabilities, will further elevate its utility. ODT meets the evolving needs of designers and engineers, providing a powerful and reliable tool for the modern design landscape.</a:t>
            </a:r>
            <a:endParaRPr lang="en-PK" sz="2400" dirty="0">
              <a:solidFill>
                <a:schemeClr val="bg2">
                  <a:lumMod val="10000"/>
                </a:schemeClr>
              </a:solidFill>
              <a:latin typeface="Nunito"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1577053" y="-450934"/>
            <a:ext cx="3934308" cy="3073678"/>
          </a:xfrm>
          <a:custGeom>
            <a:avLst/>
            <a:gdLst/>
            <a:ahLst/>
            <a:cxnLst/>
            <a:rect l="l" t="t" r="r" b="b"/>
            <a:pathLst>
              <a:path w="3934308" h="3073678">
                <a:moveTo>
                  <a:pt x="0" y="0"/>
                </a:moveTo>
                <a:lnTo>
                  <a:pt x="3934307" y="0"/>
                </a:lnTo>
                <a:lnTo>
                  <a:pt x="3934307" y="3073678"/>
                </a:lnTo>
                <a:lnTo>
                  <a:pt x="0" y="30736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259300" y="6848217"/>
            <a:ext cx="3233554" cy="3839946"/>
          </a:xfrm>
          <a:custGeom>
            <a:avLst/>
            <a:gdLst/>
            <a:ahLst/>
            <a:cxnLst/>
            <a:rect l="l" t="t" r="r" b="b"/>
            <a:pathLst>
              <a:path w="3233554" h="3839946">
                <a:moveTo>
                  <a:pt x="0" y="0"/>
                </a:moveTo>
                <a:lnTo>
                  <a:pt x="3233554" y="0"/>
                </a:lnTo>
                <a:lnTo>
                  <a:pt x="3233554" y="3839945"/>
                </a:lnTo>
                <a:lnTo>
                  <a:pt x="0" y="38399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35847">
            <a:off x="2881048" y="796716"/>
            <a:ext cx="13731508" cy="12061287"/>
          </a:xfrm>
          <a:custGeom>
            <a:avLst/>
            <a:gdLst/>
            <a:ahLst/>
            <a:cxnLst/>
            <a:rect l="l" t="t" r="r" b="b"/>
            <a:pathLst>
              <a:path w="11895444" h="12061287">
                <a:moveTo>
                  <a:pt x="0" y="0"/>
                </a:moveTo>
                <a:lnTo>
                  <a:pt x="11895445" y="0"/>
                </a:lnTo>
                <a:lnTo>
                  <a:pt x="11895445" y="12061287"/>
                </a:lnTo>
                <a:lnTo>
                  <a:pt x="0" y="120612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87439" y="9288862"/>
            <a:ext cx="12513121" cy="2455700"/>
          </a:xfrm>
          <a:custGeom>
            <a:avLst/>
            <a:gdLst/>
            <a:ahLst/>
            <a:cxnLst/>
            <a:rect l="l" t="t" r="r" b="b"/>
            <a:pathLst>
              <a:path w="12513121" h="2455700">
                <a:moveTo>
                  <a:pt x="0" y="0"/>
                </a:moveTo>
                <a:lnTo>
                  <a:pt x="12513122" y="0"/>
                </a:lnTo>
                <a:lnTo>
                  <a:pt x="12513122" y="2455700"/>
                </a:lnTo>
                <a:lnTo>
                  <a:pt x="0" y="2455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449440">
            <a:off x="-626409" y="6774271"/>
            <a:ext cx="3564209" cy="1769144"/>
          </a:xfrm>
          <a:custGeom>
            <a:avLst/>
            <a:gdLst/>
            <a:ahLst/>
            <a:cxnLst/>
            <a:rect l="l" t="t" r="r" b="b"/>
            <a:pathLst>
              <a:path w="3564209" h="1769144">
                <a:moveTo>
                  <a:pt x="0" y="0"/>
                </a:moveTo>
                <a:lnTo>
                  <a:pt x="3564209" y="0"/>
                </a:lnTo>
                <a:lnTo>
                  <a:pt x="3564209" y="1769143"/>
                </a:lnTo>
                <a:lnTo>
                  <a:pt x="0" y="176914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773400" y="1458612"/>
            <a:ext cx="4184786" cy="2328263"/>
          </a:xfrm>
          <a:custGeom>
            <a:avLst/>
            <a:gdLst/>
            <a:ahLst/>
            <a:cxnLst/>
            <a:rect l="l" t="t" r="r" b="b"/>
            <a:pathLst>
              <a:path w="4184786" h="2328263">
                <a:moveTo>
                  <a:pt x="0" y="0"/>
                </a:moveTo>
                <a:lnTo>
                  <a:pt x="4184786" y="0"/>
                </a:lnTo>
                <a:lnTo>
                  <a:pt x="4184786" y="2328263"/>
                </a:lnTo>
                <a:lnTo>
                  <a:pt x="0" y="23282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5491279">
            <a:off x="7623067" y="418545"/>
            <a:ext cx="4101737" cy="12950720"/>
          </a:xfrm>
          <a:custGeom>
            <a:avLst/>
            <a:gdLst/>
            <a:ahLst/>
            <a:cxnLst/>
            <a:rect l="l" t="t" r="r" b="b"/>
            <a:pathLst>
              <a:path w="1721614" h="4284560">
                <a:moveTo>
                  <a:pt x="0" y="0"/>
                </a:moveTo>
                <a:lnTo>
                  <a:pt x="1721615" y="0"/>
                </a:lnTo>
                <a:lnTo>
                  <a:pt x="1721615" y="4284560"/>
                </a:lnTo>
                <a:lnTo>
                  <a:pt x="0" y="428456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PK" dirty="0"/>
          </a:p>
        </p:txBody>
      </p:sp>
      <p:sp>
        <p:nvSpPr>
          <p:cNvPr id="10" name="TextBox 10"/>
          <p:cNvSpPr txBox="1"/>
          <p:nvPr/>
        </p:nvSpPr>
        <p:spPr>
          <a:xfrm rot="-91279">
            <a:off x="3738576" y="2690212"/>
            <a:ext cx="10906680" cy="1394613"/>
          </a:xfrm>
          <a:prstGeom prst="rect">
            <a:avLst/>
          </a:prstGeom>
        </p:spPr>
        <p:txBody>
          <a:bodyPr lIns="0" tIns="0" rIns="0" bIns="0" rtlCol="0" anchor="t">
            <a:spAutoFit/>
          </a:bodyPr>
          <a:lstStyle/>
          <a:p>
            <a:pPr algn="ctr">
              <a:lnSpc>
                <a:spcPts val="11050"/>
              </a:lnSpc>
            </a:pPr>
            <a:r>
              <a:rPr lang="en-US" sz="8500" dirty="0">
                <a:solidFill>
                  <a:srgbClr val="301906"/>
                </a:solidFill>
                <a:latin typeface="Nunito Bold"/>
              </a:rPr>
              <a:t>Reference Citations </a:t>
            </a:r>
          </a:p>
        </p:txBody>
      </p:sp>
      <p:sp>
        <p:nvSpPr>
          <p:cNvPr id="12" name="TextBox 11">
            <a:extLst>
              <a:ext uri="{FF2B5EF4-FFF2-40B4-BE49-F238E27FC236}">
                <a16:creationId xmlns:a16="http://schemas.microsoft.com/office/drawing/2014/main" id="{59FF674A-611C-4703-9883-58114376A9AA}"/>
              </a:ext>
            </a:extLst>
          </p:cNvPr>
          <p:cNvSpPr txBox="1"/>
          <p:nvPr/>
        </p:nvSpPr>
        <p:spPr>
          <a:xfrm>
            <a:off x="4012143" y="5785909"/>
            <a:ext cx="11469317" cy="2215991"/>
          </a:xfrm>
          <a:prstGeom prst="rect">
            <a:avLst/>
          </a:prstGeom>
          <a:noFill/>
        </p:spPr>
        <p:txBody>
          <a:bodyPr wrap="square">
            <a:spAutoFit/>
          </a:bodyPr>
          <a:lstStyle/>
          <a:p>
            <a:pPr marL="342900" indent="-342900">
              <a:buFont typeface="Wingdings" panose="05000000000000000000" pitchFamily="2" charset="2"/>
              <a:buChar char="§"/>
            </a:pPr>
            <a:r>
              <a:rPr lang="en-PK" sz="2300" dirty="0">
                <a:solidFill>
                  <a:schemeClr val="bg2">
                    <a:lumMod val="10000"/>
                  </a:schemeClr>
                </a:solidFill>
                <a:latin typeface="Nunito" pitchFamily="2" charset="0"/>
              </a:rPr>
              <a:t>https://www.tutorialspoint.com/software_architecture_design/introduction.htm</a:t>
            </a:r>
          </a:p>
          <a:p>
            <a:pPr marL="342900" indent="-342900">
              <a:buFont typeface="Wingdings" panose="05000000000000000000" pitchFamily="2" charset="2"/>
              <a:buChar char="§"/>
            </a:pPr>
            <a:r>
              <a:rPr lang="en-PK" sz="2300" dirty="0">
                <a:solidFill>
                  <a:schemeClr val="bg2">
                    <a:lumMod val="10000"/>
                  </a:schemeClr>
                </a:solidFill>
                <a:latin typeface="Nunito" pitchFamily="2" charset="0"/>
              </a:rPr>
              <a:t>https://www.youtube.com/watch?v=NU_1StN5Tkk</a:t>
            </a:r>
          </a:p>
          <a:p>
            <a:pPr marL="342900" indent="-342900">
              <a:buFont typeface="Wingdings" panose="05000000000000000000" pitchFamily="2" charset="2"/>
              <a:buChar char="§"/>
            </a:pPr>
            <a:r>
              <a:rPr lang="en-PK" sz="2300" dirty="0">
                <a:solidFill>
                  <a:schemeClr val="bg2">
                    <a:lumMod val="10000"/>
                  </a:schemeClr>
                </a:solidFill>
                <a:latin typeface="Nunito" pitchFamily="2" charset="0"/>
              </a:rPr>
              <a:t>https://www.geeksforgeeks.org/software-design-patterns/</a:t>
            </a:r>
          </a:p>
          <a:p>
            <a:pPr marL="342900" indent="-342900">
              <a:buFont typeface="Wingdings" panose="05000000000000000000" pitchFamily="2" charset="2"/>
              <a:buChar char="§"/>
            </a:pPr>
            <a:r>
              <a:rPr lang="en-PK" sz="2300" dirty="0">
                <a:solidFill>
                  <a:schemeClr val="bg2">
                    <a:lumMod val="10000"/>
                  </a:schemeClr>
                </a:solidFill>
                <a:latin typeface="Nunito" pitchFamily="2" charset="0"/>
              </a:rPr>
              <a:t>https://www.visual-paradigm.com/</a:t>
            </a:r>
          </a:p>
          <a:p>
            <a:pPr marL="342900" indent="-342900">
              <a:buFont typeface="Wingdings" panose="05000000000000000000" pitchFamily="2" charset="2"/>
              <a:buChar char="§"/>
            </a:pPr>
            <a:r>
              <a:rPr lang="en-PK" sz="2300" dirty="0">
                <a:solidFill>
                  <a:schemeClr val="bg2">
                    <a:lumMod val="10000"/>
                  </a:schemeClr>
                </a:solidFill>
                <a:latin typeface="Nunito" pitchFamily="2" charset="0"/>
              </a:rPr>
              <a:t>https://www.javatpoint.com/data-structure-tutorial</a:t>
            </a:r>
          </a:p>
          <a:p>
            <a:pPr marL="342900" indent="-342900">
              <a:buFont typeface="Wingdings" panose="05000000000000000000" pitchFamily="2" charset="2"/>
              <a:buChar char="§"/>
            </a:pPr>
            <a:r>
              <a:rPr lang="en-PK" sz="2300" dirty="0">
                <a:solidFill>
                  <a:schemeClr val="bg2">
                    <a:lumMod val="10000"/>
                  </a:schemeClr>
                </a:solidFill>
                <a:latin typeface="Nunito" pitchFamily="2" charset="0"/>
              </a:rPr>
              <a:t>https://www.tutorialspoint.com/mvc_framework/mvc_framework_introduction.htm</a:t>
            </a:r>
          </a:p>
        </p:txBody>
      </p:sp>
    </p:spTree>
    <p:extLst>
      <p:ext uri="{BB962C8B-B14F-4D97-AF65-F5344CB8AC3E}">
        <p14:creationId xmlns:p14="http://schemas.microsoft.com/office/powerpoint/2010/main" val="2838605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3" name="Freeform 3"/>
          <p:cNvSpPr/>
          <p:nvPr/>
        </p:nvSpPr>
        <p:spPr>
          <a:xfrm rot="-3677179">
            <a:off x="14593765" y="-444088"/>
            <a:ext cx="3856035" cy="5264212"/>
          </a:xfrm>
          <a:custGeom>
            <a:avLst/>
            <a:gdLst/>
            <a:ahLst/>
            <a:cxnLst/>
            <a:rect l="l" t="t" r="r" b="b"/>
            <a:pathLst>
              <a:path w="3856035" h="5264212">
                <a:moveTo>
                  <a:pt x="0" y="0"/>
                </a:moveTo>
                <a:lnTo>
                  <a:pt x="3856035" y="0"/>
                </a:lnTo>
                <a:lnTo>
                  <a:pt x="3856035" y="5264212"/>
                </a:lnTo>
                <a:lnTo>
                  <a:pt x="0" y="52642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25268">
            <a:off x="12750156" y="924269"/>
            <a:ext cx="3738709" cy="1004778"/>
          </a:xfrm>
          <a:custGeom>
            <a:avLst/>
            <a:gdLst/>
            <a:ahLst/>
            <a:cxnLst/>
            <a:rect l="l" t="t" r="r" b="b"/>
            <a:pathLst>
              <a:path w="3738709" h="1004778">
                <a:moveTo>
                  <a:pt x="0" y="0"/>
                </a:moveTo>
                <a:lnTo>
                  <a:pt x="3738709" y="0"/>
                </a:lnTo>
                <a:lnTo>
                  <a:pt x="3738709" y="1004779"/>
                </a:lnTo>
                <a:lnTo>
                  <a:pt x="0" y="1004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205468" flipH="1">
            <a:off x="-1038632" y="7657090"/>
            <a:ext cx="3384944" cy="4019726"/>
          </a:xfrm>
          <a:custGeom>
            <a:avLst/>
            <a:gdLst/>
            <a:ahLst/>
            <a:cxnLst/>
            <a:rect l="l" t="t" r="r" b="b"/>
            <a:pathLst>
              <a:path w="3384944" h="4019726">
                <a:moveTo>
                  <a:pt x="3384944" y="0"/>
                </a:moveTo>
                <a:lnTo>
                  <a:pt x="0" y="0"/>
                </a:lnTo>
                <a:lnTo>
                  <a:pt x="0" y="4019726"/>
                </a:lnTo>
                <a:lnTo>
                  <a:pt x="3384944" y="4019726"/>
                </a:lnTo>
                <a:lnTo>
                  <a:pt x="338494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028700" y="-538483"/>
            <a:ext cx="3542168" cy="3930284"/>
          </a:xfrm>
          <a:custGeom>
            <a:avLst/>
            <a:gdLst/>
            <a:ahLst/>
            <a:cxnLst/>
            <a:rect l="l" t="t" r="r" b="b"/>
            <a:pathLst>
              <a:path w="3542168" h="3930284">
                <a:moveTo>
                  <a:pt x="0" y="0"/>
                </a:moveTo>
                <a:lnTo>
                  <a:pt x="3542168" y="0"/>
                </a:lnTo>
                <a:lnTo>
                  <a:pt x="3542168" y="3930283"/>
                </a:lnTo>
                <a:lnTo>
                  <a:pt x="0" y="39302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0047">
            <a:off x="1410429" y="6465764"/>
            <a:ext cx="15467138" cy="2117218"/>
          </a:xfrm>
          <a:custGeom>
            <a:avLst/>
            <a:gdLst/>
            <a:ahLst/>
            <a:cxnLst/>
            <a:rect l="l" t="t" r="r" b="b"/>
            <a:pathLst>
              <a:path w="10788371" h="2117218">
                <a:moveTo>
                  <a:pt x="0" y="0"/>
                </a:moveTo>
                <a:lnTo>
                  <a:pt x="10788370" y="0"/>
                </a:lnTo>
                <a:lnTo>
                  <a:pt x="10788370" y="2117218"/>
                </a:lnTo>
                <a:lnTo>
                  <a:pt x="0" y="211721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PK" dirty="0"/>
          </a:p>
        </p:txBody>
      </p:sp>
      <p:sp>
        <p:nvSpPr>
          <p:cNvPr id="15" name="Oval 14">
            <a:extLst>
              <a:ext uri="{FF2B5EF4-FFF2-40B4-BE49-F238E27FC236}">
                <a16:creationId xmlns:a16="http://schemas.microsoft.com/office/drawing/2014/main" id="{4EC402D7-F6C1-4FAE-9D0C-78475CD8DE38}"/>
              </a:ext>
            </a:extLst>
          </p:cNvPr>
          <p:cNvSpPr/>
          <p:nvPr/>
        </p:nvSpPr>
        <p:spPr>
          <a:xfrm>
            <a:off x="4570868" y="495300"/>
            <a:ext cx="9271126" cy="5105400"/>
          </a:xfrm>
          <a:prstGeom prst="ellipse">
            <a:avLst/>
          </a:prstGeom>
          <a:solidFill>
            <a:schemeClr val="accent6">
              <a:lumMod val="40000"/>
              <a:lumOff val="60000"/>
            </a:schemeClr>
          </a:solidFill>
          <a:ln w="28575">
            <a:solidFill>
              <a:schemeClr val="bg1">
                <a:lumMod val="6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4" name="Picture 13">
            <a:extLst>
              <a:ext uri="{FF2B5EF4-FFF2-40B4-BE49-F238E27FC236}">
                <a16:creationId xmlns:a16="http://schemas.microsoft.com/office/drawing/2014/main" id="{D727695B-48B0-4A01-97CF-5F76268895CA}"/>
              </a:ext>
            </a:extLst>
          </p:cNvPr>
          <p:cNvPicPr/>
          <p:nvPr/>
        </p:nvPicPr>
        <p:blipFill>
          <a:blip r:embed="rId12" cstate="print">
            <a:extLst>
              <a:ext uri="{28A0092B-C50C-407E-A947-70E740481C1C}">
                <a14:useLocalDpi xmlns:a14="http://schemas.microsoft.com/office/drawing/2010/main" val="0"/>
              </a:ext>
            </a:extLst>
          </a:blip>
          <a:stretch>
            <a:fillRect/>
          </a:stretch>
        </p:blipFill>
        <p:spPr>
          <a:xfrm>
            <a:off x="6603779" y="609600"/>
            <a:ext cx="5080441" cy="4876800"/>
          </a:xfrm>
          <a:prstGeom prst="rect">
            <a:avLst/>
          </a:prstGeom>
        </p:spPr>
      </p:pic>
      <p:sp>
        <p:nvSpPr>
          <p:cNvPr id="17" name="TextBox 16">
            <a:extLst>
              <a:ext uri="{FF2B5EF4-FFF2-40B4-BE49-F238E27FC236}">
                <a16:creationId xmlns:a16="http://schemas.microsoft.com/office/drawing/2014/main" id="{578E8443-2449-41BA-86FE-F49DBFD84864}"/>
              </a:ext>
            </a:extLst>
          </p:cNvPr>
          <p:cNvSpPr txBox="1"/>
          <p:nvPr/>
        </p:nvSpPr>
        <p:spPr>
          <a:xfrm>
            <a:off x="1877259" y="6841858"/>
            <a:ext cx="14640491" cy="1446550"/>
          </a:xfrm>
          <a:prstGeom prst="rect">
            <a:avLst/>
          </a:prstGeom>
          <a:noFill/>
        </p:spPr>
        <p:txBody>
          <a:bodyPr wrap="square">
            <a:spAutoFit/>
          </a:bodyPr>
          <a:lstStyle/>
          <a:p>
            <a:pPr algn="ctr"/>
            <a:r>
              <a:rPr lang="en-US" sz="8800" b="1" dirty="0">
                <a:solidFill>
                  <a:srgbClr val="404040"/>
                </a:solidFill>
                <a:latin typeface="Trebuchet MS" panose="020B0603020202020204" pitchFamily="34" charset="0"/>
                <a:ea typeface="Times New Roman" panose="02020603050405020304" pitchFamily="18" charset="0"/>
                <a:cs typeface="Times New Roman" panose="02020603050405020304" pitchFamily="18" charset="0"/>
              </a:rPr>
              <a:t>Any Questions?</a:t>
            </a:r>
            <a:endParaRPr lang="en-PK" sz="4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reeform 2"/>
          <p:cNvSpPr/>
          <p:nvPr/>
        </p:nvSpPr>
        <p:spPr>
          <a:xfrm rot="9938805">
            <a:off x="14387908" y="8054298"/>
            <a:ext cx="4554324" cy="2215907"/>
          </a:xfrm>
          <a:custGeom>
            <a:avLst/>
            <a:gdLst/>
            <a:ahLst/>
            <a:cxnLst/>
            <a:rect l="l" t="t" r="r" b="b"/>
            <a:pathLst>
              <a:path w="4393392" h="2180720">
                <a:moveTo>
                  <a:pt x="0" y="0"/>
                </a:moveTo>
                <a:lnTo>
                  <a:pt x="4393392" y="0"/>
                </a:lnTo>
                <a:lnTo>
                  <a:pt x="4393392" y="2180720"/>
                </a:lnTo>
                <a:lnTo>
                  <a:pt x="0" y="218072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PK" dirty="0"/>
          </a:p>
        </p:txBody>
      </p:sp>
      <p:sp>
        <p:nvSpPr>
          <p:cNvPr id="6" name="Freeform 6"/>
          <p:cNvSpPr/>
          <p:nvPr/>
        </p:nvSpPr>
        <p:spPr>
          <a:xfrm>
            <a:off x="-857816" y="5143500"/>
            <a:ext cx="3657600" cy="2034956"/>
          </a:xfrm>
          <a:custGeom>
            <a:avLst/>
            <a:gdLst/>
            <a:ahLst/>
            <a:cxnLst/>
            <a:rect l="l" t="t" r="r" b="b"/>
            <a:pathLst>
              <a:path w="3657600" h="2034956">
                <a:moveTo>
                  <a:pt x="0" y="0"/>
                </a:moveTo>
                <a:lnTo>
                  <a:pt x="3657600" y="0"/>
                </a:lnTo>
                <a:lnTo>
                  <a:pt x="3657600" y="2034956"/>
                </a:lnTo>
                <a:lnTo>
                  <a:pt x="0" y="203495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extLst>
      <p:ext uri="{BB962C8B-B14F-4D97-AF65-F5344CB8AC3E}">
        <p14:creationId xmlns:p14="http://schemas.microsoft.com/office/powerpoint/2010/main" val="35760705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a:off x="16041226" y="-979173"/>
            <a:ext cx="3205162" cy="2140781"/>
          </a:xfrm>
          <a:custGeom>
            <a:avLst/>
            <a:gdLst/>
            <a:ahLst/>
            <a:cxnLst/>
            <a:rect l="l" t="t" r="r" b="b"/>
            <a:pathLst>
              <a:path w="3205162" h="2140781">
                <a:moveTo>
                  <a:pt x="0" y="0"/>
                </a:moveTo>
                <a:lnTo>
                  <a:pt x="3205162" y="0"/>
                </a:lnTo>
                <a:lnTo>
                  <a:pt x="3205162" y="2140781"/>
                </a:lnTo>
                <a:lnTo>
                  <a:pt x="0" y="2140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9756903" y="1879610"/>
            <a:ext cx="5325181" cy="9717712"/>
          </a:xfrm>
          <a:custGeom>
            <a:avLst/>
            <a:gdLst/>
            <a:ahLst/>
            <a:cxnLst/>
            <a:rect l="l" t="t" r="r" b="b"/>
            <a:pathLst>
              <a:path w="6413690" h="9717712">
                <a:moveTo>
                  <a:pt x="0" y="0"/>
                </a:moveTo>
                <a:lnTo>
                  <a:pt x="6413690" y="0"/>
                </a:lnTo>
                <a:lnTo>
                  <a:pt x="6413690" y="9717712"/>
                </a:lnTo>
                <a:lnTo>
                  <a:pt x="0" y="97177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990322" y="8432051"/>
            <a:ext cx="3472974" cy="1897112"/>
          </a:xfrm>
          <a:custGeom>
            <a:avLst/>
            <a:gdLst/>
            <a:ahLst/>
            <a:cxnLst/>
            <a:rect l="l" t="t" r="r" b="b"/>
            <a:pathLst>
              <a:path w="3472974" h="1897112">
                <a:moveTo>
                  <a:pt x="0" y="0"/>
                </a:moveTo>
                <a:lnTo>
                  <a:pt x="3472975" y="0"/>
                </a:lnTo>
                <a:lnTo>
                  <a:pt x="3472975" y="1897112"/>
                </a:lnTo>
                <a:lnTo>
                  <a:pt x="0" y="18971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320478">
            <a:off x="11442005" y="1887836"/>
            <a:ext cx="2247735" cy="7923785"/>
          </a:xfrm>
          <a:custGeom>
            <a:avLst/>
            <a:gdLst/>
            <a:ahLst/>
            <a:cxnLst/>
            <a:rect l="l" t="t" r="r" b="b"/>
            <a:pathLst>
              <a:path w="2801036" h="8511434">
                <a:moveTo>
                  <a:pt x="0" y="0"/>
                </a:moveTo>
                <a:lnTo>
                  <a:pt x="2801035" y="0"/>
                </a:lnTo>
                <a:lnTo>
                  <a:pt x="2801035" y="8511434"/>
                </a:lnTo>
                <a:lnTo>
                  <a:pt x="0" y="851143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11316" y="1762208"/>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411316" y="4579064"/>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411316" y="320392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TextBox 9"/>
          <p:cNvSpPr txBox="1"/>
          <p:nvPr/>
        </p:nvSpPr>
        <p:spPr>
          <a:xfrm>
            <a:off x="7824544" y="1589613"/>
            <a:ext cx="9362692" cy="1029128"/>
          </a:xfrm>
          <a:prstGeom prst="rect">
            <a:avLst/>
          </a:prstGeom>
        </p:spPr>
        <p:txBody>
          <a:bodyPr wrap="square" lIns="0" tIns="0" rIns="0" bIns="0" rtlCol="0" anchor="t">
            <a:spAutoFit/>
          </a:bodyPr>
          <a:lstStyle/>
          <a:p>
            <a:pPr algn="ctr">
              <a:lnSpc>
                <a:spcPts val="8250"/>
              </a:lnSpc>
            </a:pPr>
            <a:r>
              <a:rPr lang="en-US" sz="6000" b="1" dirty="0">
                <a:solidFill>
                  <a:srgbClr val="301906"/>
                </a:solidFill>
                <a:latin typeface="Nunito Bold"/>
              </a:rPr>
              <a:t>S</a:t>
            </a:r>
            <a:r>
              <a:rPr lang="en-US" sz="4800" dirty="0">
                <a:solidFill>
                  <a:srgbClr val="301906"/>
                </a:solidFill>
                <a:latin typeface="Nunito Bold"/>
              </a:rPr>
              <a:t>oftware </a:t>
            </a:r>
            <a:r>
              <a:rPr lang="en-US" sz="6000" b="1" dirty="0">
                <a:solidFill>
                  <a:srgbClr val="301906"/>
                </a:solidFill>
                <a:latin typeface="Nunito Bold"/>
              </a:rPr>
              <a:t>D</a:t>
            </a:r>
            <a:r>
              <a:rPr lang="en-US" sz="4800" dirty="0">
                <a:solidFill>
                  <a:srgbClr val="301906"/>
                </a:solidFill>
                <a:latin typeface="Nunito Bold"/>
              </a:rPr>
              <a:t>esign &amp; </a:t>
            </a:r>
            <a:r>
              <a:rPr lang="en-US" sz="6000" b="1" dirty="0">
                <a:solidFill>
                  <a:srgbClr val="301906"/>
                </a:solidFill>
                <a:latin typeface="Nunito Bold"/>
              </a:rPr>
              <a:t>A</a:t>
            </a:r>
            <a:r>
              <a:rPr lang="en-US" sz="4800" dirty="0">
                <a:solidFill>
                  <a:srgbClr val="301906"/>
                </a:solidFill>
                <a:latin typeface="Nunito Bold"/>
              </a:rPr>
              <a:t>rchitecture</a:t>
            </a:r>
          </a:p>
        </p:txBody>
      </p:sp>
      <p:sp>
        <p:nvSpPr>
          <p:cNvPr id="10" name="TextBox 10"/>
          <p:cNvSpPr txBox="1"/>
          <p:nvPr/>
        </p:nvSpPr>
        <p:spPr>
          <a:xfrm>
            <a:off x="656316" y="2263546"/>
            <a:ext cx="744769" cy="390428"/>
          </a:xfrm>
          <a:prstGeom prst="rect">
            <a:avLst/>
          </a:prstGeom>
        </p:spPr>
        <p:txBody>
          <a:bodyPr lIns="0" tIns="0" rIns="0" bIns="0" rtlCol="0" anchor="t">
            <a:spAutoFit/>
          </a:bodyPr>
          <a:lstStyle/>
          <a:p>
            <a:pPr algn="ctr">
              <a:lnSpc>
                <a:spcPts val="2899"/>
              </a:lnSpc>
            </a:pPr>
            <a:r>
              <a:rPr lang="en-US" sz="2899" spc="217" dirty="0">
                <a:solidFill>
                  <a:srgbClr val="301906"/>
                </a:solidFill>
                <a:latin typeface="Nunito"/>
              </a:rPr>
              <a:t>8</a:t>
            </a:r>
          </a:p>
        </p:txBody>
      </p:sp>
      <p:sp>
        <p:nvSpPr>
          <p:cNvPr id="11" name="TextBox 11"/>
          <p:cNvSpPr txBox="1"/>
          <p:nvPr/>
        </p:nvSpPr>
        <p:spPr>
          <a:xfrm>
            <a:off x="656316" y="5082146"/>
            <a:ext cx="744769" cy="390428"/>
          </a:xfrm>
          <a:prstGeom prst="rect">
            <a:avLst/>
          </a:prstGeom>
        </p:spPr>
        <p:txBody>
          <a:bodyPr lIns="0" tIns="0" rIns="0" bIns="0" rtlCol="0" anchor="t">
            <a:spAutoFit/>
          </a:bodyPr>
          <a:lstStyle/>
          <a:p>
            <a:pPr algn="ctr">
              <a:lnSpc>
                <a:spcPts val="2899"/>
              </a:lnSpc>
            </a:pPr>
            <a:r>
              <a:rPr lang="en-US" sz="2899" spc="217" dirty="0">
                <a:solidFill>
                  <a:srgbClr val="301906"/>
                </a:solidFill>
                <a:latin typeface="Nunito"/>
              </a:rPr>
              <a:t>8.2</a:t>
            </a:r>
          </a:p>
        </p:txBody>
      </p:sp>
      <p:sp>
        <p:nvSpPr>
          <p:cNvPr id="12" name="TextBox 12"/>
          <p:cNvSpPr txBox="1"/>
          <p:nvPr/>
        </p:nvSpPr>
        <p:spPr>
          <a:xfrm>
            <a:off x="656316" y="3707002"/>
            <a:ext cx="744769" cy="390428"/>
          </a:xfrm>
          <a:prstGeom prst="rect">
            <a:avLst/>
          </a:prstGeom>
        </p:spPr>
        <p:txBody>
          <a:bodyPr lIns="0" tIns="0" rIns="0" bIns="0" rtlCol="0" anchor="t">
            <a:spAutoFit/>
          </a:bodyPr>
          <a:lstStyle/>
          <a:p>
            <a:pPr algn="ctr">
              <a:lnSpc>
                <a:spcPts val="2899"/>
              </a:lnSpc>
            </a:pPr>
            <a:r>
              <a:rPr lang="en-US" sz="2899" spc="217" dirty="0">
                <a:solidFill>
                  <a:srgbClr val="FFFEFD"/>
                </a:solidFill>
                <a:latin typeface="Nunito"/>
              </a:rPr>
              <a:t>8.1</a:t>
            </a:r>
          </a:p>
        </p:txBody>
      </p:sp>
      <p:sp>
        <p:nvSpPr>
          <p:cNvPr id="13" name="TextBox 13"/>
          <p:cNvSpPr txBox="1"/>
          <p:nvPr/>
        </p:nvSpPr>
        <p:spPr>
          <a:xfrm>
            <a:off x="8826463" y="6748507"/>
            <a:ext cx="6901660" cy="2461571"/>
          </a:xfrm>
          <a:prstGeom prst="rect">
            <a:avLst/>
          </a:prstGeom>
        </p:spPr>
        <p:txBody>
          <a:bodyPr wrap="square" lIns="0" tIns="0" rIns="0" bIns="0" rtlCol="0" anchor="t">
            <a:spAutoFit/>
          </a:bodyPr>
          <a:lstStyle/>
          <a:p>
            <a:pPr algn="ctr">
              <a:lnSpc>
                <a:spcPts val="3727"/>
              </a:lnSpc>
              <a:spcBef>
                <a:spcPct val="0"/>
              </a:spcBef>
            </a:pPr>
            <a:endParaRPr lang="en-US" sz="2662" spc="199" dirty="0">
              <a:solidFill>
                <a:srgbClr val="000000"/>
              </a:solidFill>
              <a:latin typeface="Nunito"/>
            </a:endParaRPr>
          </a:p>
          <a:p>
            <a:pPr algn="ctr">
              <a:lnSpc>
                <a:spcPts val="3727"/>
              </a:lnSpc>
              <a:spcBef>
                <a:spcPct val="0"/>
              </a:spcBef>
            </a:pPr>
            <a:endParaRPr lang="en-US" sz="2662" spc="199" dirty="0">
              <a:solidFill>
                <a:srgbClr val="000000"/>
              </a:solidFill>
              <a:latin typeface="Nunito"/>
            </a:endParaRPr>
          </a:p>
          <a:p>
            <a:pPr algn="ctr">
              <a:lnSpc>
                <a:spcPts val="3727"/>
              </a:lnSpc>
              <a:spcBef>
                <a:spcPct val="0"/>
              </a:spcBef>
            </a:pPr>
            <a:r>
              <a:rPr lang="en-US" sz="4800" b="1" spc="199" dirty="0">
                <a:solidFill>
                  <a:srgbClr val="000000"/>
                </a:solidFill>
                <a:latin typeface="Nunito"/>
              </a:rPr>
              <a:t>S</a:t>
            </a:r>
            <a:r>
              <a:rPr lang="en-US" sz="3200" b="1" spc="199" dirty="0">
                <a:solidFill>
                  <a:srgbClr val="000000"/>
                </a:solidFill>
                <a:latin typeface="Nunito"/>
              </a:rPr>
              <a:t>UBMITTED </a:t>
            </a:r>
            <a:r>
              <a:rPr lang="en-US" sz="4800" b="1" spc="199" dirty="0">
                <a:solidFill>
                  <a:srgbClr val="000000"/>
                </a:solidFill>
                <a:latin typeface="Nunito"/>
              </a:rPr>
              <a:t>T</a:t>
            </a:r>
            <a:r>
              <a:rPr lang="en-US" sz="3200" b="1" spc="199" dirty="0">
                <a:solidFill>
                  <a:srgbClr val="000000"/>
                </a:solidFill>
                <a:latin typeface="Nunito"/>
              </a:rPr>
              <a:t>O:</a:t>
            </a:r>
          </a:p>
          <a:p>
            <a:pPr algn="ctr">
              <a:lnSpc>
                <a:spcPts val="3727"/>
              </a:lnSpc>
              <a:spcBef>
                <a:spcPct val="0"/>
              </a:spcBef>
            </a:pPr>
            <a:endParaRPr lang="en-US" sz="2662" spc="199" dirty="0">
              <a:solidFill>
                <a:srgbClr val="000000"/>
              </a:solidFill>
              <a:latin typeface="Nunito"/>
            </a:endParaRPr>
          </a:p>
          <a:p>
            <a:pPr algn="ctr">
              <a:lnSpc>
                <a:spcPts val="3727"/>
              </a:lnSpc>
              <a:spcBef>
                <a:spcPct val="0"/>
              </a:spcBef>
            </a:pPr>
            <a:r>
              <a:rPr lang="en-US" sz="5400" spc="199" dirty="0">
                <a:solidFill>
                  <a:srgbClr val="000000"/>
                </a:solidFill>
                <a:latin typeface="Nunito Bold" charset="0"/>
              </a:rPr>
              <a:t>L</a:t>
            </a:r>
            <a:r>
              <a:rPr lang="en-US" sz="4400" spc="199" dirty="0">
                <a:solidFill>
                  <a:srgbClr val="000000"/>
                </a:solidFill>
                <a:latin typeface="Nunito Bold" charset="0"/>
              </a:rPr>
              <a:t>EC. </a:t>
            </a:r>
            <a:r>
              <a:rPr lang="en-US" sz="5400" spc="199" dirty="0">
                <a:solidFill>
                  <a:srgbClr val="000000"/>
                </a:solidFill>
                <a:latin typeface="Nunito Bold" charset="0"/>
              </a:rPr>
              <a:t>F</a:t>
            </a:r>
            <a:r>
              <a:rPr lang="en-US" sz="4400" spc="199" dirty="0">
                <a:solidFill>
                  <a:srgbClr val="000000"/>
                </a:solidFill>
                <a:latin typeface="Nunito Bold" charset="0"/>
              </a:rPr>
              <a:t>AWAD </a:t>
            </a:r>
            <a:r>
              <a:rPr lang="en-US" sz="5400" spc="199" dirty="0">
                <a:solidFill>
                  <a:srgbClr val="000000"/>
                </a:solidFill>
                <a:latin typeface="Nunito Bold" charset="0"/>
              </a:rPr>
              <a:t>K</a:t>
            </a:r>
            <a:r>
              <a:rPr lang="en-US" sz="4400" spc="199" dirty="0">
                <a:solidFill>
                  <a:srgbClr val="000000"/>
                </a:solidFill>
                <a:latin typeface="Nunito Bold" charset="0"/>
              </a:rPr>
              <a:t>HAN</a:t>
            </a:r>
          </a:p>
        </p:txBody>
      </p:sp>
      <p:sp>
        <p:nvSpPr>
          <p:cNvPr id="14" name="Freeform 14"/>
          <p:cNvSpPr/>
          <p:nvPr/>
        </p:nvSpPr>
        <p:spPr>
          <a:xfrm>
            <a:off x="411316" y="5936795"/>
            <a:ext cx="1234767" cy="1308362"/>
          </a:xfrm>
          <a:custGeom>
            <a:avLst/>
            <a:gdLst/>
            <a:ahLst/>
            <a:cxnLst/>
            <a:rect l="l" t="t" r="r" b="b"/>
            <a:pathLst>
              <a:path w="1234767" h="1308362">
                <a:moveTo>
                  <a:pt x="0" y="0"/>
                </a:moveTo>
                <a:lnTo>
                  <a:pt x="1234768" y="0"/>
                </a:lnTo>
                <a:lnTo>
                  <a:pt x="1234768" y="1308362"/>
                </a:lnTo>
                <a:lnTo>
                  <a:pt x="0" y="13083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Freeform 15"/>
          <p:cNvSpPr/>
          <p:nvPr/>
        </p:nvSpPr>
        <p:spPr>
          <a:xfrm>
            <a:off x="411316" y="7379760"/>
            <a:ext cx="1234767" cy="1308362"/>
          </a:xfrm>
          <a:custGeom>
            <a:avLst/>
            <a:gdLst/>
            <a:ahLst/>
            <a:cxnLst/>
            <a:rect l="l" t="t" r="r" b="b"/>
            <a:pathLst>
              <a:path w="1234767" h="1308362">
                <a:moveTo>
                  <a:pt x="0" y="0"/>
                </a:moveTo>
                <a:lnTo>
                  <a:pt x="1234768" y="0"/>
                </a:lnTo>
                <a:lnTo>
                  <a:pt x="1234768" y="1308363"/>
                </a:lnTo>
                <a:lnTo>
                  <a:pt x="0" y="13083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TextBox 16"/>
          <p:cNvSpPr txBox="1"/>
          <p:nvPr/>
        </p:nvSpPr>
        <p:spPr>
          <a:xfrm>
            <a:off x="656316" y="6482468"/>
            <a:ext cx="744769" cy="390428"/>
          </a:xfrm>
          <a:prstGeom prst="rect">
            <a:avLst/>
          </a:prstGeom>
        </p:spPr>
        <p:txBody>
          <a:bodyPr lIns="0" tIns="0" rIns="0" bIns="0" rtlCol="0" anchor="t">
            <a:spAutoFit/>
          </a:bodyPr>
          <a:lstStyle/>
          <a:p>
            <a:pPr algn="ctr">
              <a:lnSpc>
                <a:spcPts val="2899"/>
              </a:lnSpc>
            </a:pPr>
            <a:r>
              <a:rPr lang="en-US" sz="2899" spc="217" dirty="0">
                <a:solidFill>
                  <a:srgbClr val="FFFEFD"/>
                </a:solidFill>
                <a:latin typeface="Nunito"/>
              </a:rPr>
              <a:t>9</a:t>
            </a:r>
          </a:p>
        </p:txBody>
      </p:sp>
      <p:sp>
        <p:nvSpPr>
          <p:cNvPr id="17" name="TextBox 17"/>
          <p:cNvSpPr txBox="1"/>
          <p:nvPr/>
        </p:nvSpPr>
        <p:spPr>
          <a:xfrm>
            <a:off x="656316" y="7882816"/>
            <a:ext cx="744769" cy="390428"/>
          </a:xfrm>
          <a:prstGeom prst="rect">
            <a:avLst/>
          </a:prstGeom>
        </p:spPr>
        <p:txBody>
          <a:bodyPr lIns="0" tIns="0" rIns="0" bIns="0" rtlCol="0" anchor="t">
            <a:spAutoFit/>
          </a:bodyPr>
          <a:lstStyle/>
          <a:p>
            <a:pPr algn="ctr">
              <a:lnSpc>
                <a:spcPts val="2899"/>
              </a:lnSpc>
            </a:pPr>
            <a:r>
              <a:rPr lang="en-US" sz="2899" spc="217" dirty="0">
                <a:solidFill>
                  <a:srgbClr val="301906"/>
                </a:solidFill>
                <a:latin typeface="Nunito"/>
              </a:rPr>
              <a:t>10</a:t>
            </a:r>
          </a:p>
        </p:txBody>
      </p:sp>
      <p:sp>
        <p:nvSpPr>
          <p:cNvPr id="18" name="TextBox 18"/>
          <p:cNvSpPr txBox="1"/>
          <p:nvPr/>
        </p:nvSpPr>
        <p:spPr>
          <a:xfrm>
            <a:off x="901859" y="707578"/>
            <a:ext cx="5832936" cy="475130"/>
          </a:xfrm>
          <a:prstGeom prst="rect">
            <a:avLst/>
          </a:prstGeom>
        </p:spPr>
        <p:txBody>
          <a:bodyPr lIns="0" tIns="0" rIns="0" bIns="0" rtlCol="0" anchor="t">
            <a:spAutoFit/>
          </a:bodyPr>
          <a:lstStyle/>
          <a:p>
            <a:pPr algn="l">
              <a:lnSpc>
                <a:spcPts val="3499"/>
              </a:lnSpc>
              <a:spcBef>
                <a:spcPct val="0"/>
              </a:spcBef>
            </a:pPr>
            <a:r>
              <a:rPr lang="en-US" sz="3600" b="1" spc="187" dirty="0">
                <a:solidFill>
                  <a:srgbClr val="301906"/>
                </a:solidFill>
                <a:latin typeface="Nunito Bold"/>
              </a:rPr>
              <a:t>CATALOG</a:t>
            </a:r>
          </a:p>
        </p:txBody>
      </p:sp>
      <p:sp>
        <p:nvSpPr>
          <p:cNvPr id="19" name="TextBox 19"/>
          <p:cNvSpPr txBox="1"/>
          <p:nvPr/>
        </p:nvSpPr>
        <p:spPr>
          <a:xfrm>
            <a:off x="1100764" y="2375880"/>
            <a:ext cx="4681348" cy="350096"/>
          </a:xfrm>
          <a:prstGeom prst="rect">
            <a:avLst/>
          </a:prstGeom>
        </p:spPr>
        <p:txBody>
          <a:bodyPr wrap="square" lIns="0" tIns="0" rIns="0" bIns="0" rtlCol="0" anchor="t">
            <a:spAutoFit/>
          </a:bodyPr>
          <a:lstStyle/>
          <a:p>
            <a:pPr algn="ctr">
              <a:lnSpc>
                <a:spcPts val="2600"/>
              </a:lnSpc>
              <a:spcBef>
                <a:spcPct val="0"/>
              </a:spcBef>
            </a:pPr>
            <a:r>
              <a:rPr lang="en-US" sz="2600" spc="195" dirty="0">
                <a:solidFill>
                  <a:srgbClr val="000000"/>
                </a:solidFill>
                <a:latin typeface="Nunito"/>
              </a:rPr>
              <a:t>High Level Design</a:t>
            </a:r>
          </a:p>
        </p:txBody>
      </p:sp>
      <p:sp>
        <p:nvSpPr>
          <p:cNvPr id="20" name="TextBox 20"/>
          <p:cNvSpPr txBox="1"/>
          <p:nvPr/>
        </p:nvSpPr>
        <p:spPr>
          <a:xfrm>
            <a:off x="1854542" y="3623552"/>
            <a:ext cx="4880253" cy="410369"/>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a:t>
            </a:r>
            <a:r>
              <a:rPr lang="en-US" sz="2600" spc="172" dirty="0">
                <a:solidFill>
                  <a:srgbClr val="301906"/>
                </a:solidFill>
                <a:latin typeface="Nunito"/>
              </a:rPr>
              <a:t>Architectural Style</a:t>
            </a:r>
          </a:p>
        </p:txBody>
      </p:sp>
      <p:sp>
        <p:nvSpPr>
          <p:cNvPr id="21" name="TextBox 21"/>
          <p:cNvSpPr txBox="1"/>
          <p:nvPr/>
        </p:nvSpPr>
        <p:spPr>
          <a:xfrm>
            <a:off x="1854542" y="4908166"/>
            <a:ext cx="4880253" cy="410369"/>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a:t>
            </a:r>
            <a:r>
              <a:rPr lang="en-US" sz="2600" spc="172" dirty="0">
                <a:solidFill>
                  <a:srgbClr val="301906"/>
                </a:solidFill>
                <a:latin typeface="Nunito"/>
              </a:rPr>
              <a:t>Design Patterns</a:t>
            </a:r>
          </a:p>
        </p:txBody>
      </p:sp>
      <p:sp>
        <p:nvSpPr>
          <p:cNvPr id="22" name="TextBox 22"/>
          <p:cNvSpPr txBox="1"/>
          <p:nvPr/>
        </p:nvSpPr>
        <p:spPr>
          <a:xfrm>
            <a:off x="1854542" y="6368768"/>
            <a:ext cx="4880253" cy="410369"/>
          </a:xfrm>
          <a:prstGeom prst="rect">
            <a:avLst/>
          </a:prstGeom>
        </p:spPr>
        <p:txBody>
          <a:bodyPr lIns="0" tIns="0" rIns="0" bIns="0" rtlCol="0" anchor="t">
            <a:spAutoFit/>
          </a:bodyPr>
          <a:lstStyle/>
          <a:p>
            <a:pPr algn="l">
              <a:lnSpc>
                <a:spcPts val="3219"/>
              </a:lnSpc>
              <a:spcBef>
                <a:spcPct val="0"/>
              </a:spcBef>
            </a:pPr>
            <a:r>
              <a:rPr lang="en-US" sz="2600" spc="172" dirty="0">
                <a:solidFill>
                  <a:srgbClr val="301906"/>
                </a:solidFill>
                <a:latin typeface="Nunito"/>
              </a:rPr>
              <a:t>Future Enhancements</a:t>
            </a:r>
          </a:p>
        </p:txBody>
      </p:sp>
      <p:sp>
        <p:nvSpPr>
          <p:cNvPr id="23" name="TextBox 23"/>
          <p:cNvSpPr txBox="1"/>
          <p:nvPr/>
        </p:nvSpPr>
        <p:spPr>
          <a:xfrm>
            <a:off x="1854542" y="7778041"/>
            <a:ext cx="4880253" cy="410369"/>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a:t>
            </a:r>
            <a:r>
              <a:rPr lang="en-US" sz="2600" spc="172" dirty="0">
                <a:solidFill>
                  <a:srgbClr val="301906"/>
                </a:solidFill>
                <a:latin typeface="Nunito"/>
              </a:rPr>
              <a:t>Potential Questions</a:t>
            </a:r>
          </a:p>
        </p:txBody>
      </p:sp>
      <p:sp>
        <p:nvSpPr>
          <p:cNvPr id="24" name="TextBox 24"/>
          <p:cNvSpPr txBox="1"/>
          <p:nvPr/>
        </p:nvSpPr>
        <p:spPr>
          <a:xfrm>
            <a:off x="1854542" y="9062656"/>
            <a:ext cx="4880253" cy="410369"/>
          </a:xfrm>
          <a:prstGeom prst="rect">
            <a:avLst/>
          </a:prstGeom>
        </p:spPr>
        <p:txBody>
          <a:bodyPr lIns="0" tIns="0" rIns="0" bIns="0" rtlCol="0" anchor="t">
            <a:spAutoFit/>
          </a:bodyPr>
          <a:lstStyle/>
          <a:p>
            <a:pPr algn="l">
              <a:lnSpc>
                <a:spcPts val="3219"/>
              </a:lnSpc>
              <a:spcBef>
                <a:spcPct val="0"/>
              </a:spcBef>
            </a:pPr>
            <a:r>
              <a:rPr lang="en-US" sz="2299" spc="172" dirty="0">
                <a:solidFill>
                  <a:srgbClr val="301906"/>
                </a:solidFill>
                <a:latin typeface="Nunito"/>
              </a:rPr>
              <a:t> </a:t>
            </a:r>
            <a:r>
              <a:rPr lang="en-US" sz="2600" spc="172" dirty="0">
                <a:solidFill>
                  <a:srgbClr val="301906"/>
                </a:solidFill>
                <a:latin typeface="Nunito"/>
              </a:rPr>
              <a:t>Conclusion</a:t>
            </a:r>
          </a:p>
        </p:txBody>
      </p:sp>
      <p:sp>
        <p:nvSpPr>
          <p:cNvPr id="26" name="Freeform 26"/>
          <p:cNvSpPr/>
          <p:nvPr/>
        </p:nvSpPr>
        <p:spPr>
          <a:xfrm>
            <a:off x="501326" y="8821800"/>
            <a:ext cx="1054749" cy="1117615"/>
          </a:xfrm>
          <a:custGeom>
            <a:avLst/>
            <a:gdLst/>
            <a:ahLst/>
            <a:cxnLst/>
            <a:rect l="l" t="t" r="r" b="b"/>
            <a:pathLst>
              <a:path w="1054749" h="1117615">
                <a:moveTo>
                  <a:pt x="0" y="0"/>
                </a:moveTo>
                <a:lnTo>
                  <a:pt x="1054748" y="0"/>
                </a:lnTo>
                <a:lnTo>
                  <a:pt x="1054748" y="1117615"/>
                </a:lnTo>
                <a:lnTo>
                  <a:pt x="0" y="11176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7" name="TextBox 27"/>
          <p:cNvSpPr txBox="1"/>
          <p:nvPr/>
        </p:nvSpPr>
        <p:spPr>
          <a:xfrm>
            <a:off x="710606" y="9364398"/>
            <a:ext cx="636188" cy="323165"/>
          </a:xfrm>
          <a:prstGeom prst="rect">
            <a:avLst/>
          </a:prstGeom>
        </p:spPr>
        <p:txBody>
          <a:bodyPr lIns="0" tIns="0" rIns="0" bIns="0" rtlCol="0" anchor="t">
            <a:spAutoFit/>
          </a:bodyPr>
          <a:lstStyle/>
          <a:p>
            <a:pPr algn="ctr">
              <a:lnSpc>
                <a:spcPts val="2400"/>
              </a:lnSpc>
            </a:pPr>
            <a:r>
              <a:rPr lang="en-US" sz="2400" spc="180" dirty="0">
                <a:solidFill>
                  <a:srgbClr val="FFFEFD"/>
                </a:solidFill>
                <a:latin typeface="Nunito"/>
              </a:rPr>
              <a:t>11</a:t>
            </a:r>
          </a:p>
        </p:txBody>
      </p:sp>
      <p:sp>
        <p:nvSpPr>
          <p:cNvPr id="28" name="TextBox 25">
            <a:extLst>
              <a:ext uri="{FF2B5EF4-FFF2-40B4-BE49-F238E27FC236}">
                <a16:creationId xmlns:a16="http://schemas.microsoft.com/office/drawing/2014/main" id="{85BFFCE4-FB8B-42E3-ADA3-BA9E2F96B3A7}"/>
              </a:ext>
            </a:extLst>
          </p:cNvPr>
          <p:cNvSpPr txBox="1"/>
          <p:nvPr/>
        </p:nvSpPr>
        <p:spPr>
          <a:xfrm>
            <a:off x="9492826" y="5335332"/>
            <a:ext cx="6235297" cy="1418978"/>
          </a:xfrm>
          <a:prstGeom prst="rect">
            <a:avLst/>
          </a:prstGeom>
        </p:spPr>
        <p:txBody>
          <a:bodyPr wrap="square" lIns="0" tIns="0" rIns="0" bIns="0" rtlCol="0" anchor="t">
            <a:spAutoFit/>
          </a:bodyPr>
          <a:lstStyle/>
          <a:p>
            <a:pPr algn="ctr">
              <a:lnSpc>
                <a:spcPts val="3540"/>
              </a:lnSpc>
              <a:spcBef>
                <a:spcPct val="0"/>
              </a:spcBef>
            </a:pPr>
            <a:r>
              <a:rPr lang="en-US" sz="4800" b="1" spc="189" dirty="0">
                <a:solidFill>
                  <a:srgbClr val="301906"/>
                </a:solidFill>
                <a:latin typeface="Nunito Bold"/>
              </a:rPr>
              <a:t>C</a:t>
            </a:r>
            <a:r>
              <a:rPr lang="en-US" sz="3600" spc="189" dirty="0">
                <a:solidFill>
                  <a:srgbClr val="301906"/>
                </a:solidFill>
                <a:latin typeface="Nunito Bold"/>
              </a:rPr>
              <a:t>OMPLEX </a:t>
            </a:r>
            <a:r>
              <a:rPr lang="en-US" sz="4800" b="1" spc="189" dirty="0">
                <a:solidFill>
                  <a:srgbClr val="301906"/>
                </a:solidFill>
                <a:latin typeface="Nunito Bold"/>
              </a:rPr>
              <a:t>E</a:t>
            </a:r>
            <a:r>
              <a:rPr lang="en-US" sz="3600" spc="189" dirty="0">
                <a:solidFill>
                  <a:srgbClr val="301906"/>
                </a:solidFill>
                <a:latin typeface="Nunito Bold"/>
              </a:rPr>
              <a:t>NGINEERING</a:t>
            </a:r>
          </a:p>
          <a:p>
            <a:pPr algn="ctr">
              <a:lnSpc>
                <a:spcPts val="3540"/>
              </a:lnSpc>
              <a:spcBef>
                <a:spcPct val="0"/>
              </a:spcBef>
            </a:pPr>
            <a:r>
              <a:rPr lang="en-US" sz="3600" spc="189" dirty="0">
                <a:solidFill>
                  <a:srgbClr val="301906"/>
                </a:solidFill>
                <a:latin typeface="Nunito Bold"/>
              </a:rPr>
              <a:t> </a:t>
            </a:r>
          </a:p>
          <a:p>
            <a:pPr algn="ctr">
              <a:lnSpc>
                <a:spcPts val="3540"/>
              </a:lnSpc>
              <a:spcBef>
                <a:spcPct val="0"/>
              </a:spcBef>
            </a:pPr>
            <a:r>
              <a:rPr lang="en-US" sz="4800" b="1" spc="189" dirty="0">
                <a:solidFill>
                  <a:srgbClr val="301906"/>
                </a:solidFill>
                <a:latin typeface="Nunito Bold"/>
              </a:rPr>
              <a:t>A</a:t>
            </a:r>
            <a:r>
              <a:rPr lang="en-US" sz="3600" spc="189" dirty="0">
                <a:solidFill>
                  <a:srgbClr val="301906"/>
                </a:solidFill>
                <a:latin typeface="Nunito Bold"/>
              </a:rPr>
              <a:t>CTIVITY</a:t>
            </a:r>
          </a:p>
        </p:txBody>
      </p:sp>
      <p:sp>
        <p:nvSpPr>
          <p:cNvPr id="30" name="TextBox 29">
            <a:extLst>
              <a:ext uri="{FF2B5EF4-FFF2-40B4-BE49-F238E27FC236}">
                <a16:creationId xmlns:a16="http://schemas.microsoft.com/office/drawing/2014/main" id="{4C5C3C1D-F5CD-4F71-837E-145657A18C4C}"/>
              </a:ext>
            </a:extLst>
          </p:cNvPr>
          <p:cNvSpPr txBox="1"/>
          <p:nvPr/>
        </p:nvSpPr>
        <p:spPr>
          <a:xfrm>
            <a:off x="11201400" y="2885238"/>
            <a:ext cx="2973422" cy="582852"/>
          </a:xfrm>
          <a:prstGeom prst="rect">
            <a:avLst/>
          </a:prstGeom>
          <a:noFill/>
        </p:spPr>
        <p:txBody>
          <a:bodyPr wrap="square">
            <a:spAutoFit/>
          </a:bodyPr>
          <a:lstStyle/>
          <a:p>
            <a:pPr algn="ctr">
              <a:lnSpc>
                <a:spcPts val="3540"/>
              </a:lnSpc>
              <a:spcBef>
                <a:spcPct val="0"/>
              </a:spcBef>
            </a:pPr>
            <a:r>
              <a:rPr lang="en-US" sz="4000" spc="189" dirty="0">
                <a:solidFill>
                  <a:srgbClr val="301906"/>
                </a:solidFill>
                <a:latin typeface="Nunito Bold"/>
              </a:rPr>
              <a:t>(SE-211)</a:t>
            </a:r>
          </a:p>
        </p:txBody>
      </p:sp>
    </p:spTree>
    <p:extLst>
      <p:ext uri="{BB962C8B-B14F-4D97-AF65-F5344CB8AC3E}">
        <p14:creationId xmlns:p14="http://schemas.microsoft.com/office/powerpoint/2010/main" val="1527367898"/>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E6BF"/>
        </a:solidFill>
        <a:effectLst/>
      </p:bgPr>
    </p:bg>
    <p:spTree>
      <p:nvGrpSpPr>
        <p:cNvPr id="1" name=""/>
        <p:cNvGrpSpPr/>
        <p:nvPr/>
      </p:nvGrpSpPr>
      <p:grpSpPr>
        <a:xfrm>
          <a:off x="0" y="0"/>
          <a:ext cx="0" cy="0"/>
          <a:chOff x="0" y="0"/>
          <a:chExt cx="0" cy="0"/>
        </a:xfrm>
      </p:grpSpPr>
      <p:sp>
        <p:nvSpPr>
          <p:cNvPr id="2" name="Freeform 2"/>
          <p:cNvSpPr/>
          <p:nvPr/>
        </p:nvSpPr>
        <p:spPr>
          <a:xfrm>
            <a:off x="-1577053" y="-450934"/>
            <a:ext cx="3934308" cy="3073678"/>
          </a:xfrm>
          <a:custGeom>
            <a:avLst/>
            <a:gdLst/>
            <a:ahLst/>
            <a:cxnLst/>
            <a:rect l="l" t="t" r="r" b="b"/>
            <a:pathLst>
              <a:path w="3934308" h="3073678">
                <a:moveTo>
                  <a:pt x="0" y="0"/>
                </a:moveTo>
                <a:lnTo>
                  <a:pt x="3934307" y="0"/>
                </a:lnTo>
                <a:lnTo>
                  <a:pt x="3934307" y="3073678"/>
                </a:lnTo>
                <a:lnTo>
                  <a:pt x="0" y="30736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259300" y="6848217"/>
            <a:ext cx="3233554" cy="3839946"/>
          </a:xfrm>
          <a:custGeom>
            <a:avLst/>
            <a:gdLst/>
            <a:ahLst/>
            <a:cxnLst/>
            <a:rect l="l" t="t" r="r" b="b"/>
            <a:pathLst>
              <a:path w="3233554" h="3839946">
                <a:moveTo>
                  <a:pt x="0" y="0"/>
                </a:moveTo>
                <a:lnTo>
                  <a:pt x="3233554" y="0"/>
                </a:lnTo>
                <a:lnTo>
                  <a:pt x="3233554" y="3839945"/>
                </a:lnTo>
                <a:lnTo>
                  <a:pt x="0" y="38399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35847">
            <a:off x="3271512" y="817573"/>
            <a:ext cx="11895444" cy="12061287"/>
          </a:xfrm>
          <a:custGeom>
            <a:avLst/>
            <a:gdLst/>
            <a:ahLst/>
            <a:cxnLst/>
            <a:rect l="l" t="t" r="r" b="b"/>
            <a:pathLst>
              <a:path w="11895444" h="12061287">
                <a:moveTo>
                  <a:pt x="0" y="0"/>
                </a:moveTo>
                <a:lnTo>
                  <a:pt x="11895445" y="0"/>
                </a:lnTo>
                <a:lnTo>
                  <a:pt x="11895445" y="12061287"/>
                </a:lnTo>
                <a:lnTo>
                  <a:pt x="0" y="120612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87439" y="9288862"/>
            <a:ext cx="12513121" cy="2455700"/>
          </a:xfrm>
          <a:custGeom>
            <a:avLst/>
            <a:gdLst/>
            <a:ahLst/>
            <a:cxnLst/>
            <a:rect l="l" t="t" r="r" b="b"/>
            <a:pathLst>
              <a:path w="12513121" h="2455700">
                <a:moveTo>
                  <a:pt x="0" y="0"/>
                </a:moveTo>
                <a:lnTo>
                  <a:pt x="12513122" y="0"/>
                </a:lnTo>
                <a:lnTo>
                  <a:pt x="12513122" y="2455700"/>
                </a:lnTo>
                <a:lnTo>
                  <a:pt x="0" y="2455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449440">
            <a:off x="-626409" y="6774271"/>
            <a:ext cx="3564209" cy="1769144"/>
          </a:xfrm>
          <a:custGeom>
            <a:avLst/>
            <a:gdLst/>
            <a:ahLst/>
            <a:cxnLst/>
            <a:rect l="l" t="t" r="r" b="b"/>
            <a:pathLst>
              <a:path w="3564209" h="1769144">
                <a:moveTo>
                  <a:pt x="0" y="0"/>
                </a:moveTo>
                <a:lnTo>
                  <a:pt x="3564209" y="0"/>
                </a:lnTo>
                <a:lnTo>
                  <a:pt x="3564209" y="1769143"/>
                </a:lnTo>
                <a:lnTo>
                  <a:pt x="0" y="176914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166907" y="1391937"/>
            <a:ext cx="4184786" cy="2328263"/>
          </a:xfrm>
          <a:custGeom>
            <a:avLst/>
            <a:gdLst/>
            <a:ahLst/>
            <a:cxnLst/>
            <a:rect l="l" t="t" r="r" b="b"/>
            <a:pathLst>
              <a:path w="4184786" h="2328263">
                <a:moveTo>
                  <a:pt x="0" y="0"/>
                </a:moveTo>
                <a:lnTo>
                  <a:pt x="4184786" y="0"/>
                </a:lnTo>
                <a:lnTo>
                  <a:pt x="4184786" y="2328263"/>
                </a:lnTo>
                <a:lnTo>
                  <a:pt x="0" y="23282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TextBox 10"/>
          <p:cNvSpPr txBox="1"/>
          <p:nvPr/>
        </p:nvSpPr>
        <p:spPr>
          <a:xfrm rot="-91279">
            <a:off x="4467034" y="2677964"/>
            <a:ext cx="9270748" cy="6626814"/>
          </a:xfrm>
          <a:prstGeom prst="rect">
            <a:avLst/>
          </a:prstGeom>
        </p:spPr>
        <p:txBody>
          <a:bodyPr wrap="square" lIns="0" tIns="0" rIns="0" bIns="0" rtlCol="0" anchor="t">
            <a:spAutoFit/>
          </a:bodyPr>
          <a:lstStyle/>
          <a:p>
            <a:pPr algn="ctr">
              <a:lnSpc>
                <a:spcPts val="10199"/>
              </a:lnSpc>
            </a:pPr>
            <a:r>
              <a:rPr lang="en-US" sz="15100" dirty="0">
                <a:solidFill>
                  <a:schemeClr val="bg1"/>
                </a:solidFill>
                <a:effectLst>
                  <a:glow rad="266700">
                    <a:schemeClr val="accent6">
                      <a:lumMod val="60000"/>
                      <a:lumOff val="40000"/>
                      <a:alpha val="99000"/>
                    </a:schemeClr>
                  </a:glow>
                </a:effectLst>
                <a:latin typeface="Nourd Bold Bold"/>
              </a:rPr>
              <a:t>THANK YOU</a:t>
            </a:r>
            <a:endParaRPr lang="en-US" sz="1200" dirty="0">
              <a:solidFill>
                <a:schemeClr val="bg1"/>
              </a:solidFill>
              <a:effectLst>
                <a:glow rad="266700">
                  <a:schemeClr val="accent6">
                    <a:lumMod val="60000"/>
                    <a:lumOff val="40000"/>
                    <a:alpha val="99000"/>
                  </a:schemeClr>
                </a:glow>
              </a:effectLst>
              <a:latin typeface="Nourd Bold Bold"/>
            </a:endParaRPr>
          </a:p>
          <a:p>
            <a:pPr algn="ctr">
              <a:lnSpc>
                <a:spcPts val="10199"/>
              </a:lnSpc>
            </a:pPr>
            <a:r>
              <a:rPr lang="en-US" sz="8800" dirty="0">
                <a:solidFill>
                  <a:schemeClr val="bg1"/>
                </a:solidFill>
                <a:effectLst>
                  <a:glow rad="266700">
                    <a:schemeClr val="accent6">
                      <a:lumMod val="60000"/>
                      <a:lumOff val="40000"/>
                      <a:alpha val="99000"/>
                    </a:schemeClr>
                  </a:glow>
                </a:effectLst>
                <a:latin typeface="Nourd Bold Bold"/>
              </a:rPr>
              <a:t>Sincerely for your kind attention</a:t>
            </a:r>
          </a:p>
          <a:p>
            <a:pPr algn="ctr">
              <a:lnSpc>
                <a:spcPts val="11050"/>
              </a:lnSpc>
            </a:pPr>
            <a:endParaRPr lang="en-US" sz="8500" dirty="0">
              <a:solidFill>
                <a:srgbClr val="301906"/>
              </a:solidFill>
              <a:latin typeface="Nunito Bold"/>
            </a:endParaRPr>
          </a:p>
        </p:txBody>
      </p:sp>
    </p:spTree>
    <p:extLst>
      <p:ext uri="{BB962C8B-B14F-4D97-AF65-F5344CB8AC3E}">
        <p14:creationId xmlns:p14="http://schemas.microsoft.com/office/powerpoint/2010/main" val="20165992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51E8A27-DAE0-409F-A351-5FF15746E238}"/>
              </a:ext>
            </a:extLst>
          </p:cNvPr>
          <p:cNvSpPr/>
          <p:nvPr/>
        </p:nvSpPr>
        <p:spPr>
          <a:xfrm>
            <a:off x="2734868" y="7821432"/>
            <a:ext cx="12733731" cy="1596788"/>
          </a:xfrm>
          <a:prstGeom prst="roundRect">
            <a:avLst/>
          </a:prstGeom>
          <a:solidFill>
            <a:schemeClr val="accent6">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Freeform 3"/>
          <p:cNvSpPr/>
          <p:nvPr/>
        </p:nvSpPr>
        <p:spPr>
          <a:xfrm rot="-3677179">
            <a:off x="14593765" y="-444088"/>
            <a:ext cx="3856035" cy="5264212"/>
          </a:xfrm>
          <a:custGeom>
            <a:avLst/>
            <a:gdLst/>
            <a:ahLst/>
            <a:cxnLst/>
            <a:rect l="l" t="t" r="r" b="b"/>
            <a:pathLst>
              <a:path w="3856035" h="5264212">
                <a:moveTo>
                  <a:pt x="0" y="0"/>
                </a:moveTo>
                <a:lnTo>
                  <a:pt x="3856035" y="0"/>
                </a:lnTo>
                <a:lnTo>
                  <a:pt x="3856035" y="5264212"/>
                </a:lnTo>
                <a:lnTo>
                  <a:pt x="0" y="52642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25268">
            <a:off x="12750156" y="924269"/>
            <a:ext cx="3738709" cy="1004778"/>
          </a:xfrm>
          <a:custGeom>
            <a:avLst/>
            <a:gdLst/>
            <a:ahLst/>
            <a:cxnLst/>
            <a:rect l="l" t="t" r="r" b="b"/>
            <a:pathLst>
              <a:path w="3738709" h="1004778">
                <a:moveTo>
                  <a:pt x="0" y="0"/>
                </a:moveTo>
                <a:lnTo>
                  <a:pt x="3738709" y="0"/>
                </a:lnTo>
                <a:lnTo>
                  <a:pt x="3738709" y="1004779"/>
                </a:lnTo>
                <a:lnTo>
                  <a:pt x="0" y="1004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205468" flipH="1">
            <a:off x="-1038632" y="7657090"/>
            <a:ext cx="3384944" cy="4019726"/>
          </a:xfrm>
          <a:custGeom>
            <a:avLst/>
            <a:gdLst/>
            <a:ahLst/>
            <a:cxnLst/>
            <a:rect l="l" t="t" r="r" b="b"/>
            <a:pathLst>
              <a:path w="3384944" h="4019726">
                <a:moveTo>
                  <a:pt x="3384944" y="0"/>
                </a:moveTo>
                <a:lnTo>
                  <a:pt x="0" y="0"/>
                </a:lnTo>
                <a:lnTo>
                  <a:pt x="0" y="4019726"/>
                </a:lnTo>
                <a:lnTo>
                  <a:pt x="3384944" y="4019726"/>
                </a:lnTo>
                <a:lnTo>
                  <a:pt x="338494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028700" y="-538483"/>
            <a:ext cx="3542168" cy="3930284"/>
          </a:xfrm>
          <a:custGeom>
            <a:avLst/>
            <a:gdLst/>
            <a:ahLst/>
            <a:cxnLst/>
            <a:rect l="l" t="t" r="r" b="b"/>
            <a:pathLst>
              <a:path w="3542168" h="3930284">
                <a:moveTo>
                  <a:pt x="0" y="0"/>
                </a:moveTo>
                <a:lnTo>
                  <a:pt x="3542168" y="0"/>
                </a:lnTo>
                <a:lnTo>
                  <a:pt x="3542168" y="3930283"/>
                </a:lnTo>
                <a:lnTo>
                  <a:pt x="0" y="39302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0047">
            <a:off x="1472864" y="5347657"/>
            <a:ext cx="15467138" cy="2117218"/>
          </a:xfrm>
          <a:custGeom>
            <a:avLst/>
            <a:gdLst/>
            <a:ahLst/>
            <a:cxnLst/>
            <a:rect l="l" t="t" r="r" b="b"/>
            <a:pathLst>
              <a:path w="10788371" h="2117218">
                <a:moveTo>
                  <a:pt x="0" y="0"/>
                </a:moveTo>
                <a:lnTo>
                  <a:pt x="10788370" y="0"/>
                </a:lnTo>
                <a:lnTo>
                  <a:pt x="10788370" y="2117218"/>
                </a:lnTo>
                <a:lnTo>
                  <a:pt x="0" y="211721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PK" dirty="0"/>
          </a:p>
        </p:txBody>
      </p:sp>
      <p:sp>
        <p:nvSpPr>
          <p:cNvPr id="15" name="Oval 14">
            <a:extLst>
              <a:ext uri="{FF2B5EF4-FFF2-40B4-BE49-F238E27FC236}">
                <a16:creationId xmlns:a16="http://schemas.microsoft.com/office/drawing/2014/main" id="{4EC402D7-F6C1-4FAE-9D0C-78475CD8DE38}"/>
              </a:ext>
            </a:extLst>
          </p:cNvPr>
          <p:cNvSpPr/>
          <p:nvPr/>
        </p:nvSpPr>
        <p:spPr>
          <a:xfrm>
            <a:off x="4570868" y="495300"/>
            <a:ext cx="9271126" cy="4495800"/>
          </a:xfrm>
          <a:prstGeom prst="ellipse">
            <a:avLst/>
          </a:prstGeom>
          <a:solidFill>
            <a:schemeClr val="accent6">
              <a:lumMod val="40000"/>
              <a:lumOff val="60000"/>
            </a:schemeClr>
          </a:solidFill>
          <a:ln w="28575">
            <a:solidFill>
              <a:schemeClr val="bg1">
                <a:lumMod val="6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4" name="Picture 13">
            <a:extLst>
              <a:ext uri="{FF2B5EF4-FFF2-40B4-BE49-F238E27FC236}">
                <a16:creationId xmlns:a16="http://schemas.microsoft.com/office/drawing/2014/main" id="{D727695B-48B0-4A01-97CF-5F76268895CA}"/>
              </a:ext>
            </a:extLst>
          </p:cNvPr>
          <p:cNvPicPr/>
          <p:nvPr/>
        </p:nvPicPr>
        <p:blipFill>
          <a:blip r:embed="rId12" cstate="print">
            <a:extLst>
              <a:ext uri="{28A0092B-C50C-407E-A947-70E740481C1C}">
                <a14:useLocalDpi xmlns:a14="http://schemas.microsoft.com/office/drawing/2010/main" val="0"/>
              </a:ext>
            </a:extLst>
          </a:blip>
          <a:stretch>
            <a:fillRect/>
          </a:stretch>
        </p:blipFill>
        <p:spPr>
          <a:xfrm>
            <a:off x="6603779" y="609600"/>
            <a:ext cx="5080441" cy="4229100"/>
          </a:xfrm>
          <a:prstGeom prst="rect">
            <a:avLst/>
          </a:prstGeom>
        </p:spPr>
      </p:pic>
      <p:sp>
        <p:nvSpPr>
          <p:cNvPr id="17" name="TextBox 16">
            <a:extLst>
              <a:ext uri="{FF2B5EF4-FFF2-40B4-BE49-F238E27FC236}">
                <a16:creationId xmlns:a16="http://schemas.microsoft.com/office/drawing/2014/main" id="{578E8443-2449-41BA-86FE-F49DBFD84864}"/>
              </a:ext>
            </a:extLst>
          </p:cNvPr>
          <p:cNvSpPr txBox="1"/>
          <p:nvPr/>
        </p:nvSpPr>
        <p:spPr>
          <a:xfrm>
            <a:off x="2029341" y="5837018"/>
            <a:ext cx="14640491" cy="1200329"/>
          </a:xfrm>
          <a:prstGeom prst="rect">
            <a:avLst/>
          </a:prstGeom>
          <a:noFill/>
        </p:spPr>
        <p:txBody>
          <a:bodyPr wrap="square">
            <a:spAutoFit/>
          </a:bodyPr>
          <a:lstStyle/>
          <a:p>
            <a:pPr algn="ct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T</a:t>
            </a:r>
            <a:r>
              <a:rPr lang="en-US" sz="66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akhayyul </a:t>
            </a:r>
            <a:r>
              <a:rPr lang="en-US" sz="72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C</a:t>
            </a:r>
            <a:r>
              <a:rPr lang="en-US" sz="6600" b="1"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rafts: </a:t>
            </a:r>
            <a:r>
              <a:rPr lang="en-US" sz="66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C</a:t>
            </a:r>
            <a:r>
              <a:rPr lang="en-US" sz="40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rafting </a:t>
            </a:r>
            <a:r>
              <a:rPr lang="en-US" sz="66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C</a:t>
            </a:r>
            <a:r>
              <a:rPr lang="en-US" sz="40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reativity </a:t>
            </a:r>
            <a:r>
              <a:rPr lang="en-US" sz="66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T</a:t>
            </a:r>
            <a:r>
              <a:rPr lang="en-US" sz="4000" dirty="0">
                <a:ln>
                  <a:noFill/>
                </a:ln>
                <a:solidFill>
                  <a:srgbClr val="404040"/>
                </a:solidFill>
                <a:effectLst/>
                <a:latin typeface="Trebuchet MS" panose="020B0603020202020204" pitchFamily="34" charset="0"/>
                <a:ea typeface="Times New Roman" panose="02020603050405020304" pitchFamily="18" charset="0"/>
                <a:cs typeface="Times New Roman" panose="02020603050405020304" pitchFamily="18" charset="0"/>
              </a:rPr>
              <a:t>ogether</a:t>
            </a:r>
            <a:endParaRPr lang="en-PK" sz="4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reeform 2"/>
          <p:cNvSpPr/>
          <p:nvPr/>
        </p:nvSpPr>
        <p:spPr>
          <a:xfrm rot="9938805">
            <a:off x="14387908" y="8054298"/>
            <a:ext cx="4554324" cy="2215907"/>
          </a:xfrm>
          <a:custGeom>
            <a:avLst/>
            <a:gdLst/>
            <a:ahLst/>
            <a:cxnLst/>
            <a:rect l="l" t="t" r="r" b="b"/>
            <a:pathLst>
              <a:path w="4393392" h="2180720">
                <a:moveTo>
                  <a:pt x="0" y="0"/>
                </a:moveTo>
                <a:lnTo>
                  <a:pt x="4393392" y="0"/>
                </a:lnTo>
                <a:lnTo>
                  <a:pt x="4393392" y="2180720"/>
                </a:lnTo>
                <a:lnTo>
                  <a:pt x="0" y="218072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PK" dirty="0"/>
          </a:p>
        </p:txBody>
      </p:sp>
      <p:sp>
        <p:nvSpPr>
          <p:cNvPr id="6" name="Freeform 6"/>
          <p:cNvSpPr/>
          <p:nvPr/>
        </p:nvSpPr>
        <p:spPr>
          <a:xfrm>
            <a:off x="-1474572" y="5065994"/>
            <a:ext cx="3657600" cy="2034956"/>
          </a:xfrm>
          <a:custGeom>
            <a:avLst/>
            <a:gdLst/>
            <a:ahLst/>
            <a:cxnLst/>
            <a:rect l="l" t="t" r="r" b="b"/>
            <a:pathLst>
              <a:path w="3657600" h="2034956">
                <a:moveTo>
                  <a:pt x="0" y="0"/>
                </a:moveTo>
                <a:lnTo>
                  <a:pt x="3657600" y="0"/>
                </a:lnTo>
                <a:lnTo>
                  <a:pt x="3657600" y="2034956"/>
                </a:lnTo>
                <a:lnTo>
                  <a:pt x="0" y="203495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3" name="TextBox 12">
            <a:extLst>
              <a:ext uri="{FF2B5EF4-FFF2-40B4-BE49-F238E27FC236}">
                <a16:creationId xmlns:a16="http://schemas.microsoft.com/office/drawing/2014/main" id="{6C55C1B6-5D59-4E17-8758-E30CC6F4FE4B}"/>
              </a:ext>
            </a:extLst>
          </p:cNvPr>
          <p:cNvSpPr txBox="1"/>
          <p:nvPr/>
        </p:nvSpPr>
        <p:spPr>
          <a:xfrm>
            <a:off x="3039666" y="7965534"/>
            <a:ext cx="12124133" cy="1279261"/>
          </a:xfrm>
          <a:prstGeom prst="rect">
            <a:avLst/>
          </a:prstGeom>
          <a:noFill/>
        </p:spPr>
        <p:txBody>
          <a:bodyPr wrap="square">
            <a:spAutoFit/>
          </a:bodyPr>
          <a:lstStyle/>
          <a:p>
            <a:pPr algn="ctr">
              <a:lnSpc>
                <a:spcPct val="110000"/>
              </a:lnSpc>
              <a:spcAft>
                <a:spcPts val="600"/>
              </a:spcAft>
            </a:pPr>
            <a:r>
              <a:rPr lang="en-US" sz="2400" dirty="0">
                <a:solidFill>
                  <a:schemeClr val="bg2">
                    <a:lumMod val="25000"/>
                  </a:schemeClr>
                </a:solidFill>
                <a:effectLst/>
                <a:latin typeface="Segoe UI" panose="020B0502040204020203" pitchFamily="34" charset="0"/>
                <a:ea typeface="Times New Roman" panose="02020603050405020304" pitchFamily="18" charset="0"/>
                <a:cs typeface="Times New Roman" panose="02020603050405020304" pitchFamily="18" charset="0"/>
              </a:rPr>
              <a:t>Takhayyul Crafts is a collaborative online design tool that empowers users to unleash their creativity collectively. Takhayyul Crafts facilitates efficient project management, collaborative design, and secure data handling for creative professionals</a:t>
            </a:r>
            <a:r>
              <a:rPr lang="en-US" sz="1800" dirty="0">
                <a:solidFill>
                  <a:schemeClr val="bg2">
                    <a:lumMod val="25000"/>
                  </a:schemeClr>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PK" sz="1100" dirty="0">
              <a:solidFill>
                <a:schemeClr val="bg2">
                  <a:lumMod val="2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646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rot="-1647327">
            <a:off x="17347220" y="-728682"/>
            <a:ext cx="2923601" cy="2638550"/>
          </a:xfrm>
          <a:custGeom>
            <a:avLst/>
            <a:gdLst/>
            <a:ahLst/>
            <a:cxnLst/>
            <a:rect l="l" t="t" r="r" b="b"/>
            <a:pathLst>
              <a:path w="2923601" h="2638550">
                <a:moveTo>
                  <a:pt x="0" y="0"/>
                </a:moveTo>
                <a:lnTo>
                  <a:pt x="2923602" y="0"/>
                </a:lnTo>
                <a:lnTo>
                  <a:pt x="2923602" y="2638550"/>
                </a:lnTo>
                <a:lnTo>
                  <a:pt x="0" y="26385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25735" y="9196325"/>
            <a:ext cx="2619031" cy="1749295"/>
          </a:xfrm>
          <a:custGeom>
            <a:avLst/>
            <a:gdLst/>
            <a:ahLst/>
            <a:cxnLst/>
            <a:rect l="l" t="t" r="r" b="b"/>
            <a:pathLst>
              <a:path w="2619031" h="1749295">
                <a:moveTo>
                  <a:pt x="0" y="0"/>
                </a:moveTo>
                <a:lnTo>
                  <a:pt x="2619031" y="0"/>
                </a:lnTo>
                <a:lnTo>
                  <a:pt x="2619031" y="1749295"/>
                </a:lnTo>
                <a:lnTo>
                  <a:pt x="0" y="17492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07680" y="562338"/>
            <a:ext cx="3154720" cy="1634857"/>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TextBox 24"/>
          <p:cNvSpPr txBox="1"/>
          <p:nvPr/>
        </p:nvSpPr>
        <p:spPr>
          <a:xfrm>
            <a:off x="1071060" y="1247669"/>
            <a:ext cx="2586539" cy="419346"/>
          </a:xfrm>
          <a:prstGeom prst="rect">
            <a:avLst/>
          </a:prstGeom>
        </p:spPr>
        <p:txBody>
          <a:bodyPr wrap="square" lIns="0" tIns="0" rIns="0" bIns="0" rtlCol="0" anchor="t">
            <a:spAutoFit/>
          </a:bodyPr>
          <a:lstStyle/>
          <a:p>
            <a:pPr algn="ctr">
              <a:lnSpc>
                <a:spcPts val="2600"/>
              </a:lnSpc>
            </a:pPr>
            <a:r>
              <a:rPr lang="en-US" sz="4400" b="1" spc="195" dirty="0">
                <a:solidFill>
                  <a:schemeClr val="tx1">
                    <a:lumMod val="75000"/>
                    <a:lumOff val="25000"/>
                  </a:schemeClr>
                </a:solidFill>
                <a:latin typeface="Nunito"/>
              </a:rPr>
              <a:t>Abstract</a:t>
            </a:r>
          </a:p>
        </p:txBody>
      </p:sp>
      <p:sp>
        <p:nvSpPr>
          <p:cNvPr id="46" name="TextBox 45">
            <a:extLst>
              <a:ext uri="{FF2B5EF4-FFF2-40B4-BE49-F238E27FC236}">
                <a16:creationId xmlns:a16="http://schemas.microsoft.com/office/drawing/2014/main" id="{C325BC16-A058-417D-865E-D72AAF63BF3C}"/>
              </a:ext>
            </a:extLst>
          </p:cNvPr>
          <p:cNvSpPr txBox="1"/>
          <p:nvPr/>
        </p:nvSpPr>
        <p:spPr>
          <a:xfrm>
            <a:off x="939152" y="2357240"/>
            <a:ext cx="13234047" cy="1569660"/>
          </a:xfrm>
          <a:prstGeom prst="rect">
            <a:avLst/>
          </a:prstGeom>
          <a:noFill/>
        </p:spPr>
        <p:txBody>
          <a:bodyPr wrap="square">
            <a:spAutoFit/>
          </a:bodyPr>
          <a:lstStyle/>
          <a:p>
            <a:pPr marL="342900" indent="-342900">
              <a:buFont typeface="Wingdings" panose="05000000000000000000" pitchFamily="2" charset="2"/>
              <a:buChar char="§"/>
            </a:pPr>
            <a:r>
              <a:rPr lang="en-PK" sz="2400" dirty="0">
                <a:latin typeface="Segoe UI" panose="020B0502040204020203" pitchFamily="34" charset="0"/>
                <a:cs typeface="Segoe UI" panose="020B0502040204020203" pitchFamily="34" charset="0"/>
              </a:rPr>
              <a:t>The Online Design Tool (ODT) is a sophisticated platform.</a:t>
            </a:r>
          </a:p>
          <a:p>
            <a:pPr marL="342900" indent="-342900">
              <a:buFont typeface="Wingdings" panose="05000000000000000000" pitchFamily="2" charset="2"/>
              <a:buChar char="§"/>
            </a:pPr>
            <a:r>
              <a:rPr lang="en-PK" sz="2400" dirty="0">
                <a:latin typeface="Segoe UI" panose="020B0502040204020203" pitchFamily="34" charset="0"/>
                <a:cs typeface="Segoe UI" panose="020B0502040204020203" pitchFamily="34" charset="0"/>
              </a:rPr>
              <a:t>Facilitates user interactions, project management, diagram creation, and collaborative work.</a:t>
            </a:r>
          </a:p>
          <a:p>
            <a:pPr marL="342900" indent="-342900">
              <a:buFont typeface="Wingdings" panose="05000000000000000000" pitchFamily="2" charset="2"/>
              <a:buChar char="§"/>
            </a:pPr>
            <a:r>
              <a:rPr lang="en-PK" sz="2400" dirty="0">
                <a:latin typeface="Segoe UI" panose="020B0502040204020203" pitchFamily="34" charset="0"/>
                <a:cs typeface="Segoe UI" panose="020B0502040204020203" pitchFamily="34" charset="0"/>
              </a:rPr>
              <a:t>Provides a detailed overview of the algorithms underpinning the ODT.</a:t>
            </a:r>
          </a:p>
          <a:p>
            <a:pPr marL="342900" indent="-342900">
              <a:buFont typeface="Wingdings" panose="05000000000000000000" pitchFamily="2" charset="2"/>
              <a:buChar char="§"/>
            </a:pPr>
            <a:r>
              <a:rPr lang="en-PK" sz="2400" dirty="0">
                <a:latin typeface="Segoe UI" panose="020B0502040204020203" pitchFamily="34" charset="0"/>
                <a:cs typeface="Segoe UI" panose="020B0502040204020203" pitchFamily="34" charset="0"/>
              </a:rPr>
              <a:t>Highlights roles, operations, and significance within the system.</a:t>
            </a:r>
          </a:p>
        </p:txBody>
      </p:sp>
      <p:sp>
        <p:nvSpPr>
          <p:cNvPr id="48" name="TextBox 47">
            <a:extLst>
              <a:ext uri="{FF2B5EF4-FFF2-40B4-BE49-F238E27FC236}">
                <a16:creationId xmlns:a16="http://schemas.microsoft.com/office/drawing/2014/main" id="{5C26A1AF-AB21-4B07-B923-341FA7DBF768}"/>
              </a:ext>
            </a:extLst>
          </p:cNvPr>
          <p:cNvSpPr txBox="1"/>
          <p:nvPr/>
        </p:nvSpPr>
        <p:spPr>
          <a:xfrm>
            <a:off x="939153" y="6488605"/>
            <a:ext cx="10033648" cy="2677656"/>
          </a:xfrm>
          <a:prstGeom prst="rect">
            <a:avLst/>
          </a:prstGeom>
          <a:noFill/>
        </p:spPr>
        <p:txBody>
          <a:bodyPr wrap="square">
            <a:spAutoFit/>
          </a:bodyPr>
          <a:lstStyle/>
          <a:p>
            <a:pPr marL="342900" indent="-342900">
              <a:buFont typeface="Wingdings" panose="05000000000000000000" pitchFamily="2" charset="2"/>
              <a:buChar char="§"/>
            </a:pPr>
            <a:r>
              <a:rPr lang="en-PK" sz="2400" dirty="0">
                <a:latin typeface="Segoe UI" panose="020B0502040204020203" pitchFamily="34" charset="0"/>
                <a:cs typeface="Segoe UI" panose="020B0502040204020203" pitchFamily="34" charset="0"/>
              </a:rPr>
              <a:t>Evolution from manual drafting techniques to digital platforms.</a:t>
            </a:r>
          </a:p>
          <a:p>
            <a:pPr marL="342900" indent="-342900">
              <a:buFont typeface="Wingdings" panose="05000000000000000000" pitchFamily="2" charset="2"/>
              <a:buChar char="§"/>
            </a:pPr>
            <a:r>
              <a:rPr lang="en-PK" sz="2400" dirty="0">
                <a:latin typeface="Segoe UI" panose="020B0502040204020203" pitchFamily="34" charset="0"/>
                <a:cs typeface="Segoe UI" panose="020B0502040204020203" pitchFamily="34" charset="0"/>
              </a:rPr>
              <a:t>Early tools focused on basic drafting capabilities.</a:t>
            </a:r>
          </a:p>
          <a:p>
            <a:pPr marL="342900" indent="-342900">
              <a:buFont typeface="Wingdings" panose="05000000000000000000" pitchFamily="2" charset="2"/>
              <a:buChar char="§"/>
            </a:pPr>
            <a:r>
              <a:rPr lang="en-PK" sz="2400" dirty="0">
                <a:latin typeface="Segoe UI" panose="020B0502040204020203" pitchFamily="34" charset="0"/>
                <a:cs typeface="Segoe UI" panose="020B0502040204020203" pitchFamily="34" charset="0"/>
              </a:rPr>
              <a:t>Advances in technology led to increased complexity and functionality.</a:t>
            </a:r>
          </a:p>
          <a:p>
            <a:pPr marL="342900" indent="-342900">
              <a:buFont typeface="Wingdings" panose="05000000000000000000" pitchFamily="2" charset="2"/>
              <a:buChar char="§"/>
            </a:pPr>
            <a:r>
              <a:rPr lang="en-PK" sz="2400" dirty="0">
                <a:latin typeface="Segoe UI" panose="020B0502040204020203" pitchFamily="34" charset="0"/>
                <a:cs typeface="Segoe UI" panose="020B0502040204020203" pitchFamily="34" charset="0"/>
              </a:rPr>
              <a:t>Modern design tools feature:</a:t>
            </a:r>
          </a:p>
          <a:p>
            <a:pPr marL="342900" indent="-342900">
              <a:buFont typeface="Wingdings" panose="05000000000000000000" pitchFamily="2" charset="2"/>
              <a:buChar char="§"/>
            </a:pPr>
            <a:r>
              <a:rPr lang="en-PK" sz="2400" dirty="0">
                <a:latin typeface="Segoe UI" panose="020B0502040204020203" pitchFamily="34" charset="0"/>
                <a:cs typeface="Segoe UI" panose="020B0502040204020203" pitchFamily="34" charset="0"/>
              </a:rPr>
              <a:t>Real-time collaboration.</a:t>
            </a:r>
          </a:p>
          <a:p>
            <a:pPr marL="342900" indent="-342900">
              <a:buFont typeface="Wingdings" panose="05000000000000000000" pitchFamily="2" charset="2"/>
              <a:buChar char="§"/>
            </a:pPr>
            <a:r>
              <a:rPr lang="en-PK" sz="2400" dirty="0">
                <a:latin typeface="Segoe UI" panose="020B0502040204020203" pitchFamily="34" charset="0"/>
                <a:cs typeface="Segoe UI" panose="020B0502040204020203" pitchFamily="34" charset="0"/>
              </a:rPr>
              <a:t>Advanced data management.</a:t>
            </a:r>
          </a:p>
          <a:p>
            <a:pPr marL="342900" indent="-342900">
              <a:buFont typeface="Wingdings" panose="05000000000000000000" pitchFamily="2" charset="2"/>
              <a:buChar char="§"/>
            </a:pPr>
            <a:r>
              <a:rPr lang="en-PK" sz="2400" dirty="0">
                <a:latin typeface="Segoe UI" panose="020B0502040204020203" pitchFamily="34" charset="0"/>
                <a:cs typeface="Segoe UI" panose="020B0502040204020203" pitchFamily="34" charset="0"/>
              </a:rPr>
              <a:t>Integration with other software.</a:t>
            </a:r>
          </a:p>
        </p:txBody>
      </p:sp>
      <p:sp>
        <p:nvSpPr>
          <p:cNvPr id="49" name="Freeform 4">
            <a:extLst>
              <a:ext uri="{FF2B5EF4-FFF2-40B4-BE49-F238E27FC236}">
                <a16:creationId xmlns:a16="http://schemas.microsoft.com/office/drawing/2014/main" id="{4AF46E39-78E3-40F6-BEC4-6B4C2A4CB4F0}"/>
              </a:ext>
            </a:extLst>
          </p:cNvPr>
          <p:cNvSpPr/>
          <p:nvPr/>
        </p:nvSpPr>
        <p:spPr>
          <a:xfrm>
            <a:off x="807678" y="4574990"/>
            <a:ext cx="2849921" cy="1634857"/>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0" name="TextBox 24">
            <a:extLst>
              <a:ext uri="{FF2B5EF4-FFF2-40B4-BE49-F238E27FC236}">
                <a16:creationId xmlns:a16="http://schemas.microsoft.com/office/drawing/2014/main" id="{94443B6A-84D9-462C-9E62-120C033F9712}"/>
              </a:ext>
            </a:extLst>
          </p:cNvPr>
          <p:cNvSpPr txBox="1"/>
          <p:nvPr/>
        </p:nvSpPr>
        <p:spPr>
          <a:xfrm>
            <a:off x="1071059" y="5280604"/>
            <a:ext cx="2323159" cy="419346"/>
          </a:xfrm>
          <a:prstGeom prst="rect">
            <a:avLst/>
          </a:prstGeom>
        </p:spPr>
        <p:txBody>
          <a:bodyPr wrap="square" lIns="0" tIns="0" rIns="0" bIns="0" rtlCol="0" anchor="t">
            <a:spAutoFit/>
          </a:bodyPr>
          <a:lstStyle/>
          <a:p>
            <a:pPr algn="ctr">
              <a:lnSpc>
                <a:spcPts val="2600"/>
              </a:lnSpc>
            </a:pPr>
            <a:r>
              <a:rPr lang="en-US" sz="4400" b="1" spc="195" dirty="0">
                <a:solidFill>
                  <a:schemeClr val="tx1">
                    <a:lumMod val="75000"/>
                    <a:lumOff val="25000"/>
                  </a:schemeClr>
                </a:solidFill>
                <a:latin typeface="Nunito"/>
              </a:rPr>
              <a:t>History</a:t>
            </a:r>
          </a:p>
        </p:txBody>
      </p:sp>
      <p:sp>
        <p:nvSpPr>
          <p:cNvPr id="53" name="Freeform 6">
            <a:extLst>
              <a:ext uri="{FF2B5EF4-FFF2-40B4-BE49-F238E27FC236}">
                <a16:creationId xmlns:a16="http://schemas.microsoft.com/office/drawing/2014/main" id="{9E1B0493-F318-469D-9536-01EAB6186D36}"/>
              </a:ext>
            </a:extLst>
          </p:cNvPr>
          <p:cNvSpPr/>
          <p:nvPr/>
        </p:nvSpPr>
        <p:spPr>
          <a:xfrm>
            <a:off x="15849600" y="4374940"/>
            <a:ext cx="3657600" cy="2034956"/>
          </a:xfrm>
          <a:custGeom>
            <a:avLst/>
            <a:gdLst/>
            <a:ahLst/>
            <a:cxnLst/>
            <a:rect l="l" t="t" r="r" b="b"/>
            <a:pathLst>
              <a:path w="3657600" h="2034956">
                <a:moveTo>
                  <a:pt x="0" y="0"/>
                </a:moveTo>
                <a:lnTo>
                  <a:pt x="3657600" y="0"/>
                </a:lnTo>
                <a:lnTo>
                  <a:pt x="3657600" y="2034956"/>
                </a:lnTo>
                <a:lnTo>
                  <a:pt x="0" y="203495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54" name="Freeform 2">
            <a:extLst>
              <a:ext uri="{FF2B5EF4-FFF2-40B4-BE49-F238E27FC236}">
                <a16:creationId xmlns:a16="http://schemas.microsoft.com/office/drawing/2014/main" id="{8D323A92-9DB0-42BB-B245-8713A0A1C387}"/>
              </a:ext>
            </a:extLst>
          </p:cNvPr>
          <p:cNvSpPr/>
          <p:nvPr/>
        </p:nvSpPr>
        <p:spPr>
          <a:xfrm rot="9938805">
            <a:off x="14376781" y="8088372"/>
            <a:ext cx="4554324" cy="2215907"/>
          </a:xfrm>
          <a:custGeom>
            <a:avLst/>
            <a:gdLst/>
            <a:ahLst/>
            <a:cxnLst/>
            <a:rect l="l" t="t" r="r" b="b"/>
            <a:pathLst>
              <a:path w="4393392" h="2180720">
                <a:moveTo>
                  <a:pt x="0" y="0"/>
                </a:moveTo>
                <a:lnTo>
                  <a:pt x="4393392" y="0"/>
                </a:lnTo>
                <a:lnTo>
                  <a:pt x="4393392" y="2180720"/>
                </a:lnTo>
                <a:lnTo>
                  <a:pt x="0" y="218072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PK" dirty="0"/>
          </a:p>
        </p:txBody>
      </p:sp>
    </p:spTree>
    <p:extLst>
      <p:ext uri="{BB962C8B-B14F-4D97-AF65-F5344CB8AC3E}">
        <p14:creationId xmlns:p14="http://schemas.microsoft.com/office/powerpoint/2010/main" val="3931845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EFD"/>
        </a:solidFill>
        <a:effectLst/>
      </p:bgPr>
    </p:bg>
    <p:spTree>
      <p:nvGrpSpPr>
        <p:cNvPr id="1" name=""/>
        <p:cNvGrpSpPr/>
        <p:nvPr/>
      </p:nvGrpSpPr>
      <p:grpSpPr>
        <a:xfrm>
          <a:off x="0" y="0"/>
          <a:ext cx="0" cy="0"/>
          <a:chOff x="0" y="0"/>
          <a:chExt cx="0" cy="0"/>
        </a:xfrm>
      </p:grpSpPr>
      <p:sp>
        <p:nvSpPr>
          <p:cNvPr id="2" name="Freeform 2"/>
          <p:cNvSpPr/>
          <p:nvPr/>
        </p:nvSpPr>
        <p:spPr>
          <a:xfrm rot="-1647327">
            <a:off x="17347220" y="-728682"/>
            <a:ext cx="2923601" cy="2638550"/>
          </a:xfrm>
          <a:custGeom>
            <a:avLst/>
            <a:gdLst/>
            <a:ahLst/>
            <a:cxnLst/>
            <a:rect l="l" t="t" r="r" b="b"/>
            <a:pathLst>
              <a:path w="2923601" h="2638550">
                <a:moveTo>
                  <a:pt x="0" y="0"/>
                </a:moveTo>
                <a:lnTo>
                  <a:pt x="2923602" y="0"/>
                </a:lnTo>
                <a:lnTo>
                  <a:pt x="2923602" y="2638550"/>
                </a:lnTo>
                <a:lnTo>
                  <a:pt x="0" y="26385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25735" y="9196325"/>
            <a:ext cx="2619031" cy="1749295"/>
          </a:xfrm>
          <a:custGeom>
            <a:avLst/>
            <a:gdLst/>
            <a:ahLst/>
            <a:cxnLst/>
            <a:rect l="l" t="t" r="r" b="b"/>
            <a:pathLst>
              <a:path w="2619031" h="1749295">
                <a:moveTo>
                  <a:pt x="0" y="0"/>
                </a:moveTo>
                <a:lnTo>
                  <a:pt x="2619031" y="0"/>
                </a:lnTo>
                <a:lnTo>
                  <a:pt x="2619031" y="1749295"/>
                </a:lnTo>
                <a:lnTo>
                  <a:pt x="0" y="17492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07680" y="562338"/>
            <a:ext cx="3459520" cy="1634857"/>
          </a:xfrm>
          <a:custGeom>
            <a:avLst/>
            <a:gdLst/>
            <a:ahLst/>
            <a:cxnLst/>
            <a:rect l="l" t="t" r="r" b="b"/>
            <a:pathLst>
              <a:path w="1118654" h="1185329">
                <a:moveTo>
                  <a:pt x="0" y="0"/>
                </a:moveTo>
                <a:lnTo>
                  <a:pt x="1118654" y="0"/>
                </a:lnTo>
                <a:lnTo>
                  <a:pt x="1118654" y="1185329"/>
                </a:lnTo>
                <a:lnTo>
                  <a:pt x="0" y="11853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TextBox 24"/>
          <p:cNvSpPr txBox="1"/>
          <p:nvPr/>
        </p:nvSpPr>
        <p:spPr>
          <a:xfrm>
            <a:off x="1071060" y="1247669"/>
            <a:ext cx="2891340" cy="419346"/>
          </a:xfrm>
          <a:prstGeom prst="rect">
            <a:avLst/>
          </a:prstGeom>
        </p:spPr>
        <p:txBody>
          <a:bodyPr wrap="square" lIns="0" tIns="0" rIns="0" bIns="0" rtlCol="0" anchor="t">
            <a:spAutoFit/>
          </a:bodyPr>
          <a:lstStyle/>
          <a:p>
            <a:pPr algn="ctr">
              <a:lnSpc>
                <a:spcPts val="2600"/>
              </a:lnSpc>
            </a:pPr>
            <a:r>
              <a:rPr lang="en-US" sz="4400" b="1" spc="195" dirty="0">
                <a:solidFill>
                  <a:schemeClr val="tx1">
                    <a:lumMod val="75000"/>
                    <a:lumOff val="25000"/>
                  </a:schemeClr>
                </a:solidFill>
                <a:latin typeface="Nunito"/>
              </a:rPr>
              <a:t>Objective</a:t>
            </a:r>
          </a:p>
        </p:txBody>
      </p:sp>
      <p:sp>
        <p:nvSpPr>
          <p:cNvPr id="54" name="Freeform 2">
            <a:extLst>
              <a:ext uri="{FF2B5EF4-FFF2-40B4-BE49-F238E27FC236}">
                <a16:creationId xmlns:a16="http://schemas.microsoft.com/office/drawing/2014/main" id="{8D323A92-9DB0-42BB-B245-8713A0A1C387}"/>
              </a:ext>
            </a:extLst>
          </p:cNvPr>
          <p:cNvSpPr/>
          <p:nvPr/>
        </p:nvSpPr>
        <p:spPr>
          <a:xfrm rot="9938805">
            <a:off x="14376781" y="8088372"/>
            <a:ext cx="4554324" cy="2215907"/>
          </a:xfrm>
          <a:custGeom>
            <a:avLst/>
            <a:gdLst/>
            <a:ahLst/>
            <a:cxnLst/>
            <a:rect l="l" t="t" r="r" b="b"/>
            <a:pathLst>
              <a:path w="4393392" h="2180720">
                <a:moveTo>
                  <a:pt x="0" y="0"/>
                </a:moveTo>
                <a:lnTo>
                  <a:pt x="4393392" y="0"/>
                </a:lnTo>
                <a:lnTo>
                  <a:pt x="4393392" y="2180720"/>
                </a:lnTo>
                <a:lnTo>
                  <a:pt x="0" y="21807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PK" dirty="0"/>
          </a:p>
        </p:txBody>
      </p:sp>
      <p:sp>
        <p:nvSpPr>
          <p:cNvPr id="14" name="Freeform 7">
            <a:extLst>
              <a:ext uri="{FF2B5EF4-FFF2-40B4-BE49-F238E27FC236}">
                <a16:creationId xmlns:a16="http://schemas.microsoft.com/office/drawing/2014/main" id="{856478E1-09E0-4A0D-8122-0A6CEC8F0B60}"/>
              </a:ext>
            </a:extLst>
          </p:cNvPr>
          <p:cNvSpPr/>
          <p:nvPr/>
        </p:nvSpPr>
        <p:spPr>
          <a:xfrm>
            <a:off x="13111775" y="3549937"/>
            <a:ext cx="3542168" cy="3930284"/>
          </a:xfrm>
          <a:custGeom>
            <a:avLst/>
            <a:gdLst/>
            <a:ahLst/>
            <a:cxnLst/>
            <a:rect l="l" t="t" r="r" b="b"/>
            <a:pathLst>
              <a:path w="3542168" h="3930284">
                <a:moveTo>
                  <a:pt x="0" y="0"/>
                </a:moveTo>
                <a:lnTo>
                  <a:pt x="3542168" y="0"/>
                </a:lnTo>
                <a:lnTo>
                  <a:pt x="3542168" y="3930283"/>
                </a:lnTo>
                <a:lnTo>
                  <a:pt x="0" y="393028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TextBox 15">
            <a:extLst>
              <a:ext uri="{FF2B5EF4-FFF2-40B4-BE49-F238E27FC236}">
                <a16:creationId xmlns:a16="http://schemas.microsoft.com/office/drawing/2014/main" id="{BF05F89B-00B9-427A-8ED0-C179EC771864}"/>
              </a:ext>
            </a:extLst>
          </p:cNvPr>
          <p:cNvSpPr txBox="1"/>
          <p:nvPr/>
        </p:nvSpPr>
        <p:spPr>
          <a:xfrm>
            <a:off x="1624532" y="3280714"/>
            <a:ext cx="10722768" cy="4832092"/>
          </a:xfrm>
          <a:prstGeom prst="rect">
            <a:avLst/>
          </a:prstGeom>
          <a:noFill/>
        </p:spPr>
        <p:txBody>
          <a:bodyPr wrap="square">
            <a:spAutoFit/>
          </a:bodyPr>
          <a:lstStyle/>
          <a:p>
            <a:pPr marL="457200" indent="-457200">
              <a:buFont typeface="Wingdings" panose="05000000000000000000" pitchFamily="2" charset="2"/>
              <a:buChar char="§"/>
            </a:pPr>
            <a:r>
              <a:rPr lang="en-PK" sz="2800" dirty="0">
                <a:latin typeface="Segoe UI" panose="020B0502040204020203" pitchFamily="34" charset="0"/>
                <a:cs typeface="Segoe UI" panose="020B0502040204020203" pitchFamily="34" charset="0"/>
              </a:rPr>
              <a:t>Provide a user-friendly platform for design projects.</a:t>
            </a:r>
            <a:endParaRPr lang="en-US" sz="2800" dirty="0">
              <a:latin typeface="Segoe UI" panose="020B0502040204020203" pitchFamily="34" charset="0"/>
              <a:cs typeface="Segoe UI" panose="020B0502040204020203" pitchFamily="34" charset="0"/>
            </a:endParaRPr>
          </a:p>
          <a:p>
            <a:pPr marL="457200" indent="-457200">
              <a:buFont typeface="Wingdings" panose="05000000000000000000" pitchFamily="2" charset="2"/>
              <a:buChar char="§"/>
            </a:pPr>
            <a:endParaRPr lang="en-PK" sz="2800" dirty="0">
              <a:latin typeface="Segoe UI" panose="020B0502040204020203" pitchFamily="34" charset="0"/>
              <a:cs typeface="Segoe UI" panose="020B0502040204020203" pitchFamily="34" charset="0"/>
            </a:endParaRPr>
          </a:p>
          <a:p>
            <a:pPr marL="457200" indent="-457200">
              <a:buFont typeface="Wingdings" panose="05000000000000000000" pitchFamily="2" charset="2"/>
              <a:buChar char="§"/>
            </a:pPr>
            <a:r>
              <a:rPr lang="en-PK" sz="2800" dirty="0">
                <a:latin typeface="Segoe UI" panose="020B0502040204020203" pitchFamily="34" charset="0"/>
                <a:cs typeface="Segoe UI" panose="020B0502040204020203" pitchFamily="34" charset="0"/>
              </a:rPr>
              <a:t>Facilitate efficient creation, management, and collaboration.</a:t>
            </a:r>
            <a:endParaRPr lang="en-US" sz="2800" dirty="0">
              <a:latin typeface="Segoe UI" panose="020B0502040204020203" pitchFamily="34" charset="0"/>
              <a:cs typeface="Segoe UI" panose="020B0502040204020203" pitchFamily="34" charset="0"/>
            </a:endParaRPr>
          </a:p>
          <a:p>
            <a:pPr marL="457200" indent="-457200">
              <a:buFont typeface="Wingdings" panose="05000000000000000000" pitchFamily="2" charset="2"/>
              <a:buChar char="§"/>
            </a:pPr>
            <a:endParaRPr lang="en-PK" sz="2800" dirty="0">
              <a:latin typeface="Segoe UI" panose="020B0502040204020203" pitchFamily="34" charset="0"/>
              <a:cs typeface="Segoe UI" panose="020B0502040204020203" pitchFamily="34" charset="0"/>
            </a:endParaRPr>
          </a:p>
          <a:p>
            <a:pPr marL="457200" indent="-457200">
              <a:buFont typeface="Wingdings" panose="05000000000000000000" pitchFamily="2" charset="2"/>
              <a:buChar char="§"/>
            </a:pPr>
            <a:r>
              <a:rPr lang="en-PK" sz="2800" dirty="0">
                <a:latin typeface="Segoe UI" panose="020B0502040204020203" pitchFamily="34" charset="0"/>
                <a:cs typeface="Segoe UI" panose="020B0502040204020203" pitchFamily="34" charset="0"/>
              </a:rPr>
              <a:t>Enhance productivity.</a:t>
            </a:r>
            <a:endParaRPr lang="en-US" sz="2800" dirty="0">
              <a:latin typeface="Segoe UI" panose="020B0502040204020203" pitchFamily="34" charset="0"/>
              <a:cs typeface="Segoe UI" panose="020B0502040204020203" pitchFamily="34" charset="0"/>
            </a:endParaRPr>
          </a:p>
          <a:p>
            <a:pPr marL="457200" indent="-457200">
              <a:buFont typeface="Wingdings" panose="05000000000000000000" pitchFamily="2" charset="2"/>
              <a:buChar char="§"/>
            </a:pPr>
            <a:endParaRPr lang="en-PK" sz="2800" dirty="0">
              <a:latin typeface="Segoe UI" panose="020B0502040204020203" pitchFamily="34" charset="0"/>
              <a:cs typeface="Segoe UI" panose="020B0502040204020203" pitchFamily="34" charset="0"/>
            </a:endParaRPr>
          </a:p>
          <a:p>
            <a:pPr marL="457200" indent="-457200">
              <a:buFont typeface="Wingdings" panose="05000000000000000000" pitchFamily="2" charset="2"/>
              <a:buChar char="§"/>
            </a:pPr>
            <a:r>
              <a:rPr lang="en-PK" sz="2800" dirty="0">
                <a:latin typeface="Segoe UI" panose="020B0502040204020203" pitchFamily="34" charset="0"/>
                <a:cs typeface="Segoe UI" panose="020B0502040204020203" pitchFamily="34" charset="0"/>
              </a:rPr>
              <a:t>Ensure data security.</a:t>
            </a:r>
            <a:endParaRPr lang="en-US" sz="2800" dirty="0">
              <a:latin typeface="Segoe UI" panose="020B0502040204020203" pitchFamily="34" charset="0"/>
              <a:cs typeface="Segoe UI" panose="020B0502040204020203" pitchFamily="34" charset="0"/>
            </a:endParaRPr>
          </a:p>
          <a:p>
            <a:pPr marL="457200" indent="-457200">
              <a:buFont typeface="Wingdings" panose="05000000000000000000" pitchFamily="2" charset="2"/>
              <a:buChar char="§"/>
            </a:pPr>
            <a:endParaRPr lang="en-PK" sz="2800" dirty="0">
              <a:latin typeface="Segoe UI" panose="020B0502040204020203" pitchFamily="34" charset="0"/>
              <a:cs typeface="Segoe UI" panose="020B0502040204020203" pitchFamily="34" charset="0"/>
            </a:endParaRPr>
          </a:p>
          <a:p>
            <a:pPr marL="457200" indent="-457200">
              <a:buFont typeface="Wingdings" panose="05000000000000000000" pitchFamily="2" charset="2"/>
              <a:buChar char="§"/>
            </a:pPr>
            <a:r>
              <a:rPr lang="en-PK" sz="2800" dirty="0">
                <a:latin typeface="Segoe UI" panose="020B0502040204020203" pitchFamily="34" charset="0"/>
                <a:cs typeface="Segoe UI" panose="020B0502040204020203" pitchFamily="34" charset="0"/>
              </a:rPr>
              <a:t>Support seamless collaboration among users.</a:t>
            </a:r>
            <a:endParaRPr lang="en-US" sz="2800" dirty="0">
              <a:latin typeface="Segoe UI" panose="020B0502040204020203" pitchFamily="34" charset="0"/>
              <a:cs typeface="Segoe UI" panose="020B0502040204020203" pitchFamily="34" charset="0"/>
            </a:endParaRPr>
          </a:p>
          <a:p>
            <a:pPr marL="457200" indent="-457200">
              <a:buFont typeface="Wingdings" panose="05000000000000000000" pitchFamily="2" charset="2"/>
              <a:buChar char="§"/>
            </a:pPr>
            <a:endParaRPr lang="en-PK" sz="2800" dirty="0">
              <a:latin typeface="Segoe UI" panose="020B0502040204020203" pitchFamily="34" charset="0"/>
              <a:cs typeface="Segoe UI" panose="020B0502040204020203" pitchFamily="34" charset="0"/>
            </a:endParaRPr>
          </a:p>
          <a:p>
            <a:pPr marL="457200" indent="-457200">
              <a:buFont typeface="Wingdings" panose="05000000000000000000" pitchFamily="2" charset="2"/>
              <a:buChar char="§"/>
            </a:pPr>
            <a:r>
              <a:rPr lang="en-PK" sz="2800" dirty="0">
                <a:latin typeface="Segoe UI" panose="020B0502040204020203" pitchFamily="34" charset="0"/>
                <a:cs typeface="Segoe UI" panose="020B0502040204020203" pitchFamily="34" charset="0"/>
              </a:rPr>
              <a:t>Improve the overall design process.</a:t>
            </a:r>
          </a:p>
        </p:txBody>
      </p:sp>
    </p:spTree>
    <p:extLst>
      <p:ext uri="{BB962C8B-B14F-4D97-AF65-F5344CB8AC3E}">
        <p14:creationId xmlns:p14="http://schemas.microsoft.com/office/powerpoint/2010/main" val="2853352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96285" flipH="1">
            <a:off x="-1389734" y="-1633467"/>
            <a:ext cx="2779467" cy="3794494"/>
          </a:xfrm>
          <a:custGeom>
            <a:avLst/>
            <a:gdLst/>
            <a:ahLst/>
            <a:cxnLst/>
            <a:rect l="l" t="t" r="r" b="b"/>
            <a:pathLst>
              <a:path w="2779467" h="3794494">
                <a:moveTo>
                  <a:pt x="2779468" y="0"/>
                </a:moveTo>
                <a:lnTo>
                  <a:pt x="0" y="0"/>
                </a:lnTo>
                <a:lnTo>
                  <a:pt x="0" y="3794494"/>
                </a:lnTo>
                <a:lnTo>
                  <a:pt x="2779468" y="3794494"/>
                </a:lnTo>
                <a:lnTo>
                  <a:pt x="277946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457430">
            <a:off x="16501429" y="8433390"/>
            <a:ext cx="2361591" cy="2994093"/>
          </a:xfrm>
          <a:custGeom>
            <a:avLst/>
            <a:gdLst/>
            <a:ahLst/>
            <a:cxnLst/>
            <a:rect l="l" t="t" r="r" b="b"/>
            <a:pathLst>
              <a:path w="2361591" h="2994093">
                <a:moveTo>
                  <a:pt x="0" y="0"/>
                </a:moveTo>
                <a:lnTo>
                  <a:pt x="2361590" y="0"/>
                </a:lnTo>
                <a:lnTo>
                  <a:pt x="2361590" y="2994092"/>
                </a:lnTo>
                <a:lnTo>
                  <a:pt x="0" y="2994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05825" y="4742939"/>
            <a:ext cx="7712287" cy="1513536"/>
          </a:xfrm>
          <a:custGeom>
            <a:avLst/>
            <a:gdLst/>
            <a:ahLst/>
            <a:cxnLst/>
            <a:rect l="l" t="t" r="r" b="b"/>
            <a:pathLst>
              <a:path w="7712287" h="1513536">
                <a:moveTo>
                  <a:pt x="0" y="0"/>
                </a:moveTo>
                <a:lnTo>
                  <a:pt x="7712287" y="0"/>
                </a:lnTo>
                <a:lnTo>
                  <a:pt x="7712287" y="1513536"/>
                </a:lnTo>
                <a:lnTo>
                  <a:pt x="0" y="15135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457460" y="4040246"/>
            <a:ext cx="6429618"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850805" y="6213791"/>
            <a:ext cx="5595115" cy="1308362"/>
          </a:xfrm>
          <a:custGeom>
            <a:avLst/>
            <a:gdLst/>
            <a:ahLst/>
            <a:cxnLst/>
            <a:rect l="l" t="t" r="r" b="b"/>
            <a:pathLst>
              <a:path w="1234767" h="1308362">
                <a:moveTo>
                  <a:pt x="0" y="0"/>
                </a:moveTo>
                <a:lnTo>
                  <a:pt x="1234767" y="0"/>
                </a:lnTo>
                <a:lnTo>
                  <a:pt x="1234767"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812282" y="6662170"/>
            <a:ext cx="5672159" cy="762325"/>
          </a:xfrm>
          <a:prstGeom prst="rect">
            <a:avLst/>
          </a:prstGeom>
        </p:spPr>
        <p:txBody>
          <a:bodyPr wrap="square" lIns="0" tIns="0" rIns="0" bIns="0" rtlCol="0" anchor="t">
            <a:spAutoFit/>
          </a:bodyPr>
          <a:lstStyle/>
          <a:p>
            <a:pPr algn="ctr">
              <a:lnSpc>
                <a:spcPts val="2899"/>
              </a:lnSpc>
            </a:pPr>
            <a:r>
              <a:rPr lang="en-US" sz="2800" b="1" dirty="0">
                <a:effectLst/>
                <a:ea typeface="Times New Roman" panose="02020603050405020304" pitchFamily="18" charset="0"/>
                <a:cs typeface="Segoe UI" panose="020B0502040204020203" pitchFamily="34" charset="0"/>
              </a:rPr>
              <a:t>Project Management</a:t>
            </a:r>
            <a:endParaRPr lang="en-PK" sz="2800" dirty="0">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301906"/>
              </a:solidFill>
              <a:latin typeface="Nunito Bold"/>
            </a:endParaRPr>
          </a:p>
        </p:txBody>
      </p:sp>
      <p:sp>
        <p:nvSpPr>
          <p:cNvPr id="16" name="Freeform 16"/>
          <p:cNvSpPr/>
          <p:nvPr/>
        </p:nvSpPr>
        <p:spPr>
          <a:xfrm>
            <a:off x="3450549" y="527689"/>
            <a:ext cx="3072415" cy="3072415"/>
          </a:xfrm>
          <a:custGeom>
            <a:avLst/>
            <a:gdLst/>
            <a:ahLst/>
            <a:cxnLst/>
            <a:rect l="l" t="t" r="r" b="b"/>
            <a:pathLst>
              <a:path w="3072415" h="3072415">
                <a:moveTo>
                  <a:pt x="0" y="0"/>
                </a:moveTo>
                <a:lnTo>
                  <a:pt x="3072414" y="0"/>
                </a:lnTo>
                <a:lnTo>
                  <a:pt x="3072414" y="3072415"/>
                </a:lnTo>
                <a:lnTo>
                  <a:pt x="0" y="30724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7"/>
          <p:cNvSpPr txBox="1"/>
          <p:nvPr/>
        </p:nvSpPr>
        <p:spPr>
          <a:xfrm>
            <a:off x="4581105" y="1619689"/>
            <a:ext cx="9500691" cy="1149351"/>
          </a:xfrm>
          <a:prstGeom prst="rect">
            <a:avLst/>
          </a:prstGeom>
        </p:spPr>
        <p:txBody>
          <a:bodyPr lIns="0" tIns="0" rIns="0" bIns="0" rtlCol="0" anchor="t">
            <a:spAutoFit/>
          </a:bodyPr>
          <a:lstStyle/>
          <a:p>
            <a:pPr algn="ctr">
              <a:lnSpc>
                <a:spcPts val="8800"/>
              </a:lnSpc>
            </a:pPr>
            <a:r>
              <a:rPr lang="en-US" sz="8000" dirty="0">
                <a:solidFill>
                  <a:srgbClr val="301906"/>
                </a:solidFill>
                <a:latin typeface="Nunito Bold"/>
              </a:rPr>
              <a:t>Scope</a:t>
            </a:r>
          </a:p>
        </p:txBody>
      </p:sp>
      <p:sp>
        <p:nvSpPr>
          <p:cNvPr id="18" name="Freeform 18"/>
          <p:cNvSpPr/>
          <p:nvPr/>
        </p:nvSpPr>
        <p:spPr>
          <a:xfrm>
            <a:off x="6804481" y="3177142"/>
            <a:ext cx="5131313" cy="141111"/>
          </a:xfrm>
          <a:custGeom>
            <a:avLst/>
            <a:gdLst/>
            <a:ahLst/>
            <a:cxnLst/>
            <a:rect l="l" t="t" r="r" b="b"/>
            <a:pathLst>
              <a:path w="5131313" h="141111">
                <a:moveTo>
                  <a:pt x="0" y="0"/>
                </a:moveTo>
                <a:lnTo>
                  <a:pt x="5131313" y="0"/>
                </a:lnTo>
                <a:lnTo>
                  <a:pt x="5131313" y="141111"/>
                </a:lnTo>
                <a:lnTo>
                  <a:pt x="0" y="14111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0" name="TextBox 11">
            <a:extLst>
              <a:ext uri="{FF2B5EF4-FFF2-40B4-BE49-F238E27FC236}">
                <a16:creationId xmlns:a16="http://schemas.microsoft.com/office/drawing/2014/main" id="{6AFF8765-DE59-422B-B797-8A130962005C}"/>
              </a:ext>
            </a:extLst>
          </p:cNvPr>
          <p:cNvSpPr txBox="1"/>
          <p:nvPr/>
        </p:nvSpPr>
        <p:spPr>
          <a:xfrm>
            <a:off x="9553523" y="7656988"/>
            <a:ext cx="744769" cy="368874"/>
          </a:xfrm>
          <a:prstGeom prst="rect">
            <a:avLst/>
          </a:prstGeom>
        </p:spPr>
        <p:txBody>
          <a:bodyPr lIns="0" tIns="0" rIns="0" bIns="0" rtlCol="0" anchor="t">
            <a:spAutoFit/>
          </a:bodyPr>
          <a:lstStyle/>
          <a:p>
            <a:pPr algn="ctr">
              <a:lnSpc>
                <a:spcPts val="2899"/>
              </a:lnSpc>
            </a:pPr>
            <a:r>
              <a:rPr lang="en-US" sz="2899" spc="217" dirty="0">
                <a:solidFill>
                  <a:srgbClr val="FFFEFD"/>
                </a:solidFill>
                <a:latin typeface="Nunito Bold"/>
              </a:rPr>
              <a:t>1</a:t>
            </a:r>
          </a:p>
        </p:txBody>
      </p:sp>
      <p:sp>
        <p:nvSpPr>
          <p:cNvPr id="23" name="TextBox 11">
            <a:extLst>
              <a:ext uri="{FF2B5EF4-FFF2-40B4-BE49-F238E27FC236}">
                <a16:creationId xmlns:a16="http://schemas.microsoft.com/office/drawing/2014/main" id="{89BF566E-11CC-4E3C-ADCD-12736E2D110A}"/>
              </a:ext>
            </a:extLst>
          </p:cNvPr>
          <p:cNvSpPr txBox="1"/>
          <p:nvPr/>
        </p:nvSpPr>
        <p:spPr>
          <a:xfrm>
            <a:off x="-395956" y="4464363"/>
            <a:ext cx="8136449" cy="762325"/>
          </a:xfrm>
          <a:prstGeom prst="rect">
            <a:avLst/>
          </a:prstGeom>
        </p:spPr>
        <p:txBody>
          <a:bodyPr wrap="square" lIns="0" tIns="0" rIns="0" bIns="0" rtlCol="0" anchor="t">
            <a:spAutoFit/>
          </a:bodyPr>
          <a:lstStyle/>
          <a:p>
            <a:pPr algn="ctr">
              <a:lnSpc>
                <a:spcPts val="2899"/>
              </a:lnSpc>
            </a:pPr>
            <a:r>
              <a:rPr lang="en-US" sz="2800" dirty="0">
                <a:solidFill>
                  <a:schemeClr val="bg1"/>
                </a:solidFill>
                <a:effectLst/>
                <a:ea typeface="Times New Roman" panose="02020603050405020304" pitchFamily="18" charset="0"/>
                <a:cs typeface="Segoe UI" panose="020B0502040204020203" pitchFamily="34" charset="0"/>
              </a:rPr>
              <a:t>User Authentication and Authorization</a:t>
            </a:r>
            <a:endParaRPr lang="en-PK" sz="2800" dirty="0">
              <a:solidFill>
                <a:schemeClr val="bg1"/>
              </a:solidFill>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FFFEFD"/>
              </a:solidFill>
              <a:latin typeface="Nunito Bold"/>
            </a:endParaRPr>
          </a:p>
        </p:txBody>
      </p:sp>
      <p:sp>
        <p:nvSpPr>
          <p:cNvPr id="24" name="Freeform 9">
            <a:extLst>
              <a:ext uri="{FF2B5EF4-FFF2-40B4-BE49-F238E27FC236}">
                <a16:creationId xmlns:a16="http://schemas.microsoft.com/office/drawing/2014/main" id="{E631EB60-3E30-475F-AEE6-20B8E3588B96}"/>
              </a:ext>
            </a:extLst>
          </p:cNvPr>
          <p:cNvSpPr/>
          <p:nvPr/>
        </p:nvSpPr>
        <p:spPr>
          <a:xfrm>
            <a:off x="12227178" y="3987366"/>
            <a:ext cx="5595115" cy="1308362"/>
          </a:xfrm>
          <a:custGeom>
            <a:avLst/>
            <a:gdLst/>
            <a:ahLst/>
            <a:cxnLst/>
            <a:rect l="l" t="t" r="r" b="b"/>
            <a:pathLst>
              <a:path w="1234767" h="1308362">
                <a:moveTo>
                  <a:pt x="0" y="0"/>
                </a:moveTo>
                <a:lnTo>
                  <a:pt x="1234767" y="0"/>
                </a:lnTo>
                <a:lnTo>
                  <a:pt x="1234767"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5" name="TextBox 13">
            <a:extLst>
              <a:ext uri="{FF2B5EF4-FFF2-40B4-BE49-F238E27FC236}">
                <a16:creationId xmlns:a16="http://schemas.microsoft.com/office/drawing/2014/main" id="{CD43DCE7-59C9-40E9-96B4-3A4D7765B387}"/>
              </a:ext>
            </a:extLst>
          </p:cNvPr>
          <p:cNvSpPr txBox="1"/>
          <p:nvPr/>
        </p:nvSpPr>
        <p:spPr>
          <a:xfrm>
            <a:off x="12227178" y="4442994"/>
            <a:ext cx="5672159" cy="762325"/>
          </a:xfrm>
          <a:prstGeom prst="rect">
            <a:avLst/>
          </a:prstGeom>
        </p:spPr>
        <p:txBody>
          <a:bodyPr wrap="square" lIns="0" tIns="0" rIns="0" bIns="0" rtlCol="0" anchor="t">
            <a:spAutoFit/>
          </a:bodyPr>
          <a:lstStyle/>
          <a:p>
            <a:pPr algn="ctr">
              <a:lnSpc>
                <a:spcPts val="2899"/>
              </a:lnSpc>
            </a:pPr>
            <a:r>
              <a:rPr lang="en-US" sz="2800" b="1" dirty="0">
                <a:ea typeface="Times New Roman" panose="02020603050405020304" pitchFamily="18" charset="0"/>
                <a:cs typeface="Segoe UI" panose="020B0502040204020203" pitchFamily="34" charset="0"/>
              </a:rPr>
              <a:t>Collaboration</a:t>
            </a:r>
            <a:r>
              <a:rPr lang="en-US" sz="2800" b="1" dirty="0">
                <a:effectLst/>
                <a:ea typeface="Times New Roman" panose="02020603050405020304" pitchFamily="18" charset="0"/>
                <a:cs typeface="Segoe UI" panose="020B0502040204020203" pitchFamily="34" charset="0"/>
              </a:rPr>
              <a:t> Management</a:t>
            </a:r>
            <a:endParaRPr lang="en-PK" sz="2800" dirty="0">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301906"/>
              </a:solidFill>
              <a:latin typeface="Nunito Bold"/>
            </a:endParaRPr>
          </a:p>
        </p:txBody>
      </p:sp>
      <p:sp>
        <p:nvSpPr>
          <p:cNvPr id="26" name="Freeform 7">
            <a:extLst>
              <a:ext uri="{FF2B5EF4-FFF2-40B4-BE49-F238E27FC236}">
                <a16:creationId xmlns:a16="http://schemas.microsoft.com/office/drawing/2014/main" id="{E110BBFC-0CE1-43BB-BF22-321650954A16}"/>
              </a:ext>
            </a:extLst>
          </p:cNvPr>
          <p:cNvSpPr/>
          <p:nvPr/>
        </p:nvSpPr>
        <p:spPr>
          <a:xfrm>
            <a:off x="597139" y="8168955"/>
            <a:ext cx="6429618"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11">
            <a:extLst>
              <a:ext uri="{FF2B5EF4-FFF2-40B4-BE49-F238E27FC236}">
                <a16:creationId xmlns:a16="http://schemas.microsoft.com/office/drawing/2014/main" id="{065AE8AA-0C34-4D73-B1F8-5116451AB32E}"/>
              </a:ext>
            </a:extLst>
          </p:cNvPr>
          <p:cNvSpPr txBox="1"/>
          <p:nvPr/>
        </p:nvSpPr>
        <p:spPr>
          <a:xfrm>
            <a:off x="-357856" y="8669917"/>
            <a:ext cx="8136449" cy="762325"/>
          </a:xfrm>
          <a:prstGeom prst="rect">
            <a:avLst/>
          </a:prstGeom>
        </p:spPr>
        <p:txBody>
          <a:bodyPr wrap="square" lIns="0" tIns="0" rIns="0" bIns="0" rtlCol="0" anchor="t">
            <a:spAutoFit/>
          </a:bodyPr>
          <a:lstStyle/>
          <a:p>
            <a:pPr algn="ctr">
              <a:lnSpc>
                <a:spcPts val="2899"/>
              </a:lnSpc>
            </a:pPr>
            <a:r>
              <a:rPr lang="en-US" sz="2800" dirty="0">
                <a:solidFill>
                  <a:schemeClr val="bg1"/>
                </a:solidFill>
                <a:ea typeface="Times New Roman" panose="02020603050405020304" pitchFamily="18" charset="0"/>
                <a:cs typeface="Segoe UI" panose="020B0502040204020203" pitchFamily="34" charset="0"/>
              </a:rPr>
              <a:t>Diagram and Element Management</a:t>
            </a:r>
            <a:endParaRPr lang="en-PK" sz="2800" dirty="0">
              <a:solidFill>
                <a:schemeClr val="bg1"/>
              </a:solidFill>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FFFEFD"/>
              </a:solidFill>
              <a:latin typeface="Nunito Bold"/>
            </a:endParaRPr>
          </a:p>
        </p:txBody>
      </p:sp>
      <p:sp>
        <p:nvSpPr>
          <p:cNvPr id="28" name="Freeform 7">
            <a:extLst>
              <a:ext uri="{FF2B5EF4-FFF2-40B4-BE49-F238E27FC236}">
                <a16:creationId xmlns:a16="http://schemas.microsoft.com/office/drawing/2014/main" id="{DA2C9BC7-AE73-4324-940F-444549388065}"/>
              </a:ext>
            </a:extLst>
          </p:cNvPr>
          <p:cNvSpPr/>
          <p:nvPr/>
        </p:nvSpPr>
        <p:spPr>
          <a:xfrm>
            <a:off x="12116487" y="6165575"/>
            <a:ext cx="5816496"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TextBox 11">
            <a:extLst>
              <a:ext uri="{FF2B5EF4-FFF2-40B4-BE49-F238E27FC236}">
                <a16:creationId xmlns:a16="http://schemas.microsoft.com/office/drawing/2014/main" id="{9AF29DE5-DC88-4F8A-8B3B-3B65C8D9CD60}"/>
              </a:ext>
            </a:extLst>
          </p:cNvPr>
          <p:cNvSpPr txBox="1"/>
          <p:nvPr/>
        </p:nvSpPr>
        <p:spPr>
          <a:xfrm>
            <a:off x="11125200" y="6587585"/>
            <a:ext cx="8136449" cy="762325"/>
          </a:xfrm>
          <a:prstGeom prst="rect">
            <a:avLst/>
          </a:prstGeom>
        </p:spPr>
        <p:txBody>
          <a:bodyPr wrap="square" lIns="0" tIns="0" rIns="0" bIns="0" rtlCol="0" anchor="t">
            <a:spAutoFit/>
          </a:bodyPr>
          <a:lstStyle/>
          <a:p>
            <a:pPr algn="ctr">
              <a:lnSpc>
                <a:spcPts val="2899"/>
              </a:lnSpc>
            </a:pPr>
            <a:r>
              <a:rPr lang="en-US" sz="2800" dirty="0">
                <a:solidFill>
                  <a:schemeClr val="bg1"/>
                </a:solidFill>
                <a:ea typeface="Times New Roman" panose="02020603050405020304" pitchFamily="18" charset="0"/>
                <a:cs typeface="Segoe UI" panose="020B0502040204020203" pitchFamily="34" charset="0"/>
              </a:rPr>
              <a:t>Data Validation</a:t>
            </a:r>
            <a:endParaRPr lang="en-PK" sz="2800" dirty="0">
              <a:solidFill>
                <a:schemeClr val="bg1"/>
              </a:solidFill>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FFFEFD"/>
              </a:solidFill>
              <a:latin typeface="Nunito Bold"/>
            </a:endParaRPr>
          </a:p>
        </p:txBody>
      </p:sp>
      <p:sp>
        <p:nvSpPr>
          <p:cNvPr id="30" name="Freeform 9">
            <a:extLst>
              <a:ext uri="{FF2B5EF4-FFF2-40B4-BE49-F238E27FC236}">
                <a16:creationId xmlns:a16="http://schemas.microsoft.com/office/drawing/2014/main" id="{32AB4673-A6B1-4A69-B607-C064154C8687}"/>
              </a:ext>
            </a:extLst>
          </p:cNvPr>
          <p:cNvSpPr/>
          <p:nvPr/>
        </p:nvSpPr>
        <p:spPr>
          <a:xfrm>
            <a:off x="12140299" y="8168955"/>
            <a:ext cx="5595115" cy="1308362"/>
          </a:xfrm>
          <a:custGeom>
            <a:avLst/>
            <a:gdLst/>
            <a:ahLst/>
            <a:cxnLst/>
            <a:rect l="l" t="t" r="r" b="b"/>
            <a:pathLst>
              <a:path w="1234767" h="1308362">
                <a:moveTo>
                  <a:pt x="0" y="0"/>
                </a:moveTo>
                <a:lnTo>
                  <a:pt x="1234767" y="0"/>
                </a:lnTo>
                <a:lnTo>
                  <a:pt x="1234767"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1" name="TextBox 13">
            <a:extLst>
              <a:ext uri="{FF2B5EF4-FFF2-40B4-BE49-F238E27FC236}">
                <a16:creationId xmlns:a16="http://schemas.microsoft.com/office/drawing/2014/main" id="{AC3CA3E0-4CC6-43DD-85BD-8516CD62CA4C}"/>
              </a:ext>
            </a:extLst>
          </p:cNvPr>
          <p:cNvSpPr txBox="1"/>
          <p:nvPr/>
        </p:nvSpPr>
        <p:spPr>
          <a:xfrm>
            <a:off x="12440821" y="8565060"/>
            <a:ext cx="5672159" cy="762325"/>
          </a:xfrm>
          <a:prstGeom prst="rect">
            <a:avLst/>
          </a:prstGeom>
        </p:spPr>
        <p:txBody>
          <a:bodyPr wrap="square" lIns="0" tIns="0" rIns="0" bIns="0" rtlCol="0" anchor="t">
            <a:spAutoFit/>
          </a:bodyPr>
          <a:lstStyle/>
          <a:p>
            <a:pPr algn="ctr">
              <a:lnSpc>
                <a:spcPts val="2899"/>
              </a:lnSpc>
            </a:pPr>
            <a:r>
              <a:rPr lang="en-US" sz="2800" b="1" dirty="0">
                <a:effectLst/>
                <a:ea typeface="Times New Roman" panose="02020603050405020304" pitchFamily="18" charset="0"/>
                <a:cs typeface="Segoe UI" panose="020B0502040204020203" pitchFamily="34" charset="0"/>
              </a:rPr>
              <a:t>Backup &amp; Recovery</a:t>
            </a:r>
            <a:endParaRPr lang="en-PK" sz="2800" dirty="0">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301906"/>
              </a:solidFill>
              <a:latin typeface="Nunito Bold"/>
            </a:endParaRPr>
          </a:p>
        </p:txBody>
      </p:sp>
      <p:sp>
        <p:nvSpPr>
          <p:cNvPr id="35" name="Freeform 7">
            <a:extLst>
              <a:ext uri="{FF2B5EF4-FFF2-40B4-BE49-F238E27FC236}">
                <a16:creationId xmlns:a16="http://schemas.microsoft.com/office/drawing/2014/main" id="{137790E1-92F5-4496-87FA-B433F0B43D78}"/>
              </a:ext>
            </a:extLst>
          </p:cNvPr>
          <p:cNvSpPr/>
          <p:nvPr/>
        </p:nvSpPr>
        <p:spPr>
          <a:xfrm>
            <a:off x="7290219" y="7301712"/>
            <a:ext cx="4749438" cy="1308362"/>
          </a:xfrm>
          <a:custGeom>
            <a:avLst/>
            <a:gdLst/>
            <a:ahLst/>
            <a:cxnLst/>
            <a:rect l="l" t="t" r="r" b="b"/>
            <a:pathLst>
              <a:path w="1234767" h="1308362">
                <a:moveTo>
                  <a:pt x="0" y="0"/>
                </a:moveTo>
                <a:lnTo>
                  <a:pt x="1234767" y="0"/>
                </a:lnTo>
                <a:lnTo>
                  <a:pt x="1234767" y="1308363"/>
                </a:lnTo>
                <a:lnTo>
                  <a:pt x="0" y="13083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6" name="Freeform 9">
            <a:extLst>
              <a:ext uri="{FF2B5EF4-FFF2-40B4-BE49-F238E27FC236}">
                <a16:creationId xmlns:a16="http://schemas.microsoft.com/office/drawing/2014/main" id="{9C420DB0-7161-444B-B879-3CA7B670561F}"/>
              </a:ext>
            </a:extLst>
          </p:cNvPr>
          <p:cNvSpPr/>
          <p:nvPr/>
        </p:nvSpPr>
        <p:spPr>
          <a:xfrm>
            <a:off x="6951676" y="5068218"/>
            <a:ext cx="5175485" cy="1308362"/>
          </a:xfrm>
          <a:custGeom>
            <a:avLst/>
            <a:gdLst/>
            <a:ahLst/>
            <a:cxnLst/>
            <a:rect l="l" t="t" r="r" b="b"/>
            <a:pathLst>
              <a:path w="1234767" h="1308362">
                <a:moveTo>
                  <a:pt x="0" y="0"/>
                </a:moveTo>
                <a:lnTo>
                  <a:pt x="1234767" y="0"/>
                </a:lnTo>
                <a:lnTo>
                  <a:pt x="1234767" y="1308362"/>
                </a:lnTo>
                <a:lnTo>
                  <a:pt x="0" y="13083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7" name="TextBox 13">
            <a:extLst>
              <a:ext uri="{FF2B5EF4-FFF2-40B4-BE49-F238E27FC236}">
                <a16:creationId xmlns:a16="http://schemas.microsoft.com/office/drawing/2014/main" id="{3DCDA8F4-73EA-4201-9842-F96374E2EE23}"/>
              </a:ext>
            </a:extLst>
          </p:cNvPr>
          <p:cNvSpPr txBox="1"/>
          <p:nvPr/>
        </p:nvSpPr>
        <p:spPr>
          <a:xfrm>
            <a:off x="6804481" y="5529817"/>
            <a:ext cx="5672159" cy="762325"/>
          </a:xfrm>
          <a:prstGeom prst="rect">
            <a:avLst/>
          </a:prstGeom>
        </p:spPr>
        <p:txBody>
          <a:bodyPr wrap="square" lIns="0" tIns="0" rIns="0" bIns="0" rtlCol="0" anchor="t">
            <a:spAutoFit/>
          </a:bodyPr>
          <a:lstStyle/>
          <a:p>
            <a:pPr algn="ctr">
              <a:lnSpc>
                <a:spcPts val="2899"/>
              </a:lnSpc>
            </a:pPr>
            <a:r>
              <a:rPr lang="en-US" sz="2800" b="1" dirty="0">
                <a:ea typeface="Times New Roman" panose="02020603050405020304" pitchFamily="18" charset="0"/>
                <a:cs typeface="Segoe UI" panose="020B0502040204020203" pitchFamily="34" charset="0"/>
              </a:rPr>
              <a:t>Security</a:t>
            </a:r>
            <a:endParaRPr lang="en-PK" sz="2800" dirty="0">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301906"/>
              </a:solidFill>
              <a:latin typeface="Nunito Bold"/>
            </a:endParaRPr>
          </a:p>
        </p:txBody>
      </p:sp>
      <p:sp>
        <p:nvSpPr>
          <p:cNvPr id="38" name="TextBox 11">
            <a:extLst>
              <a:ext uri="{FF2B5EF4-FFF2-40B4-BE49-F238E27FC236}">
                <a16:creationId xmlns:a16="http://schemas.microsoft.com/office/drawing/2014/main" id="{5D1D5406-DF01-4FBA-8870-63BDE829CA05}"/>
              </a:ext>
            </a:extLst>
          </p:cNvPr>
          <p:cNvSpPr txBox="1"/>
          <p:nvPr/>
        </p:nvSpPr>
        <p:spPr>
          <a:xfrm>
            <a:off x="5719524" y="7686100"/>
            <a:ext cx="8136449" cy="1134221"/>
          </a:xfrm>
          <a:prstGeom prst="rect">
            <a:avLst/>
          </a:prstGeom>
        </p:spPr>
        <p:txBody>
          <a:bodyPr wrap="square" lIns="0" tIns="0" rIns="0" bIns="0" rtlCol="0" anchor="t">
            <a:spAutoFit/>
          </a:bodyPr>
          <a:lstStyle/>
          <a:p>
            <a:pPr algn="ctr">
              <a:lnSpc>
                <a:spcPts val="2899"/>
              </a:lnSpc>
            </a:pPr>
            <a:r>
              <a:rPr lang="en-US" sz="2800" dirty="0">
                <a:solidFill>
                  <a:schemeClr val="bg1"/>
                </a:solidFill>
                <a:effectLst/>
                <a:ea typeface="Times New Roman" panose="02020603050405020304" pitchFamily="18" charset="0"/>
                <a:cs typeface="Segoe UI" panose="020B0502040204020203" pitchFamily="34" charset="0"/>
              </a:rPr>
              <a:t>Version Control &amp;</a:t>
            </a:r>
          </a:p>
          <a:p>
            <a:pPr algn="ctr">
              <a:lnSpc>
                <a:spcPts val="2899"/>
              </a:lnSpc>
            </a:pPr>
            <a:r>
              <a:rPr lang="en-US" sz="2800" dirty="0">
                <a:solidFill>
                  <a:schemeClr val="bg1"/>
                </a:solidFill>
                <a:ea typeface="Times New Roman" panose="02020603050405020304" pitchFamily="18" charset="0"/>
                <a:cs typeface="Segoe UI" panose="020B0502040204020203" pitchFamily="34" charset="0"/>
              </a:rPr>
              <a:t>Monitoring</a:t>
            </a:r>
            <a:endParaRPr lang="en-PK" sz="2800" dirty="0">
              <a:solidFill>
                <a:schemeClr val="bg1"/>
              </a:solidFill>
              <a:effectLst/>
              <a:ea typeface="Times New Roman" panose="02020603050405020304" pitchFamily="18" charset="0"/>
              <a:cs typeface="Times New Roman" panose="02020603050405020304" pitchFamily="18" charset="0"/>
            </a:endParaRPr>
          </a:p>
          <a:p>
            <a:pPr algn="ctr">
              <a:lnSpc>
                <a:spcPts val="2899"/>
              </a:lnSpc>
            </a:pPr>
            <a:endParaRPr lang="en-US" sz="2899" spc="217" dirty="0">
              <a:solidFill>
                <a:srgbClr val="FFFEFD"/>
              </a:solidFill>
              <a:latin typeface="Nunito Bold"/>
            </a:endParaRPr>
          </a:p>
        </p:txBody>
      </p:sp>
    </p:spTree>
    <p:extLst>
      <p:ext uri="{BB962C8B-B14F-4D97-AF65-F5344CB8AC3E}">
        <p14:creationId xmlns:p14="http://schemas.microsoft.com/office/powerpoint/2010/main" val="2118357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1806</Words>
  <Application>Microsoft Office PowerPoint</Application>
  <PresentationFormat>Custom</PresentationFormat>
  <Paragraphs>444</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Calibri</vt:lpstr>
      <vt:lpstr>Segoe UI</vt:lpstr>
      <vt:lpstr>Nunito</vt:lpstr>
      <vt:lpstr>Nourd Bold Bold</vt:lpstr>
      <vt:lpstr>Arial</vt:lpstr>
      <vt:lpstr>Trebuchet MS</vt:lpstr>
      <vt:lpstr>Nunito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CEA_SDA_Presentation</dc:title>
  <cp:lastModifiedBy>Muhammad Ahmad Sultan</cp:lastModifiedBy>
  <cp:revision>211</cp:revision>
  <dcterms:created xsi:type="dcterms:W3CDTF">2006-08-16T00:00:00Z</dcterms:created>
  <dcterms:modified xsi:type="dcterms:W3CDTF">2024-06-10T05:43:40Z</dcterms:modified>
  <dc:identifier>DAGHF5jiTVo</dc:identifier>
</cp:coreProperties>
</file>