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6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0"/>
    <p:restoredTop sz="94719"/>
  </p:normalViewPr>
  <p:slideViewPr>
    <p:cSldViewPr snapToGrid="0">
      <p:cViewPr varScale="1">
        <p:scale>
          <a:sx n="105" d="100"/>
          <a:sy n="105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94F5-2EAD-7740-8B7B-ACB0B1778C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D7E6D-1D5C-2D4A-A092-E0C3E688E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2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7E6D-1D5C-2D4A-A092-E0C3E688E6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26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8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495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0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7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4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apache-airflow-providers-apache-tinkerpop/" TargetMode="External"/><Relationship Id="rId5" Type="http://schemas.openxmlformats.org/officeDocument/2006/relationships/hyperlink" Target="https://airflow.apache.org/docs/apache-airflow-providers-apache-tinkerpop/stable/index.html" TargetMode="External"/><Relationship Id="rId4" Type="http://schemas.openxmlformats.org/officeDocument/2006/relationships/hyperlink" Target="https://github.com/ahmadtfarhan/airflow-tinkerpop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2FAD93-4FCB-7B77-217F-9708883C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678436"/>
            <a:ext cx="5678215" cy="3254321"/>
          </a:xfrm>
        </p:spPr>
        <p:txBody>
          <a:bodyPr>
            <a:normAutofit/>
          </a:bodyPr>
          <a:lstStyle/>
          <a:p>
            <a:pPr algn="l"/>
            <a:r>
              <a:rPr lang="en-GB" sz="6100" cap="none" dirty="0"/>
              <a:t>Apache Airflow® with Apache </a:t>
            </a:r>
            <a:r>
              <a:rPr lang="en-GB" sz="6100" cap="none" dirty="0" err="1"/>
              <a:t>TinkerPop</a:t>
            </a:r>
            <a:r>
              <a:rPr lang="en-GB" sz="6100" cap="none" dirty="0"/>
              <a:t>™️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5C7BFE-8DCB-EE4B-8D9C-C77B710AA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36" y="3932757"/>
            <a:ext cx="5678213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dirty="0"/>
              <a:t>Ahmad Farhan</a:t>
            </a:r>
          </a:p>
          <a:p>
            <a:pPr algn="l">
              <a:spcAft>
                <a:spcPts val="600"/>
              </a:spcAft>
            </a:pPr>
            <a:r>
              <a:rPr lang="en-GB" dirty="0"/>
              <a:t>Data Engineer</a:t>
            </a:r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4EB01BF3-ED17-12FE-4793-749EA1BE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84" y="2399266"/>
            <a:ext cx="3957395" cy="15334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 descr="A video game screen with a red box and a blue and purple feather&#10;&#10;Description automatically generated">
            <a:extLst>
              <a:ext uri="{FF2B5EF4-FFF2-40B4-BE49-F238E27FC236}">
                <a16:creationId xmlns:a16="http://schemas.microsoft.com/office/drawing/2014/main" id="{8146488F-7D83-B925-739F-AA6F6805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84" y="3932757"/>
            <a:ext cx="3957395" cy="137519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4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DD86-965F-E29D-A6F0-30E52DCD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63510-E081-F33B-7693-942E73FCF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7A8-5132-B865-A085-DBA764A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Apache Airflow®?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9BE6-B862-24CA-4A0A-226D0BBF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platform to programmatically author, schedule and monitor workflows.</a:t>
            </a:r>
          </a:p>
          <a:p>
            <a:r>
              <a:rPr lang="en-GB" baseline="0" dirty="0"/>
              <a:t>Its application components: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Scheduler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 err="1"/>
              <a:t>Triggerer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API Server (previously </a:t>
            </a:r>
            <a:r>
              <a:rPr lang="en-GB" i="1" baseline="0" dirty="0" err="1"/>
              <a:t>WebServer</a:t>
            </a:r>
            <a:r>
              <a:rPr lang="en-GB" i="1" baseline="0" dirty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Worker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Dag Processer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8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8AA-47E3-C686-64D5-A86DA052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D51-AE2C-7E34-43D8-916AFBD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its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9039-51EA-096A-6E92-BB47D8C2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Engineers</a:t>
            </a:r>
            <a:r>
              <a:rPr lang="en-GB" dirty="0"/>
              <a:t>: Orchestrating Python (other language support under development in Airflow 3) </a:t>
            </a:r>
          </a:p>
          <a:p>
            <a:r>
              <a:rPr lang="en-GB" b="1" dirty="0"/>
              <a:t>Data Engineers</a:t>
            </a:r>
            <a:r>
              <a:rPr lang="en-GB" dirty="0"/>
              <a:t>: Managing ELT/ETL pipelines</a:t>
            </a:r>
          </a:p>
          <a:p>
            <a:r>
              <a:rPr lang="en-GB" b="1" dirty="0"/>
              <a:t>Analytics Engineers</a:t>
            </a:r>
            <a:r>
              <a:rPr lang="en-GB" dirty="0"/>
              <a:t>: Running transformations in OLAP databases or refreshing reports</a:t>
            </a:r>
          </a:p>
          <a:p>
            <a:r>
              <a:rPr lang="en-GB" b="1" dirty="0"/>
              <a:t>Integration Specialist</a:t>
            </a:r>
            <a:r>
              <a:rPr lang="en-GB" dirty="0"/>
              <a:t>: Handling system-to-system workflows</a:t>
            </a:r>
          </a:p>
        </p:txBody>
      </p:sp>
    </p:spTree>
    <p:extLst>
      <p:ext uri="{BB962C8B-B14F-4D97-AF65-F5344CB8AC3E}">
        <p14:creationId xmlns:p14="http://schemas.microsoft.com/office/powerpoint/2010/main" val="23143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748-D0D6-723A-DE83-A3A5DCAB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My Journey to Gremlin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E93C-59FB-3486-94B7-408EBBDB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my previous role, we used </a:t>
            </a:r>
            <a:r>
              <a:rPr lang="en-GB" b="1" dirty="0"/>
              <a:t>Azure Cosmos DB</a:t>
            </a:r>
            <a:r>
              <a:rPr lang="en-GB" dirty="0"/>
              <a:t> to build user relationship graphs.</a:t>
            </a:r>
          </a:p>
          <a:p>
            <a:r>
              <a:rPr lang="en-GB" dirty="0"/>
              <a:t>The goal: Retrieve users and all their connected users for deeper analysis and inheritance logic.</a:t>
            </a:r>
          </a:p>
          <a:p>
            <a:r>
              <a:rPr lang="en-GB" dirty="0"/>
              <a:t>The challenge: Recursively traversing graph vertices and edges to extract complete relationship data.</a:t>
            </a:r>
          </a:p>
        </p:txBody>
      </p:sp>
    </p:spTree>
    <p:extLst>
      <p:ext uri="{BB962C8B-B14F-4D97-AF65-F5344CB8AC3E}">
        <p14:creationId xmlns:p14="http://schemas.microsoft.com/office/powerpoint/2010/main" val="11347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FB4B-CBB8-FD4E-B4BD-CCFE5C7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Bridging Apache Airflow® with Apache </a:t>
            </a:r>
            <a:r>
              <a:rPr lang="en-GB" dirty="0" err="1"/>
              <a:t>TinkerPop</a:t>
            </a:r>
            <a:r>
              <a:rPr lang="en-GB" dirty="0"/>
              <a:t>™️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3BF2-17CC-9415-B9A6-33FED98C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 Approach:</a:t>
            </a:r>
          </a:p>
          <a:p>
            <a:pPr lvl="1"/>
            <a:r>
              <a:rPr lang="en-GB" dirty="0"/>
              <a:t>Built a custom Airflow hook using the </a:t>
            </a:r>
            <a:r>
              <a:rPr lang="en-GB" dirty="0" err="1"/>
              <a:t>gremlinpython</a:t>
            </a:r>
            <a:r>
              <a:rPr lang="en-GB" dirty="0"/>
              <a:t> package to query the graph</a:t>
            </a:r>
          </a:p>
          <a:p>
            <a:r>
              <a:rPr lang="en-GB" dirty="0"/>
              <a:t>Evolution:</a:t>
            </a:r>
          </a:p>
          <a:p>
            <a:pPr lvl="1"/>
            <a:r>
              <a:rPr lang="en-GB" dirty="0"/>
              <a:t>Developed a full-fledged Airflow provider for public use.</a:t>
            </a:r>
          </a:p>
          <a:p>
            <a:pPr lvl="1"/>
            <a:r>
              <a:rPr lang="en-GB" dirty="0"/>
              <a:t>Faced a steep learning curve with Airflow development tools.</a:t>
            </a:r>
          </a:p>
          <a:p>
            <a:pPr lvl="1"/>
            <a:r>
              <a:rPr lang="en-GB" dirty="0"/>
              <a:t>Created a minimal viable implementation to get accepted.</a:t>
            </a:r>
          </a:p>
          <a:p>
            <a:r>
              <a:rPr lang="en-GB" dirty="0"/>
              <a:t>Technical Decision:</a:t>
            </a:r>
          </a:p>
          <a:p>
            <a:pPr lvl="1"/>
            <a:r>
              <a:rPr lang="en-GB" dirty="0"/>
              <a:t>Explored both Client and </a:t>
            </a:r>
            <a:r>
              <a:rPr lang="en-GB" dirty="0" err="1"/>
              <a:t>RemoteTraversalDriver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Settled on Client for simplicity and stability.</a:t>
            </a:r>
          </a:p>
          <a:p>
            <a:pPr lvl="1"/>
            <a:r>
              <a:rPr lang="en-GB" dirty="0"/>
              <a:t>Wrote integration tests using open-source gremlin-server configs and Docker image.</a:t>
            </a:r>
          </a:p>
        </p:txBody>
      </p:sp>
    </p:spTree>
    <p:extLst>
      <p:ext uri="{BB962C8B-B14F-4D97-AF65-F5344CB8AC3E}">
        <p14:creationId xmlns:p14="http://schemas.microsoft.com/office/powerpoint/2010/main" val="28491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68D3-F8FD-7A48-4CF8-154CC9B1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Using the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CCD4-4D7E-3B6D-6B3A-35F97B25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Install the provider after installing the airflow image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Connect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Self-hosted</a:t>
            </a:r>
            <a:r>
              <a:rPr lang="en-GB" dirty="0"/>
              <a:t> Gremlin servers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Managed services</a:t>
            </a:r>
            <a:r>
              <a:rPr lang="en-GB" dirty="0"/>
              <a:t> like Azure Cosmos DB or AWS Neptune</a:t>
            </a:r>
          </a:p>
          <a:p>
            <a:r>
              <a:rPr lang="en-GB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need for custom hooks or custom test suites.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Out-of-the-box support for graph query orchestration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60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36E0-257C-AE54-21D6-D322723E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Cases Enabled by the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E01E-C34E-9B84-DE67-B22CE668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Batch graph queries</a:t>
            </a:r>
            <a:r>
              <a:rPr lang="en-GB" dirty="0"/>
              <a:t> for large-scale analytics</a:t>
            </a:r>
          </a:p>
          <a:p>
            <a:r>
              <a:rPr lang="en-GB" b="1" dirty="0"/>
              <a:t>Transactional executions</a:t>
            </a:r>
            <a:r>
              <a:rPr lang="en-GB" dirty="0"/>
              <a:t> triggered by upstream tasks</a:t>
            </a:r>
          </a:p>
          <a:p>
            <a:r>
              <a:rPr lang="en-GB" b="1" dirty="0"/>
              <a:t>Scheduled transformations</a:t>
            </a:r>
            <a:r>
              <a:rPr lang="en-GB" dirty="0"/>
              <a:t> on graph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004-8B22-2999-5349-4CD9511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Next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F717-74BE-AEAA-2604-41D42C4C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 from Client to </a:t>
            </a:r>
            <a:r>
              <a:rPr lang="en-GB" dirty="0" err="1"/>
              <a:t>RemoteTraversalDriver</a:t>
            </a:r>
            <a:r>
              <a:rPr lang="en-GB" dirty="0"/>
              <a:t> for enhanced capabilities.</a:t>
            </a:r>
          </a:p>
          <a:p>
            <a:r>
              <a:rPr lang="en-GB" dirty="0"/>
              <a:t>Expand </a:t>
            </a:r>
            <a:r>
              <a:rPr lang="en-GB" dirty="0" err="1"/>
              <a:t>get_client</a:t>
            </a:r>
            <a:r>
              <a:rPr lang="en-GB" dirty="0"/>
              <a:t>() to support more configuration arguments.</a:t>
            </a:r>
          </a:p>
        </p:txBody>
      </p:sp>
    </p:spTree>
    <p:extLst>
      <p:ext uri="{BB962C8B-B14F-4D97-AF65-F5344CB8AC3E}">
        <p14:creationId xmlns:p14="http://schemas.microsoft.com/office/powerpoint/2010/main" val="314927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CB8-9A9C-98A6-642C-EA2AA40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7134-64B0-4DEA-DEC4-4F13E54F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https://airflow.apache.org/docs/</a:t>
            </a:r>
            <a:endParaRPr lang="en-GB" dirty="0"/>
          </a:p>
          <a:p>
            <a:r>
              <a:rPr lang="en-GB" dirty="0">
                <a:hlinkClick r:id="rId4"/>
              </a:rPr>
              <a:t>https://github.com/ahmadtfarhan/airflow-tinkerpop-demo</a:t>
            </a:r>
            <a:endParaRPr lang="en-GB" dirty="0"/>
          </a:p>
          <a:p>
            <a:r>
              <a:rPr lang="en-GB" dirty="0">
                <a:hlinkClick r:id="rId5"/>
              </a:rPr>
              <a:t>https://airflow.apache.org/docs/apache-airflow-providers-apache-tinkerpop/stable/index.html</a:t>
            </a:r>
            <a:endParaRPr lang="en-GB" dirty="0"/>
          </a:p>
          <a:p>
            <a:r>
              <a:rPr lang="en-GB" dirty="0">
                <a:hlinkClick r:id="rId6"/>
              </a:rPr>
              <a:t>https://pypi.org/project/apache-airflow-providers-apache-tinkerpop</a:t>
            </a:r>
            <a:r>
              <a:rPr lang="en-GB">
                <a:hlinkClick r:id="rId6"/>
              </a:rPr>
              <a:t>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275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Apache Airflow® with Apache TinkerPop™️</vt:lpstr>
      <vt:lpstr>What is Apache Airflow®?</vt:lpstr>
      <vt:lpstr>What is its use cases?</vt:lpstr>
      <vt:lpstr>My Journey to Gremlin</vt:lpstr>
      <vt:lpstr>Bridging Apache Airflow® with Apache TinkerPop™️</vt:lpstr>
      <vt:lpstr>Using the Provider</vt:lpstr>
      <vt:lpstr>Use Cases Enabled by the Provider</vt:lpstr>
      <vt:lpstr>What’s Next?</vt:lpstr>
      <vt:lpstr>Resources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Farhan</dc:creator>
  <cp:lastModifiedBy>Ahmad Farhan</cp:lastModifiedBy>
  <cp:revision>10</cp:revision>
  <dcterms:created xsi:type="dcterms:W3CDTF">2025-06-06T18:43:38Z</dcterms:created>
  <dcterms:modified xsi:type="dcterms:W3CDTF">2025-06-24T20:32:31Z</dcterms:modified>
</cp:coreProperties>
</file>