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5"/>
  </p:notesMasterIdLst>
  <p:sldIdLst>
    <p:sldId id="256" r:id="rId2"/>
    <p:sldId id="257" r:id="rId3"/>
    <p:sldId id="291" r:id="rId4"/>
    <p:sldId id="290" r:id="rId5"/>
    <p:sldId id="299" r:id="rId6"/>
    <p:sldId id="300" r:id="rId7"/>
    <p:sldId id="292" r:id="rId8"/>
    <p:sldId id="293" r:id="rId9"/>
    <p:sldId id="295" r:id="rId10"/>
    <p:sldId id="296" r:id="rId11"/>
    <p:sldId id="297" r:id="rId12"/>
    <p:sldId id="294" r:id="rId13"/>
    <p:sldId id="32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2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110F4B-8399-4593-BE80-4917AB330D46}" type="datetimeFigureOut">
              <a:rPr lang="en-US" smtClean="0"/>
              <a:t>9/22/2020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9D356-9898-4091-B7D4-B18CEC11F9AD}" type="slidenum">
              <a:rPr lang="en-US" smtClean="0"/>
              <a:t>‹#›</a:t>
            </a:fld>
            <a:endParaRPr lang="en-US"/>
          </a:p>
        </p:txBody>
      </p:sp>
    </p:spTree>
    <p:extLst>
      <p:ext uri="{BB962C8B-B14F-4D97-AF65-F5344CB8AC3E}">
        <p14:creationId xmlns:p14="http://schemas.microsoft.com/office/powerpoint/2010/main" val="1200273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D9D356-9898-4091-B7D4-B18CEC11F9AD}" type="slidenum">
              <a:rPr lang="en-US" smtClean="0"/>
              <a:t>1</a:t>
            </a:fld>
            <a:endParaRPr lang="en-US"/>
          </a:p>
        </p:txBody>
      </p:sp>
    </p:spTree>
    <p:extLst>
      <p:ext uri="{BB962C8B-B14F-4D97-AF65-F5344CB8AC3E}">
        <p14:creationId xmlns:p14="http://schemas.microsoft.com/office/powerpoint/2010/main" val="1196818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E2592CB8-30A0-4C2D-91B5-73AC20275DCC}" type="datetime1">
              <a:rPr lang="en-US" smtClean="0"/>
              <a:t>9/22/2020</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B6F15528-21DE-4FAA-801E-634DDDAF4B2B}" type="slidenum">
              <a:rPr lang="en-US" smtClean="0"/>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3304938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714345-0C9F-4D0C-9F13-70BEE31C14D0}" type="datetime1">
              <a:rPr lang="en-US" smtClean="0"/>
              <a:t>9/22/2020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9374738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714345-0C9F-4D0C-9F13-70BEE31C14D0}" type="datetime1">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8981528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714345-0C9F-4D0C-9F13-70BEE31C14D0}" type="datetime1">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0301903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714345-0C9F-4D0C-9F13-70BEE31C14D0}" type="datetime1">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6190780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714345-0C9F-4D0C-9F13-70BEE31C14D0}" type="datetime1">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2369255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714345-0C9F-4D0C-9F13-70BEE31C14D0}" type="datetime1">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8988406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D0407-2BD9-460B-808E-44286D7EC802}" type="datetime1">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697070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71136D-CD44-4EC0-9C3D-85E8C4D62FB9}" type="datetime1">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10743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76F49F16-9C02-4181-AB5B-3C57F8BC2AF0}" type="datetime1">
              <a:rPr lang="en-US" smtClean="0"/>
              <a:t>9/22/2020</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71648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6291E6-66BA-4D45-B1B3-81C2FC384583}" type="datetime1">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47319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927106-5C34-4E72-99E2-1FCDCF32ED0F}" type="datetime1">
              <a:rPr lang="en-US" smtClean="0"/>
              <a:t>9/22/2020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0958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D9D2BC-E0E3-4407-8ADF-1C853B84C5BE}" type="datetime1">
              <a:rPr lang="en-US" smtClean="0"/>
              <a:t>9/22/2020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83094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794D31-501C-43DF-B557-7FC61A32FFAF}" type="datetime1">
              <a:rPr lang="en-US" smtClean="0"/>
              <a:t>9/22/2020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54732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491C03-5F38-41F2-94AD-F4180F46B54A}" type="datetime1">
              <a:rPr lang="en-US" smtClean="0"/>
              <a:t>9/22/2020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35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EB1AB2-53D0-4BB6-83E5-1F6DCC8BB7C1}" type="datetime1">
              <a:rPr lang="en-US" smtClean="0"/>
              <a:t>9/22/2020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7427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FA3018-9A56-4323-A62C-FC57C17EAFD7}" type="datetime1">
              <a:rPr lang="en-US" smtClean="0"/>
              <a:t>9/22/2020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60146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714345-0C9F-4D0C-9F13-70BEE31C14D0}" type="datetime1">
              <a:rPr lang="en-US" smtClean="0"/>
              <a:t>9/22/2020</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65821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1" y="914401"/>
            <a:ext cx="8305800" cy="2438399"/>
          </a:xfrm>
        </p:spPr>
        <p:txBody>
          <a:bodyPr>
            <a:normAutofit/>
          </a:bodyPr>
          <a:lstStyle/>
          <a:p>
            <a:r>
              <a:rPr lang="en-US" sz="4800" dirty="0"/>
              <a:t>Intro to Artificial Intelligence</a:t>
            </a:r>
          </a:p>
        </p:txBody>
      </p:sp>
      <p:sp>
        <p:nvSpPr>
          <p:cNvPr id="6" name="Subtitle 2">
            <a:extLst>
              <a:ext uri="{FF2B5EF4-FFF2-40B4-BE49-F238E27FC236}">
                <a16:creationId xmlns:a16="http://schemas.microsoft.com/office/drawing/2014/main" id="{1260C4C1-C329-4A58-BD3C-9993ADE07191}"/>
              </a:ext>
            </a:extLst>
          </p:cNvPr>
          <p:cNvSpPr txBox="1">
            <a:spLocks/>
          </p:cNvSpPr>
          <p:nvPr/>
        </p:nvSpPr>
        <p:spPr>
          <a:xfrm>
            <a:off x="1699156" y="3696397"/>
            <a:ext cx="6987645" cy="1388534"/>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r>
              <a:rPr lang="en-US" sz="2100" dirty="0"/>
              <a:t>Instructor: Zainab Yousuf</a:t>
            </a:r>
          </a:p>
          <a:p>
            <a:endParaRPr lang="en-US" sz="2100" dirty="0"/>
          </a:p>
          <a:p>
            <a:endParaRPr lang="en-US" sz="2100" dirty="0"/>
          </a:p>
          <a:p>
            <a:endParaRPr lang="en-US" sz="2100" dirty="0"/>
          </a:p>
        </p:txBody>
      </p:sp>
    </p:spTree>
    <p:extLst>
      <p:ext uri="{BB962C8B-B14F-4D97-AF65-F5344CB8AC3E}">
        <p14:creationId xmlns:p14="http://schemas.microsoft.com/office/powerpoint/2010/main" val="3500701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Disadvantages of Artificial Intelligence</a:t>
            </a:r>
            <a:br>
              <a:rPr lang="en-US" dirty="0"/>
            </a:br>
            <a:endParaRPr lang="en-US" dirty="0"/>
          </a:p>
        </p:txBody>
      </p:sp>
      <p:sp>
        <p:nvSpPr>
          <p:cNvPr id="3" name="Content Placeholder 2"/>
          <p:cNvSpPr>
            <a:spLocks noGrp="1"/>
          </p:cNvSpPr>
          <p:nvPr>
            <p:ph idx="1"/>
          </p:nvPr>
        </p:nvSpPr>
        <p:spPr>
          <a:xfrm>
            <a:off x="982133" y="2109887"/>
            <a:ext cx="7704667" cy="4171016"/>
          </a:xfrm>
        </p:spPr>
        <p:txBody>
          <a:bodyPr>
            <a:normAutofit fontScale="85000" lnSpcReduction="10000"/>
          </a:bodyPr>
          <a:lstStyle/>
          <a:p>
            <a:pPr lvl="0"/>
            <a:r>
              <a:rPr lang="en-US" b="1" dirty="0"/>
              <a:t>High Cost:</a:t>
            </a:r>
            <a:r>
              <a:rPr lang="en-US" dirty="0"/>
              <a:t> The hardware and software requirement of AI is very costly as it requires lots of maintenance to meet current world requirements.</a:t>
            </a:r>
          </a:p>
          <a:p>
            <a:pPr lvl="0"/>
            <a:r>
              <a:rPr lang="en-US" b="1" dirty="0"/>
              <a:t>No feelings and emotions:</a:t>
            </a:r>
            <a:r>
              <a:rPr lang="en-US" dirty="0"/>
              <a:t> AI machines can be an outstanding performer, but still it does not have the feeling so it cannot make any kind of emotional attachment with human, and may sometime be harmful for users if the proper care is not taken.</a:t>
            </a:r>
          </a:p>
          <a:p>
            <a:pPr lvl="0"/>
            <a:r>
              <a:rPr lang="en-US" b="1" dirty="0"/>
              <a:t>Increase dependency on machines:</a:t>
            </a:r>
            <a:r>
              <a:rPr lang="en-US" dirty="0"/>
              <a:t> With the increment of technology, people are getting more dependent on devices and hence they are losing their mental capabilities.</a:t>
            </a:r>
          </a:p>
          <a:p>
            <a:pPr lvl="0"/>
            <a:r>
              <a:rPr lang="en-US" b="1" dirty="0"/>
              <a:t>No Original Creativity:</a:t>
            </a:r>
            <a:r>
              <a:rPr lang="en-US" dirty="0"/>
              <a:t> As humans are so creative and can imagine some new ideas but still AI machines cannot beat this power of human intelligence and cannot be creative and imaginative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454823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Domains of AI</a:t>
            </a:r>
          </a:p>
        </p:txBody>
      </p:sp>
      <p:sp>
        <p:nvSpPr>
          <p:cNvPr id="3" name="Content Placeholder 2"/>
          <p:cNvSpPr>
            <a:spLocks noGrp="1"/>
          </p:cNvSpPr>
          <p:nvPr>
            <p:ph idx="1"/>
          </p:nvPr>
        </p:nvSpPr>
        <p:spPr>
          <a:xfrm>
            <a:off x="982132" y="2223421"/>
            <a:ext cx="7704667" cy="4094816"/>
          </a:xfrm>
        </p:spPr>
        <p:txBody>
          <a:bodyPr>
            <a:normAutofit fontScale="77500" lnSpcReduction="20000"/>
          </a:bodyPr>
          <a:lstStyle/>
          <a:p>
            <a:r>
              <a:rPr lang="en-US" dirty="0"/>
              <a:t>Perception (Computer vision, NLP, Touch sensation)</a:t>
            </a:r>
          </a:p>
          <a:p>
            <a:r>
              <a:rPr lang="en-US" dirty="0"/>
              <a:t>Robotics</a:t>
            </a:r>
          </a:p>
          <a:p>
            <a:r>
              <a:rPr lang="en-US" dirty="0"/>
              <a:t>Planning</a:t>
            </a:r>
          </a:p>
          <a:p>
            <a:r>
              <a:rPr lang="en-US" dirty="0"/>
              <a:t>Expert System</a:t>
            </a:r>
          </a:p>
          <a:p>
            <a:r>
              <a:rPr lang="en-US" dirty="0"/>
              <a:t>Theorem Proving</a:t>
            </a:r>
          </a:p>
          <a:p>
            <a:r>
              <a:rPr lang="en-US" dirty="0"/>
              <a:t>Gaming</a:t>
            </a:r>
          </a:p>
          <a:p>
            <a:r>
              <a:rPr lang="en-US" dirty="0"/>
              <a:t>Drones</a:t>
            </a:r>
          </a:p>
          <a:p>
            <a:r>
              <a:rPr lang="en-US" dirty="0"/>
              <a:t>Machine Learning</a:t>
            </a:r>
          </a:p>
          <a:p>
            <a:pPr lvl="1"/>
            <a:r>
              <a:rPr lang="en-US" dirty="0"/>
              <a:t>Neural Networks</a:t>
            </a:r>
          </a:p>
          <a:p>
            <a:r>
              <a:rPr lang="en-US" dirty="0"/>
              <a:t>Deep Learning</a:t>
            </a:r>
          </a:p>
          <a:p>
            <a:r>
              <a:rPr lang="en-US" dirty="0"/>
              <a:t>Data Sciences</a:t>
            </a:r>
          </a:p>
          <a:p>
            <a:pPr lvl="1"/>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88174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t>ARTIFICIAL INTELLIGENCE EXAMPLES</a:t>
            </a:r>
            <a:br>
              <a:rPr lang="en-US" dirty="0"/>
            </a:br>
            <a:endParaRPr lang="en-US" dirty="0"/>
          </a:p>
        </p:txBody>
      </p:sp>
      <p:sp>
        <p:nvSpPr>
          <p:cNvPr id="3" name="Content Placeholder 2"/>
          <p:cNvSpPr>
            <a:spLocks noGrp="1"/>
          </p:cNvSpPr>
          <p:nvPr>
            <p:ph idx="1"/>
          </p:nvPr>
        </p:nvSpPr>
        <p:spPr>
          <a:xfrm>
            <a:off x="982133" y="1981200"/>
            <a:ext cx="7704667" cy="4018616"/>
          </a:xfrm>
        </p:spPr>
        <p:txBody>
          <a:bodyPr>
            <a:normAutofit fontScale="85000" lnSpcReduction="20000"/>
          </a:bodyPr>
          <a:lstStyle/>
          <a:p>
            <a:pPr lvl="0"/>
            <a:r>
              <a:rPr lang="en-US" dirty="0"/>
              <a:t>Manufacturing robots</a:t>
            </a:r>
          </a:p>
          <a:p>
            <a:pPr lvl="0"/>
            <a:r>
              <a:rPr lang="en-US" dirty="0"/>
              <a:t>Smart assistants</a:t>
            </a:r>
          </a:p>
          <a:p>
            <a:pPr lvl="0"/>
            <a:r>
              <a:rPr lang="en-US" dirty="0"/>
              <a:t>Proactive healthcare management</a:t>
            </a:r>
          </a:p>
          <a:p>
            <a:pPr lvl="0"/>
            <a:r>
              <a:rPr lang="en-US" dirty="0"/>
              <a:t>Disease mapping</a:t>
            </a:r>
          </a:p>
          <a:p>
            <a:pPr lvl="0"/>
            <a:r>
              <a:rPr lang="en-US" dirty="0"/>
              <a:t>Automated financial investing</a:t>
            </a:r>
          </a:p>
          <a:p>
            <a:pPr lvl="0"/>
            <a:r>
              <a:rPr lang="en-US" dirty="0"/>
              <a:t>Virtual travel booking agent</a:t>
            </a:r>
          </a:p>
          <a:p>
            <a:pPr lvl="0"/>
            <a:r>
              <a:rPr lang="en-US" dirty="0"/>
              <a:t>Social media monitoring</a:t>
            </a:r>
          </a:p>
          <a:p>
            <a:pPr lvl="0"/>
            <a:r>
              <a:rPr lang="en-US" dirty="0"/>
              <a:t>Inter-team chat tool</a:t>
            </a:r>
          </a:p>
          <a:p>
            <a:pPr lvl="0"/>
            <a:r>
              <a:rPr lang="en-US" dirty="0"/>
              <a:t>Conversational marketing bot</a:t>
            </a:r>
          </a:p>
          <a:p>
            <a:pPr lvl="0"/>
            <a:r>
              <a:rPr lang="en-US" dirty="0"/>
              <a:t>Natural Language Processing (NLP) tools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512385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A4299-61F3-4E35-BBBB-BDDE393C37AE}"/>
              </a:ext>
            </a:extLst>
          </p:cNvPr>
          <p:cNvSpPr>
            <a:spLocks noGrp="1"/>
          </p:cNvSpPr>
          <p:nvPr>
            <p:ph type="title"/>
          </p:nvPr>
        </p:nvSpPr>
        <p:spPr>
          <a:xfrm>
            <a:off x="2929208" y="2771776"/>
            <a:ext cx="3285585" cy="1314449"/>
          </a:xfrm>
        </p:spPr>
        <p:txBody>
          <a:bodyPr/>
          <a:lstStyle/>
          <a:p>
            <a:r>
              <a:rPr lang="en-US" b="1" i="1" dirty="0">
                <a:solidFill>
                  <a:schemeClr val="accent1">
                    <a:lumMod val="75000"/>
                  </a:schemeClr>
                </a:solidFill>
              </a:rPr>
              <a:t>Thank You</a:t>
            </a:r>
          </a:p>
        </p:txBody>
      </p:sp>
    </p:spTree>
    <p:extLst>
      <p:ext uri="{BB962C8B-B14F-4D97-AF65-F5344CB8AC3E}">
        <p14:creationId xmlns:p14="http://schemas.microsoft.com/office/powerpoint/2010/main" val="534030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a:xfrm>
            <a:off x="987049" y="1762592"/>
            <a:ext cx="7704667" cy="3332816"/>
          </a:xfrm>
        </p:spPr>
        <p:txBody>
          <a:bodyPr/>
          <a:lstStyle/>
          <a:p>
            <a:pPr lvl="0"/>
            <a:r>
              <a:rPr lang="en-US" dirty="0"/>
              <a:t>Introduction to Artificial Intelligence</a:t>
            </a:r>
          </a:p>
          <a:p>
            <a:r>
              <a:rPr lang="en-US" dirty="0"/>
              <a:t>Advantages &amp; Disadvantages of Artificial Intelligence</a:t>
            </a:r>
          </a:p>
          <a:p>
            <a:r>
              <a:rPr lang="en-US" dirty="0"/>
              <a:t>Domains of AI</a:t>
            </a:r>
          </a:p>
          <a:p>
            <a:r>
              <a:rPr lang="en-US" dirty="0"/>
              <a:t>Applications of AI</a:t>
            </a:r>
          </a:p>
          <a:p>
            <a:pPr lvl="0"/>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920852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Artificial Intelligence</a:t>
            </a:r>
            <a:br>
              <a:rPr lang="en-US" dirty="0"/>
            </a:br>
            <a:endParaRPr lang="en-US" dirty="0"/>
          </a:p>
        </p:txBody>
      </p:sp>
      <p:sp>
        <p:nvSpPr>
          <p:cNvPr id="3" name="Content Placeholder 2"/>
          <p:cNvSpPr>
            <a:spLocks noGrp="1"/>
          </p:cNvSpPr>
          <p:nvPr>
            <p:ph idx="1"/>
          </p:nvPr>
        </p:nvSpPr>
        <p:spPr>
          <a:xfrm>
            <a:off x="982133" y="1676399"/>
            <a:ext cx="7704667" cy="4953001"/>
          </a:xfrm>
        </p:spPr>
        <p:txBody>
          <a:bodyPr>
            <a:normAutofit/>
          </a:bodyPr>
          <a:lstStyle/>
          <a:p>
            <a:r>
              <a:rPr lang="en-US" dirty="0"/>
              <a:t>Intelligence can be considered as:</a:t>
            </a:r>
          </a:p>
          <a:p>
            <a:pPr lvl="1"/>
            <a:r>
              <a:rPr lang="en-US" dirty="0"/>
              <a:t>Problem Understanding</a:t>
            </a:r>
          </a:p>
          <a:p>
            <a:pPr lvl="1"/>
            <a:r>
              <a:rPr lang="en-US" dirty="0"/>
              <a:t>Problem solving skills</a:t>
            </a:r>
          </a:p>
          <a:p>
            <a:pPr lvl="1"/>
            <a:r>
              <a:rPr lang="en-US" dirty="0"/>
              <a:t>Ability to learn</a:t>
            </a:r>
          </a:p>
          <a:p>
            <a:pPr lvl="1"/>
            <a:r>
              <a:rPr lang="en-US" dirty="0"/>
              <a:t>Decision making abilities etc.</a:t>
            </a:r>
          </a:p>
          <a:p>
            <a:r>
              <a:rPr lang="en-US" dirty="0"/>
              <a:t>Intelligence is an intangible part of our brain which is a combination of </a:t>
            </a:r>
            <a:r>
              <a:rPr lang="en-US" b="1" dirty="0"/>
              <a:t>Reasoning, learning, problem-solving perception, language understanding, etc</a:t>
            </a:r>
            <a:r>
              <a:rPr lang="en-US" dirty="0"/>
              <a:t>.</a:t>
            </a:r>
          </a:p>
          <a:p>
            <a:pPr marL="274320" lvl="1" indent="0">
              <a:buNone/>
            </a:pPr>
            <a:br>
              <a:rPr lang="en-US" dirty="0"/>
            </a:b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68913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Artificial Intelligence (</a:t>
            </a:r>
            <a:r>
              <a:rPr lang="en-US" dirty="0" err="1"/>
              <a:t>Cont</a:t>
            </a:r>
            <a:r>
              <a:rPr lang="en-US" dirty="0"/>
              <a:t>…)</a:t>
            </a:r>
            <a:br>
              <a:rPr lang="en-US" dirty="0"/>
            </a:br>
            <a:endParaRPr lang="en-US" dirty="0"/>
          </a:p>
        </p:txBody>
      </p:sp>
      <p:sp>
        <p:nvSpPr>
          <p:cNvPr id="3" name="Content Placeholder 2"/>
          <p:cNvSpPr>
            <a:spLocks noGrp="1"/>
          </p:cNvSpPr>
          <p:nvPr>
            <p:ph idx="1"/>
          </p:nvPr>
        </p:nvSpPr>
        <p:spPr>
          <a:xfrm>
            <a:off x="982132" y="1905000"/>
            <a:ext cx="7704667" cy="3332816"/>
          </a:xfrm>
        </p:spPr>
        <p:txBody>
          <a:bodyPr>
            <a:normAutofit/>
          </a:bodyPr>
          <a:lstStyle/>
          <a:p>
            <a:pPr marL="0" indent="0" algn="ctr">
              <a:buNone/>
            </a:pPr>
            <a:r>
              <a:rPr lang="en-US" dirty="0"/>
              <a:t>Artificial Intelligence is composed of two words </a:t>
            </a:r>
            <a:r>
              <a:rPr lang="en-US" b="1" dirty="0"/>
              <a:t>Artificial</a:t>
            </a:r>
            <a:r>
              <a:rPr lang="en-US" dirty="0"/>
              <a:t> and </a:t>
            </a:r>
            <a:r>
              <a:rPr lang="en-US" b="1" dirty="0"/>
              <a:t>Intelligence</a:t>
            </a:r>
            <a:r>
              <a:rPr lang="en-US" dirty="0"/>
              <a:t>, where Artificial defines </a:t>
            </a:r>
            <a:r>
              <a:rPr lang="en-US" i="1" dirty="0"/>
              <a:t>"man-made,"</a:t>
            </a:r>
            <a:r>
              <a:rPr lang="en-US" dirty="0"/>
              <a:t> and intelligence defines </a:t>
            </a:r>
            <a:r>
              <a:rPr lang="en-US" i="1" dirty="0"/>
              <a:t>"thinking power"</a:t>
            </a:r>
            <a:r>
              <a:rPr lang="en-US" dirty="0"/>
              <a:t>, hence AI means </a:t>
            </a:r>
            <a:r>
              <a:rPr lang="en-US" i="1" dirty="0"/>
              <a:t>"a man-made thinking power.“</a:t>
            </a:r>
          </a:p>
          <a:p>
            <a:pPr marL="0" indent="0" algn="ctr">
              <a:buNone/>
            </a:pPr>
            <a:r>
              <a:rPr lang="en-US" i="1" dirty="0"/>
              <a:t>or</a:t>
            </a:r>
          </a:p>
          <a:p>
            <a:pPr marL="0" indent="0" algn="ctr">
              <a:buNone/>
            </a:pPr>
            <a:r>
              <a:rPr lang="en-US" dirty="0"/>
              <a:t>“It is a branch of computer science by which we can create intelligent machines which can behave like a human, think like humans, and able to make decisions."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808544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673" y="0"/>
            <a:ext cx="7704667" cy="1981200"/>
          </a:xfrm>
        </p:spPr>
        <p:txBody>
          <a:bodyPr/>
          <a:lstStyle/>
          <a:p>
            <a:r>
              <a:rPr lang="en-US" dirty="0"/>
              <a:t>Artificial Intelligence (</a:t>
            </a:r>
            <a:r>
              <a:rPr lang="en-US" dirty="0" err="1"/>
              <a:t>Cont</a:t>
            </a:r>
            <a:r>
              <a:rPr lang="en-US" dirty="0"/>
              <a:t>…)</a:t>
            </a:r>
          </a:p>
        </p:txBody>
      </p:sp>
      <p:sp>
        <p:nvSpPr>
          <p:cNvPr id="3" name="Content Placeholder 2"/>
          <p:cNvSpPr>
            <a:spLocks noGrp="1"/>
          </p:cNvSpPr>
          <p:nvPr>
            <p:ph idx="1"/>
          </p:nvPr>
        </p:nvSpPr>
        <p:spPr>
          <a:xfrm>
            <a:off x="852673" y="1392000"/>
            <a:ext cx="7704667" cy="3332816"/>
          </a:xfrm>
        </p:spPr>
        <p:txBody>
          <a:bodyPr/>
          <a:lstStyle/>
          <a:p>
            <a:r>
              <a:rPr lang="en-US" sz="2000" dirty="0"/>
              <a:t>The intelligence is intangible. It is composed of −</a:t>
            </a:r>
          </a:p>
          <a:p>
            <a:pPr lvl="0"/>
            <a:r>
              <a:rPr lang="en-US" sz="2000" dirty="0"/>
              <a:t>Reasoning</a:t>
            </a:r>
          </a:p>
          <a:p>
            <a:pPr lvl="0"/>
            <a:r>
              <a:rPr lang="en-US" sz="2000" dirty="0"/>
              <a:t>Learning</a:t>
            </a:r>
          </a:p>
          <a:p>
            <a:pPr lvl="0"/>
            <a:r>
              <a:rPr lang="en-US" sz="2000" dirty="0"/>
              <a:t>Problem Solving</a:t>
            </a:r>
          </a:p>
          <a:p>
            <a:pPr lvl="0"/>
            <a:r>
              <a:rPr lang="en-US" sz="2000" dirty="0"/>
              <a:t>Perception</a:t>
            </a:r>
          </a:p>
          <a:p>
            <a:pPr lvl="0"/>
            <a:r>
              <a:rPr lang="en-US" sz="2000" dirty="0"/>
              <a:t>Linguistic Intelligence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pic>
        <p:nvPicPr>
          <p:cNvPr id="5" name="Picture 4"/>
          <p:cNvPicPr>
            <a:picLocks noChangeAspect="1"/>
          </p:cNvPicPr>
          <p:nvPr/>
        </p:nvPicPr>
        <p:blipFill>
          <a:blip r:embed="rId2"/>
          <a:stretch>
            <a:fillRect/>
          </a:stretch>
        </p:blipFill>
        <p:spPr>
          <a:xfrm>
            <a:off x="1970695" y="4135616"/>
            <a:ext cx="6288272" cy="2475151"/>
          </a:xfrm>
          <a:prstGeom prst="rect">
            <a:avLst/>
          </a:prstGeom>
        </p:spPr>
      </p:pic>
    </p:spTree>
    <p:extLst>
      <p:ext uri="{BB962C8B-B14F-4D97-AF65-F5344CB8AC3E}">
        <p14:creationId xmlns:p14="http://schemas.microsoft.com/office/powerpoint/2010/main" val="299903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Artificial Intelligence (</a:t>
            </a:r>
            <a:r>
              <a:rPr lang="en-US" dirty="0" err="1"/>
              <a:t>Cont</a:t>
            </a:r>
            <a:r>
              <a:rPr lang="en-US" dirty="0"/>
              <a:t>…)</a:t>
            </a:r>
          </a:p>
        </p:txBody>
      </p:sp>
      <p:sp>
        <p:nvSpPr>
          <p:cNvPr id="3" name="Content Placeholder 2"/>
          <p:cNvSpPr>
            <a:spLocks noGrp="1"/>
          </p:cNvSpPr>
          <p:nvPr>
            <p:ph idx="1"/>
          </p:nvPr>
        </p:nvSpPr>
        <p:spPr>
          <a:xfrm>
            <a:off x="982133" y="1904999"/>
            <a:ext cx="7704667" cy="4495799"/>
          </a:xfrm>
        </p:spPr>
        <p:txBody>
          <a:bodyPr>
            <a:normAutofit fontScale="70000" lnSpcReduction="20000"/>
          </a:bodyPr>
          <a:lstStyle/>
          <a:p>
            <a:r>
              <a:rPr lang="en-US" b="1" dirty="0"/>
              <a:t>Learning</a:t>
            </a:r>
            <a:r>
              <a:rPr lang="en-US" dirty="0"/>
              <a:t> − It is the activity of gaining knowledge or skill by studying, practicing, being taught, or experiencing something. Learning enhances the awareness of the subjects of the study.</a:t>
            </a:r>
          </a:p>
          <a:p>
            <a:pPr lvl="0"/>
            <a:r>
              <a:rPr lang="en-US" b="1" dirty="0"/>
              <a:t>Problem Solving</a:t>
            </a:r>
            <a:r>
              <a:rPr lang="en-US" dirty="0"/>
              <a:t> − It is the process in which one perceives and tries to arrive at a desired solution from a present situation by taking some path, which is blocked by known or unknown hurdles.</a:t>
            </a:r>
          </a:p>
          <a:p>
            <a:r>
              <a:rPr lang="en-US" dirty="0"/>
              <a:t>Problem solving also includes </a:t>
            </a:r>
            <a:r>
              <a:rPr lang="en-US" b="1" dirty="0"/>
              <a:t>decision making</a:t>
            </a:r>
            <a:r>
              <a:rPr lang="en-US" dirty="0"/>
              <a:t>, which is the process of selecting the best suitable alternative out of multiple alternatives to reach the desired goal are available.</a:t>
            </a:r>
          </a:p>
          <a:p>
            <a:pPr lvl="0"/>
            <a:r>
              <a:rPr lang="en-US" b="1" dirty="0"/>
              <a:t>Perception</a:t>
            </a:r>
            <a:r>
              <a:rPr lang="en-US" dirty="0"/>
              <a:t> − It is the process of acquiring, interpreting, selecting, and organizing sensory information.</a:t>
            </a:r>
          </a:p>
          <a:p>
            <a:r>
              <a:rPr lang="en-US" dirty="0"/>
              <a:t>Perception presumes </a:t>
            </a:r>
            <a:r>
              <a:rPr lang="en-US" b="1" dirty="0"/>
              <a:t>sensing</a:t>
            </a:r>
            <a:r>
              <a:rPr lang="en-US" dirty="0"/>
              <a:t>. In humans, perception is aided by sensory organs. In the domain of AI, perception mechanism puts the data acquired by the sensors together in a meaningful manner.</a:t>
            </a:r>
          </a:p>
          <a:p>
            <a:pPr lvl="0"/>
            <a:r>
              <a:rPr lang="en-US" b="1" dirty="0"/>
              <a:t>Linguistic Intelligence</a:t>
            </a:r>
            <a:r>
              <a:rPr lang="en-US" dirty="0"/>
              <a:t> − It is one’s ability to use, comprehend, speak, and write the verbal and written language. It is important in interpersonal communication.</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259879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Artificial Intelligence (</a:t>
            </a:r>
            <a:r>
              <a:rPr lang="en-US" dirty="0" err="1"/>
              <a:t>Cont</a:t>
            </a:r>
            <a:r>
              <a:rPr lang="en-US" dirty="0"/>
              <a:t>…)</a:t>
            </a:r>
          </a:p>
        </p:txBody>
      </p:sp>
      <p:sp>
        <p:nvSpPr>
          <p:cNvPr id="3" name="Content Placeholder 2"/>
          <p:cNvSpPr>
            <a:spLocks noGrp="1"/>
          </p:cNvSpPr>
          <p:nvPr>
            <p:ph idx="1"/>
          </p:nvPr>
        </p:nvSpPr>
        <p:spPr>
          <a:xfrm>
            <a:off x="982133" y="2133600"/>
            <a:ext cx="7704667" cy="3866216"/>
          </a:xfrm>
        </p:spPr>
        <p:txBody>
          <a:bodyPr>
            <a:normAutofit lnSpcReduction="10000"/>
          </a:bodyPr>
          <a:lstStyle/>
          <a:p>
            <a:r>
              <a:rPr lang="en-US" dirty="0"/>
              <a:t>To achieve the above factors for a machine or software Artificial Intelligence requires the following discipline:</a:t>
            </a:r>
          </a:p>
          <a:p>
            <a:pPr lvl="1"/>
            <a:r>
              <a:rPr lang="en-US" dirty="0"/>
              <a:t>Mathematics</a:t>
            </a:r>
          </a:p>
          <a:p>
            <a:pPr lvl="1"/>
            <a:r>
              <a:rPr lang="en-US" dirty="0"/>
              <a:t>Biology</a:t>
            </a:r>
          </a:p>
          <a:p>
            <a:pPr lvl="1"/>
            <a:r>
              <a:rPr lang="en-US" dirty="0"/>
              <a:t>Psychology</a:t>
            </a:r>
          </a:p>
          <a:p>
            <a:pPr lvl="1"/>
            <a:r>
              <a:rPr lang="en-US" dirty="0"/>
              <a:t>Sociology</a:t>
            </a:r>
          </a:p>
          <a:p>
            <a:pPr lvl="1"/>
            <a:r>
              <a:rPr lang="en-US" dirty="0"/>
              <a:t>Computer Science</a:t>
            </a:r>
          </a:p>
          <a:p>
            <a:pPr lvl="1"/>
            <a:r>
              <a:rPr lang="en-US" dirty="0"/>
              <a:t>Neurons Study</a:t>
            </a:r>
          </a:p>
          <a:p>
            <a:pPr lvl="1"/>
            <a:r>
              <a:rPr lang="en-US" dirty="0"/>
              <a:t>Statistics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040955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Artificial Intelligence?</a:t>
            </a:r>
            <a:br>
              <a:rPr lang="en-US" b="1" dirty="0"/>
            </a:br>
            <a:endParaRPr lang="en-US" dirty="0"/>
          </a:p>
        </p:txBody>
      </p:sp>
      <p:sp>
        <p:nvSpPr>
          <p:cNvPr id="3" name="Content Placeholder 2"/>
          <p:cNvSpPr>
            <a:spLocks noGrp="1"/>
          </p:cNvSpPr>
          <p:nvPr>
            <p:ph idx="1"/>
          </p:nvPr>
        </p:nvSpPr>
        <p:spPr>
          <a:xfrm>
            <a:off x="982133" y="1828800"/>
            <a:ext cx="7704667" cy="4171016"/>
          </a:xfrm>
        </p:spPr>
        <p:txBody>
          <a:bodyPr>
            <a:normAutofit/>
          </a:bodyPr>
          <a:lstStyle/>
          <a:p>
            <a:r>
              <a:rPr lang="en-US" dirty="0"/>
              <a:t>Following are some main reasons to learn about AI:</a:t>
            </a:r>
          </a:p>
          <a:p>
            <a:pPr lvl="1"/>
            <a:r>
              <a:rPr lang="en-US" dirty="0"/>
              <a:t>With the help of AI, you can create such software or devices which can solve real-world problems very easily and with accuracy such as health issues, marketing, traffic issues, etc.</a:t>
            </a:r>
          </a:p>
          <a:p>
            <a:pPr lvl="1"/>
            <a:r>
              <a:rPr lang="en-US" dirty="0"/>
              <a:t>With the help of AI, you can create your personal virtual Assistant, such as Cortana, Google Assistant, Siri, etc.</a:t>
            </a:r>
          </a:p>
          <a:p>
            <a:pPr lvl="1"/>
            <a:r>
              <a:rPr lang="en-US" dirty="0"/>
              <a:t>With the help of AI, you can build such Robots which can work in an environment where survival of humans can be at risk.</a:t>
            </a:r>
          </a:p>
          <a:p>
            <a:pPr lvl="1"/>
            <a:r>
              <a:rPr lang="en-US" dirty="0"/>
              <a:t>AI opens a path for other new technologies, new devices, and new Opportunities.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70340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 of Artificial Intelligence</a:t>
            </a:r>
            <a:br>
              <a:rPr lang="en-US" dirty="0"/>
            </a:br>
            <a:endParaRPr lang="en-US" dirty="0"/>
          </a:p>
        </p:txBody>
      </p:sp>
      <p:sp>
        <p:nvSpPr>
          <p:cNvPr id="3" name="Content Placeholder 2"/>
          <p:cNvSpPr>
            <a:spLocks noGrp="1"/>
          </p:cNvSpPr>
          <p:nvPr>
            <p:ph idx="1"/>
          </p:nvPr>
        </p:nvSpPr>
        <p:spPr>
          <a:xfrm>
            <a:off x="982133" y="1676400"/>
            <a:ext cx="7704667" cy="5029200"/>
          </a:xfrm>
        </p:spPr>
        <p:txBody>
          <a:bodyPr>
            <a:normAutofit fontScale="77500" lnSpcReduction="20000"/>
          </a:bodyPr>
          <a:lstStyle/>
          <a:p>
            <a:pPr lvl="0"/>
            <a:r>
              <a:rPr lang="en-US" b="1" dirty="0"/>
              <a:t>High Accuracy with less errors:</a:t>
            </a:r>
            <a:r>
              <a:rPr lang="en-US" dirty="0"/>
              <a:t> AI machines or systems are prone to less errors and high accuracy as it takes decisions as per pre-experience or information.</a:t>
            </a:r>
          </a:p>
          <a:p>
            <a:pPr lvl="0"/>
            <a:r>
              <a:rPr lang="en-US" b="1" dirty="0"/>
              <a:t>High-Speed:</a:t>
            </a:r>
            <a:r>
              <a:rPr lang="en-US" dirty="0"/>
              <a:t> AI systems can be of very high-speed and fast-decision making</a:t>
            </a:r>
          </a:p>
          <a:p>
            <a:pPr lvl="0"/>
            <a:r>
              <a:rPr lang="en-US" b="1" dirty="0"/>
              <a:t>High reliability:</a:t>
            </a:r>
            <a:r>
              <a:rPr lang="en-US" dirty="0"/>
              <a:t> AI machines are highly reliable and can perform the same action multiple times with high accuracy.</a:t>
            </a:r>
          </a:p>
          <a:p>
            <a:pPr lvl="0"/>
            <a:r>
              <a:rPr lang="en-US" b="1" dirty="0"/>
              <a:t>Useful for risky areas:</a:t>
            </a:r>
            <a:r>
              <a:rPr lang="en-US" dirty="0"/>
              <a:t> AI machines can be helpful in situations such as defusing a bomb, exploring the ocean floor, where to employ a human can be risky.</a:t>
            </a:r>
          </a:p>
          <a:p>
            <a:pPr lvl="0"/>
            <a:r>
              <a:rPr lang="en-US" b="1" dirty="0"/>
              <a:t>Digital Assistant:</a:t>
            </a:r>
            <a:r>
              <a:rPr lang="en-US" dirty="0"/>
              <a:t> AI can be very useful to provide digital assistant to the users such as AI technology is currently used by various E-commerce websites to show the products as per customer requirement.</a:t>
            </a:r>
          </a:p>
          <a:p>
            <a:pPr lvl="0"/>
            <a:r>
              <a:rPr lang="en-US" b="1" dirty="0"/>
              <a:t>Useful as a public utility:</a:t>
            </a:r>
            <a:r>
              <a:rPr lang="en-US" dirty="0"/>
              <a:t> AI can be very useful for public utilities such as a self-driving car which can make our journey safer and hassle-free, facial recognition for security purpose, Natural language processing to communicate with the human in human-language, etc.</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4233464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1233</TotalTime>
  <Words>897</Words>
  <Application>Microsoft Office PowerPoint</Application>
  <PresentationFormat>On-screen Show (4:3)</PresentationFormat>
  <Paragraphs>97</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Corbel</vt:lpstr>
      <vt:lpstr>Parallax</vt:lpstr>
      <vt:lpstr>Intro to Artificial Intelligence</vt:lpstr>
      <vt:lpstr>Content</vt:lpstr>
      <vt:lpstr>Artificial Intelligence </vt:lpstr>
      <vt:lpstr>Artificial Intelligence (Cont…) </vt:lpstr>
      <vt:lpstr>Artificial Intelligence (Cont…)</vt:lpstr>
      <vt:lpstr>Artificial Intelligence (Cont…)</vt:lpstr>
      <vt:lpstr>Artificial Intelligence (Cont…)</vt:lpstr>
      <vt:lpstr>Why Artificial Intelligence? </vt:lpstr>
      <vt:lpstr>Advantages of Artificial Intelligence </vt:lpstr>
      <vt:lpstr>Disadvantages of Artificial Intelligence </vt:lpstr>
      <vt:lpstr>Domains of AI</vt:lpstr>
      <vt:lpstr>ARTIFICIAL INTELLIGENCE EXAMPLES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ZAINAB</dc:creator>
  <cp:lastModifiedBy>Syeda Zainab Yousaf Zaidi</cp:lastModifiedBy>
  <cp:revision>282</cp:revision>
  <dcterms:created xsi:type="dcterms:W3CDTF">2006-08-16T00:00:00Z</dcterms:created>
  <dcterms:modified xsi:type="dcterms:W3CDTF">2020-09-22T04:49:23Z</dcterms:modified>
</cp:coreProperties>
</file>