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57" r:id="rId3"/>
    <p:sldId id="292" r:id="rId4"/>
    <p:sldId id="293" r:id="rId5"/>
    <p:sldId id="296" r:id="rId6"/>
    <p:sldId id="297" r:id="rId7"/>
    <p:sldId id="294" r:id="rId8"/>
    <p:sldId id="298" r:id="rId9"/>
    <p:sldId id="299" r:id="rId10"/>
    <p:sldId id="300" r:id="rId11"/>
    <p:sldId id="301" r:id="rId12"/>
    <p:sldId id="290" r:id="rId13"/>
    <p:sldId id="28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162" y="-19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9/22/2020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2592CB8-30A0-4C2D-91B5-73AC20275DCC}" type="datetime1">
              <a:rPr lang="en-US" smtClean="0"/>
              <a:t>9/22/2020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22004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714345-0C9F-4D0C-9F13-70BEE31C14D0}"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56237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37750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49708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52436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34949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2643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0407-2BD9-460B-808E-44286D7EC802}"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9153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038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6F49F16-9C02-4181-AB5B-3C57F8BC2AF0}" type="datetime1">
              <a:rPr lang="en-US" smtClean="0"/>
              <a:t>9/22/2020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599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01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680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666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94D31-501C-43DF-B557-7FC61A32FFAF}" type="datetime1">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706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232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698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5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14345-0C9F-4D0C-9F13-70BEE31C14D0}" type="datetime1">
              <a:rPr lang="en-US" smtClean="0"/>
              <a:t>9/22/2020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316070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 y="914401"/>
            <a:ext cx="8839200" cy="3488266"/>
          </a:xfrm>
        </p:spPr>
        <p:txBody>
          <a:bodyPr/>
          <a:lstStyle/>
          <a:p>
            <a:r>
              <a:rPr lang="en-US" dirty="0"/>
              <a:t>Agents and Environment</a:t>
            </a:r>
            <a:br>
              <a:rPr lang="en-US" dirty="0"/>
            </a:br>
            <a:endParaRPr lang="en-US" dirty="0"/>
          </a:p>
        </p:txBody>
      </p:sp>
      <p:sp>
        <p:nvSpPr>
          <p:cNvPr id="5" name="Subtitle 2">
            <a:extLst>
              <a:ext uri="{FF2B5EF4-FFF2-40B4-BE49-F238E27FC236}">
                <a16:creationId xmlns:a16="http://schemas.microsoft.com/office/drawing/2014/main" id="{0C6AD249-076E-458D-81C4-A3D52B31B338}"/>
              </a:ext>
            </a:extLst>
          </p:cNvPr>
          <p:cNvSpPr txBox="1">
            <a:spLocks noGrp="1"/>
          </p:cNvSpPr>
          <p:nvPr>
            <p:ph type="subTitle" idx="1"/>
          </p:nvPr>
        </p:nvSpPr>
        <p:spPr>
          <a:xfrm>
            <a:off x="685800" y="3505200"/>
            <a:ext cx="7848600" cy="1752600"/>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2100" dirty="0"/>
              <a:t>Instructor: Zainab Yousuf</a:t>
            </a:r>
          </a:p>
          <a:p>
            <a:endParaRPr lang="en-US" sz="2100" dirty="0"/>
          </a:p>
          <a:p>
            <a:endParaRPr lang="en-US" sz="2100" dirty="0"/>
          </a:p>
          <a:p>
            <a:endParaRPr lang="en-US" sz="2100" dirty="0"/>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normAutofit fontScale="90000"/>
          </a:bodyPr>
          <a:lstStyle/>
          <a:p>
            <a:r>
              <a:rPr lang="en-US" b="1" dirty="0"/>
              <a:t>Discrete vs. Continuous</a:t>
            </a:r>
            <a:br>
              <a:rPr lang="en-US" dirty="0"/>
            </a:br>
            <a:endParaRPr lang="en-US" dirty="0"/>
          </a:p>
        </p:txBody>
      </p:sp>
      <p:sp>
        <p:nvSpPr>
          <p:cNvPr id="3" name="Content Placeholder 2"/>
          <p:cNvSpPr>
            <a:spLocks noGrp="1"/>
          </p:cNvSpPr>
          <p:nvPr>
            <p:ph idx="1"/>
          </p:nvPr>
        </p:nvSpPr>
        <p:spPr>
          <a:xfrm>
            <a:off x="982133" y="1447800"/>
            <a:ext cx="7704667" cy="4552016"/>
          </a:xfrm>
        </p:spPr>
        <p:txBody>
          <a:bodyPr/>
          <a:lstStyle/>
          <a:p>
            <a:r>
              <a:rPr lang="en-US" dirty="0"/>
              <a:t>Discrete AI environments are those on which a finite [although arbitrarily large] set of possibilities can drive the final outcome of the task. Chess is also classified as a discrete AI problem. Continuous AI environments rely on unknown and rapidly changing data sources. Vision systems in drones or self-driving cars operate on continuous AI environments.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4014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fontScale="90000"/>
          </a:bodyPr>
          <a:lstStyle/>
          <a:p>
            <a:r>
              <a:rPr lang="en-US" b="1" dirty="0"/>
              <a:t>Benign vs. Adversarial</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Adversarial/Competitive AI environments face AI agents against each other in order to optimize a specific outcome. Games such as Chess is the example of competitive AI environments. </a:t>
            </a:r>
          </a:p>
          <a:p>
            <a:r>
              <a:rPr lang="en-US" dirty="0"/>
              <a:t>Benign/Collaborative AI environments rely on the cooperation between multiple AI agents. Self-driving vehicles or cooperating to avoid collisions or smart home sensors interactions are examples of collaborative AI environments.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7463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a:xfrm>
            <a:off x="914400" y="1600200"/>
            <a:ext cx="7704667" cy="3332816"/>
          </a:xfrm>
        </p:spPr>
        <p:txBody>
          <a:bodyPr/>
          <a:lstStyle/>
          <a:p>
            <a:r>
              <a:rPr lang="en-US" dirty="0"/>
              <a:t>Q1. Explain different types of agents</a:t>
            </a:r>
          </a:p>
          <a:p>
            <a:r>
              <a:rPr lang="en-US" dirty="0"/>
              <a:t>Q2. Take 5 games of your choice and categorize them into different categories of agents</a:t>
            </a:r>
            <a:r>
              <a:rPr lang="en-US"/>
              <a:t>/Environments.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199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0" y="2743200"/>
            <a:ext cx="2362200" cy="990600"/>
          </a:xfrm>
        </p:spPr>
        <p:txBody>
          <a:bodyPr>
            <a:normAutofit/>
          </a:bodyPr>
          <a:lstStyle/>
          <a:p>
            <a:r>
              <a:rPr lang="en-US" dirty="0"/>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35279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017302" y="1981200"/>
            <a:ext cx="7704667" cy="3332816"/>
          </a:xfrm>
        </p:spPr>
        <p:txBody>
          <a:bodyPr/>
          <a:lstStyle/>
          <a:p>
            <a:pPr lvl="0"/>
            <a:r>
              <a:rPr lang="en-US" dirty="0"/>
              <a:t>AI Action-Perception Cycle</a:t>
            </a:r>
          </a:p>
          <a:p>
            <a:r>
              <a:rPr lang="en-US" dirty="0"/>
              <a:t>Types of Environment</a:t>
            </a:r>
          </a:p>
          <a:p>
            <a:r>
              <a:rPr lang="en-US" dirty="0"/>
              <a:t>Types of Agents</a:t>
            </a:r>
          </a:p>
          <a:p>
            <a:endParaRPr lang="en-US" dirty="0"/>
          </a:p>
          <a:p>
            <a:pPr lvl="0"/>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491" y="-13883"/>
            <a:ext cx="7704667" cy="1981200"/>
          </a:xfrm>
        </p:spPr>
        <p:txBody>
          <a:bodyPr/>
          <a:lstStyle/>
          <a:p>
            <a:r>
              <a:rPr lang="en-US" dirty="0"/>
              <a:t>AI Action-Perception Cycle</a:t>
            </a:r>
          </a:p>
        </p:txBody>
      </p:sp>
      <p:sp>
        <p:nvSpPr>
          <p:cNvPr id="3" name="Content Placeholder 2"/>
          <p:cNvSpPr>
            <a:spLocks noGrp="1"/>
          </p:cNvSpPr>
          <p:nvPr>
            <p:ph idx="1"/>
          </p:nvPr>
        </p:nvSpPr>
        <p:spPr>
          <a:xfrm>
            <a:off x="457200" y="1600200"/>
            <a:ext cx="8229600" cy="1752600"/>
          </a:xfrm>
        </p:spPr>
        <p:txBody>
          <a:bodyPr>
            <a:normAutofit lnSpcReduction="10000"/>
          </a:bodyPr>
          <a:lstStyle/>
          <a:p>
            <a:r>
              <a:rPr lang="en-US" dirty="0"/>
              <a:t>AI system is composed of an agent and its environment</a:t>
            </a:r>
          </a:p>
          <a:p>
            <a:r>
              <a:rPr lang="en-US" dirty="0"/>
              <a:t>An </a:t>
            </a:r>
            <a:r>
              <a:rPr lang="en-US" b="1" dirty="0"/>
              <a:t>agent</a:t>
            </a:r>
            <a:r>
              <a:rPr lang="en-US" dirty="0"/>
              <a:t> is anything (system/robot) that can perceive its environment through </a:t>
            </a:r>
            <a:r>
              <a:rPr lang="en-US" b="1" dirty="0"/>
              <a:t>sensors</a:t>
            </a:r>
            <a:r>
              <a:rPr lang="en-US" dirty="0"/>
              <a:t> and acts upon that environment through its </a:t>
            </a:r>
            <a:r>
              <a:rPr lang="en-US" b="1" dirty="0"/>
              <a:t>effectors.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Content Placeholder 4"/>
          <p:cNvPicPr>
            <a:picLocks noChangeAspect="1"/>
          </p:cNvPicPr>
          <p:nvPr/>
        </p:nvPicPr>
        <p:blipFill>
          <a:blip r:embed="rId2"/>
          <a:stretch>
            <a:fillRect/>
          </a:stretch>
        </p:blipFill>
        <p:spPr>
          <a:xfrm>
            <a:off x="1600200" y="3581400"/>
            <a:ext cx="6191250" cy="2781300"/>
          </a:xfrm>
          <a:prstGeom prst="rect">
            <a:avLst/>
          </a:prstGeom>
        </p:spPr>
      </p:pic>
    </p:spTree>
    <p:extLst>
      <p:ext uri="{BB962C8B-B14F-4D97-AF65-F5344CB8AC3E}">
        <p14:creationId xmlns:p14="http://schemas.microsoft.com/office/powerpoint/2010/main" val="255631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Action-Perception Cycle – In Finance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5" name="Content Placeholder 4"/>
          <p:cNvPicPr>
            <a:picLocks noChangeAspect="1"/>
          </p:cNvPicPr>
          <p:nvPr/>
        </p:nvPicPr>
        <p:blipFill>
          <a:blip r:embed="rId2"/>
          <a:stretch>
            <a:fillRect/>
          </a:stretch>
        </p:blipFill>
        <p:spPr>
          <a:xfrm>
            <a:off x="1476375" y="2209800"/>
            <a:ext cx="6191250" cy="2781300"/>
          </a:xfrm>
          <a:prstGeom prst="rect">
            <a:avLst/>
          </a:prstGeom>
        </p:spPr>
      </p:pic>
      <p:sp>
        <p:nvSpPr>
          <p:cNvPr id="6" name="TextBox 5"/>
          <p:cNvSpPr txBox="1"/>
          <p:nvPr/>
        </p:nvSpPr>
        <p:spPr>
          <a:xfrm>
            <a:off x="1981200" y="3886200"/>
            <a:ext cx="1676400" cy="369332"/>
          </a:xfrm>
          <a:prstGeom prst="rect">
            <a:avLst/>
          </a:prstGeom>
          <a:noFill/>
        </p:spPr>
        <p:txBody>
          <a:bodyPr wrap="square" rtlCol="0">
            <a:spAutoFit/>
          </a:bodyPr>
          <a:lstStyle/>
          <a:p>
            <a:r>
              <a:rPr lang="en-US" dirty="0"/>
              <a:t>Stock Market</a:t>
            </a:r>
          </a:p>
        </p:txBody>
      </p:sp>
      <p:sp>
        <p:nvSpPr>
          <p:cNvPr id="7" name="TextBox 6"/>
          <p:cNvSpPr txBox="1"/>
          <p:nvPr/>
        </p:nvSpPr>
        <p:spPr>
          <a:xfrm>
            <a:off x="3629025" y="2494002"/>
            <a:ext cx="1600200" cy="369332"/>
          </a:xfrm>
          <a:prstGeom prst="rect">
            <a:avLst/>
          </a:prstGeom>
          <a:noFill/>
        </p:spPr>
        <p:txBody>
          <a:bodyPr wrap="square" rtlCol="0">
            <a:spAutoFit/>
          </a:bodyPr>
          <a:lstStyle/>
          <a:p>
            <a:r>
              <a:rPr lang="en-US" dirty="0"/>
              <a:t>Rates/News</a:t>
            </a:r>
          </a:p>
        </p:txBody>
      </p:sp>
      <p:sp>
        <p:nvSpPr>
          <p:cNvPr id="8" name="TextBox 7"/>
          <p:cNvSpPr txBox="1"/>
          <p:nvPr/>
        </p:nvSpPr>
        <p:spPr>
          <a:xfrm>
            <a:off x="3781425" y="4083010"/>
            <a:ext cx="1447800" cy="369332"/>
          </a:xfrm>
          <a:prstGeom prst="rect">
            <a:avLst/>
          </a:prstGeom>
          <a:noFill/>
        </p:spPr>
        <p:txBody>
          <a:bodyPr wrap="square" rtlCol="0">
            <a:spAutoFit/>
          </a:bodyPr>
          <a:lstStyle/>
          <a:p>
            <a:r>
              <a:rPr lang="en-US" dirty="0"/>
              <a:t>Buy/Sell</a:t>
            </a:r>
          </a:p>
        </p:txBody>
      </p:sp>
      <p:sp>
        <p:nvSpPr>
          <p:cNvPr id="9" name="TextBox 8"/>
          <p:cNvSpPr txBox="1"/>
          <p:nvPr/>
        </p:nvSpPr>
        <p:spPr>
          <a:xfrm>
            <a:off x="5638800" y="2863334"/>
            <a:ext cx="1676400" cy="646331"/>
          </a:xfrm>
          <a:prstGeom prst="rect">
            <a:avLst/>
          </a:prstGeom>
          <a:noFill/>
        </p:spPr>
        <p:txBody>
          <a:bodyPr wrap="square" rtlCol="0">
            <a:spAutoFit/>
          </a:bodyPr>
          <a:lstStyle/>
          <a:p>
            <a:r>
              <a:rPr lang="en-US" dirty="0"/>
              <a:t>Trading Agent S/W</a:t>
            </a:r>
          </a:p>
        </p:txBody>
      </p:sp>
    </p:spTree>
    <p:extLst>
      <p:ext uri="{BB962C8B-B14F-4D97-AF65-F5344CB8AC3E}">
        <p14:creationId xmlns:p14="http://schemas.microsoft.com/office/powerpoint/2010/main" val="91821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Action-Perception Cycle – In Games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Content Placeholder 4"/>
          <p:cNvPicPr>
            <a:picLocks noChangeAspect="1"/>
          </p:cNvPicPr>
          <p:nvPr/>
        </p:nvPicPr>
        <p:blipFill>
          <a:blip r:embed="rId2"/>
          <a:stretch>
            <a:fillRect/>
          </a:stretch>
        </p:blipFill>
        <p:spPr>
          <a:xfrm>
            <a:off x="1476375" y="2209800"/>
            <a:ext cx="6191250" cy="2781300"/>
          </a:xfrm>
          <a:prstGeom prst="rect">
            <a:avLst/>
          </a:prstGeom>
        </p:spPr>
      </p:pic>
      <p:sp>
        <p:nvSpPr>
          <p:cNvPr id="6" name="TextBox 5"/>
          <p:cNvSpPr txBox="1"/>
          <p:nvPr/>
        </p:nvSpPr>
        <p:spPr>
          <a:xfrm>
            <a:off x="1790699" y="3898344"/>
            <a:ext cx="1838325" cy="369332"/>
          </a:xfrm>
          <a:prstGeom prst="rect">
            <a:avLst/>
          </a:prstGeom>
          <a:noFill/>
        </p:spPr>
        <p:txBody>
          <a:bodyPr wrap="square" rtlCol="0">
            <a:spAutoFit/>
          </a:bodyPr>
          <a:lstStyle/>
          <a:p>
            <a:r>
              <a:rPr lang="en-US" dirty="0"/>
              <a:t>Game Scenario</a:t>
            </a:r>
          </a:p>
        </p:txBody>
      </p:sp>
      <p:sp>
        <p:nvSpPr>
          <p:cNvPr id="7" name="TextBox 6"/>
          <p:cNvSpPr txBox="1"/>
          <p:nvPr/>
        </p:nvSpPr>
        <p:spPr>
          <a:xfrm>
            <a:off x="3467099" y="2494002"/>
            <a:ext cx="2028824" cy="369332"/>
          </a:xfrm>
          <a:prstGeom prst="rect">
            <a:avLst/>
          </a:prstGeom>
          <a:noFill/>
        </p:spPr>
        <p:txBody>
          <a:bodyPr wrap="square" rtlCol="0">
            <a:spAutoFit/>
          </a:bodyPr>
          <a:lstStyle/>
          <a:p>
            <a:r>
              <a:rPr lang="en-US" dirty="0"/>
              <a:t>Opponent Move</a:t>
            </a:r>
          </a:p>
        </p:txBody>
      </p:sp>
      <p:sp>
        <p:nvSpPr>
          <p:cNvPr id="8" name="TextBox 7"/>
          <p:cNvSpPr txBox="1"/>
          <p:nvPr/>
        </p:nvSpPr>
        <p:spPr>
          <a:xfrm>
            <a:off x="3629024" y="4083010"/>
            <a:ext cx="1704975" cy="369332"/>
          </a:xfrm>
          <a:prstGeom prst="rect">
            <a:avLst/>
          </a:prstGeom>
          <a:noFill/>
        </p:spPr>
        <p:txBody>
          <a:bodyPr wrap="square" rtlCol="0">
            <a:spAutoFit/>
          </a:bodyPr>
          <a:lstStyle/>
          <a:p>
            <a:r>
              <a:rPr lang="en-US" dirty="0"/>
              <a:t>Agent's Move</a:t>
            </a:r>
          </a:p>
        </p:txBody>
      </p:sp>
      <p:sp>
        <p:nvSpPr>
          <p:cNvPr id="9" name="TextBox 8"/>
          <p:cNvSpPr txBox="1"/>
          <p:nvPr/>
        </p:nvSpPr>
        <p:spPr>
          <a:xfrm>
            <a:off x="5638800" y="2863334"/>
            <a:ext cx="1676400" cy="646331"/>
          </a:xfrm>
          <a:prstGeom prst="rect">
            <a:avLst/>
          </a:prstGeom>
          <a:noFill/>
        </p:spPr>
        <p:txBody>
          <a:bodyPr wrap="square" rtlCol="0">
            <a:spAutoFit/>
          </a:bodyPr>
          <a:lstStyle/>
          <a:p>
            <a:r>
              <a:rPr lang="en-US" dirty="0"/>
              <a:t>Gaming Agent S/W</a:t>
            </a:r>
          </a:p>
        </p:txBody>
      </p:sp>
    </p:spTree>
    <p:extLst>
      <p:ext uri="{BB962C8B-B14F-4D97-AF65-F5344CB8AC3E}">
        <p14:creationId xmlns:p14="http://schemas.microsoft.com/office/powerpoint/2010/main" val="334081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Action-Perception Cycle – In Robotics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Content Placeholder 4"/>
          <p:cNvPicPr>
            <a:picLocks noChangeAspect="1"/>
          </p:cNvPicPr>
          <p:nvPr/>
        </p:nvPicPr>
        <p:blipFill>
          <a:blip r:embed="rId2"/>
          <a:stretch>
            <a:fillRect/>
          </a:stretch>
        </p:blipFill>
        <p:spPr>
          <a:xfrm>
            <a:off x="1476375" y="2209800"/>
            <a:ext cx="6191250" cy="2781300"/>
          </a:xfrm>
          <a:prstGeom prst="rect">
            <a:avLst/>
          </a:prstGeom>
        </p:spPr>
      </p:pic>
      <p:sp>
        <p:nvSpPr>
          <p:cNvPr id="6" name="TextBox 5"/>
          <p:cNvSpPr txBox="1"/>
          <p:nvPr/>
        </p:nvSpPr>
        <p:spPr>
          <a:xfrm>
            <a:off x="1981200" y="3884056"/>
            <a:ext cx="1838325" cy="369332"/>
          </a:xfrm>
          <a:prstGeom prst="rect">
            <a:avLst/>
          </a:prstGeom>
          <a:noFill/>
        </p:spPr>
        <p:txBody>
          <a:bodyPr wrap="square" rtlCol="0">
            <a:spAutoFit/>
          </a:bodyPr>
          <a:lstStyle/>
          <a:p>
            <a:r>
              <a:rPr lang="en-US" dirty="0"/>
              <a:t>Surrounding</a:t>
            </a:r>
          </a:p>
        </p:txBody>
      </p:sp>
      <p:sp>
        <p:nvSpPr>
          <p:cNvPr id="7" name="TextBox 6"/>
          <p:cNvSpPr txBox="1"/>
          <p:nvPr/>
        </p:nvSpPr>
        <p:spPr>
          <a:xfrm>
            <a:off x="3386136" y="2492930"/>
            <a:ext cx="2028824" cy="369332"/>
          </a:xfrm>
          <a:prstGeom prst="rect">
            <a:avLst/>
          </a:prstGeom>
          <a:noFill/>
        </p:spPr>
        <p:txBody>
          <a:bodyPr wrap="square" rtlCol="0">
            <a:spAutoFit/>
          </a:bodyPr>
          <a:lstStyle/>
          <a:p>
            <a:r>
              <a:rPr lang="en-US" dirty="0"/>
              <a:t>Camera, Mic, etc.</a:t>
            </a:r>
          </a:p>
        </p:txBody>
      </p:sp>
      <p:sp>
        <p:nvSpPr>
          <p:cNvPr id="8" name="TextBox 7"/>
          <p:cNvSpPr txBox="1"/>
          <p:nvPr/>
        </p:nvSpPr>
        <p:spPr>
          <a:xfrm>
            <a:off x="3548061" y="4130158"/>
            <a:ext cx="1866899" cy="369332"/>
          </a:xfrm>
          <a:prstGeom prst="rect">
            <a:avLst/>
          </a:prstGeom>
          <a:noFill/>
        </p:spPr>
        <p:txBody>
          <a:bodyPr wrap="square" rtlCol="0">
            <a:spAutoFit/>
          </a:bodyPr>
          <a:lstStyle/>
          <a:p>
            <a:r>
              <a:rPr lang="en-US" dirty="0"/>
              <a:t>Task to perform</a:t>
            </a:r>
          </a:p>
        </p:txBody>
      </p:sp>
      <p:sp>
        <p:nvSpPr>
          <p:cNvPr id="9" name="TextBox 8"/>
          <p:cNvSpPr txBox="1"/>
          <p:nvPr/>
        </p:nvSpPr>
        <p:spPr>
          <a:xfrm>
            <a:off x="5549500" y="2677596"/>
            <a:ext cx="2178846" cy="646331"/>
          </a:xfrm>
          <a:prstGeom prst="rect">
            <a:avLst/>
          </a:prstGeom>
          <a:noFill/>
        </p:spPr>
        <p:txBody>
          <a:bodyPr wrap="square" rtlCol="0">
            <a:spAutoFit/>
          </a:bodyPr>
          <a:lstStyle/>
          <a:p>
            <a:r>
              <a:rPr lang="en-US" dirty="0"/>
              <a:t>Robotic Agent H/W with intelligent S/W</a:t>
            </a:r>
          </a:p>
        </p:txBody>
      </p:sp>
    </p:spTree>
    <p:extLst>
      <p:ext uri="{BB962C8B-B14F-4D97-AF65-F5344CB8AC3E}">
        <p14:creationId xmlns:p14="http://schemas.microsoft.com/office/powerpoint/2010/main" val="91669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Environment		</a:t>
            </a:r>
          </a:p>
        </p:txBody>
      </p:sp>
      <p:sp>
        <p:nvSpPr>
          <p:cNvPr id="5" name="Content Placeholder 4"/>
          <p:cNvSpPr>
            <a:spLocks noGrp="1"/>
          </p:cNvSpPr>
          <p:nvPr>
            <p:ph idx="1"/>
          </p:nvPr>
        </p:nvSpPr>
        <p:spPr>
          <a:xfrm>
            <a:off x="982133" y="2133600"/>
            <a:ext cx="7704667" cy="3332816"/>
          </a:xfrm>
        </p:spPr>
        <p:txBody>
          <a:bodyPr/>
          <a:lstStyle/>
          <a:p>
            <a:r>
              <a:rPr lang="en-US" b="1" dirty="0"/>
              <a:t>Fully Observable VS Partially Observable</a:t>
            </a:r>
          </a:p>
          <a:p>
            <a:r>
              <a:rPr lang="en-US" b="1" dirty="0"/>
              <a:t>Deterministic vs. Stochastic</a:t>
            </a:r>
          </a:p>
          <a:p>
            <a:r>
              <a:rPr lang="en-US" b="1" dirty="0"/>
              <a:t>Discrete vs. Continuous</a:t>
            </a:r>
            <a:endParaRPr lang="en-US" dirty="0"/>
          </a:p>
          <a:p>
            <a:r>
              <a:rPr lang="en-US" b="1" dirty="0"/>
              <a:t>Benign vs. Adversarial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1736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38200"/>
            <a:ext cx="8858250" cy="990600"/>
          </a:xfrm>
        </p:spPr>
        <p:txBody>
          <a:bodyPr>
            <a:normAutofit fontScale="90000"/>
          </a:bodyPr>
          <a:lstStyle/>
          <a:p>
            <a:r>
              <a:rPr lang="en-US" b="1" dirty="0"/>
              <a:t>Fully Observable VS Partially Observable</a:t>
            </a:r>
            <a:br>
              <a:rPr lang="en-US" b="1" dirty="0"/>
            </a:br>
            <a:endParaRPr lang="en-US" dirty="0"/>
          </a:p>
        </p:txBody>
      </p:sp>
      <p:sp>
        <p:nvSpPr>
          <p:cNvPr id="3" name="Content Placeholder 2"/>
          <p:cNvSpPr>
            <a:spLocks noGrp="1"/>
          </p:cNvSpPr>
          <p:nvPr>
            <p:ph idx="1"/>
          </p:nvPr>
        </p:nvSpPr>
        <p:spPr>
          <a:xfrm>
            <a:off x="457200" y="1828800"/>
            <a:ext cx="8229600" cy="4876800"/>
          </a:xfrm>
        </p:spPr>
        <p:txBody>
          <a:bodyPr/>
          <a:lstStyle/>
          <a:p>
            <a:r>
              <a:rPr lang="en-US" dirty="0"/>
              <a:t>A fully observable AI environment has access to all required information to complete target task. Image recognition operates in fully observable domains. Partially observable environments such as the ones encountered in self-driving vehicle scenarios deal with partial information in order to solve AI problems.</a:t>
            </a:r>
          </a:p>
          <a:p>
            <a:r>
              <a:rPr lang="en-US" dirty="0"/>
              <a:t>An environment is fully observable if what your agent can sense in any point in time is completely sufficient to make the optimal decision whereas in partial observable environment you need memory of the agent to make the best possible decision</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0070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fontScale="90000"/>
          </a:bodyPr>
          <a:lstStyle/>
          <a:p>
            <a:r>
              <a:rPr lang="en-US" b="1" dirty="0"/>
              <a:t>Deterministic vs. Stochastic</a:t>
            </a:r>
            <a:br>
              <a:rPr lang="en-US" b="1" dirty="0"/>
            </a:br>
            <a:endParaRPr lang="en-US" dirty="0"/>
          </a:p>
        </p:txBody>
      </p:sp>
      <p:sp>
        <p:nvSpPr>
          <p:cNvPr id="3" name="Content Placeholder 2"/>
          <p:cNvSpPr>
            <a:spLocks noGrp="1"/>
          </p:cNvSpPr>
          <p:nvPr>
            <p:ph idx="1"/>
          </p:nvPr>
        </p:nvSpPr>
        <p:spPr>
          <a:xfrm>
            <a:off x="982133" y="1600200"/>
            <a:ext cx="7704667" cy="4399616"/>
          </a:xfrm>
        </p:spPr>
        <p:txBody>
          <a:bodyPr>
            <a:normAutofit/>
          </a:bodyPr>
          <a:lstStyle/>
          <a:p>
            <a:r>
              <a:rPr lang="en-US" dirty="0"/>
              <a:t>Deterministic environment is the one in which your agent actions uniquely determines the outcome e.g. Chess (the effect of moving a piece is completely predetermined) whereas, the situation or model containing a random element hence unpredictable and without a stable pattern are stochastic environment. </a:t>
            </a:r>
          </a:p>
          <a:p>
            <a:r>
              <a:rPr lang="en-US" dirty="0"/>
              <a:t>All natural events are stochastic.</a:t>
            </a:r>
          </a:p>
          <a:p>
            <a:r>
              <a:rPr lang="en-US" dirty="0"/>
              <a:t>Any game that involve dices are good examples you can neve be curtained that a specific number be rolled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18294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1321</TotalTime>
  <Words>491</Words>
  <Application>Microsoft Office PowerPoint</Application>
  <PresentationFormat>On-screen Show (4:3)</PresentationFormat>
  <Paragraphs>59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Agents and Environment </vt:lpstr>
      <vt:lpstr>Content</vt:lpstr>
      <vt:lpstr>AI Action-Perception Cycle</vt:lpstr>
      <vt:lpstr>Action-Perception Cycle – In Finance</vt:lpstr>
      <vt:lpstr>Action-Perception Cycle – In Games</vt:lpstr>
      <vt:lpstr>Action-Perception Cycle – In Robotics</vt:lpstr>
      <vt:lpstr>Types of Environment  </vt:lpstr>
      <vt:lpstr>Fully Observable VS Partially Observable </vt:lpstr>
      <vt:lpstr>Deterministic vs. Stochastic </vt:lpstr>
      <vt:lpstr>Discrete vs. Continuous </vt:lpstr>
      <vt:lpstr>Benign vs. Adversarial </vt:lpstr>
      <vt:lpstr>Assignment 1:</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292</cp:revision>
  <dcterms:created xsi:type="dcterms:W3CDTF">2006-08-16T00:00:00Z</dcterms:created>
  <dcterms:modified xsi:type="dcterms:W3CDTF">2020-09-22T05:31:40Z</dcterms:modified>
</cp:coreProperties>
</file>