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6" r:id="rId2"/>
    <p:sldId id="257" r:id="rId3"/>
    <p:sldId id="290" r:id="rId4"/>
    <p:sldId id="293" r:id="rId5"/>
    <p:sldId id="291" r:id="rId6"/>
    <p:sldId id="292" r:id="rId7"/>
    <p:sldId id="297" r:id="rId8"/>
    <p:sldId id="298" r:id="rId9"/>
    <p:sldId id="294" r:id="rId10"/>
    <p:sldId id="295" r:id="rId11"/>
    <p:sldId id="299" r:id="rId12"/>
    <p:sldId id="300" r:id="rId13"/>
    <p:sldId id="301" r:id="rId14"/>
    <p:sldId id="303" r:id="rId15"/>
    <p:sldId id="302" r:id="rId16"/>
    <p:sldId id="304" r:id="rId17"/>
    <p:sldId id="306" r:id="rId18"/>
    <p:sldId id="305" r:id="rId19"/>
    <p:sldId id="308" r:id="rId20"/>
    <p:sldId id="309" r:id="rId21"/>
    <p:sldId id="310" r:id="rId22"/>
    <p:sldId id="307" r:id="rId23"/>
    <p:sldId id="311" r:id="rId24"/>
    <p:sldId id="28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26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0F4B-8399-4593-BE80-4917AB330D46}" type="datetimeFigureOut">
              <a:rPr lang="en-US" smtClean="0"/>
              <a:t>3/10/2021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D356-9898-4091-B7D4-B18CEC11F9AD}" type="slidenum">
              <a:rPr lang="en-US" smtClean="0"/>
              <a:t>‹#›</a:t>
            </a:fld>
            <a:endParaRPr lang="en-US"/>
          </a:p>
        </p:txBody>
      </p:sp>
    </p:spTree>
    <p:extLst>
      <p:ext uri="{BB962C8B-B14F-4D97-AF65-F5344CB8AC3E}">
        <p14:creationId xmlns:p14="http://schemas.microsoft.com/office/powerpoint/2010/main" val="120027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D9D356-9898-4091-B7D4-B18CEC11F9AD}" type="slidenum">
              <a:rPr lang="en-US" smtClean="0"/>
              <a:t>1</a:t>
            </a:fld>
            <a:endParaRPr lang="en-US"/>
          </a:p>
        </p:txBody>
      </p:sp>
    </p:spTree>
    <p:extLst>
      <p:ext uri="{BB962C8B-B14F-4D97-AF65-F5344CB8AC3E}">
        <p14:creationId xmlns:p14="http://schemas.microsoft.com/office/powerpoint/2010/main" val="119681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2592CB8-30A0-4C2D-91B5-73AC20275DCC}" type="datetime1">
              <a:rPr lang="en-US" smtClean="0"/>
              <a:t>3/10/2021</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18658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714345-0C9F-4D0C-9F13-70BEE31C14D0}"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10542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78250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36448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903724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077019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60369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D0407-2BD9-460B-808E-44286D7EC802}"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4544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1136D-CD44-4EC0-9C3D-85E8C4D62FB9}"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723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6F49F16-9C02-4181-AB5B-3C57F8BC2AF0}" type="datetime1">
              <a:rPr lang="en-US" smtClean="0"/>
              <a:t>3/10/2021</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519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91E6-66BA-4D45-B1B3-81C2FC384583}"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565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7106-5C34-4E72-99E2-1FCDCF32ED0F}"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590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9D2BC-E0E3-4407-8ADF-1C853B84C5BE}"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549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94D31-501C-43DF-B557-7FC61A32FFAF}"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463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91C03-5F38-41F2-94AD-F4180F46B54A}"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592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1AB2-53D0-4BB6-83E5-1F6DCC8BB7C1}"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477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A3018-9A56-4323-A62C-FC57C17EAFD7}"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675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714345-0C9F-4D0C-9F13-70BEE31C14D0}" type="datetime1">
              <a:rPr lang="en-US" smtClean="0"/>
              <a:t>3/10/2021</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23255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1" y="914401"/>
            <a:ext cx="7848599" cy="3488266"/>
          </a:xfrm>
        </p:spPr>
        <p:txBody>
          <a:bodyPr/>
          <a:lstStyle/>
          <a:p>
            <a:pPr>
              <a:spcBef>
                <a:spcPct val="0"/>
              </a:spcBef>
            </a:pPr>
            <a:r>
              <a:rPr lang="en-US" sz="5400" dirty="0">
                <a:ln w="3175" cmpd="sng">
                  <a:noFill/>
                </a:ln>
                <a:latin typeface="+mj-lt"/>
                <a:ea typeface="+mj-ea"/>
                <a:cs typeface="+mj-cs"/>
              </a:rPr>
              <a:t>Problem Understanding and Representation</a:t>
            </a:r>
          </a:p>
        </p:txBody>
      </p:sp>
      <p:sp>
        <p:nvSpPr>
          <p:cNvPr id="3" name="Subtitle 2"/>
          <p:cNvSpPr>
            <a:spLocks noGrp="1"/>
          </p:cNvSpPr>
          <p:nvPr>
            <p:ph type="subTitle" idx="1"/>
          </p:nvPr>
        </p:nvSpPr>
        <p:spPr>
          <a:xfrm>
            <a:off x="647700" y="4495800"/>
            <a:ext cx="7848600" cy="1752600"/>
          </a:xfrm>
        </p:spPr>
        <p:txBody>
          <a:bodyPr>
            <a:normAutofit/>
          </a:bodyPr>
          <a:lstStyle/>
          <a:p>
            <a:r>
              <a:rPr lang="en-US" sz="2400" b="1" dirty="0"/>
              <a:t>Zainab Yousuf</a:t>
            </a:r>
          </a:p>
        </p:txBody>
      </p:sp>
    </p:spTree>
    <p:extLst>
      <p:ext uri="{BB962C8B-B14F-4D97-AF65-F5344CB8AC3E}">
        <p14:creationId xmlns:p14="http://schemas.microsoft.com/office/powerpoint/2010/main" val="35007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Representation-Tic Tac Toe</a:t>
            </a:r>
          </a:p>
        </p:txBody>
      </p:sp>
      <p:pic>
        <p:nvPicPr>
          <p:cNvPr id="5" name="Content Placeholder 4"/>
          <p:cNvPicPr>
            <a:picLocks noGrp="1" noChangeAspect="1"/>
          </p:cNvPicPr>
          <p:nvPr>
            <p:ph idx="1"/>
          </p:nvPr>
        </p:nvPicPr>
        <p:blipFill>
          <a:blip r:embed="rId2"/>
          <a:stretch>
            <a:fillRect/>
          </a:stretch>
        </p:blipFill>
        <p:spPr>
          <a:xfrm>
            <a:off x="914400" y="1524000"/>
            <a:ext cx="7620000" cy="469087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409337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Representation- 8-Puzzle Game:</a:t>
            </a:r>
          </a:p>
        </p:txBody>
      </p:sp>
      <p:pic>
        <p:nvPicPr>
          <p:cNvPr id="7" name="Content Placeholder 6"/>
          <p:cNvPicPr>
            <a:picLocks noGrp="1" noChangeAspect="1"/>
          </p:cNvPicPr>
          <p:nvPr>
            <p:ph idx="1"/>
          </p:nvPr>
        </p:nvPicPr>
        <p:blipFill>
          <a:blip r:embed="rId2"/>
          <a:stretch>
            <a:fillRect/>
          </a:stretch>
        </p:blipFill>
        <p:spPr>
          <a:xfrm>
            <a:off x="2268093" y="2784563"/>
            <a:ext cx="5133277" cy="309703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2290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Representation- The Traveling Salesperson</a:t>
            </a:r>
          </a:p>
        </p:txBody>
      </p:sp>
      <p:pic>
        <p:nvPicPr>
          <p:cNvPr id="5" name="Content Placeholder 4"/>
          <p:cNvPicPr>
            <a:picLocks noGrp="1" noChangeAspect="1"/>
          </p:cNvPicPr>
          <p:nvPr>
            <p:ph idx="1"/>
          </p:nvPr>
        </p:nvPicPr>
        <p:blipFill rotWithShape="1">
          <a:blip r:embed="rId2"/>
          <a:srcRect b="16835"/>
          <a:stretch/>
        </p:blipFill>
        <p:spPr>
          <a:xfrm>
            <a:off x="1143000" y="3885985"/>
            <a:ext cx="3026691" cy="2200447"/>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5"/>
          <p:cNvSpPr/>
          <p:nvPr/>
        </p:nvSpPr>
        <p:spPr>
          <a:xfrm>
            <a:off x="681566" y="2299800"/>
            <a:ext cx="8005234" cy="92333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Suppose a salesperson has five cities to visit and then must return home. The goal of the problem is to find the shortest path for the salesperson to travel, visiting each city, and them returning to the starting city (A)</a:t>
            </a:r>
            <a:endParaRPr lang="en-US" dirty="0"/>
          </a:p>
        </p:txBody>
      </p:sp>
      <p:pic>
        <p:nvPicPr>
          <p:cNvPr id="7" name="Picture 6"/>
          <p:cNvPicPr>
            <a:picLocks noChangeAspect="1"/>
          </p:cNvPicPr>
          <p:nvPr/>
        </p:nvPicPr>
        <p:blipFill>
          <a:blip r:embed="rId3"/>
          <a:stretch>
            <a:fillRect/>
          </a:stretch>
        </p:blipFill>
        <p:spPr>
          <a:xfrm>
            <a:off x="4169691" y="3483604"/>
            <a:ext cx="4878671" cy="2917195"/>
          </a:xfrm>
          <a:prstGeom prst="rect">
            <a:avLst/>
          </a:prstGeom>
        </p:spPr>
      </p:pic>
    </p:spTree>
    <p:extLst>
      <p:ext uri="{BB962C8B-B14F-4D97-AF65-F5344CB8AC3E}">
        <p14:creationId xmlns:p14="http://schemas.microsoft.com/office/powerpoint/2010/main" val="1177320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r>
              <a:rPr lang="en-US" dirty="0"/>
              <a:t>Problem Representation- The Two-One Problem</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1970277" y="2667000"/>
            <a:ext cx="5203446" cy="262865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8" name="TextBox 7"/>
          <p:cNvSpPr txBox="1"/>
          <p:nvPr/>
        </p:nvSpPr>
        <p:spPr>
          <a:xfrm>
            <a:off x="609600" y="1676400"/>
            <a:ext cx="7772400" cy="923330"/>
          </a:xfrm>
          <a:prstGeom prst="rect">
            <a:avLst/>
          </a:prstGeom>
          <a:noFill/>
        </p:spPr>
        <p:txBody>
          <a:bodyPr wrap="square" rtlCol="0">
            <a:spAutoFit/>
          </a:bodyPr>
          <a:lstStyle/>
          <a:p>
            <a:pPr algn="just"/>
            <a:r>
              <a:rPr lang="en-US" dirty="0"/>
              <a:t>The two-one problem is a game in which the starting state is 11?22 and user needs to move these numbers’ slots left/right, by following the mentioned rules, to obtain sequence 22?11. </a:t>
            </a:r>
          </a:p>
        </p:txBody>
      </p:sp>
      <p:sp>
        <p:nvSpPr>
          <p:cNvPr id="9" name="Rectangle 8"/>
          <p:cNvSpPr/>
          <p:nvPr/>
        </p:nvSpPr>
        <p:spPr>
          <a:xfrm>
            <a:off x="609600" y="5410200"/>
            <a:ext cx="7772400" cy="1200329"/>
          </a:xfrm>
          <a:prstGeom prst="rect">
            <a:avLst/>
          </a:prstGeom>
        </p:spPr>
        <p:txBody>
          <a:bodyPr wrap="square">
            <a:spAutoFit/>
          </a:bodyPr>
          <a:lstStyle/>
          <a:p>
            <a:pPr algn="just"/>
            <a:r>
              <a:rPr lang="en-US" dirty="0">
                <a:latin typeface="Arial" panose="020B0604020202020204" pitchFamily="34" charset="0"/>
                <a:ea typeface="Calibri" panose="020F0502020204030204" pitchFamily="34" charset="0"/>
              </a:rPr>
              <a:t>The above game can be better represented as a tree to find the possible solutions. A tree sort of structure enumerates all the possible states and moves. Looking at this diagram we can easily figure out the solution to our problem. </a:t>
            </a:r>
            <a:endParaRPr lang="en-US" dirty="0"/>
          </a:p>
        </p:txBody>
      </p:sp>
    </p:spTree>
    <p:extLst>
      <p:ext uri="{BB962C8B-B14F-4D97-AF65-F5344CB8AC3E}">
        <p14:creationId xmlns:p14="http://schemas.microsoft.com/office/powerpoint/2010/main" val="54600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Representation- The Two-One Problem</a:t>
            </a:r>
          </a:p>
        </p:txBody>
      </p:sp>
      <p:pic>
        <p:nvPicPr>
          <p:cNvPr id="5" name="Content Placeholder 4"/>
          <p:cNvPicPr>
            <a:picLocks noGrp="1" noChangeAspect="1"/>
          </p:cNvPicPr>
          <p:nvPr>
            <p:ph idx="1"/>
          </p:nvPr>
        </p:nvPicPr>
        <p:blipFill rotWithShape="1">
          <a:blip r:embed="rId2"/>
          <a:srcRect l="14890" t="35868" r="17399" b="24819"/>
          <a:stretch/>
        </p:blipFill>
        <p:spPr>
          <a:xfrm>
            <a:off x="1524000" y="2667000"/>
            <a:ext cx="5943600" cy="2590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p:cNvSpPr txBox="1"/>
          <p:nvPr/>
        </p:nvSpPr>
        <p:spPr>
          <a:xfrm>
            <a:off x="2971800" y="5638800"/>
            <a:ext cx="3581400" cy="369332"/>
          </a:xfrm>
          <a:prstGeom prst="rect">
            <a:avLst/>
          </a:prstGeom>
          <a:noFill/>
        </p:spPr>
        <p:txBody>
          <a:bodyPr wrap="square" rtlCol="0">
            <a:spAutoFit/>
          </a:bodyPr>
          <a:lstStyle/>
          <a:p>
            <a:r>
              <a:rPr lang="en-US" dirty="0"/>
              <a:t>All possibilities of first state</a:t>
            </a:r>
          </a:p>
        </p:txBody>
      </p:sp>
    </p:spTree>
    <p:extLst>
      <p:ext uri="{BB962C8B-B14F-4D97-AF65-F5344CB8AC3E}">
        <p14:creationId xmlns:p14="http://schemas.microsoft.com/office/powerpoint/2010/main" val="3274926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r>
              <a:rPr lang="en-US" dirty="0"/>
              <a:t>Problem Representation- The Two-One Problem</a:t>
            </a:r>
            <a:br>
              <a:rPr lang="en-US" dirty="0"/>
            </a:br>
            <a:endParaRPr lang="en-US" dirty="0"/>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434178" y="2120372"/>
            <a:ext cx="4275643" cy="4170363"/>
          </a:xfrm>
          <a:prstGeom prst="rect">
            <a:avLst/>
          </a:prstGeom>
          <a:noFill/>
          <a:ln>
            <a:noFill/>
          </a:ln>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76701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Components of Problem Solving:</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a:t>Problem Statement: </a:t>
            </a:r>
            <a:r>
              <a:rPr lang="en-US" dirty="0"/>
              <a:t>Problem at hand</a:t>
            </a:r>
          </a:p>
          <a:p>
            <a:pPr lvl="0"/>
            <a:r>
              <a:rPr lang="en-US" b="1" dirty="0"/>
              <a:t>Goal State: </a:t>
            </a:r>
            <a:r>
              <a:rPr lang="en-US" dirty="0"/>
              <a:t>The destination</a:t>
            </a:r>
          </a:p>
          <a:p>
            <a:pPr lvl="0"/>
            <a:r>
              <a:rPr lang="en-US" b="1" dirty="0"/>
              <a:t>Search Space: </a:t>
            </a:r>
            <a:r>
              <a:rPr lang="en-US" dirty="0"/>
              <a:t>The entire tree/graph</a:t>
            </a:r>
          </a:p>
          <a:p>
            <a:pPr lvl="0"/>
            <a:r>
              <a:rPr lang="en-US" b="1" dirty="0"/>
              <a:t>Operators:</a:t>
            </a:r>
            <a:r>
              <a:rPr lang="en-US" dirty="0"/>
              <a:t> Rules/action to move in solution space</a:t>
            </a:r>
          </a:p>
          <a:p>
            <a:pPr lvl="0"/>
            <a:endParaRPr lang="en-US" dirty="0"/>
          </a:p>
          <a:p>
            <a:pPr lvl="0"/>
            <a:endParaRPr lang="en-US" dirty="0"/>
          </a:p>
          <a:p>
            <a:pPr lvl="0"/>
            <a:endParaRPr lang="en-US" dirty="0"/>
          </a:p>
          <a:p>
            <a:pPr lvl="0" algn="just"/>
            <a:r>
              <a:rPr lang="en-US" dirty="0"/>
              <a:t>Once the problem is represented, the goal state can be searched in search space using different searching tactics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99637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a:t>
            </a:r>
          </a:p>
        </p:txBody>
      </p:sp>
      <p:sp>
        <p:nvSpPr>
          <p:cNvPr id="3" name="Content Placeholder 2"/>
          <p:cNvSpPr>
            <a:spLocks noGrp="1"/>
          </p:cNvSpPr>
          <p:nvPr>
            <p:ph idx="1"/>
          </p:nvPr>
        </p:nvSpPr>
        <p:spPr/>
        <p:txBody>
          <a:bodyPr>
            <a:normAutofit lnSpcReduction="10000"/>
          </a:bodyPr>
          <a:lstStyle/>
          <a:p>
            <a:pPr algn="just"/>
            <a:r>
              <a:rPr lang="en-US" dirty="0"/>
              <a:t>All the problems that we have looked at can be converted to a form where we have to start from a start state and search for a goal state by traveling through a search space. </a:t>
            </a:r>
          </a:p>
          <a:p>
            <a:pPr algn="just"/>
            <a:r>
              <a:rPr lang="en-US" dirty="0"/>
              <a:t>Searching is a formal mechanism to explore alternatives.</a:t>
            </a:r>
          </a:p>
          <a:p>
            <a:pPr algn="just"/>
            <a:r>
              <a:rPr lang="en-US" dirty="0"/>
              <a:t>If we can get our grips on algorithms that deal with searching techniques in graphs and trees, we’ll be all set to perform problem solving in an efficient manner.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00950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Strategies</a:t>
            </a:r>
          </a:p>
        </p:txBody>
      </p:sp>
      <p:sp>
        <p:nvSpPr>
          <p:cNvPr id="3" name="Content Placeholder 2"/>
          <p:cNvSpPr>
            <a:spLocks noGrp="1"/>
          </p:cNvSpPr>
          <p:nvPr>
            <p:ph idx="1"/>
          </p:nvPr>
        </p:nvSpPr>
        <p:spPr/>
        <p:txBody>
          <a:bodyPr>
            <a:normAutofit fontScale="70000" lnSpcReduction="20000"/>
          </a:bodyPr>
          <a:lstStyle/>
          <a:p>
            <a:pPr lvl="0"/>
            <a:r>
              <a:rPr lang="en-US" dirty="0"/>
              <a:t>Blind/uninformed</a:t>
            </a:r>
          </a:p>
          <a:p>
            <a:pPr lvl="1"/>
            <a:r>
              <a:rPr lang="en-US" dirty="0"/>
              <a:t>Depth First Search (DFS)</a:t>
            </a:r>
          </a:p>
          <a:p>
            <a:pPr lvl="1"/>
            <a:r>
              <a:rPr lang="en-US" dirty="0"/>
              <a:t>Breath First Search (BFS)</a:t>
            </a:r>
          </a:p>
          <a:p>
            <a:pPr lvl="1"/>
            <a:r>
              <a:rPr lang="en-US" dirty="0"/>
              <a:t>DFS with iterative deepening </a:t>
            </a:r>
          </a:p>
          <a:p>
            <a:pPr lvl="0"/>
            <a:r>
              <a:rPr lang="en-US" dirty="0"/>
              <a:t>Informed/heuristic </a:t>
            </a:r>
          </a:p>
          <a:p>
            <a:pPr lvl="1"/>
            <a:r>
              <a:rPr lang="en-US" dirty="0"/>
              <a:t>Best First Search</a:t>
            </a:r>
          </a:p>
          <a:p>
            <a:pPr lvl="2"/>
            <a:r>
              <a:rPr lang="en-US" dirty="0"/>
              <a:t>Greedy Approach</a:t>
            </a:r>
          </a:p>
          <a:p>
            <a:pPr lvl="2"/>
            <a:r>
              <a:rPr lang="en-US" dirty="0"/>
              <a:t>A* search</a:t>
            </a:r>
          </a:p>
          <a:p>
            <a:pPr lvl="0"/>
            <a:r>
              <a:rPr lang="en-US" dirty="0"/>
              <a:t>Any path/non-optimal</a:t>
            </a:r>
          </a:p>
          <a:p>
            <a:pPr lvl="0"/>
            <a:r>
              <a:rPr lang="en-US" dirty="0"/>
              <a:t>Optimal path search algorithms</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3099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Blind Search-Simple Back Tracking Algorithm</a:t>
            </a:r>
          </a:p>
        </p:txBody>
      </p:sp>
      <p:sp>
        <p:nvSpPr>
          <p:cNvPr id="3" name="Content Placeholder 2"/>
          <p:cNvSpPr>
            <a:spLocks noGrp="1"/>
          </p:cNvSpPr>
          <p:nvPr>
            <p:ph idx="1"/>
          </p:nvPr>
        </p:nvSpPr>
        <p:spPr/>
        <p:txBody>
          <a:bodyPr>
            <a:normAutofit fontScale="85000" lnSpcReduction="20000"/>
          </a:bodyPr>
          <a:lstStyle/>
          <a:p>
            <a:r>
              <a:rPr lang="en-US" dirty="0"/>
              <a:t>In solving a problem, a problem solver must find a path from a start state to a goal through the search space graph. Backtracking is a technique for systematically trying all paths through a state space.</a:t>
            </a:r>
          </a:p>
          <a:p>
            <a:pPr lvl="1"/>
            <a:r>
              <a:rPr lang="en-US" b="1" dirty="0"/>
              <a:t>SL:</a:t>
            </a:r>
            <a:r>
              <a:rPr lang="en-US" dirty="0"/>
              <a:t> for state list, lists the states in the current path being tried, If a goal is found, SL contains the ordered list of states on the solution path.</a:t>
            </a:r>
          </a:p>
          <a:p>
            <a:pPr lvl="1"/>
            <a:r>
              <a:rPr lang="en-US" b="1" dirty="0"/>
              <a:t>NSL: </a:t>
            </a:r>
            <a:r>
              <a:rPr lang="en-US" dirty="0"/>
              <a:t>for new state list, contains nodes awaiting evaluation, i.e., nodes whose descendants have not yet been generated and searched.</a:t>
            </a:r>
          </a:p>
          <a:p>
            <a:pPr lvl="1"/>
            <a:r>
              <a:rPr lang="en-US" b="1" dirty="0"/>
              <a:t>DE:</a:t>
            </a:r>
            <a:r>
              <a:rPr lang="en-US" dirty="0"/>
              <a:t> for Dead end, list states whose descendants have failed to contain a goal node. If these state encountered again, they will be detected as element of DE and eliminated from consideration list.</a:t>
            </a:r>
          </a:p>
          <a:p>
            <a:pPr lvl="1"/>
            <a:r>
              <a:rPr lang="en-US" b="1" dirty="0"/>
              <a:t>CS:</a:t>
            </a:r>
            <a:r>
              <a:rPr lang="en-US" dirty="0"/>
              <a:t> Current State.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89039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lvl="0"/>
            <a:r>
              <a:rPr lang="en-US" b="1" dirty="0"/>
              <a:t>Classical Approach</a:t>
            </a:r>
            <a:r>
              <a:rPr lang="en-US" dirty="0"/>
              <a:t>/</a:t>
            </a:r>
            <a:r>
              <a:rPr lang="en-US" b="1" dirty="0"/>
              <a:t>Generate and Test</a:t>
            </a:r>
          </a:p>
          <a:p>
            <a:pPr lvl="0"/>
            <a:r>
              <a:rPr lang="en-US" b="1" dirty="0"/>
              <a:t>Systematic Problem Solving approach</a:t>
            </a:r>
            <a:endParaRPr lang="en-US" dirty="0"/>
          </a:p>
          <a:p>
            <a:pPr lvl="1"/>
            <a:r>
              <a:rPr lang="en-US" b="1" dirty="0"/>
              <a:t>Problem Representation</a:t>
            </a:r>
          </a:p>
          <a:p>
            <a:pPr lvl="2"/>
            <a:r>
              <a:rPr lang="en-US" b="1" dirty="0"/>
              <a:t>Graph and Tree Terminologies</a:t>
            </a:r>
            <a:endParaRPr lang="en-US" dirty="0"/>
          </a:p>
          <a:p>
            <a:pPr lvl="1"/>
            <a:r>
              <a:rPr lang="en-US" b="1" dirty="0"/>
              <a:t>Problem Solving</a:t>
            </a:r>
          </a:p>
          <a:p>
            <a:pPr lvl="2"/>
            <a:r>
              <a:rPr lang="en-US" b="1" dirty="0"/>
              <a:t>Components of problem solving</a:t>
            </a:r>
          </a:p>
          <a:p>
            <a:pPr lvl="2"/>
            <a:r>
              <a:rPr lang="en-US" b="1" dirty="0"/>
              <a:t>Searching</a:t>
            </a:r>
            <a:endParaRPr lang="en-US" dirty="0"/>
          </a:p>
          <a:p>
            <a:endParaRPr lang="en-US" dirty="0"/>
          </a:p>
          <a:p>
            <a:pPr lvl="0"/>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Back Tracking Searching Algorithm</a:t>
            </a:r>
          </a:p>
        </p:txBody>
      </p:sp>
      <p:pic>
        <p:nvPicPr>
          <p:cNvPr id="5" name="Content Placeholder 4"/>
          <p:cNvPicPr>
            <a:picLocks noGrp="1" noChangeAspect="1"/>
          </p:cNvPicPr>
          <p:nvPr>
            <p:ph idx="1"/>
          </p:nvPr>
        </p:nvPicPr>
        <p:blipFill>
          <a:blip r:embed="rId2"/>
          <a:stretch>
            <a:fillRect/>
          </a:stretch>
        </p:blipFill>
        <p:spPr>
          <a:xfrm>
            <a:off x="1886384" y="2335555"/>
            <a:ext cx="5896164" cy="416809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99224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Back Tracking Searching Algorithm</a:t>
            </a:r>
          </a:p>
        </p:txBody>
      </p:sp>
      <p:pic>
        <p:nvPicPr>
          <p:cNvPr id="5" name="Content Placeholder 4"/>
          <p:cNvPicPr>
            <a:picLocks noGrp="1" noChangeAspect="1"/>
          </p:cNvPicPr>
          <p:nvPr>
            <p:ph idx="1"/>
          </p:nvPr>
        </p:nvPicPr>
        <p:blipFill>
          <a:blip r:embed="rId2"/>
          <a:stretch>
            <a:fillRect/>
          </a:stretch>
        </p:blipFill>
        <p:spPr>
          <a:xfrm>
            <a:off x="838200" y="2337766"/>
            <a:ext cx="4953515" cy="3200733"/>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p:cNvPicPr>
            <a:picLocks noChangeAspect="1"/>
          </p:cNvPicPr>
          <p:nvPr/>
        </p:nvPicPr>
        <p:blipFill>
          <a:blip r:embed="rId3"/>
          <a:stretch>
            <a:fillRect/>
          </a:stretch>
        </p:blipFill>
        <p:spPr>
          <a:xfrm>
            <a:off x="6107355" y="2590800"/>
            <a:ext cx="2884245" cy="2694666"/>
          </a:xfrm>
          <a:prstGeom prst="rect">
            <a:avLst/>
          </a:prstGeom>
        </p:spPr>
      </p:pic>
      <p:pic>
        <p:nvPicPr>
          <p:cNvPr id="7" name="Picture 6">
            <a:extLst>
              <a:ext uri="{FF2B5EF4-FFF2-40B4-BE49-F238E27FC236}">
                <a16:creationId xmlns:a16="http://schemas.microsoft.com/office/drawing/2014/main" id="{5D255F62-8D4A-48F3-A814-64E610764F6D}"/>
              </a:ext>
            </a:extLst>
          </p:cNvPr>
          <p:cNvPicPr>
            <a:picLocks noChangeAspect="1"/>
          </p:cNvPicPr>
          <p:nvPr/>
        </p:nvPicPr>
        <p:blipFill>
          <a:blip r:embed="rId3"/>
          <a:stretch>
            <a:fillRect/>
          </a:stretch>
        </p:blipFill>
        <p:spPr>
          <a:xfrm>
            <a:off x="5943600" y="2590799"/>
            <a:ext cx="2884245" cy="2694666"/>
          </a:xfrm>
          <a:prstGeom prst="rect">
            <a:avLst/>
          </a:prstGeom>
        </p:spPr>
      </p:pic>
    </p:spTree>
    <p:extLst>
      <p:ext uri="{BB962C8B-B14F-4D97-AF65-F5344CB8AC3E}">
        <p14:creationId xmlns:p14="http://schemas.microsoft.com/office/powerpoint/2010/main" val="165934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 2</a:t>
            </a:r>
          </a:p>
        </p:txBody>
      </p:sp>
      <p:sp>
        <p:nvSpPr>
          <p:cNvPr id="3" name="Content Placeholder 2"/>
          <p:cNvSpPr>
            <a:spLocks noGrp="1"/>
          </p:cNvSpPr>
          <p:nvPr>
            <p:ph idx="1"/>
          </p:nvPr>
        </p:nvSpPr>
        <p:spPr/>
        <p:txBody>
          <a:bodyPr/>
          <a:lstStyle/>
          <a:p>
            <a:pPr lvl="1"/>
            <a:r>
              <a:rPr lang="en-US" dirty="0"/>
              <a:t>Depth First Search (DFS)</a:t>
            </a:r>
          </a:p>
          <a:p>
            <a:pPr lvl="1"/>
            <a:r>
              <a:rPr lang="en-US" dirty="0"/>
              <a:t>Breath First Search (BFS)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73601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72" y="-82286"/>
            <a:ext cx="7704667" cy="1981200"/>
          </a:xfrm>
        </p:spPr>
        <p:txBody>
          <a:bodyPr>
            <a:normAutofit/>
          </a:bodyPr>
          <a:lstStyle/>
          <a:p>
            <a:r>
              <a:rPr lang="en-US" dirty="0"/>
              <a:t>DFS with Iterative Deepening/Progressive deepening</a:t>
            </a:r>
          </a:p>
        </p:txBody>
      </p:sp>
      <p:sp>
        <p:nvSpPr>
          <p:cNvPr id="3" name="Content Placeholder 2"/>
          <p:cNvSpPr>
            <a:spLocks noGrp="1"/>
          </p:cNvSpPr>
          <p:nvPr>
            <p:ph idx="1"/>
          </p:nvPr>
        </p:nvSpPr>
        <p:spPr>
          <a:xfrm>
            <a:off x="457200" y="1600200"/>
            <a:ext cx="8229600" cy="2209800"/>
          </a:xfrm>
        </p:spPr>
        <p:txBody>
          <a:bodyPr>
            <a:normAutofit/>
          </a:bodyPr>
          <a:lstStyle/>
          <a:p>
            <a:r>
              <a:rPr lang="en-US" dirty="0"/>
              <a:t>Progressive deepening actually emulates BFS using DFS. </a:t>
            </a:r>
          </a:p>
          <a:p>
            <a:r>
              <a:rPr lang="en-US" dirty="0"/>
              <a:t>It simply apply DFS to a specific level.</a:t>
            </a:r>
          </a:p>
          <a:p>
            <a:pPr lvl="1"/>
            <a:r>
              <a:rPr lang="en-US" dirty="0"/>
              <a:t>If you find the goal, exit, otherwise repeat DFS to the next lower level. </a:t>
            </a:r>
          </a:p>
          <a:p>
            <a:pPr lvl="1"/>
            <a:r>
              <a:rPr lang="en-US" dirty="0"/>
              <a:t>Go on doing this until you either reach the goal node or the full height of the tree is explored.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Rectangle 4"/>
          <p:cNvSpPr/>
          <p:nvPr/>
        </p:nvSpPr>
        <p:spPr>
          <a:xfrm>
            <a:off x="552450" y="4038600"/>
            <a:ext cx="3943350" cy="1938992"/>
          </a:xfrm>
          <a:prstGeom prst="rect">
            <a:avLst/>
          </a:prstGeom>
        </p:spPr>
        <p:txBody>
          <a:bodyPr wrap="square">
            <a:spAutoFit/>
          </a:bodyPr>
          <a:lstStyle/>
          <a:p>
            <a:pPr algn="just"/>
            <a:r>
              <a:rPr lang="en-US" sz="2000" dirty="0"/>
              <a:t>For example, apply a DFS to level 2 in the tree, if it reaches the goal state, exit, otherwise increase the level of DFS and apply it again until you reach level 4.</a:t>
            </a:r>
          </a:p>
        </p:txBody>
      </p:sp>
      <p:pic>
        <p:nvPicPr>
          <p:cNvPr id="6" name="Picture 5"/>
          <p:cNvPicPr>
            <a:picLocks noChangeAspect="1"/>
          </p:cNvPicPr>
          <p:nvPr/>
        </p:nvPicPr>
        <p:blipFill>
          <a:blip r:embed="rId2"/>
          <a:stretch>
            <a:fillRect/>
          </a:stretch>
        </p:blipFill>
        <p:spPr>
          <a:xfrm>
            <a:off x="4648200" y="4038600"/>
            <a:ext cx="3886200" cy="2286000"/>
          </a:xfrm>
          <a:prstGeom prst="rect">
            <a:avLst/>
          </a:prstGeom>
        </p:spPr>
      </p:pic>
    </p:spTree>
    <p:extLst>
      <p:ext uri="{BB962C8B-B14F-4D97-AF65-F5344CB8AC3E}">
        <p14:creationId xmlns:p14="http://schemas.microsoft.com/office/powerpoint/2010/main" val="2125131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0" y="2743200"/>
            <a:ext cx="2362200" cy="990600"/>
          </a:xfrm>
        </p:spPr>
        <p:txBody>
          <a:bodyPr>
            <a:normAutofit/>
          </a:bodyPr>
          <a:lstStyle/>
          <a:p>
            <a:r>
              <a:rPr lang="en-US" dirty="0"/>
              <a:t>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5279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as Problem Solving</a:t>
            </a:r>
          </a:p>
        </p:txBody>
      </p:sp>
      <p:sp>
        <p:nvSpPr>
          <p:cNvPr id="3" name="Content Placeholder 2"/>
          <p:cNvSpPr>
            <a:spLocks noGrp="1"/>
          </p:cNvSpPr>
          <p:nvPr>
            <p:ph idx="1"/>
          </p:nvPr>
        </p:nvSpPr>
        <p:spPr/>
        <p:txBody>
          <a:bodyPr/>
          <a:lstStyle/>
          <a:p>
            <a:r>
              <a:rPr lang="en-US" dirty="0"/>
              <a:t>Historically many people link intelligence with the capability to solve a problem. </a:t>
            </a:r>
          </a:p>
          <a:p>
            <a:endParaRPr lang="en-US" dirty="0"/>
          </a:p>
          <a:p>
            <a:r>
              <a:rPr lang="en-US" dirty="0"/>
              <a:t>Problem solving is one of the factors that demonstrate intelligence.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5273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Classical Approach</a:t>
            </a:r>
            <a:br>
              <a:rPr lang="en-US" dirty="0"/>
            </a:br>
            <a:endParaRPr lang="en-US" dirty="0"/>
          </a:p>
        </p:txBody>
      </p:sp>
      <p:sp>
        <p:nvSpPr>
          <p:cNvPr id="3" name="Content Placeholder 2"/>
          <p:cNvSpPr>
            <a:spLocks noGrp="1"/>
          </p:cNvSpPr>
          <p:nvPr>
            <p:ph idx="1"/>
          </p:nvPr>
        </p:nvSpPr>
        <p:spPr>
          <a:xfrm>
            <a:off x="1066800" y="1086784"/>
            <a:ext cx="7704667" cy="3332816"/>
          </a:xfrm>
        </p:spPr>
        <p:txBody>
          <a:bodyPr>
            <a:normAutofit/>
          </a:bodyPr>
          <a:lstStyle/>
          <a:p>
            <a:r>
              <a:rPr lang="en-US" dirty="0"/>
              <a:t>The </a:t>
            </a:r>
            <a:r>
              <a:rPr lang="en-US" b="1" dirty="0"/>
              <a:t>classical approach</a:t>
            </a:r>
            <a:r>
              <a:rPr lang="en-US" dirty="0"/>
              <a:t> that is used is </a:t>
            </a:r>
            <a:r>
              <a:rPr lang="en-US" b="1" dirty="0"/>
              <a:t>“hit and trial”</a:t>
            </a:r>
            <a:r>
              <a:rPr lang="en-US" dirty="0"/>
              <a:t> that check for various solutions to that problem. </a:t>
            </a:r>
          </a:p>
          <a:p>
            <a:r>
              <a:rPr lang="en-US" dirty="0"/>
              <a:t>It is also known as ‘Generate and Test’ approach</a:t>
            </a:r>
          </a:p>
          <a:p>
            <a:r>
              <a:rPr lang="en-US" dirty="0"/>
              <a:t>We use this approach to solve small problems.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715683"/>
            <a:ext cx="5791199" cy="2667000"/>
          </a:xfrm>
          <a:prstGeom prst="rect">
            <a:avLst/>
          </a:prstGeom>
          <a:noFill/>
          <a:ln>
            <a:noFill/>
          </a:ln>
        </p:spPr>
      </p:pic>
    </p:spTree>
    <p:extLst>
      <p:ext uri="{BB962C8B-B14F-4D97-AF65-F5344CB8AC3E}">
        <p14:creationId xmlns:p14="http://schemas.microsoft.com/office/powerpoint/2010/main" val="214983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Classical Approach</a:t>
            </a:r>
            <a:br>
              <a:rPr lang="en-US" dirty="0"/>
            </a:br>
            <a:endParaRPr lang="en-US" dirty="0"/>
          </a:p>
        </p:txBody>
      </p:sp>
      <p:sp>
        <p:nvSpPr>
          <p:cNvPr id="3" name="Content Placeholder 2"/>
          <p:cNvSpPr>
            <a:spLocks noGrp="1"/>
          </p:cNvSpPr>
          <p:nvPr>
            <p:ph idx="1"/>
          </p:nvPr>
        </p:nvSpPr>
        <p:spPr>
          <a:xfrm>
            <a:off x="907026" y="2286000"/>
            <a:ext cx="8229600" cy="1066800"/>
          </a:xfrm>
        </p:spPr>
        <p:txBody>
          <a:bodyPr>
            <a:normAutofit/>
          </a:bodyPr>
          <a:lstStyle/>
          <a:p>
            <a:pPr algn="just"/>
            <a:r>
              <a:rPr lang="en-US" dirty="0"/>
              <a:t>Consider the maze searching problem. </a:t>
            </a:r>
          </a:p>
          <a:p>
            <a:pPr algn="just"/>
            <a:endParaRPr lang="en-US" dirty="0"/>
          </a:p>
          <a:p>
            <a:pPr algn="just"/>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5"/>
          <p:cNvPicPr>
            <a:picLocks noChangeAspect="1"/>
          </p:cNvPicPr>
          <p:nvPr/>
        </p:nvPicPr>
        <p:blipFill>
          <a:blip r:embed="rId2"/>
          <a:stretch>
            <a:fillRect/>
          </a:stretch>
        </p:blipFill>
        <p:spPr>
          <a:xfrm>
            <a:off x="1347787" y="2667000"/>
            <a:ext cx="6248400" cy="3709988"/>
          </a:xfrm>
          <a:prstGeom prst="rect">
            <a:avLst/>
          </a:prstGeom>
        </p:spPr>
      </p:pic>
    </p:spTree>
    <p:extLst>
      <p:ext uri="{BB962C8B-B14F-4D97-AF65-F5344CB8AC3E}">
        <p14:creationId xmlns:p14="http://schemas.microsoft.com/office/powerpoint/2010/main" val="315683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Systematic problem Solving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a:t> For a simple problem or smaller problem we can use hit and trial approach to solve the problem. However when the problem is complex then we need a systematic way to solve the problem</a:t>
            </a:r>
          </a:p>
          <a:p>
            <a:endParaRPr lang="en-US" dirty="0"/>
          </a:p>
          <a:p>
            <a:r>
              <a:rPr lang="en-US" dirty="0"/>
              <a:t>The key to solve a complex problem is its representation.</a:t>
            </a:r>
          </a:p>
          <a:p>
            <a:endParaRPr lang="en-US" dirty="0"/>
          </a:p>
          <a:p>
            <a:r>
              <a:rPr lang="en-US" dirty="0"/>
              <a:t>Normally the problems are represented in the form of diagram (such as graph or trees).</a:t>
            </a:r>
          </a:p>
          <a:p>
            <a:pPr marL="0" indent="0">
              <a:buNone/>
            </a:pPr>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21569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and Graph Terminologies</a:t>
            </a:r>
          </a:p>
        </p:txBody>
      </p:sp>
      <p:sp>
        <p:nvSpPr>
          <p:cNvPr id="7" name="Text Placeholder 6"/>
          <p:cNvSpPr>
            <a:spLocks noGrp="1"/>
          </p:cNvSpPr>
          <p:nvPr>
            <p:ph type="body" idx="1"/>
          </p:nvPr>
        </p:nvSpPr>
        <p:spPr/>
        <p:txBody>
          <a:bodyPr/>
          <a:lstStyle/>
          <a:p>
            <a:r>
              <a:rPr lang="en-US" sz="3200" b="1" u="sng" dirty="0"/>
              <a:t>Graph</a:t>
            </a:r>
          </a:p>
        </p:txBody>
      </p:sp>
      <p:sp>
        <p:nvSpPr>
          <p:cNvPr id="8" name="Content Placeholder 7"/>
          <p:cNvSpPr>
            <a:spLocks noGrp="1"/>
          </p:cNvSpPr>
          <p:nvPr>
            <p:ph sz="half" idx="2"/>
          </p:nvPr>
        </p:nvSpPr>
        <p:spPr/>
        <p:txBody>
          <a:bodyPr>
            <a:normAutofit fontScale="92500" lnSpcReduction="10000"/>
          </a:bodyPr>
          <a:lstStyle/>
          <a:p>
            <a:r>
              <a:rPr lang="en-US" sz="2000" dirty="0"/>
              <a:t>A graph is a set of nodes and arc/edges that connect them. </a:t>
            </a:r>
          </a:p>
          <a:p>
            <a:r>
              <a:rPr lang="en-US" sz="2000" dirty="0"/>
              <a:t>A graph is said to be directed if its arcs contain directionality using arrows. </a:t>
            </a:r>
          </a:p>
          <a:p>
            <a:r>
              <a:rPr lang="en-US" sz="2000" dirty="0"/>
              <a:t>If arcs do not contain arrow then this graph is known as undirected graph. </a:t>
            </a:r>
          </a:p>
          <a:p>
            <a:endParaRPr lang="en-US" sz="2000" dirty="0"/>
          </a:p>
        </p:txBody>
      </p:sp>
      <p:sp>
        <p:nvSpPr>
          <p:cNvPr id="9" name="Text Placeholder 8"/>
          <p:cNvSpPr>
            <a:spLocks noGrp="1"/>
          </p:cNvSpPr>
          <p:nvPr>
            <p:ph type="body" sz="quarter" idx="3"/>
          </p:nvPr>
        </p:nvSpPr>
        <p:spPr/>
        <p:txBody>
          <a:bodyPr>
            <a:normAutofit lnSpcReduction="10000"/>
          </a:bodyPr>
          <a:lstStyle/>
          <a:p>
            <a:r>
              <a:rPr lang="en-US" sz="3200" b="1" u="sng" dirty="0"/>
              <a:t>Tree</a:t>
            </a:r>
          </a:p>
        </p:txBody>
      </p:sp>
      <p:sp>
        <p:nvSpPr>
          <p:cNvPr id="10" name="Content Placeholder 9"/>
          <p:cNvSpPr>
            <a:spLocks noGrp="1"/>
          </p:cNvSpPr>
          <p:nvPr>
            <p:ph sz="quarter" idx="4"/>
          </p:nvPr>
        </p:nvSpPr>
        <p:spPr/>
        <p:txBody>
          <a:bodyPr>
            <a:normAutofit fontScale="92500" lnSpcReduction="10000"/>
          </a:bodyPr>
          <a:lstStyle/>
          <a:p>
            <a:r>
              <a:rPr lang="en-US" dirty="0"/>
              <a:t>A tree is a graph in which two nodes have at most one path between them. </a:t>
            </a:r>
          </a:p>
          <a:p>
            <a:r>
              <a:rPr lang="en-US" dirty="0"/>
              <a:t>Trees often have roots that is why it is also known as rooted graph. </a:t>
            </a:r>
          </a:p>
          <a:p>
            <a:r>
              <a:rPr lang="en-US" dirty="0"/>
              <a:t>In tree cycles are not allowed which means that it is impossible for a path to loop or cycle continuously through a sequence of nodes.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9652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and Graph Terminologies</a:t>
            </a:r>
          </a:p>
        </p:txBody>
      </p:sp>
      <p:pic>
        <p:nvPicPr>
          <p:cNvPr id="5" name="Content Placeholder 4"/>
          <p:cNvPicPr>
            <a:picLocks noGrp="1" noChangeAspect="1"/>
          </p:cNvPicPr>
          <p:nvPr>
            <p:ph idx="1"/>
          </p:nvPr>
        </p:nvPicPr>
        <p:blipFill>
          <a:blip r:embed="rId2"/>
          <a:stretch>
            <a:fillRect/>
          </a:stretch>
        </p:blipFill>
        <p:spPr>
          <a:xfrm>
            <a:off x="1030044" y="2571170"/>
            <a:ext cx="7083912" cy="3404233"/>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49003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Problem Representation:</a:t>
            </a:r>
            <a:endParaRPr lang="en-US" dirty="0"/>
          </a:p>
        </p:txBody>
      </p:sp>
      <p:pic>
        <p:nvPicPr>
          <p:cNvPr id="5" name="Content Placeholder 4"/>
          <p:cNvPicPr>
            <a:picLocks noGrp="1" noChangeAspect="1"/>
          </p:cNvPicPr>
          <p:nvPr>
            <p:ph idx="1"/>
          </p:nvPr>
        </p:nvPicPr>
        <p:blipFill>
          <a:blip r:embed="rId2"/>
          <a:stretch>
            <a:fillRect/>
          </a:stretch>
        </p:blipFill>
        <p:spPr>
          <a:xfrm>
            <a:off x="4419600" y="3131964"/>
            <a:ext cx="4614894" cy="217268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Rectangle 5"/>
          <p:cNvSpPr/>
          <p:nvPr/>
        </p:nvSpPr>
        <p:spPr>
          <a:xfrm>
            <a:off x="495300" y="1709928"/>
            <a:ext cx="4076700" cy="5016758"/>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ea typeface="Calibri" panose="020F0502020204030204" pitchFamily="34" charset="0"/>
              </a:rPr>
              <a:t>It shows the problem of switching on the light in a graphical form.</a:t>
            </a:r>
          </a:p>
          <a:p>
            <a:pPr marL="285750" indent="-285750">
              <a:buFont typeface="Arial" panose="020B0604020202020204" pitchFamily="34" charset="0"/>
              <a:buChar char="•"/>
            </a:pPr>
            <a:r>
              <a:rPr lang="en-US" sz="1600" dirty="0"/>
              <a:t>Each rectangle represents the state of the switch board. </a:t>
            </a:r>
          </a:p>
          <a:p>
            <a:pPr marL="742950" lvl="1" indent="-285750">
              <a:buFont typeface="Arial" panose="020B0604020202020204" pitchFamily="34" charset="0"/>
              <a:buChar char="•"/>
            </a:pPr>
            <a:r>
              <a:rPr lang="en-US" sz="1600" dirty="0"/>
              <a:t>OFF | OFF| OFF means that all the three switches are OFF. </a:t>
            </a:r>
          </a:p>
          <a:p>
            <a:pPr marL="742950" lvl="1" indent="-285750">
              <a:buFont typeface="Arial" panose="020B0604020202020204" pitchFamily="34" charset="0"/>
              <a:buChar char="•"/>
            </a:pPr>
            <a:r>
              <a:rPr lang="en-US" sz="1600" dirty="0"/>
              <a:t>OFF| ON | OFF means that the first and the last switch is OFF and the middle one is 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Starting from the state when all the switches are OFF the person can proceed in any of the three ways by switching either one of the switch 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brings the person to the next level in the tree. Now from here he can explore the other options, till he gets to a state where the switch corresponding to the light is ON. </a:t>
            </a:r>
          </a:p>
        </p:txBody>
      </p:sp>
    </p:spTree>
    <p:extLst>
      <p:ext uri="{BB962C8B-B14F-4D97-AF65-F5344CB8AC3E}">
        <p14:creationId xmlns:p14="http://schemas.microsoft.com/office/powerpoint/2010/main" val="1656670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1492</TotalTime>
  <Words>1053</Words>
  <Application>Microsoft Office PowerPoint</Application>
  <PresentationFormat>On-screen Show (4:3)</PresentationFormat>
  <Paragraphs>122</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Corbel</vt:lpstr>
      <vt:lpstr>Times New Roman</vt:lpstr>
      <vt:lpstr>Parallax</vt:lpstr>
      <vt:lpstr>Problem Understanding and Representation</vt:lpstr>
      <vt:lpstr>Content</vt:lpstr>
      <vt:lpstr>AI as Problem Solving</vt:lpstr>
      <vt:lpstr>Classical Approach </vt:lpstr>
      <vt:lpstr>Classical Approach </vt:lpstr>
      <vt:lpstr>Systematic problem Solving approach</vt:lpstr>
      <vt:lpstr>Tree and Graph Terminologies</vt:lpstr>
      <vt:lpstr>Tree and Graph Terminologies</vt:lpstr>
      <vt:lpstr>Problem Representation:</vt:lpstr>
      <vt:lpstr>Problem Representation-Tic Tac Toe</vt:lpstr>
      <vt:lpstr>Problem Representation- 8-Puzzle Game:</vt:lpstr>
      <vt:lpstr>Problem Representation- The Traveling Salesperson</vt:lpstr>
      <vt:lpstr>Problem Representation- The Two-One Problem </vt:lpstr>
      <vt:lpstr>Problem Representation- The Two-One Problem</vt:lpstr>
      <vt:lpstr>Problem Representation- The Two-One Problem </vt:lpstr>
      <vt:lpstr>Components of Problem Solving:</vt:lpstr>
      <vt:lpstr>Searching</vt:lpstr>
      <vt:lpstr>Searching Strategies</vt:lpstr>
      <vt:lpstr>Blind Search-Simple Back Tracking Algorithm</vt:lpstr>
      <vt:lpstr>Simple Back Tracking Searching Algorithm</vt:lpstr>
      <vt:lpstr>Simple Back Tracking Searching Algorithm</vt:lpstr>
      <vt:lpstr>Assignment # 2</vt:lpstr>
      <vt:lpstr>DFS with Iterative Deepening/Progressive deepening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Syeda Zainab Yousaf Zaidi</cp:lastModifiedBy>
  <cp:revision>322</cp:revision>
  <dcterms:created xsi:type="dcterms:W3CDTF">2006-08-16T00:00:00Z</dcterms:created>
  <dcterms:modified xsi:type="dcterms:W3CDTF">2021-03-10T18:22:39Z</dcterms:modified>
</cp:coreProperties>
</file>