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5"/>
  </p:notesMasterIdLst>
  <p:sldIdLst>
    <p:sldId id="256" r:id="rId2"/>
    <p:sldId id="257" r:id="rId3"/>
    <p:sldId id="290" r:id="rId4"/>
    <p:sldId id="291" r:id="rId5"/>
    <p:sldId id="292" r:id="rId6"/>
    <p:sldId id="294" r:id="rId7"/>
    <p:sldId id="297" r:id="rId8"/>
    <p:sldId id="295" r:id="rId9"/>
    <p:sldId id="296" r:id="rId10"/>
    <p:sldId id="298" r:id="rId11"/>
    <p:sldId id="293" r:id="rId12"/>
    <p:sldId id="299" r:id="rId13"/>
    <p:sldId id="323"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2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110F4B-8399-4593-BE80-4917AB330D46}" type="datetimeFigureOut">
              <a:rPr lang="en-US" smtClean="0"/>
              <a:t>10/6/2020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D9D356-9898-4091-B7D4-B18CEC11F9AD}" type="slidenum">
              <a:rPr lang="en-US" smtClean="0"/>
              <a:t>‹#›</a:t>
            </a:fld>
            <a:endParaRPr lang="en-US"/>
          </a:p>
        </p:txBody>
      </p:sp>
    </p:spTree>
    <p:extLst>
      <p:ext uri="{BB962C8B-B14F-4D97-AF65-F5344CB8AC3E}">
        <p14:creationId xmlns:p14="http://schemas.microsoft.com/office/powerpoint/2010/main" val="1200273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D9D356-9898-4091-B7D4-B18CEC11F9AD}" type="slidenum">
              <a:rPr lang="en-US" smtClean="0"/>
              <a:t>1</a:t>
            </a:fld>
            <a:endParaRPr lang="en-US"/>
          </a:p>
        </p:txBody>
      </p:sp>
    </p:spTree>
    <p:extLst>
      <p:ext uri="{BB962C8B-B14F-4D97-AF65-F5344CB8AC3E}">
        <p14:creationId xmlns:p14="http://schemas.microsoft.com/office/powerpoint/2010/main" val="1196818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E2592CB8-30A0-4C2D-91B5-73AC20275DCC}" type="datetime1">
              <a:rPr lang="en-US" smtClean="0"/>
              <a:t>10/6/2020</a:t>
            </a:fld>
            <a:endParaRPr lang="en-US"/>
          </a:p>
        </p:txBody>
      </p:sp>
      <p:sp>
        <p:nvSpPr>
          <p:cNvPr id="5" name="Footer Placeholder 4"/>
          <p:cNvSpPr>
            <a:spLocks noGrp="1"/>
          </p:cNvSpPr>
          <p:nvPr>
            <p:ph type="ftr" sz="quarter" idx="11"/>
          </p:nvPr>
        </p:nvSpPr>
        <p:spPr>
          <a:xfrm>
            <a:off x="3623733" y="6117336"/>
            <a:ext cx="3609438" cy="365125"/>
          </a:xfrm>
        </p:spPr>
        <p:txBody>
          <a:bodyPr/>
          <a:lstStyle/>
          <a:p>
            <a:endParaRPr lang="en-US"/>
          </a:p>
        </p:txBody>
      </p:sp>
      <p:sp>
        <p:nvSpPr>
          <p:cNvPr id="6" name="Slide Number Placeholder 5"/>
          <p:cNvSpPr>
            <a:spLocks noGrp="1"/>
          </p:cNvSpPr>
          <p:nvPr>
            <p:ph type="sldNum" sz="quarter" idx="12"/>
          </p:nvPr>
        </p:nvSpPr>
        <p:spPr>
          <a:xfrm>
            <a:off x="8275320" y="6117336"/>
            <a:ext cx="411480" cy="365125"/>
          </a:xfrm>
        </p:spPr>
        <p:txBody>
          <a:bodyPr/>
          <a:lstStyle/>
          <a:p>
            <a:fld id="{B6F15528-21DE-4FAA-801E-634DDDAF4B2B}" type="slidenum">
              <a:rPr lang="en-US" smtClean="0"/>
              <a:pPr/>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3669771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714345-0C9F-4D0C-9F13-70BEE31C14D0}" type="datetime1">
              <a:rPr lang="en-US" smtClean="0"/>
              <a:t>10/6/2020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4233205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714345-0C9F-4D0C-9F13-70BEE31C14D0}" type="datetime1">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3793074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714345-0C9F-4D0C-9F13-70BEE31C14D0}" type="datetime1">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47813482"/>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714345-0C9F-4D0C-9F13-70BEE31C14D0}" type="datetime1">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7136999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714345-0C9F-4D0C-9F13-70BEE31C14D0}" type="datetime1">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6458084"/>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714345-0C9F-4D0C-9F13-70BEE31C14D0}" type="datetime1">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6110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ED0407-2BD9-460B-808E-44286D7EC802}" type="datetime1">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888291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71136D-CD44-4EC0-9C3D-85E8C4D62FB9}" type="datetime1">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89842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76F49F16-9C02-4181-AB5B-3C57F8BC2AF0}" type="datetime1">
              <a:rPr lang="en-US" smtClean="0"/>
              <a:t>10/6/2020</a:t>
            </a:fld>
            <a:endParaRPr lang="en-US"/>
          </a:p>
        </p:txBody>
      </p:sp>
      <p:sp>
        <p:nvSpPr>
          <p:cNvPr id="5" name="Footer Placeholder 4"/>
          <p:cNvSpPr>
            <a:spLocks noGrp="1"/>
          </p:cNvSpPr>
          <p:nvPr>
            <p:ph type="ftr" sz="quarter" idx="11"/>
          </p:nvPr>
        </p:nvSpPr>
        <p:spPr>
          <a:xfrm>
            <a:off x="1972647" y="6108173"/>
            <a:ext cx="5314517" cy="365125"/>
          </a:xfrm>
        </p:spPr>
        <p:txBody>
          <a:bodyPr/>
          <a:lstStyle/>
          <a:p>
            <a:endParaRPr lang="en-US"/>
          </a:p>
        </p:txBody>
      </p:sp>
      <p:sp>
        <p:nvSpPr>
          <p:cNvPr id="6" name="Slide Number Placeholder 5"/>
          <p:cNvSpPr>
            <a:spLocks noGrp="1"/>
          </p:cNvSpPr>
          <p:nvPr>
            <p:ph type="sldNum" sz="quarter" idx="12"/>
          </p:nvPr>
        </p:nvSpPr>
        <p:spPr>
          <a:xfrm>
            <a:off x="8258967" y="6108173"/>
            <a:ext cx="427833"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94996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6291E6-66BA-4D45-B1B3-81C2FC384583}" type="datetime1">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73317" y="6116070"/>
            <a:ext cx="413483"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1918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927106-5C34-4E72-99E2-1FCDCF32ED0F}" type="datetime1">
              <a:rPr lang="en-US" smtClean="0"/>
              <a:t>10/6/2020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36965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D9D2BC-E0E3-4407-8ADF-1C853B84C5BE}" type="datetime1">
              <a:rPr lang="en-US" smtClean="0"/>
              <a:t>10/6/2020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49859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794D31-501C-43DF-B557-7FC61A32FFAF}" type="datetime1">
              <a:rPr lang="en-US" smtClean="0"/>
              <a:t>10/6/2020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83424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491C03-5F38-41F2-94AD-F4180F46B54A}" type="datetime1">
              <a:rPr lang="en-US" smtClean="0"/>
              <a:t>10/6/2020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61333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EB1AB2-53D0-4BB6-83E5-1F6DCC8BB7C1}" type="datetime1">
              <a:rPr lang="en-US" smtClean="0"/>
              <a:t>10/6/2020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52430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FA3018-9A56-4323-A62C-FC57C17EAFD7}" type="datetime1">
              <a:rPr lang="en-US" smtClean="0"/>
              <a:t>10/6/2020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62106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D714345-0C9F-4D0C-9F13-70BEE31C14D0}" type="datetime1">
              <a:rPr lang="en-US" smtClean="0"/>
              <a:t>10/6/2020</a:t>
            </a:fld>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75836874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C31A57D-3623-4BBC-9E47-431A8FE2328E}"/>
              </a:ext>
            </a:extLst>
          </p:cNvPr>
          <p:cNvSpPr>
            <a:spLocks noGrp="1"/>
          </p:cNvSpPr>
          <p:nvPr>
            <p:ph type="ctrTitle"/>
          </p:nvPr>
        </p:nvSpPr>
        <p:spPr>
          <a:xfrm>
            <a:off x="1219200" y="2286000"/>
            <a:ext cx="7404327" cy="3488266"/>
          </a:xfrm>
        </p:spPr>
        <p:txBody>
          <a:bodyPr>
            <a:normAutofit/>
          </a:bodyPr>
          <a:lstStyle/>
          <a:p>
            <a:r>
              <a:rPr lang="en-US" sz="4800" dirty="0"/>
              <a:t>Heuristic Evaluation Function</a:t>
            </a:r>
            <a:br>
              <a:rPr lang="en-US" sz="4800" dirty="0"/>
            </a:br>
            <a:br>
              <a:rPr lang="en-US" sz="4800" dirty="0"/>
            </a:br>
            <a:endParaRPr lang="en-US" sz="4800" dirty="0"/>
          </a:p>
        </p:txBody>
      </p:sp>
      <p:sp>
        <p:nvSpPr>
          <p:cNvPr id="11" name="Subtitle 4">
            <a:extLst>
              <a:ext uri="{FF2B5EF4-FFF2-40B4-BE49-F238E27FC236}">
                <a16:creationId xmlns:a16="http://schemas.microsoft.com/office/drawing/2014/main" id="{BF018E0D-257B-4A37-B72F-CFBE844B72DE}"/>
              </a:ext>
            </a:extLst>
          </p:cNvPr>
          <p:cNvSpPr>
            <a:spLocks noGrp="1"/>
          </p:cNvSpPr>
          <p:nvPr>
            <p:ph type="subTitle" idx="1"/>
          </p:nvPr>
        </p:nvSpPr>
        <p:spPr>
          <a:xfrm>
            <a:off x="2924238" y="4402666"/>
            <a:ext cx="5762563" cy="1364531"/>
          </a:xfrm>
        </p:spPr>
        <p:txBody>
          <a:bodyPr/>
          <a:lstStyle/>
          <a:p>
            <a:r>
              <a:rPr lang="en-US" sz="1800" dirty="0"/>
              <a:t>Instructor: Zainab Yousuf</a:t>
            </a:r>
          </a:p>
          <a:p>
            <a:endParaRPr lang="en-US" sz="1800" dirty="0"/>
          </a:p>
          <a:p>
            <a:endParaRPr lang="en-US" sz="1800" dirty="0"/>
          </a:p>
          <a:p>
            <a:endParaRPr lang="en-US" sz="1800" dirty="0"/>
          </a:p>
          <a:p>
            <a:endParaRPr lang="en-US" dirty="0"/>
          </a:p>
        </p:txBody>
      </p:sp>
    </p:spTree>
    <p:extLst>
      <p:ext uri="{BB962C8B-B14F-4D97-AF65-F5344CB8AC3E}">
        <p14:creationId xmlns:p14="http://schemas.microsoft.com/office/powerpoint/2010/main" val="3500701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Heuristic Example-Tic-Tac-Toe</a:t>
            </a:r>
          </a:p>
        </p:txBody>
      </p:sp>
      <p:pic>
        <p:nvPicPr>
          <p:cNvPr id="6" name="Content Placeholder 5"/>
          <p:cNvPicPr>
            <a:picLocks noGrp="1" noChangeAspect="1"/>
          </p:cNvPicPr>
          <p:nvPr>
            <p:ph idx="1"/>
          </p:nvPr>
        </p:nvPicPr>
        <p:blipFill rotWithShape="1">
          <a:blip r:embed="rId2"/>
          <a:stretch/>
        </p:blipFill>
        <p:spPr>
          <a:xfrm>
            <a:off x="3029635" y="1959019"/>
            <a:ext cx="3609661" cy="4663706"/>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3639529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066799"/>
          </a:xfrm>
        </p:spPr>
        <p:txBody>
          <a:bodyPr/>
          <a:lstStyle/>
          <a:p>
            <a:r>
              <a:rPr lang="en-US" dirty="0"/>
              <a:t>Heuristic Example-8 Puzzle</a:t>
            </a:r>
          </a:p>
        </p:txBody>
      </p:sp>
      <p:pic>
        <p:nvPicPr>
          <p:cNvPr id="5" name="Content Placeholder 4"/>
          <p:cNvPicPr>
            <a:picLocks noGrp="1" noChangeAspect="1"/>
          </p:cNvPicPr>
          <p:nvPr>
            <p:ph idx="1"/>
          </p:nvPr>
        </p:nvPicPr>
        <p:blipFill rotWithShape="1">
          <a:blip r:embed="rId2"/>
          <a:srcRect b="10937"/>
          <a:stretch/>
        </p:blipFill>
        <p:spPr>
          <a:xfrm>
            <a:off x="2017858" y="1524000"/>
            <a:ext cx="5108284" cy="5105400"/>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2518696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Heuristic Example-8 Puzzle</a:t>
            </a:r>
          </a:p>
        </p:txBody>
      </p:sp>
      <p:pic>
        <p:nvPicPr>
          <p:cNvPr id="6" name="Content Placeholder 5"/>
          <p:cNvPicPr>
            <a:picLocks noGrp="1" noChangeAspect="1"/>
          </p:cNvPicPr>
          <p:nvPr>
            <p:ph idx="1"/>
          </p:nvPr>
        </p:nvPicPr>
        <p:blipFill rotWithShape="1">
          <a:blip r:embed="rId2"/>
          <a:srcRect b="8490"/>
          <a:stretch/>
        </p:blipFill>
        <p:spPr>
          <a:xfrm>
            <a:off x="1295495" y="2318862"/>
            <a:ext cx="7077941" cy="3861959"/>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1346935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A4299-61F3-4E35-BBBB-BDDE393C37AE}"/>
              </a:ext>
            </a:extLst>
          </p:cNvPr>
          <p:cNvSpPr>
            <a:spLocks noGrp="1"/>
          </p:cNvSpPr>
          <p:nvPr>
            <p:ph type="title"/>
          </p:nvPr>
        </p:nvSpPr>
        <p:spPr>
          <a:xfrm>
            <a:off x="2929208" y="2771776"/>
            <a:ext cx="3285585" cy="1314449"/>
          </a:xfrm>
        </p:spPr>
        <p:txBody>
          <a:bodyPr/>
          <a:lstStyle/>
          <a:p>
            <a:r>
              <a:rPr lang="en-US" b="1" i="1" dirty="0">
                <a:solidFill>
                  <a:schemeClr val="accent1">
                    <a:lumMod val="75000"/>
                  </a:schemeClr>
                </a:solidFill>
              </a:rPr>
              <a:t>Thank You</a:t>
            </a:r>
          </a:p>
        </p:txBody>
      </p:sp>
    </p:spTree>
    <p:extLst>
      <p:ext uri="{BB962C8B-B14F-4D97-AF65-F5344CB8AC3E}">
        <p14:creationId xmlns:p14="http://schemas.microsoft.com/office/powerpoint/2010/main" val="534030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sp>
        <p:nvSpPr>
          <p:cNvPr id="3" name="Content Placeholder 2"/>
          <p:cNvSpPr>
            <a:spLocks noGrp="1"/>
          </p:cNvSpPr>
          <p:nvPr>
            <p:ph idx="1"/>
          </p:nvPr>
        </p:nvSpPr>
        <p:spPr>
          <a:xfrm>
            <a:off x="976271" y="1762592"/>
            <a:ext cx="7704667" cy="3332816"/>
          </a:xfrm>
        </p:spPr>
        <p:txBody>
          <a:bodyPr/>
          <a:lstStyle/>
          <a:p>
            <a:pPr lvl="0"/>
            <a:r>
              <a:rPr lang="en-US" b="1" dirty="0"/>
              <a:t>Informed/Heuristic based Search</a:t>
            </a:r>
          </a:p>
          <a:p>
            <a:pPr lvl="0"/>
            <a:r>
              <a:rPr lang="en-US" b="1" dirty="0"/>
              <a:t>Heuristic Evaluation Function</a:t>
            </a:r>
            <a:endParaRPr lang="en-US" dirty="0"/>
          </a:p>
          <a:p>
            <a:endParaRPr lang="en-US" dirty="0"/>
          </a:p>
          <a:p>
            <a:pPr lvl="0"/>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920852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Informed/Heuristic based Search</a:t>
            </a:r>
            <a:br>
              <a:rPr lang="en-US" b="1" dirty="0"/>
            </a:br>
            <a:endParaRPr lang="en-US" dirty="0"/>
          </a:p>
        </p:txBody>
      </p:sp>
      <p:sp>
        <p:nvSpPr>
          <p:cNvPr id="3" name="Content Placeholder 2"/>
          <p:cNvSpPr>
            <a:spLocks noGrp="1"/>
          </p:cNvSpPr>
          <p:nvPr>
            <p:ph idx="1"/>
          </p:nvPr>
        </p:nvSpPr>
        <p:spPr/>
        <p:txBody>
          <a:bodyPr>
            <a:normAutofit fontScale="85000" lnSpcReduction="10000"/>
          </a:bodyPr>
          <a:lstStyle/>
          <a:p>
            <a:r>
              <a:rPr lang="en-US" dirty="0"/>
              <a:t>So far we have looked into procedures that search the search space in an uninformed manner which is costly with respect to either time, space or both. </a:t>
            </a:r>
          </a:p>
          <a:p>
            <a:pPr marL="0" indent="0">
              <a:buNone/>
            </a:pPr>
            <a:endParaRPr lang="en-US" dirty="0"/>
          </a:p>
          <a:p>
            <a:r>
              <a:rPr lang="en-US" dirty="0"/>
              <a:t>We now focus on a few techniques that search the solution space in an informed manner using something which is called a heuristic. </a:t>
            </a:r>
          </a:p>
          <a:p>
            <a:pPr marL="0" indent="0">
              <a:buNone/>
            </a:pPr>
            <a:endParaRPr lang="en-US" dirty="0"/>
          </a:p>
          <a:p>
            <a:r>
              <a:rPr lang="en-US" dirty="0"/>
              <a:t>Such techniques are called heuristic based searches or informed searches.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904031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Informed/Heuristic based Search</a:t>
            </a:r>
            <a:br>
              <a:rPr lang="en-US" b="1" dirty="0"/>
            </a:br>
            <a:endParaRPr lang="en-US" dirty="0"/>
          </a:p>
        </p:txBody>
      </p:sp>
      <p:sp>
        <p:nvSpPr>
          <p:cNvPr id="3" name="Content Placeholder 2"/>
          <p:cNvSpPr>
            <a:spLocks noGrp="1"/>
          </p:cNvSpPr>
          <p:nvPr>
            <p:ph idx="1"/>
          </p:nvPr>
        </p:nvSpPr>
        <p:spPr>
          <a:xfrm>
            <a:off x="853016" y="1881513"/>
            <a:ext cx="7704667" cy="3332816"/>
          </a:xfrm>
        </p:spPr>
        <p:txBody>
          <a:bodyPr/>
          <a:lstStyle/>
          <a:p>
            <a:pPr marL="0" indent="0" algn="ctr">
              <a:buNone/>
            </a:pPr>
            <a:r>
              <a:rPr lang="en-US" dirty="0"/>
              <a:t>The basic idea of a heuristic search is that rather than trying all possible search paths, you try and focus on paths that seem to be getting you closer to your goal state using some kind of a “guide”.</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
        <p:nvSpPr>
          <p:cNvPr id="5" name="Rectangle 4"/>
          <p:cNvSpPr/>
          <p:nvPr/>
        </p:nvSpPr>
        <p:spPr>
          <a:xfrm>
            <a:off x="704850" y="4038600"/>
            <a:ext cx="8001000" cy="1578894"/>
          </a:xfrm>
          <a:prstGeom prst="rect">
            <a:avLst/>
          </a:prstGeom>
        </p:spPr>
        <p:txBody>
          <a:bodyPr wrap="square">
            <a:spAutoFit/>
          </a:bodyPr>
          <a:lstStyle/>
          <a:p>
            <a:pPr algn="just">
              <a:lnSpc>
                <a:spcPct val="115000"/>
              </a:lnSpc>
            </a:pPr>
            <a:r>
              <a:rPr lang="en-US" sz="2000" dirty="0">
                <a:solidFill>
                  <a:srgbClr val="FF0000"/>
                </a:solidFill>
              </a:rPr>
              <a:t>Recall the example of the mouse searching for cheese. The smell of cheese guides the mouse in the maze, in other words the strength of the smell informs the mouse that how far is it from the goal state. Here the smell of cheese is the heuristic and it is quite accurate</a:t>
            </a:r>
            <a:r>
              <a:rPr lang="en-US" sz="2400" dirty="0"/>
              <a:t>. </a:t>
            </a:r>
          </a:p>
        </p:txBody>
      </p:sp>
    </p:spTree>
    <p:extLst>
      <p:ext uri="{BB962C8B-B14F-4D97-AF65-F5344CB8AC3E}">
        <p14:creationId xmlns:p14="http://schemas.microsoft.com/office/powerpoint/2010/main" val="3065234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Heuristic</a:t>
            </a:r>
          </a:p>
        </p:txBody>
      </p:sp>
      <p:sp>
        <p:nvSpPr>
          <p:cNvPr id="3" name="Content Placeholder 2"/>
          <p:cNvSpPr>
            <a:spLocks noGrp="1"/>
          </p:cNvSpPr>
          <p:nvPr>
            <p:ph idx="1"/>
          </p:nvPr>
        </p:nvSpPr>
        <p:spPr>
          <a:xfrm>
            <a:off x="982132" y="1840974"/>
            <a:ext cx="7704667" cy="4267199"/>
          </a:xfrm>
        </p:spPr>
        <p:txBody>
          <a:bodyPr>
            <a:normAutofit fontScale="92500" lnSpcReduction="20000"/>
          </a:bodyPr>
          <a:lstStyle/>
          <a:p>
            <a:r>
              <a:rPr lang="en-US" dirty="0"/>
              <a:t>You generally can't be sure that you are really near to your goal state in a search space. </a:t>
            </a:r>
          </a:p>
          <a:p>
            <a:r>
              <a:rPr lang="en-US" dirty="0"/>
              <a:t>However, heuristics may provide a good guess to move in search space. </a:t>
            </a:r>
          </a:p>
          <a:p>
            <a:r>
              <a:rPr lang="en-US" dirty="0"/>
              <a:t>Heuristic is some sort of guess/hint that can be represented by a numeric value.</a:t>
            </a:r>
          </a:p>
          <a:p>
            <a:pPr lvl="1"/>
            <a:r>
              <a:rPr lang="en-US" dirty="0"/>
              <a:t>It may represent winning chances in a game</a:t>
            </a:r>
          </a:p>
          <a:p>
            <a:pPr lvl="1"/>
            <a:r>
              <a:rPr lang="en-US" dirty="0"/>
              <a:t>It may represent the cost of a route in a map etc.</a:t>
            </a:r>
          </a:p>
          <a:p>
            <a:r>
              <a:rPr lang="en-US" dirty="0"/>
              <a:t>It must be noted that heuristics don’t always give us the right guess, and hence the correct solutions.</a:t>
            </a:r>
          </a:p>
          <a:p>
            <a:pPr lvl="1"/>
            <a:r>
              <a:rPr lang="en-US" sz="1600" dirty="0">
                <a:solidFill>
                  <a:srgbClr val="FF0000"/>
                </a:solidFill>
              </a:rPr>
              <a:t>In mouse maze problem consider that the maze has fences fixed along some of the paths through which the smell can pass. Our heuristic might guide us on a path which is blocked by a fence, hence again the heuristic is misguiding us.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1260756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Heuristic</a:t>
            </a:r>
          </a:p>
        </p:txBody>
      </p:sp>
      <p:sp>
        <p:nvSpPr>
          <p:cNvPr id="3" name="Content Placeholder 2"/>
          <p:cNvSpPr>
            <a:spLocks noGrp="1"/>
          </p:cNvSpPr>
          <p:nvPr>
            <p:ph idx="1"/>
          </p:nvPr>
        </p:nvSpPr>
        <p:spPr>
          <a:xfrm>
            <a:off x="982133" y="1600200"/>
            <a:ext cx="7704667" cy="4724400"/>
          </a:xfrm>
        </p:spPr>
        <p:txBody>
          <a:bodyPr>
            <a:normAutofit/>
          </a:bodyPr>
          <a:lstStyle/>
          <a:p>
            <a:r>
              <a:rPr lang="en-US" dirty="0"/>
              <a:t>Heuristics attack this complexity by guiding the search along the most “promising” path through the space thus eliminating unpromising states and their descendants from consideration.</a:t>
            </a:r>
          </a:p>
          <a:p>
            <a:r>
              <a:rPr lang="en-US" dirty="0"/>
              <a:t>It is useful to think of heuristic algorithms as consisting of two parts: </a:t>
            </a:r>
          </a:p>
          <a:p>
            <a:pPr lvl="1"/>
            <a:r>
              <a:rPr lang="en-US" dirty="0"/>
              <a:t>The heuristic measuring function: To estimate heuristic value</a:t>
            </a:r>
          </a:p>
          <a:p>
            <a:pPr lvl="1"/>
            <a:r>
              <a:rPr lang="en-US" dirty="0"/>
              <a:t>An algorithm that uses it to search the state space.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3398266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819400"/>
            <a:ext cx="8229600" cy="990600"/>
          </a:xfrm>
        </p:spPr>
        <p:txBody>
          <a:bodyPr/>
          <a:lstStyle/>
          <a:p>
            <a:r>
              <a:rPr lang="en-US" dirty="0"/>
              <a:t>Heuristic Evaluation Function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858454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Heuristic Example-Tic-Tac-Toe</a:t>
            </a:r>
          </a:p>
        </p:txBody>
      </p:sp>
      <p:sp>
        <p:nvSpPr>
          <p:cNvPr id="3" name="Content Placeholder 2"/>
          <p:cNvSpPr>
            <a:spLocks noGrp="1"/>
          </p:cNvSpPr>
          <p:nvPr>
            <p:ph idx="1"/>
          </p:nvPr>
        </p:nvSpPr>
        <p:spPr>
          <a:xfrm>
            <a:off x="609600" y="771993"/>
            <a:ext cx="8534400" cy="3332816"/>
          </a:xfrm>
        </p:spPr>
        <p:txBody>
          <a:bodyPr/>
          <a:lstStyle/>
          <a:p>
            <a:r>
              <a:rPr lang="en-US" dirty="0"/>
              <a:t>In a complete search space there are 9! Possible state to search, through heuristics this search can be reduced. Symmetry reduction decreases the search space.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pic>
        <p:nvPicPr>
          <p:cNvPr id="5" name="Picture 4"/>
          <p:cNvPicPr>
            <a:picLocks noChangeAspect="1"/>
          </p:cNvPicPr>
          <p:nvPr/>
        </p:nvPicPr>
        <p:blipFill rotWithShape="1">
          <a:blip r:embed="rId2"/>
          <a:srcRect b="14841"/>
          <a:stretch/>
        </p:blipFill>
        <p:spPr>
          <a:xfrm>
            <a:off x="2224810" y="3166684"/>
            <a:ext cx="5303980" cy="3691316"/>
          </a:xfrm>
          <a:prstGeom prst="rect">
            <a:avLst/>
          </a:prstGeom>
        </p:spPr>
      </p:pic>
    </p:spTree>
    <p:extLst>
      <p:ext uri="{BB962C8B-B14F-4D97-AF65-F5344CB8AC3E}">
        <p14:creationId xmlns:p14="http://schemas.microsoft.com/office/powerpoint/2010/main" val="3725899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Heuristic Example-Tic-Tac-Toe</a:t>
            </a:r>
          </a:p>
        </p:txBody>
      </p:sp>
      <p:pic>
        <p:nvPicPr>
          <p:cNvPr id="5" name="Content Placeholder 4"/>
          <p:cNvPicPr>
            <a:picLocks noGrp="1"/>
          </p:cNvPicPr>
          <p:nvPr>
            <p:ph idx="1"/>
          </p:nvPr>
        </p:nvPicPr>
        <p:blipFill rotWithShape="1">
          <a:blip r:embed="rId2">
            <a:extLst>
              <a:ext uri="{28A0092B-C50C-407E-A947-70E740481C1C}">
                <a14:useLocalDpi xmlns:a14="http://schemas.microsoft.com/office/drawing/2010/main" val="0"/>
              </a:ext>
            </a:extLst>
          </a:blip>
          <a:srcRect b="21871"/>
          <a:stretch/>
        </p:blipFill>
        <p:spPr bwMode="auto">
          <a:xfrm>
            <a:off x="838200" y="2939786"/>
            <a:ext cx="7467600" cy="2667001"/>
          </a:xfrm>
          <a:prstGeom prst="rect">
            <a:avLst/>
          </a:prstGeom>
          <a:noFill/>
          <a:ln>
            <a:noFill/>
          </a:ln>
        </p:spPr>
      </p:pic>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28524652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1541</TotalTime>
  <Words>451</Words>
  <Application>Microsoft Office PowerPoint</Application>
  <PresentationFormat>On-screen Show (4:3)</PresentationFormat>
  <Paragraphs>49</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Corbel</vt:lpstr>
      <vt:lpstr>Parallax</vt:lpstr>
      <vt:lpstr>Heuristic Evaluation Function  </vt:lpstr>
      <vt:lpstr>Content</vt:lpstr>
      <vt:lpstr>Informed/Heuristic based Search </vt:lpstr>
      <vt:lpstr>Informed/Heuristic based Search </vt:lpstr>
      <vt:lpstr>Heuristic</vt:lpstr>
      <vt:lpstr>Heuristic</vt:lpstr>
      <vt:lpstr>Heuristic Evaluation Function</vt:lpstr>
      <vt:lpstr>Heuristic Example-Tic-Tac-Toe</vt:lpstr>
      <vt:lpstr>Heuristic Example-Tic-Tac-Toe</vt:lpstr>
      <vt:lpstr>Heuristic Example-Tic-Tac-Toe</vt:lpstr>
      <vt:lpstr>Heuristic Example-8 Puzzle</vt:lpstr>
      <vt:lpstr>Heuristic Example-8 Puzzle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dc:creator>ZAINAB</dc:creator>
  <cp:lastModifiedBy>Syeda Zainab Yousaf Zaidi</cp:lastModifiedBy>
  <cp:revision>325</cp:revision>
  <dcterms:created xsi:type="dcterms:W3CDTF">2006-08-16T00:00:00Z</dcterms:created>
  <dcterms:modified xsi:type="dcterms:W3CDTF">2020-10-06T05:12:39Z</dcterms:modified>
</cp:coreProperties>
</file>