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6"/>
  </p:notesMasterIdLst>
  <p:sldIdLst>
    <p:sldId id="256" r:id="rId2"/>
    <p:sldId id="257" r:id="rId3"/>
    <p:sldId id="291" r:id="rId4"/>
    <p:sldId id="292" r:id="rId5"/>
    <p:sldId id="290" r:id="rId6"/>
    <p:sldId id="293" r:id="rId7"/>
    <p:sldId id="294" r:id="rId8"/>
    <p:sldId id="296" r:id="rId9"/>
    <p:sldId id="295" r:id="rId10"/>
    <p:sldId id="298" r:id="rId11"/>
    <p:sldId id="299" r:id="rId12"/>
    <p:sldId id="300" r:id="rId13"/>
    <p:sldId id="297" r:id="rId14"/>
    <p:sldId id="301" r:id="rId15"/>
    <p:sldId id="303" r:id="rId16"/>
    <p:sldId id="304" r:id="rId17"/>
    <p:sldId id="309" r:id="rId18"/>
    <p:sldId id="310" r:id="rId19"/>
    <p:sldId id="306" r:id="rId20"/>
    <p:sldId id="305" r:id="rId21"/>
    <p:sldId id="307" r:id="rId22"/>
    <p:sldId id="308" r:id="rId23"/>
    <p:sldId id="302" r:id="rId24"/>
    <p:sldId id="289"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2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110F4B-8399-4593-BE80-4917AB330D46}" type="datetimeFigureOut">
              <a:rPr lang="en-US" smtClean="0"/>
              <a:t>10/15/2020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D9D356-9898-4091-B7D4-B18CEC11F9AD}" type="slidenum">
              <a:rPr lang="en-US" smtClean="0"/>
              <a:t>‹#›</a:t>
            </a:fld>
            <a:endParaRPr lang="en-US"/>
          </a:p>
        </p:txBody>
      </p:sp>
    </p:spTree>
    <p:extLst>
      <p:ext uri="{BB962C8B-B14F-4D97-AF65-F5344CB8AC3E}">
        <p14:creationId xmlns:p14="http://schemas.microsoft.com/office/powerpoint/2010/main" val="1200273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D9D356-9898-4091-B7D4-B18CEC11F9AD}" type="slidenum">
              <a:rPr lang="en-US" smtClean="0"/>
              <a:t>1</a:t>
            </a:fld>
            <a:endParaRPr lang="en-US"/>
          </a:p>
        </p:txBody>
      </p:sp>
    </p:spTree>
    <p:extLst>
      <p:ext uri="{BB962C8B-B14F-4D97-AF65-F5344CB8AC3E}">
        <p14:creationId xmlns:p14="http://schemas.microsoft.com/office/powerpoint/2010/main" val="1196818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E2592CB8-30A0-4C2D-91B5-73AC20275DCC}" type="datetime1">
              <a:rPr lang="en-US" smtClean="0"/>
              <a:t>10/15/2020</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B6F15528-21DE-4FAA-801E-634DDDAF4B2B}" type="slidenum">
              <a:rPr lang="en-US" smtClean="0"/>
              <a:pPr/>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3490339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714345-0C9F-4D0C-9F13-70BEE31C14D0}" type="datetime1">
              <a:rPr lang="en-US" smtClean="0"/>
              <a:t>10/15/2020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7734229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714345-0C9F-4D0C-9F13-70BEE31C14D0}" type="datetime1">
              <a:rPr lang="en-US" smtClean="0"/>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5473458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714345-0C9F-4D0C-9F13-70BEE31C14D0}" type="datetime1">
              <a:rPr lang="en-US" smtClean="0"/>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2309130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714345-0C9F-4D0C-9F13-70BEE31C14D0}" type="datetime1">
              <a:rPr lang="en-US" smtClean="0"/>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1811305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714345-0C9F-4D0C-9F13-70BEE31C14D0}" type="datetime1">
              <a:rPr lang="en-US" smtClean="0"/>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1873624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714345-0C9F-4D0C-9F13-70BEE31C14D0}" type="datetime1">
              <a:rPr lang="en-US" smtClean="0"/>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4869886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ED0407-2BD9-460B-808E-44286D7EC802}" type="datetime1">
              <a:rPr lang="en-US" smtClean="0"/>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686331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71136D-CD44-4EC0-9C3D-85E8C4D62FB9}" type="datetime1">
              <a:rPr lang="en-US" smtClean="0"/>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9135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76F49F16-9C02-4181-AB5B-3C57F8BC2AF0}" type="datetime1">
              <a:rPr lang="en-US" smtClean="0"/>
              <a:t>10/15/2020</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26664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6291E6-66BA-4D45-B1B3-81C2FC384583}" type="datetime1">
              <a:rPr lang="en-US" smtClean="0"/>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86681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927106-5C34-4E72-99E2-1FCDCF32ED0F}" type="datetime1">
              <a:rPr lang="en-US" smtClean="0"/>
              <a:t>10/15/2020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94678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D9D2BC-E0E3-4407-8ADF-1C853B84C5BE}" type="datetime1">
              <a:rPr lang="en-US" smtClean="0"/>
              <a:t>10/15/2020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56055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794D31-501C-43DF-B557-7FC61A32FFAF}" type="datetime1">
              <a:rPr lang="en-US" smtClean="0"/>
              <a:t>10/15/2020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72159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491C03-5F38-41F2-94AD-F4180F46B54A}" type="datetime1">
              <a:rPr lang="en-US" smtClean="0"/>
              <a:t>10/15/2020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09806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EB1AB2-53D0-4BB6-83E5-1F6DCC8BB7C1}" type="datetime1">
              <a:rPr lang="en-US" smtClean="0"/>
              <a:t>10/15/2020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466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FA3018-9A56-4323-A62C-FC57C17EAFD7}" type="datetime1">
              <a:rPr lang="en-US" smtClean="0"/>
              <a:t>10/15/2020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04908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714345-0C9F-4D0C-9F13-70BEE31C14D0}" type="datetime1">
              <a:rPr lang="en-US" smtClean="0"/>
              <a:t>10/15/2020</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8522532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1704F4-5820-4D74-B211-A36A84CEE66A}"/>
              </a:ext>
            </a:extLst>
          </p:cNvPr>
          <p:cNvSpPr>
            <a:spLocks noGrp="1"/>
          </p:cNvSpPr>
          <p:nvPr>
            <p:ph type="ctrTitle"/>
          </p:nvPr>
        </p:nvSpPr>
        <p:spPr>
          <a:xfrm>
            <a:off x="1219200" y="2438400"/>
            <a:ext cx="7404327" cy="1981200"/>
          </a:xfrm>
        </p:spPr>
        <p:txBody>
          <a:bodyPr>
            <a:normAutofit/>
          </a:bodyPr>
          <a:lstStyle/>
          <a:p>
            <a:r>
              <a:rPr lang="en-US" sz="4800" dirty="0"/>
              <a:t>Informed Searches</a:t>
            </a:r>
            <a:br>
              <a:rPr lang="en-US" sz="4800" dirty="0"/>
            </a:br>
            <a:endParaRPr lang="en-US" sz="4800" dirty="0"/>
          </a:p>
        </p:txBody>
      </p:sp>
      <p:sp>
        <p:nvSpPr>
          <p:cNvPr id="13" name="Subtitle 4">
            <a:extLst>
              <a:ext uri="{FF2B5EF4-FFF2-40B4-BE49-F238E27FC236}">
                <a16:creationId xmlns:a16="http://schemas.microsoft.com/office/drawing/2014/main" id="{42A4B912-C4F0-4AF7-98DA-D6A53F857015}"/>
              </a:ext>
            </a:extLst>
          </p:cNvPr>
          <p:cNvSpPr txBox="1">
            <a:spLocks/>
          </p:cNvSpPr>
          <p:nvPr/>
        </p:nvSpPr>
        <p:spPr>
          <a:xfrm>
            <a:off x="2860964" y="4278923"/>
            <a:ext cx="5762563" cy="1364531"/>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r>
              <a:rPr lang="en-US" dirty="0"/>
              <a:t>Instructor: Zainab Yousuf</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500701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1" y="457201"/>
            <a:ext cx="8534399" cy="1981200"/>
          </a:xfrm>
        </p:spPr>
        <p:txBody>
          <a:bodyPr>
            <a:normAutofit/>
          </a:bodyPr>
          <a:lstStyle/>
          <a:p>
            <a:r>
              <a:rPr lang="en-US" sz="3200" dirty="0"/>
              <a:t>Hill Climbing Algorithm Example-</a:t>
            </a:r>
            <a:r>
              <a:rPr lang="en-US" sz="3200" b="1" dirty="0"/>
              <a:t> Plateau</a:t>
            </a:r>
            <a:endParaRPr lang="en-US" sz="3200" dirty="0"/>
          </a:p>
        </p:txBody>
      </p:sp>
      <p:pic>
        <p:nvPicPr>
          <p:cNvPr id="5" name="Content Placeholder 4"/>
          <p:cNvPicPr>
            <a:picLocks noGrp="1" noChangeAspect="1"/>
          </p:cNvPicPr>
          <p:nvPr>
            <p:ph idx="1"/>
          </p:nvPr>
        </p:nvPicPr>
        <p:blipFill rotWithShape="1">
          <a:blip r:embed="rId2"/>
          <a:srcRect l="37368" t="12581" b="29709"/>
          <a:stretch/>
        </p:blipFill>
        <p:spPr>
          <a:xfrm>
            <a:off x="1676400" y="1904663"/>
            <a:ext cx="6248400" cy="4386072"/>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3" name="Oval 2"/>
          <p:cNvSpPr/>
          <p:nvPr/>
        </p:nvSpPr>
        <p:spPr>
          <a:xfrm>
            <a:off x="4800600" y="3048000"/>
            <a:ext cx="2438400" cy="10668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7E17422-CD97-4734-BBBC-9525BAEA2F55}"/>
              </a:ext>
            </a:extLst>
          </p:cNvPr>
          <p:cNvSpPr txBox="1"/>
          <p:nvPr/>
        </p:nvSpPr>
        <p:spPr>
          <a:xfrm>
            <a:off x="5791200" y="2438401"/>
            <a:ext cx="304800" cy="369332"/>
          </a:xfrm>
          <a:prstGeom prst="rect">
            <a:avLst/>
          </a:prstGeom>
          <a:solidFill>
            <a:schemeClr val="bg1"/>
          </a:solidFill>
        </p:spPr>
        <p:txBody>
          <a:bodyPr wrap="square" rtlCol="0">
            <a:spAutoFit/>
          </a:bodyPr>
          <a:lstStyle/>
          <a:p>
            <a:r>
              <a:rPr lang="en-US" dirty="0"/>
              <a:t>8</a:t>
            </a:r>
          </a:p>
        </p:txBody>
      </p:sp>
    </p:spTree>
    <p:extLst>
      <p:ext uri="{BB962C8B-B14F-4D97-AF65-F5344CB8AC3E}">
        <p14:creationId xmlns:p14="http://schemas.microsoft.com/office/powerpoint/2010/main" val="1314361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4702"/>
            <a:ext cx="8382000" cy="1981200"/>
          </a:xfrm>
        </p:spPr>
        <p:txBody>
          <a:bodyPr>
            <a:normAutofit/>
          </a:bodyPr>
          <a:lstStyle/>
          <a:p>
            <a:r>
              <a:rPr lang="en-US" sz="3200" dirty="0"/>
              <a:t>Hill Climbing Algorithm Example-</a:t>
            </a:r>
            <a:r>
              <a:rPr lang="en-US" sz="3200" b="1" dirty="0"/>
              <a:t> Local Minima</a:t>
            </a:r>
            <a:endParaRPr lang="en-US" sz="3200" dirty="0"/>
          </a:p>
        </p:txBody>
      </p:sp>
      <p:pic>
        <p:nvPicPr>
          <p:cNvPr id="5" name="Content Placeholder 4"/>
          <p:cNvPicPr>
            <a:picLocks noGrp="1" noChangeAspect="1"/>
          </p:cNvPicPr>
          <p:nvPr>
            <p:ph idx="1"/>
          </p:nvPr>
        </p:nvPicPr>
        <p:blipFill rotWithShape="1">
          <a:blip r:embed="rId2"/>
          <a:srcRect l="37368" t="12581" b="29709"/>
          <a:stretch/>
        </p:blipFill>
        <p:spPr>
          <a:xfrm>
            <a:off x="1524000" y="1709928"/>
            <a:ext cx="6248400" cy="4386072"/>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6" name="TextBox 5"/>
          <p:cNvSpPr txBox="1"/>
          <p:nvPr/>
        </p:nvSpPr>
        <p:spPr>
          <a:xfrm>
            <a:off x="5105400" y="3200400"/>
            <a:ext cx="457200" cy="369332"/>
          </a:xfrm>
          <a:prstGeom prst="rect">
            <a:avLst/>
          </a:prstGeom>
          <a:solidFill>
            <a:schemeClr val="tx1"/>
          </a:solidFill>
        </p:spPr>
        <p:txBody>
          <a:bodyPr wrap="square" rtlCol="0">
            <a:spAutoFit/>
          </a:bodyPr>
          <a:lstStyle/>
          <a:p>
            <a:r>
              <a:rPr lang="en-US" dirty="0">
                <a:solidFill>
                  <a:schemeClr val="bg1"/>
                </a:solidFill>
              </a:rPr>
              <a:t>2</a:t>
            </a:r>
          </a:p>
        </p:txBody>
      </p:sp>
      <p:sp>
        <p:nvSpPr>
          <p:cNvPr id="7" name="Oval 6"/>
          <p:cNvSpPr/>
          <p:nvPr/>
        </p:nvSpPr>
        <p:spPr>
          <a:xfrm>
            <a:off x="4800600" y="2971800"/>
            <a:ext cx="1371600" cy="12192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01D4FC3-A4D1-4ADD-80FE-9B2191EE5EEF}"/>
              </a:ext>
            </a:extLst>
          </p:cNvPr>
          <p:cNvSpPr txBox="1"/>
          <p:nvPr/>
        </p:nvSpPr>
        <p:spPr>
          <a:xfrm>
            <a:off x="5562600" y="2286000"/>
            <a:ext cx="381000" cy="381000"/>
          </a:xfrm>
          <a:prstGeom prst="rect">
            <a:avLst/>
          </a:prstGeom>
          <a:solidFill>
            <a:schemeClr val="bg1"/>
          </a:solidFill>
        </p:spPr>
        <p:txBody>
          <a:bodyPr wrap="square" rtlCol="0">
            <a:spAutoFit/>
          </a:bodyPr>
          <a:lstStyle/>
          <a:p>
            <a:r>
              <a:rPr lang="en-US" dirty="0"/>
              <a:t>8</a:t>
            </a:r>
          </a:p>
        </p:txBody>
      </p:sp>
    </p:spTree>
    <p:extLst>
      <p:ext uri="{BB962C8B-B14F-4D97-AF65-F5344CB8AC3E}">
        <p14:creationId xmlns:p14="http://schemas.microsoft.com/office/powerpoint/2010/main" val="2962055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866" y="135636"/>
            <a:ext cx="7704667" cy="1981200"/>
          </a:xfrm>
        </p:spPr>
        <p:txBody>
          <a:bodyPr>
            <a:normAutofit/>
          </a:bodyPr>
          <a:lstStyle/>
          <a:p>
            <a:r>
              <a:rPr lang="en-US" sz="3200" dirty="0"/>
              <a:t>Hill Climbing Algorithm Example-</a:t>
            </a:r>
            <a:r>
              <a:rPr lang="en-US" sz="3200" b="1" dirty="0"/>
              <a:t> Ridges</a:t>
            </a:r>
            <a:endParaRPr lang="en-US" sz="3200" dirty="0"/>
          </a:p>
        </p:txBody>
      </p:sp>
      <p:pic>
        <p:nvPicPr>
          <p:cNvPr id="5" name="Content Placeholder 4"/>
          <p:cNvPicPr>
            <a:picLocks noGrp="1" noChangeAspect="1"/>
          </p:cNvPicPr>
          <p:nvPr>
            <p:ph idx="1"/>
          </p:nvPr>
        </p:nvPicPr>
        <p:blipFill rotWithShape="1">
          <a:blip r:embed="rId2"/>
          <a:srcRect l="37368" t="12581" b="29709"/>
          <a:stretch/>
        </p:blipFill>
        <p:spPr>
          <a:xfrm>
            <a:off x="1524000" y="1709928"/>
            <a:ext cx="6248400" cy="4386072"/>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7" name="Oval 6"/>
          <p:cNvSpPr/>
          <p:nvPr/>
        </p:nvSpPr>
        <p:spPr>
          <a:xfrm>
            <a:off x="4648200" y="3014472"/>
            <a:ext cx="1371600" cy="12192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105400" y="3200400"/>
            <a:ext cx="457200" cy="369332"/>
          </a:xfrm>
          <a:prstGeom prst="rect">
            <a:avLst/>
          </a:prstGeom>
          <a:solidFill>
            <a:schemeClr val="tx1"/>
          </a:solidFill>
        </p:spPr>
        <p:txBody>
          <a:bodyPr wrap="square" rtlCol="0">
            <a:spAutoFit/>
          </a:bodyPr>
          <a:lstStyle/>
          <a:p>
            <a:r>
              <a:rPr lang="en-US" dirty="0">
                <a:solidFill>
                  <a:schemeClr val="bg1"/>
                </a:solidFill>
              </a:rPr>
              <a:t>2</a:t>
            </a:r>
          </a:p>
        </p:txBody>
      </p:sp>
      <p:sp>
        <p:nvSpPr>
          <p:cNvPr id="9" name="TextBox 8"/>
          <p:cNvSpPr txBox="1"/>
          <p:nvPr/>
        </p:nvSpPr>
        <p:spPr>
          <a:xfrm>
            <a:off x="5295900" y="5060204"/>
            <a:ext cx="457200" cy="369332"/>
          </a:xfrm>
          <a:prstGeom prst="rect">
            <a:avLst/>
          </a:prstGeom>
          <a:solidFill>
            <a:schemeClr val="tx1"/>
          </a:solidFill>
        </p:spPr>
        <p:txBody>
          <a:bodyPr wrap="square" rtlCol="0">
            <a:spAutoFit/>
          </a:bodyPr>
          <a:lstStyle/>
          <a:p>
            <a:r>
              <a:rPr lang="en-US" dirty="0">
                <a:solidFill>
                  <a:schemeClr val="bg1"/>
                </a:solidFill>
              </a:rPr>
              <a:t>2</a:t>
            </a:r>
          </a:p>
        </p:txBody>
      </p:sp>
      <p:sp>
        <p:nvSpPr>
          <p:cNvPr id="10" name="Oval 9"/>
          <p:cNvSpPr/>
          <p:nvPr/>
        </p:nvSpPr>
        <p:spPr>
          <a:xfrm>
            <a:off x="5067300" y="4876800"/>
            <a:ext cx="1371600" cy="12192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F68515E-B152-48AA-A491-A8A722F595B4}"/>
              </a:ext>
            </a:extLst>
          </p:cNvPr>
          <p:cNvSpPr txBox="1"/>
          <p:nvPr/>
        </p:nvSpPr>
        <p:spPr>
          <a:xfrm>
            <a:off x="5562600" y="2286000"/>
            <a:ext cx="457200" cy="381000"/>
          </a:xfrm>
          <a:prstGeom prst="rect">
            <a:avLst/>
          </a:prstGeom>
          <a:solidFill>
            <a:schemeClr val="bg1"/>
          </a:solidFill>
        </p:spPr>
        <p:txBody>
          <a:bodyPr wrap="square" rtlCol="0">
            <a:spAutoFit/>
          </a:bodyPr>
          <a:lstStyle/>
          <a:p>
            <a:r>
              <a:rPr lang="en-US" dirty="0"/>
              <a:t>8</a:t>
            </a:r>
          </a:p>
        </p:txBody>
      </p:sp>
    </p:spTree>
    <p:extLst>
      <p:ext uri="{BB962C8B-B14F-4D97-AF65-F5344CB8AC3E}">
        <p14:creationId xmlns:p14="http://schemas.microsoft.com/office/powerpoint/2010/main" val="3403855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 3</a:t>
            </a:r>
          </a:p>
        </p:txBody>
      </p:sp>
      <p:sp>
        <p:nvSpPr>
          <p:cNvPr id="3" name="Content Placeholder 2"/>
          <p:cNvSpPr>
            <a:spLocks noGrp="1"/>
          </p:cNvSpPr>
          <p:nvPr>
            <p:ph idx="1"/>
          </p:nvPr>
        </p:nvSpPr>
        <p:spPr>
          <a:xfrm>
            <a:off x="982132" y="1762592"/>
            <a:ext cx="7704667" cy="3332816"/>
          </a:xfrm>
        </p:spPr>
        <p:txBody>
          <a:bodyPr/>
          <a:lstStyle/>
          <a:p>
            <a:r>
              <a:rPr lang="en-US" dirty="0"/>
              <a:t>Types of Hill Climbing Algorithm:</a:t>
            </a:r>
          </a:p>
          <a:p>
            <a:pPr lvl="1"/>
            <a:r>
              <a:rPr lang="en-US" dirty="0">
                <a:solidFill>
                  <a:srgbClr val="00B050"/>
                </a:solidFill>
              </a:rPr>
              <a:t>Simple hill Climbing</a:t>
            </a:r>
          </a:p>
          <a:p>
            <a:pPr lvl="1"/>
            <a:r>
              <a:rPr lang="en-US" dirty="0">
                <a:solidFill>
                  <a:srgbClr val="FF0000"/>
                </a:solidFill>
              </a:rPr>
              <a:t>Steepest-Ascent hill-climbing</a:t>
            </a:r>
          </a:p>
          <a:p>
            <a:pPr lvl="1"/>
            <a:r>
              <a:rPr lang="en-US" dirty="0">
                <a:solidFill>
                  <a:srgbClr val="FF0000"/>
                </a:solidFill>
              </a:rPr>
              <a:t>Stochastic hill Climbing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949608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72498"/>
            <a:ext cx="7704667" cy="1981200"/>
          </a:xfrm>
        </p:spPr>
        <p:txBody>
          <a:bodyPr/>
          <a:lstStyle/>
          <a:p>
            <a:r>
              <a:rPr lang="en-US" dirty="0"/>
              <a:t>Best-First Search</a:t>
            </a:r>
          </a:p>
        </p:txBody>
      </p:sp>
      <p:sp>
        <p:nvSpPr>
          <p:cNvPr id="3" name="Content Placeholder 2"/>
          <p:cNvSpPr>
            <a:spLocks noGrp="1"/>
          </p:cNvSpPr>
          <p:nvPr>
            <p:ph idx="1"/>
          </p:nvPr>
        </p:nvSpPr>
        <p:spPr>
          <a:xfrm>
            <a:off x="457200" y="1600200"/>
            <a:ext cx="8229600" cy="1447800"/>
          </a:xfrm>
        </p:spPr>
        <p:txBody>
          <a:bodyPr>
            <a:normAutofit fontScale="92500"/>
          </a:bodyPr>
          <a:lstStyle/>
          <a:p>
            <a:pPr algn="just"/>
            <a:r>
              <a:rPr lang="en-US" dirty="0"/>
              <a:t>The best first search considers all the open nodes so far and selects the best amongst them. The following sequence of diagrams will show you how a best first search procedure works in a search tree.</a:t>
            </a:r>
          </a:p>
          <a:p>
            <a:pPr marL="457200" indent="-45720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5" name="Rectangle 4"/>
          <p:cNvSpPr/>
          <p:nvPr/>
        </p:nvSpPr>
        <p:spPr>
          <a:xfrm>
            <a:off x="762000" y="2743200"/>
            <a:ext cx="4572000" cy="2862322"/>
          </a:xfrm>
          <a:prstGeom prst="rect">
            <a:avLst/>
          </a:prstGeom>
        </p:spPr>
        <p:txBody>
          <a:bodyPr wrap="square">
            <a:spAutoFit/>
          </a:bodyPr>
          <a:lstStyle/>
          <a:p>
            <a:endParaRPr lang="en-US" dirty="0"/>
          </a:p>
          <a:p>
            <a:pPr marL="457200" lvl="0" indent="-457200">
              <a:buFont typeface="+mj-lt"/>
              <a:buAutoNum type="arabicPeriod"/>
            </a:pPr>
            <a:r>
              <a:rPr lang="en-US" dirty="0"/>
              <a:t>From S we observe that A is the best option so we explore A.</a:t>
            </a:r>
          </a:p>
          <a:p>
            <a:pPr marL="457200" lvl="0" indent="-457200">
              <a:buFont typeface="+mj-lt"/>
              <a:buAutoNum type="arabicPeriod"/>
            </a:pPr>
            <a:r>
              <a:rPr lang="en-US" dirty="0"/>
              <a:t>At A we now have C, E, D and B as the options. We select the best of them which is C.</a:t>
            </a:r>
          </a:p>
          <a:p>
            <a:pPr marL="457200" lvl="0" indent="-457200">
              <a:buFont typeface="+mj-lt"/>
              <a:buAutoNum type="arabicPeriod"/>
            </a:pPr>
            <a:r>
              <a:rPr lang="en-US" dirty="0"/>
              <a:t>At C we have B, D, E, H and </a:t>
            </a:r>
            <a:r>
              <a:rPr lang="en-US" dirty="0" err="1"/>
              <a:t>Ias</a:t>
            </a:r>
            <a:r>
              <a:rPr lang="en-US" dirty="0"/>
              <a:t> the options. We select I which is the best of them.</a:t>
            </a:r>
          </a:p>
          <a:p>
            <a:pPr marL="457200" lvl="0" indent="-457200">
              <a:buFont typeface="+mj-lt"/>
              <a:buAutoNum type="arabicPeriod"/>
            </a:pPr>
            <a:r>
              <a:rPr lang="en-US" dirty="0"/>
              <a:t>At last from I we find M as the best. </a:t>
            </a:r>
          </a:p>
        </p:txBody>
      </p:sp>
      <p:pic>
        <p:nvPicPr>
          <p:cNvPr id="6" name="Picture 5"/>
          <p:cNvPicPr>
            <a:picLocks noChangeAspect="1"/>
          </p:cNvPicPr>
          <p:nvPr/>
        </p:nvPicPr>
        <p:blipFill>
          <a:blip r:embed="rId2"/>
          <a:stretch>
            <a:fillRect/>
          </a:stretch>
        </p:blipFill>
        <p:spPr>
          <a:xfrm>
            <a:off x="5334000" y="3048000"/>
            <a:ext cx="3352800" cy="2671822"/>
          </a:xfrm>
          <a:prstGeom prst="rect">
            <a:avLst/>
          </a:prstGeom>
        </p:spPr>
      </p:pic>
    </p:spTree>
    <p:extLst>
      <p:ext uri="{BB962C8B-B14F-4D97-AF65-F5344CB8AC3E}">
        <p14:creationId xmlns:p14="http://schemas.microsoft.com/office/powerpoint/2010/main" val="2830874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67307"/>
            <a:ext cx="7704667" cy="838199"/>
          </a:xfrm>
        </p:spPr>
        <p:txBody>
          <a:bodyPr/>
          <a:lstStyle/>
          <a:p>
            <a:r>
              <a:rPr lang="en-US" dirty="0"/>
              <a:t>Best-First Search</a:t>
            </a:r>
          </a:p>
        </p:txBody>
      </p:sp>
      <p:pic>
        <p:nvPicPr>
          <p:cNvPr id="5" name="Content Placeholder 4"/>
          <p:cNvPicPr>
            <a:picLocks noGrp="1" noChangeAspect="1"/>
          </p:cNvPicPr>
          <p:nvPr>
            <p:ph idx="1"/>
          </p:nvPr>
        </p:nvPicPr>
        <p:blipFill>
          <a:blip r:embed="rId2"/>
          <a:stretch>
            <a:fillRect/>
          </a:stretch>
        </p:blipFill>
        <p:spPr>
          <a:xfrm>
            <a:off x="1790700" y="1231373"/>
            <a:ext cx="5562600" cy="487680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080452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Best-First Search</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pic>
        <p:nvPicPr>
          <p:cNvPr id="7" name="Picture 6"/>
          <p:cNvPicPr>
            <a:picLocks noChangeAspect="1"/>
          </p:cNvPicPr>
          <p:nvPr/>
        </p:nvPicPr>
        <p:blipFill>
          <a:blip r:embed="rId2"/>
          <a:stretch>
            <a:fillRect/>
          </a:stretch>
        </p:blipFill>
        <p:spPr>
          <a:xfrm>
            <a:off x="3505200" y="3411046"/>
            <a:ext cx="3828620" cy="3151905"/>
          </a:xfrm>
          <a:prstGeom prst="rect">
            <a:avLst/>
          </a:prstGeom>
        </p:spPr>
      </p:pic>
      <p:pic>
        <p:nvPicPr>
          <p:cNvPr id="8" name="Picture 7"/>
          <p:cNvPicPr>
            <a:picLocks noChangeAspect="1"/>
          </p:cNvPicPr>
          <p:nvPr/>
        </p:nvPicPr>
        <p:blipFill>
          <a:blip r:embed="rId3"/>
          <a:stretch>
            <a:fillRect/>
          </a:stretch>
        </p:blipFill>
        <p:spPr>
          <a:xfrm>
            <a:off x="618494" y="1752790"/>
            <a:ext cx="5773412" cy="1658256"/>
          </a:xfrm>
          <a:prstGeom prst="rect">
            <a:avLst/>
          </a:prstGeom>
        </p:spPr>
      </p:pic>
    </p:spTree>
    <p:extLst>
      <p:ext uri="{BB962C8B-B14F-4D97-AF65-F5344CB8AC3E}">
        <p14:creationId xmlns:p14="http://schemas.microsoft.com/office/powerpoint/2010/main" val="2433782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C296CC3-7CBE-4D57-9675-76FF3C1EFC94}"/>
              </a:ext>
            </a:extLst>
          </p:cNvPr>
          <p:cNvPicPr>
            <a:picLocks noGrp="1" noChangeAspect="1"/>
          </p:cNvPicPr>
          <p:nvPr>
            <p:ph idx="1"/>
          </p:nvPr>
        </p:nvPicPr>
        <p:blipFill>
          <a:blip r:embed="rId2"/>
          <a:stretch>
            <a:fillRect/>
          </a:stretch>
        </p:blipFill>
        <p:spPr>
          <a:xfrm>
            <a:off x="2285809" y="17585"/>
            <a:ext cx="4419981" cy="3519911"/>
          </a:xfrm>
        </p:spPr>
      </p:pic>
      <p:sp>
        <p:nvSpPr>
          <p:cNvPr id="4" name="Slide Number Placeholder 3">
            <a:extLst>
              <a:ext uri="{FF2B5EF4-FFF2-40B4-BE49-F238E27FC236}">
                <a16:creationId xmlns:a16="http://schemas.microsoft.com/office/drawing/2014/main" id="{B64037D2-F569-4164-94FE-E4A13A8658EE}"/>
              </a:ext>
            </a:extLst>
          </p:cNvPr>
          <p:cNvSpPr>
            <a:spLocks noGrp="1"/>
          </p:cNvSpPr>
          <p:nvPr>
            <p:ph type="sldNum" sz="quarter" idx="12"/>
          </p:nvPr>
        </p:nvSpPr>
        <p:spPr/>
        <p:txBody>
          <a:bodyPr/>
          <a:lstStyle/>
          <a:p>
            <a:fld id="{B6F15528-21DE-4FAA-801E-634DDDAF4B2B}" type="slidenum">
              <a:rPr lang="en-US" smtClean="0"/>
              <a:pPr/>
              <a:t>17</a:t>
            </a:fld>
            <a:endParaRPr lang="en-US"/>
          </a:p>
        </p:txBody>
      </p:sp>
      <p:graphicFrame>
        <p:nvGraphicFramePr>
          <p:cNvPr id="7" name="Table 7">
            <a:extLst>
              <a:ext uri="{FF2B5EF4-FFF2-40B4-BE49-F238E27FC236}">
                <a16:creationId xmlns:a16="http://schemas.microsoft.com/office/drawing/2014/main" id="{03443160-C90B-484A-A874-AAE98CBBCAE2}"/>
              </a:ext>
            </a:extLst>
          </p:cNvPr>
          <p:cNvGraphicFramePr>
            <a:graphicFrameLocks noGrp="1"/>
          </p:cNvGraphicFramePr>
          <p:nvPr>
            <p:extLst>
              <p:ext uri="{D42A27DB-BD31-4B8C-83A1-F6EECF244321}">
                <p14:modId xmlns:p14="http://schemas.microsoft.com/office/powerpoint/2010/main" val="2105432139"/>
              </p:ext>
            </p:extLst>
          </p:nvPr>
        </p:nvGraphicFramePr>
        <p:xfrm>
          <a:off x="1524000" y="3733800"/>
          <a:ext cx="6096000" cy="185420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val="273475642"/>
                    </a:ext>
                  </a:extLst>
                </a:gridCol>
                <a:gridCol w="2362200">
                  <a:extLst>
                    <a:ext uri="{9D8B030D-6E8A-4147-A177-3AD203B41FA5}">
                      <a16:colId xmlns:a16="http://schemas.microsoft.com/office/drawing/2014/main" val="1358463771"/>
                    </a:ext>
                  </a:extLst>
                </a:gridCol>
                <a:gridCol w="1524000">
                  <a:extLst>
                    <a:ext uri="{9D8B030D-6E8A-4147-A177-3AD203B41FA5}">
                      <a16:colId xmlns:a16="http://schemas.microsoft.com/office/drawing/2014/main" val="2190782142"/>
                    </a:ext>
                  </a:extLst>
                </a:gridCol>
                <a:gridCol w="1524000">
                  <a:extLst>
                    <a:ext uri="{9D8B030D-6E8A-4147-A177-3AD203B41FA5}">
                      <a16:colId xmlns:a16="http://schemas.microsoft.com/office/drawing/2014/main" val="955748038"/>
                    </a:ext>
                  </a:extLst>
                </a:gridCol>
              </a:tblGrid>
              <a:tr h="370840">
                <a:tc>
                  <a:txBody>
                    <a:bodyPr/>
                    <a:lstStyle/>
                    <a:p>
                      <a:pPr algn="ctr"/>
                      <a:r>
                        <a:rPr lang="en-US" dirty="0"/>
                        <a:t>Sr. #</a:t>
                      </a:r>
                    </a:p>
                  </a:txBody>
                  <a:tcPr/>
                </a:tc>
                <a:tc>
                  <a:txBody>
                    <a:bodyPr/>
                    <a:lstStyle/>
                    <a:p>
                      <a:pPr algn="ctr"/>
                      <a:r>
                        <a:rPr lang="en-US" dirty="0"/>
                        <a:t>X</a:t>
                      </a:r>
                    </a:p>
                  </a:txBody>
                  <a:tcPr/>
                </a:tc>
                <a:tc>
                  <a:txBody>
                    <a:bodyPr/>
                    <a:lstStyle/>
                    <a:p>
                      <a:pPr algn="ctr"/>
                      <a:r>
                        <a:rPr lang="en-US" dirty="0"/>
                        <a:t>Open</a:t>
                      </a:r>
                    </a:p>
                  </a:txBody>
                  <a:tcPr/>
                </a:tc>
                <a:tc>
                  <a:txBody>
                    <a:bodyPr/>
                    <a:lstStyle/>
                    <a:p>
                      <a:pPr algn="ctr"/>
                      <a:r>
                        <a:rPr lang="en-US" dirty="0"/>
                        <a:t>Close</a:t>
                      </a:r>
                    </a:p>
                  </a:txBody>
                  <a:tcPr/>
                </a:tc>
                <a:extLst>
                  <a:ext uri="{0D108BD9-81ED-4DB2-BD59-A6C34878D82A}">
                    <a16:rowId xmlns:a16="http://schemas.microsoft.com/office/drawing/2014/main" val="4092827856"/>
                  </a:ext>
                </a:extLst>
              </a:tr>
              <a:tr h="370840">
                <a:tc>
                  <a:txBody>
                    <a:bodyPr/>
                    <a:lstStyle/>
                    <a:p>
                      <a:r>
                        <a:rPr lang="en-US" dirty="0"/>
                        <a:t>1.</a:t>
                      </a:r>
                    </a:p>
                  </a:txBody>
                  <a:tcPr/>
                </a:tc>
                <a:tc>
                  <a:txBody>
                    <a:bodyPr/>
                    <a:lstStyle/>
                    <a:p>
                      <a:endParaRPr lang="en-US" dirty="0"/>
                    </a:p>
                  </a:txBody>
                  <a:tcPr/>
                </a:tc>
                <a:tc>
                  <a:txBody>
                    <a:bodyPr/>
                    <a:lstStyle/>
                    <a:p>
                      <a:r>
                        <a:rPr lang="en-US" dirty="0"/>
                        <a:t>[S]</a:t>
                      </a:r>
                    </a:p>
                  </a:txBody>
                  <a:tcPr/>
                </a:tc>
                <a:tc>
                  <a:txBody>
                    <a:bodyPr/>
                    <a:lstStyle/>
                    <a:p>
                      <a:r>
                        <a:rPr lang="en-US" dirty="0"/>
                        <a:t>[]</a:t>
                      </a:r>
                    </a:p>
                  </a:txBody>
                  <a:tcPr/>
                </a:tc>
                <a:extLst>
                  <a:ext uri="{0D108BD9-81ED-4DB2-BD59-A6C34878D82A}">
                    <a16:rowId xmlns:a16="http://schemas.microsoft.com/office/drawing/2014/main" val="712199961"/>
                  </a:ext>
                </a:extLst>
              </a:tr>
              <a:tr h="370840">
                <a:tc>
                  <a:txBody>
                    <a:bodyPr/>
                    <a:lstStyle/>
                    <a:p>
                      <a:r>
                        <a:rPr lang="en-US" dirty="0"/>
                        <a:t>2.</a:t>
                      </a:r>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16058563"/>
                  </a:ext>
                </a:extLst>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8358005"/>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420569831"/>
                  </a:ext>
                </a:extLst>
              </a:tr>
            </a:tbl>
          </a:graphicData>
        </a:graphic>
      </p:graphicFrame>
    </p:spTree>
    <p:extLst>
      <p:ext uri="{BB962C8B-B14F-4D97-AF65-F5344CB8AC3E}">
        <p14:creationId xmlns:p14="http://schemas.microsoft.com/office/powerpoint/2010/main" val="3756813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330AB-122B-4F50-AFEA-5306670E5849}"/>
              </a:ext>
            </a:extLst>
          </p:cNvPr>
          <p:cNvSpPr>
            <a:spLocks noGrp="1"/>
          </p:cNvSpPr>
          <p:nvPr>
            <p:ph type="title"/>
          </p:nvPr>
        </p:nvSpPr>
        <p:spPr>
          <a:xfrm>
            <a:off x="982132" y="-132416"/>
            <a:ext cx="7704667" cy="1981200"/>
          </a:xfrm>
        </p:spPr>
        <p:txBody>
          <a:bodyPr/>
          <a:lstStyle/>
          <a:p>
            <a:r>
              <a:rPr lang="en-US" dirty="0"/>
              <a:t>Best-First Search - Example</a:t>
            </a:r>
          </a:p>
        </p:txBody>
      </p:sp>
      <p:sp>
        <p:nvSpPr>
          <p:cNvPr id="4" name="Slide Number Placeholder 3">
            <a:extLst>
              <a:ext uri="{FF2B5EF4-FFF2-40B4-BE49-F238E27FC236}">
                <a16:creationId xmlns:a16="http://schemas.microsoft.com/office/drawing/2014/main" id="{347F8997-F140-4F23-A88D-101771B0BE8F}"/>
              </a:ext>
            </a:extLst>
          </p:cNvPr>
          <p:cNvSpPr>
            <a:spLocks noGrp="1"/>
          </p:cNvSpPr>
          <p:nvPr>
            <p:ph type="sldNum" sz="quarter" idx="12"/>
          </p:nvPr>
        </p:nvSpPr>
        <p:spPr/>
        <p:txBody>
          <a:bodyPr/>
          <a:lstStyle/>
          <a:p>
            <a:fld id="{B6F15528-21DE-4FAA-801E-634DDDAF4B2B}" type="slidenum">
              <a:rPr lang="en-US" smtClean="0"/>
              <a:pPr/>
              <a:t>18</a:t>
            </a:fld>
            <a:endParaRPr lang="en-US"/>
          </a:p>
        </p:txBody>
      </p:sp>
      <p:sp>
        <p:nvSpPr>
          <p:cNvPr id="7" name="Oval 6">
            <a:extLst>
              <a:ext uri="{FF2B5EF4-FFF2-40B4-BE49-F238E27FC236}">
                <a16:creationId xmlns:a16="http://schemas.microsoft.com/office/drawing/2014/main" id="{C06A959C-1000-4E40-9897-3E3E62268AC3}"/>
              </a:ext>
            </a:extLst>
          </p:cNvPr>
          <p:cNvSpPr/>
          <p:nvPr/>
        </p:nvSpPr>
        <p:spPr>
          <a:xfrm>
            <a:off x="4476016" y="1524000"/>
            <a:ext cx="685800" cy="609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A5</a:t>
            </a:r>
          </a:p>
        </p:txBody>
      </p:sp>
      <p:sp>
        <p:nvSpPr>
          <p:cNvPr id="9" name="Oval 8">
            <a:extLst>
              <a:ext uri="{FF2B5EF4-FFF2-40B4-BE49-F238E27FC236}">
                <a16:creationId xmlns:a16="http://schemas.microsoft.com/office/drawing/2014/main" id="{6E84738A-8BAE-4848-B67D-A5046CEB880B}"/>
              </a:ext>
            </a:extLst>
          </p:cNvPr>
          <p:cNvSpPr/>
          <p:nvPr/>
        </p:nvSpPr>
        <p:spPr>
          <a:xfrm>
            <a:off x="4483344" y="2561758"/>
            <a:ext cx="685800" cy="609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C4</a:t>
            </a:r>
          </a:p>
        </p:txBody>
      </p:sp>
      <p:sp>
        <p:nvSpPr>
          <p:cNvPr id="11" name="Oval 10">
            <a:extLst>
              <a:ext uri="{FF2B5EF4-FFF2-40B4-BE49-F238E27FC236}">
                <a16:creationId xmlns:a16="http://schemas.microsoft.com/office/drawing/2014/main" id="{8FA75A44-279E-4BED-A434-482DBFA211C7}"/>
              </a:ext>
            </a:extLst>
          </p:cNvPr>
          <p:cNvSpPr/>
          <p:nvPr/>
        </p:nvSpPr>
        <p:spPr>
          <a:xfrm>
            <a:off x="2811341" y="2561758"/>
            <a:ext cx="685800" cy="609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B4</a:t>
            </a:r>
          </a:p>
        </p:txBody>
      </p:sp>
      <p:sp>
        <p:nvSpPr>
          <p:cNvPr id="13" name="Oval 12">
            <a:extLst>
              <a:ext uri="{FF2B5EF4-FFF2-40B4-BE49-F238E27FC236}">
                <a16:creationId xmlns:a16="http://schemas.microsoft.com/office/drawing/2014/main" id="{2F425A98-E659-4677-9DCB-DE0C87D92FE6}"/>
              </a:ext>
            </a:extLst>
          </p:cNvPr>
          <p:cNvSpPr/>
          <p:nvPr/>
        </p:nvSpPr>
        <p:spPr>
          <a:xfrm>
            <a:off x="3180616" y="3599516"/>
            <a:ext cx="1101237" cy="609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F5/3/2</a:t>
            </a:r>
          </a:p>
        </p:txBody>
      </p:sp>
      <p:sp>
        <p:nvSpPr>
          <p:cNvPr id="15" name="Oval 14">
            <a:extLst>
              <a:ext uri="{FF2B5EF4-FFF2-40B4-BE49-F238E27FC236}">
                <a16:creationId xmlns:a16="http://schemas.microsoft.com/office/drawing/2014/main" id="{AC4CCD19-DDDE-453C-8384-56FC512A1667}"/>
              </a:ext>
            </a:extLst>
          </p:cNvPr>
          <p:cNvSpPr/>
          <p:nvPr/>
        </p:nvSpPr>
        <p:spPr>
          <a:xfrm>
            <a:off x="4281853" y="6087658"/>
            <a:ext cx="685800" cy="609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P0</a:t>
            </a:r>
          </a:p>
        </p:txBody>
      </p:sp>
      <p:sp>
        <p:nvSpPr>
          <p:cNvPr id="17" name="Oval 16">
            <a:extLst>
              <a:ext uri="{FF2B5EF4-FFF2-40B4-BE49-F238E27FC236}">
                <a16:creationId xmlns:a16="http://schemas.microsoft.com/office/drawing/2014/main" id="{24D6DD55-E7D6-4BB6-B651-40A0F7E9D048}"/>
              </a:ext>
            </a:extLst>
          </p:cNvPr>
          <p:cNvSpPr/>
          <p:nvPr/>
        </p:nvSpPr>
        <p:spPr>
          <a:xfrm>
            <a:off x="6155347" y="2561758"/>
            <a:ext cx="685800" cy="609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D5</a:t>
            </a:r>
          </a:p>
        </p:txBody>
      </p:sp>
      <p:sp>
        <p:nvSpPr>
          <p:cNvPr id="19" name="Oval 18">
            <a:extLst>
              <a:ext uri="{FF2B5EF4-FFF2-40B4-BE49-F238E27FC236}">
                <a16:creationId xmlns:a16="http://schemas.microsoft.com/office/drawing/2014/main" id="{BACB7F77-FF9F-4828-AE14-60D0B70488A6}"/>
              </a:ext>
            </a:extLst>
          </p:cNvPr>
          <p:cNvSpPr/>
          <p:nvPr/>
        </p:nvSpPr>
        <p:spPr>
          <a:xfrm>
            <a:off x="7315200" y="4856285"/>
            <a:ext cx="685800" cy="609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Q9</a:t>
            </a:r>
          </a:p>
        </p:txBody>
      </p:sp>
      <p:sp>
        <p:nvSpPr>
          <p:cNvPr id="21" name="Oval 20">
            <a:extLst>
              <a:ext uri="{FF2B5EF4-FFF2-40B4-BE49-F238E27FC236}">
                <a16:creationId xmlns:a16="http://schemas.microsoft.com/office/drawing/2014/main" id="{96F1E3C5-6FCB-491E-8F33-6F9AECA37098}"/>
              </a:ext>
            </a:extLst>
          </p:cNvPr>
          <p:cNvSpPr/>
          <p:nvPr/>
        </p:nvSpPr>
        <p:spPr>
          <a:xfrm>
            <a:off x="2031022" y="3599516"/>
            <a:ext cx="685800" cy="609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E6</a:t>
            </a:r>
          </a:p>
        </p:txBody>
      </p:sp>
      <p:sp>
        <p:nvSpPr>
          <p:cNvPr id="23" name="Oval 22">
            <a:extLst>
              <a:ext uri="{FF2B5EF4-FFF2-40B4-BE49-F238E27FC236}">
                <a16:creationId xmlns:a16="http://schemas.microsoft.com/office/drawing/2014/main" id="{5B89790A-3D8F-4A1E-B82A-B5F8ED043C9D}"/>
              </a:ext>
            </a:extLst>
          </p:cNvPr>
          <p:cNvSpPr/>
          <p:nvPr/>
        </p:nvSpPr>
        <p:spPr>
          <a:xfrm>
            <a:off x="6832355" y="3599516"/>
            <a:ext cx="685800" cy="609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H8</a:t>
            </a:r>
          </a:p>
        </p:txBody>
      </p:sp>
      <p:sp>
        <p:nvSpPr>
          <p:cNvPr id="25" name="Oval 24">
            <a:extLst>
              <a:ext uri="{FF2B5EF4-FFF2-40B4-BE49-F238E27FC236}">
                <a16:creationId xmlns:a16="http://schemas.microsoft.com/office/drawing/2014/main" id="{314E245B-33DB-4E1E-93D2-31F3A33164F7}"/>
              </a:ext>
            </a:extLst>
          </p:cNvPr>
          <p:cNvSpPr/>
          <p:nvPr/>
        </p:nvSpPr>
        <p:spPr>
          <a:xfrm>
            <a:off x="4875700" y="3599516"/>
            <a:ext cx="685800" cy="609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G8</a:t>
            </a:r>
          </a:p>
        </p:txBody>
      </p:sp>
      <p:sp>
        <p:nvSpPr>
          <p:cNvPr id="27" name="Oval 26">
            <a:extLst>
              <a:ext uri="{FF2B5EF4-FFF2-40B4-BE49-F238E27FC236}">
                <a16:creationId xmlns:a16="http://schemas.microsoft.com/office/drawing/2014/main" id="{FC10B8D4-AE22-4464-AF4B-371A5D11B3CC}"/>
              </a:ext>
            </a:extLst>
          </p:cNvPr>
          <p:cNvSpPr/>
          <p:nvPr/>
        </p:nvSpPr>
        <p:spPr>
          <a:xfrm>
            <a:off x="2494816" y="4856285"/>
            <a:ext cx="1002325" cy="609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N6/6</a:t>
            </a:r>
          </a:p>
        </p:txBody>
      </p:sp>
      <p:sp>
        <p:nvSpPr>
          <p:cNvPr id="29" name="Oval 28">
            <a:extLst>
              <a:ext uri="{FF2B5EF4-FFF2-40B4-BE49-F238E27FC236}">
                <a16:creationId xmlns:a16="http://schemas.microsoft.com/office/drawing/2014/main" id="{22798374-66E0-43B5-8632-ECC1549B0162}"/>
              </a:ext>
            </a:extLst>
          </p:cNvPr>
          <p:cNvSpPr/>
          <p:nvPr/>
        </p:nvSpPr>
        <p:spPr>
          <a:xfrm>
            <a:off x="5640631" y="4856285"/>
            <a:ext cx="685800" cy="609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O9</a:t>
            </a:r>
          </a:p>
        </p:txBody>
      </p:sp>
      <p:sp>
        <p:nvSpPr>
          <p:cNvPr id="31" name="Oval 30">
            <a:extLst>
              <a:ext uri="{FF2B5EF4-FFF2-40B4-BE49-F238E27FC236}">
                <a16:creationId xmlns:a16="http://schemas.microsoft.com/office/drawing/2014/main" id="{B8037BA9-36AC-4ADA-880A-B27A946CF4DF}"/>
              </a:ext>
            </a:extLst>
          </p:cNvPr>
          <p:cNvSpPr/>
          <p:nvPr/>
        </p:nvSpPr>
        <p:spPr>
          <a:xfrm>
            <a:off x="3963132" y="4856285"/>
            <a:ext cx="685800" cy="609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M7</a:t>
            </a:r>
          </a:p>
        </p:txBody>
      </p:sp>
      <p:sp>
        <p:nvSpPr>
          <p:cNvPr id="33" name="Oval 32">
            <a:extLst>
              <a:ext uri="{FF2B5EF4-FFF2-40B4-BE49-F238E27FC236}">
                <a16:creationId xmlns:a16="http://schemas.microsoft.com/office/drawing/2014/main" id="{CAC5F7D9-7752-4351-953A-4C1B42BBBF49}"/>
              </a:ext>
            </a:extLst>
          </p:cNvPr>
          <p:cNvSpPr/>
          <p:nvPr/>
        </p:nvSpPr>
        <p:spPr>
          <a:xfrm>
            <a:off x="1345222" y="4856285"/>
            <a:ext cx="685800" cy="609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K5</a:t>
            </a:r>
          </a:p>
        </p:txBody>
      </p:sp>
      <p:cxnSp>
        <p:nvCxnSpPr>
          <p:cNvPr id="35" name="Straight Arrow Connector 34">
            <a:extLst>
              <a:ext uri="{FF2B5EF4-FFF2-40B4-BE49-F238E27FC236}">
                <a16:creationId xmlns:a16="http://schemas.microsoft.com/office/drawing/2014/main" id="{B53F32B0-AAEB-4654-9195-EEC429994EAD}"/>
              </a:ext>
            </a:extLst>
          </p:cNvPr>
          <p:cNvCxnSpPr>
            <a:stCxn id="7" idx="4"/>
            <a:endCxn id="9" idx="0"/>
          </p:cNvCxnSpPr>
          <p:nvPr/>
        </p:nvCxnSpPr>
        <p:spPr>
          <a:xfrm>
            <a:off x="4818916" y="2133600"/>
            <a:ext cx="7328" cy="4281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986384B-1388-4595-8CA4-81BCB5459271}"/>
              </a:ext>
            </a:extLst>
          </p:cNvPr>
          <p:cNvCxnSpPr>
            <a:cxnSpLocks/>
            <a:stCxn id="7" idx="3"/>
            <a:endCxn id="11" idx="7"/>
          </p:cNvCxnSpPr>
          <p:nvPr/>
        </p:nvCxnSpPr>
        <p:spPr>
          <a:xfrm flipH="1">
            <a:off x="3396708" y="2044326"/>
            <a:ext cx="1179741" cy="6067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2B0FDA6-4C4C-4DFE-94A5-A41D789BB0ED}"/>
              </a:ext>
            </a:extLst>
          </p:cNvPr>
          <p:cNvCxnSpPr>
            <a:cxnSpLocks/>
            <a:stCxn id="7" idx="5"/>
            <a:endCxn id="17" idx="1"/>
          </p:cNvCxnSpPr>
          <p:nvPr/>
        </p:nvCxnSpPr>
        <p:spPr>
          <a:xfrm>
            <a:off x="5061383" y="2044326"/>
            <a:ext cx="1194397" cy="6067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2447143-30DA-4850-B439-0578C536B6ED}"/>
              </a:ext>
            </a:extLst>
          </p:cNvPr>
          <p:cNvCxnSpPr>
            <a:cxnSpLocks/>
            <a:endCxn id="21" idx="0"/>
          </p:cNvCxnSpPr>
          <p:nvPr/>
        </p:nvCxnSpPr>
        <p:spPr>
          <a:xfrm flipH="1">
            <a:off x="2373922" y="3013898"/>
            <a:ext cx="501894" cy="5856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D49EB6F9-4324-46A4-BFCE-58F49CFCD6AC}"/>
              </a:ext>
            </a:extLst>
          </p:cNvPr>
          <p:cNvCxnSpPr>
            <a:cxnSpLocks/>
          </p:cNvCxnSpPr>
          <p:nvPr/>
        </p:nvCxnSpPr>
        <p:spPr>
          <a:xfrm>
            <a:off x="3310669" y="3131753"/>
            <a:ext cx="294176" cy="4677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DC2F87E3-3C74-4733-ABF1-0263EC6993BC}"/>
              </a:ext>
            </a:extLst>
          </p:cNvPr>
          <p:cNvCxnSpPr>
            <a:cxnSpLocks/>
            <a:endCxn id="25" idx="0"/>
          </p:cNvCxnSpPr>
          <p:nvPr/>
        </p:nvCxnSpPr>
        <p:spPr>
          <a:xfrm>
            <a:off x="5014728" y="3119764"/>
            <a:ext cx="203872" cy="4797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F824B35-A179-4750-9920-45F42138CD5C}"/>
              </a:ext>
            </a:extLst>
          </p:cNvPr>
          <p:cNvCxnSpPr>
            <a:cxnSpLocks/>
          </p:cNvCxnSpPr>
          <p:nvPr/>
        </p:nvCxnSpPr>
        <p:spPr>
          <a:xfrm flipH="1">
            <a:off x="4182941" y="3148850"/>
            <a:ext cx="501894" cy="5856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5BE6AEB-780C-4C0D-AA7F-51CDA8FFBBCD}"/>
              </a:ext>
            </a:extLst>
          </p:cNvPr>
          <p:cNvCxnSpPr>
            <a:cxnSpLocks/>
          </p:cNvCxnSpPr>
          <p:nvPr/>
        </p:nvCxnSpPr>
        <p:spPr>
          <a:xfrm flipH="1">
            <a:off x="4206697" y="2933985"/>
            <a:ext cx="1948650" cy="8513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1AC8C98-86EC-480D-9DD4-B982841EC30D}"/>
              </a:ext>
            </a:extLst>
          </p:cNvPr>
          <p:cNvCxnSpPr>
            <a:cxnSpLocks/>
            <a:endCxn id="23" idx="1"/>
          </p:cNvCxnSpPr>
          <p:nvPr/>
        </p:nvCxnSpPr>
        <p:spPr>
          <a:xfrm>
            <a:off x="6717815" y="3118246"/>
            <a:ext cx="214973" cy="5705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EE3AE3C-1904-4F73-AABC-0C637E3C689F}"/>
              </a:ext>
            </a:extLst>
          </p:cNvPr>
          <p:cNvCxnSpPr>
            <a:cxnSpLocks/>
            <a:endCxn id="33" idx="0"/>
          </p:cNvCxnSpPr>
          <p:nvPr/>
        </p:nvCxnSpPr>
        <p:spPr>
          <a:xfrm flipH="1">
            <a:off x="1688122" y="4114800"/>
            <a:ext cx="472586" cy="7414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9FEFF49C-57FE-4467-AAFF-7D6516F7E008}"/>
              </a:ext>
            </a:extLst>
          </p:cNvPr>
          <p:cNvCxnSpPr>
            <a:cxnSpLocks/>
          </p:cNvCxnSpPr>
          <p:nvPr/>
        </p:nvCxnSpPr>
        <p:spPr>
          <a:xfrm>
            <a:off x="2501959" y="4190101"/>
            <a:ext cx="335757" cy="6661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9B7287D6-6045-440B-A1F5-A17065AC1FBE}"/>
              </a:ext>
            </a:extLst>
          </p:cNvPr>
          <p:cNvCxnSpPr>
            <a:cxnSpLocks/>
            <a:endCxn id="27" idx="0"/>
          </p:cNvCxnSpPr>
          <p:nvPr/>
        </p:nvCxnSpPr>
        <p:spPr>
          <a:xfrm flipH="1">
            <a:off x="2995979" y="4209116"/>
            <a:ext cx="565638" cy="6471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C3CDDC7D-C20A-4663-A9F6-57FF8859CB66}"/>
              </a:ext>
            </a:extLst>
          </p:cNvPr>
          <p:cNvCxnSpPr>
            <a:cxnSpLocks/>
          </p:cNvCxnSpPr>
          <p:nvPr/>
        </p:nvCxnSpPr>
        <p:spPr>
          <a:xfrm>
            <a:off x="3871587" y="4202231"/>
            <a:ext cx="407838" cy="7098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97F313D-F3E0-4033-936C-B4659FC4FD7F}"/>
              </a:ext>
            </a:extLst>
          </p:cNvPr>
          <p:cNvCxnSpPr>
            <a:cxnSpLocks/>
          </p:cNvCxnSpPr>
          <p:nvPr/>
        </p:nvCxnSpPr>
        <p:spPr>
          <a:xfrm>
            <a:off x="5424281" y="4129211"/>
            <a:ext cx="423335" cy="7828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64EF7E76-E935-4042-8ADF-AA15E4CC99CE}"/>
              </a:ext>
            </a:extLst>
          </p:cNvPr>
          <p:cNvCxnSpPr>
            <a:cxnSpLocks/>
            <a:endCxn id="19" idx="0"/>
          </p:cNvCxnSpPr>
          <p:nvPr/>
        </p:nvCxnSpPr>
        <p:spPr>
          <a:xfrm>
            <a:off x="7315200" y="4196182"/>
            <a:ext cx="342900" cy="6601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E4C6F8CA-6BBA-4542-B556-2809074B2C06}"/>
              </a:ext>
            </a:extLst>
          </p:cNvPr>
          <p:cNvCxnSpPr>
            <a:cxnSpLocks/>
            <a:endCxn id="15" idx="0"/>
          </p:cNvCxnSpPr>
          <p:nvPr/>
        </p:nvCxnSpPr>
        <p:spPr>
          <a:xfrm>
            <a:off x="4306032" y="5459654"/>
            <a:ext cx="318721" cy="6280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1456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5800" y="3352800"/>
            <a:ext cx="8229600" cy="990600"/>
          </a:xfrm>
        </p:spPr>
        <p:txBody>
          <a:bodyPr>
            <a:noAutofit/>
          </a:bodyPr>
          <a:lstStyle/>
          <a:p>
            <a:r>
              <a:rPr lang="en-US" sz="2400" dirty="0">
                <a:solidFill>
                  <a:schemeClr val="tx1"/>
                </a:solidFill>
              </a:rPr>
              <a:t>These Best-First search algorithm has two version; Greedy best-first search and A*. In both versions, the algorithm remains same while heuristic is evaluated with different factors. Greedy search works only on h(n), heuristic discussed so far, while A* works on F(n)=g(n) + h(n).</a:t>
            </a:r>
            <a:br>
              <a:rPr lang="en-US" sz="2400" dirty="0">
                <a:solidFill>
                  <a:schemeClr val="tx1"/>
                </a:solidFill>
              </a:rPr>
            </a:br>
            <a:endParaRPr lang="en-US" sz="2400" dirty="0">
              <a:solidFill>
                <a:schemeClr val="tx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1439182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a:lstStyle/>
          <a:p>
            <a:pPr lvl="0"/>
            <a:r>
              <a:rPr lang="en-US" b="1" dirty="0"/>
              <a:t>Informed Searches</a:t>
            </a:r>
          </a:p>
          <a:p>
            <a:pPr lvl="1"/>
            <a:r>
              <a:rPr lang="en-US" b="1" dirty="0"/>
              <a:t>Hill Climbing</a:t>
            </a:r>
          </a:p>
          <a:p>
            <a:pPr lvl="1"/>
            <a:r>
              <a:rPr lang="en-US" b="1" dirty="0"/>
              <a:t>Best First Search</a:t>
            </a:r>
          </a:p>
          <a:p>
            <a:pPr lvl="2"/>
            <a:r>
              <a:rPr lang="en-US" b="1" dirty="0"/>
              <a:t>Greedy Best First Search</a:t>
            </a:r>
          </a:p>
          <a:p>
            <a:pPr lvl="2"/>
            <a:r>
              <a:rPr lang="en-US" b="1" dirty="0"/>
              <a:t>A* Search</a:t>
            </a:r>
          </a:p>
          <a:p>
            <a:pPr lvl="0"/>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920852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Search</a:t>
            </a:r>
          </a:p>
        </p:txBody>
      </p:sp>
      <p:sp>
        <p:nvSpPr>
          <p:cNvPr id="3" name="Content Placeholder 2"/>
          <p:cNvSpPr>
            <a:spLocks noGrp="1"/>
          </p:cNvSpPr>
          <p:nvPr>
            <p:ph idx="1"/>
          </p:nvPr>
        </p:nvSpPr>
        <p:spPr/>
        <p:txBody>
          <a:bodyPr>
            <a:normAutofit fontScale="92500" lnSpcReduction="10000"/>
          </a:bodyPr>
          <a:lstStyle/>
          <a:p>
            <a:pPr algn="just"/>
            <a:r>
              <a:rPr lang="en-US" dirty="0"/>
              <a:t>Heuristics are fallible, it can mislead. </a:t>
            </a:r>
          </a:p>
          <a:p>
            <a:pPr algn="just"/>
            <a:r>
              <a:rPr lang="en-US" dirty="0"/>
              <a:t>If two states having same heuristics value at some middle phase, it does not mean that both will provide you the shortest path. </a:t>
            </a:r>
          </a:p>
          <a:p>
            <a:pPr algn="just"/>
            <a:r>
              <a:rPr lang="en-US" dirty="0"/>
              <a:t>Whenever such situation occur it is better to examine the state that is nearest to the root state of the graph.  </a:t>
            </a:r>
          </a:p>
          <a:p>
            <a:pPr algn="just"/>
            <a:r>
              <a:rPr lang="en-US" dirty="0"/>
              <a:t>Among the two state having same heuristic, the state whose distance is shorter from start state will have a greater probability of being on the shortest path to the goal.</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442590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Heuristic Evaluation for A*</a:t>
            </a:r>
          </a:p>
        </p:txBody>
      </p:sp>
      <p:sp>
        <p:nvSpPr>
          <p:cNvPr id="3" name="Content Placeholder 2"/>
          <p:cNvSpPr>
            <a:spLocks noGrp="1"/>
          </p:cNvSpPr>
          <p:nvPr>
            <p:ph idx="1"/>
          </p:nvPr>
        </p:nvSpPr>
        <p:spPr/>
        <p:txBody>
          <a:bodyPr>
            <a:normAutofit fontScale="62500" lnSpcReduction="20000"/>
          </a:bodyPr>
          <a:lstStyle/>
          <a:p>
            <a:r>
              <a:rPr lang="en-US" dirty="0"/>
              <a:t>The distance from root can be measured by maintaining a depth count for each state. BY accommodating this information our heuristic function will become as</a:t>
            </a:r>
          </a:p>
          <a:p>
            <a:pPr marL="0" indent="0">
              <a:buNone/>
            </a:pPr>
            <a:endParaRPr lang="en-US" dirty="0"/>
          </a:p>
          <a:p>
            <a:pPr marL="0" indent="0">
              <a:buNone/>
            </a:pPr>
            <a:r>
              <a:rPr lang="en-US" dirty="0"/>
              <a:t>		f(n)= g(n)+h(n)</a:t>
            </a:r>
          </a:p>
          <a:p>
            <a:pPr marL="0" indent="0">
              <a:buNone/>
            </a:pPr>
            <a:r>
              <a:rPr lang="en-US" dirty="0"/>
              <a:t> </a:t>
            </a:r>
          </a:p>
          <a:p>
            <a:pPr lvl="1"/>
            <a:r>
              <a:rPr lang="en-US" dirty="0"/>
              <a:t>The g(n) measure the distance from any state ‘n’ to start state.</a:t>
            </a:r>
          </a:p>
          <a:p>
            <a:endParaRPr lang="en-US" dirty="0"/>
          </a:p>
          <a:p>
            <a:pPr lvl="1"/>
            <a:r>
              <a:rPr lang="en-US" dirty="0"/>
              <a:t>The h(n) is a heuristic estimate of the distance from state n to a goal.</a:t>
            </a:r>
          </a:p>
          <a:p>
            <a:pPr marL="0" indent="0">
              <a:buNone/>
            </a:pPr>
            <a:r>
              <a:rPr lang="en-US" dirty="0"/>
              <a:t> </a:t>
            </a:r>
          </a:p>
          <a:p>
            <a:r>
              <a:rPr lang="en-US" dirty="0"/>
              <a:t>After assigning heuristics value we can apply best-first algorithm to search for a goal.</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931807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Example</a:t>
            </a:r>
          </a:p>
        </p:txBody>
      </p:sp>
      <p:pic>
        <p:nvPicPr>
          <p:cNvPr id="5" name="Content Placeholder 4"/>
          <p:cNvPicPr>
            <a:picLocks noGrp="1" noChangeAspect="1"/>
          </p:cNvPicPr>
          <p:nvPr>
            <p:ph idx="1"/>
          </p:nvPr>
        </p:nvPicPr>
        <p:blipFill rotWithShape="1">
          <a:blip r:embed="rId2"/>
          <a:srcRect b="5634"/>
          <a:stretch/>
        </p:blipFill>
        <p:spPr>
          <a:xfrm>
            <a:off x="3581400" y="1295400"/>
            <a:ext cx="5257800" cy="525780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pic>
        <p:nvPicPr>
          <p:cNvPr id="6" name="Content Placeholder 5"/>
          <p:cNvPicPr>
            <a:picLocks noChangeAspect="1"/>
          </p:cNvPicPr>
          <p:nvPr/>
        </p:nvPicPr>
        <p:blipFill>
          <a:blip r:embed="rId3"/>
          <a:stretch>
            <a:fillRect/>
          </a:stretch>
        </p:blipFill>
        <p:spPr>
          <a:xfrm>
            <a:off x="562858" y="1981200"/>
            <a:ext cx="2999492" cy="2840982"/>
          </a:xfrm>
          <a:prstGeom prst="rect">
            <a:avLst/>
          </a:prstGeom>
        </p:spPr>
      </p:pic>
    </p:spTree>
    <p:extLst>
      <p:ext uri="{BB962C8B-B14F-4D97-AF65-F5344CB8AC3E}">
        <p14:creationId xmlns:p14="http://schemas.microsoft.com/office/powerpoint/2010/main" val="3370116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Best-First Search</a:t>
            </a:r>
          </a:p>
        </p:txBody>
      </p:sp>
      <p:sp>
        <p:nvSpPr>
          <p:cNvPr id="3" name="Content Placeholder 2"/>
          <p:cNvSpPr>
            <a:spLocks noGrp="1"/>
          </p:cNvSpPr>
          <p:nvPr>
            <p:ph idx="1"/>
          </p:nvPr>
        </p:nvSpPr>
        <p:spPr>
          <a:xfrm>
            <a:off x="457200" y="1600200"/>
            <a:ext cx="8229600" cy="4114800"/>
          </a:xfrm>
        </p:spPr>
        <p:txBody>
          <a:bodyPr>
            <a:normAutofit/>
          </a:bodyPr>
          <a:lstStyle/>
          <a:p>
            <a:pPr algn="just"/>
            <a:r>
              <a:rPr lang="en-US" dirty="0"/>
              <a:t>Hence best first search is a greedy approach will looks for the best amongst the available options and hence can sometimes reduce the searching time. </a:t>
            </a:r>
          </a:p>
          <a:p>
            <a:pPr algn="just"/>
            <a:r>
              <a:rPr lang="en-US" dirty="0"/>
              <a:t>All these heuristically informed procedures are considered better but they do not guarantee the optimal solution, as they are dependent on the quality of heuristic being used.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922809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29000" y="2743200"/>
            <a:ext cx="2362200" cy="990600"/>
          </a:xfrm>
        </p:spPr>
        <p:txBody>
          <a:bodyPr>
            <a:normAutofit/>
          </a:bodyPr>
          <a:lstStyle/>
          <a:p>
            <a:r>
              <a:rPr lang="en-US" dirty="0"/>
              <a:t>Thank You</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3352795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Informed Search</a:t>
            </a:r>
          </a:p>
        </p:txBody>
      </p:sp>
      <p:sp>
        <p:nvSpPr>
          <p:cNvPr id="3" name="Content Placeholder 2"/>
          <p:cNvSpPr>
            <a:spLocks noGrp="1"/>
          </p:cNvSpPr>
          <p:nvPr>
            <p:ph idx="1"/>
          </p:nvPr>
        </p:nvSpPr>
        <p:spPr/>
        <p:txBody>
          <a:bodyPr>
            <a:normAutofit fontScale="92500" lnSpcReduction="10000"/>
          </a:bodyPr>
          <a:lstStyle/>
          <a:p>
            <a:r>
              <a:rPr lang="en-US" dirty="0"/>
              <a:t>Search that take place on the basis of some hints/ heuristics.</a:t>
            </a:r>
          </a:p>
          <a:p>
            <a:endParaRPr lang="en-US" dirty="0"/>
          </a:p>
          <a:p>
            <a:r>
              <a:rPr lang="en-US" dirty="0"/>
              <a:t>It is also known as Heuristic Based Search</a:t>
            </a:r>
          </a:p>
          <a:p>
            <a:endParaRPr lang="en-US" dirty="0"/>
          </a:p>
          <a:p>
            <a:pPr algn="just"/>
            <a:r>
              <a:rPr lang="en-US" dirty="0"/>
              <a:t>In order to search on the basis of some heuristic, we must have estimated heuristic values to certain desired level (not necessarily from the root node and similarly not till the leaf nodes)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553132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Hill Climbing</a:t>
            </a:r>
          </a:p>
        </p:txBody>
      </p:sp>
      <p:sp>
        <p:nvSpPr>
          <p:cNvPr id="3" name="Content Placeholder 2"/>
          <p:cNvSpPr>
            <a:spLocks noGrp="1"/>
          </p:cNvSpPr>
          <p:nvPr>
            <p:ph idx="1"/>
          </p:nvPr>
        </p:nvSpPr>
        <p:spPr/>
        <p:txBody>
          <a:bodyPr/>
          <a:lstStyle/>
          <a:p>
            <a:pPr algn="just"/>
            <a:r>
              <a:rPr lang="en-US" dirty="0"/>
              <a:t>Hill Climbing is basically a depth first search with a measure of quality (cost/heuristic) that is assigned to each node in the tree. </a:t>
            </a:r>
          </a:p>
          <a:p>
            <a:r>
              <a:rPr lang="en-US" dirty="0"/>
              <a:t>The basic idea is to traverse in DFS manner except that you order your choices according to some heuristic measurement of the remaining distance to the goal.</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894105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18569"/>
            <a:ext cx="7704667" cy="1981200"/>
          </a:xfrm>
        </p:spPr>
        <p:txBody>
          <a:bodyPr/>
          <a:lstStyle/>
          <a:p>
            <a:r>
              <a:rPr lang="en-US" dirty="0"/>
              <a:t>Hill Climbing</a:t>
            </a:r>
          </a:p>
        </p:txBody>
      </p:sp>
      <p:pic>
        <p:nvPicPr>
          <p:cNvPr id="6" name="Content Placeholder 5"/>
          <p:cNvPicPr>
            <a:picLocks noGrp="1" noChangeAspect="1"/>
          </p:cNvPicPr>
          <p:nvPr>
            <p:ph idx="1"/>
          </p:nvPr>
        </p:nvPicPr>
        <p:blipFill>
          <a:blip r:embed="rId2"/>
          <a:stretch>
            <a:fillRect/>
          </a:stretch>
        </p:blipFill>
        <p:spPr>
          <a:xfrm>
            <a:off x="6096000" y="4343401"/>
            <a:ext cx="2590801" cy="1764772"/>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7" name="Rectangle 6"/>
          <p:cNvSpPr/>
          <p:nvPr/>
        </p:nvSpPr>
        <p:spPr>
          <a:xfrm>
            <a:off x="801727" y="1632351"/>
            <a:ext cx="8065477" cy="3894399"/>
          </a:xfrm>
          <a:prstGeom prst="rect">
            <a:avLst/>
          </a:prstGeom>
        </p:spPr>
        <p:txBody>
          <a:bodyPr wrap="square">
            <a:spAutoFit/>
          </a:bodyPr>
          <a:lstStyle/>
          <a:p>
            <a:pPr algn="just">
              <a:lnSpc>
                <a:spcPct val="115000"/>
              </a:lnSpc>
            </a:pPr>
            <a:r>
              <a:rPr lang="en-US" dirty="0">
                <a:latin typeface="Arial" panose="020B0604020202020204" pitchFamily="34" charset="0"/>
                <a:ea typeface="Calibri" panose="020F0502020204030204" pitchFamily="34" charset="0"/>
                <a:cs typeface="Times New Roman" panose="02020603050405020304" pitchFamily="18" charset="0"/>
              </a:rPr>
              <a:t>Lets discuss an analogy for which the name Hill Climbing has been given to this procedure. </a:t>
            </a:r>
          </a:p>
          <a:p>
            <a:pPr algn="just">
              <a:lnSpc>
                <a:spcPct val="115000"/>
              </a:lnSpc>
            </a:pPr>
            <a:r>
              <a:rPr lang="en-US" dirty="0">
                <a:latin typeface="Arial" panose="020B0604020202020204" pitchFamily="34" charset="0"/>
                <a:ea typeface="Calibri" panose="020F0502020204030204" pitchFamily="34" charset="0"/>
                <a:cs typeface="Times New Roman" panose="02020603050405020304" pitchFamily="18" charset="0"/>
              </a:rPr>
              <a:t>Consider a blind person climbing a hill. He can not see the peak of the hill. The best he can do is that from a given point he takes steps in all possible directions and wherever he finds that a step takes him higher he takes that step and reaches a new, higher point. He goes on doing this until all possible steps in any direction will take him higher and this would be the peak, hence the name hill climbing. Notice that each step that we take, gets us closer to our goal which in this example is the peak of a hill. </a:t>
            </a:r>
          </a:p>
          <a:p>
            <a:pPr algn="just">
              <a:lnSpc>
                <a:spcPct val="115000"/>
              </a:lnSpc>
            </a:pPr>
            <a:endParaRPr lang="en-US" dirty="0">
              <a:latin typeface="Arial" panose="020B0604020202020204" pitchFamily="34" charset="0"/>
              <a:ea typeface="Calibri" panose="020F0502020204030204" pitchFamily="34" charset="0"/>
              <a:cs typeface="Times New Roman" panose="02020603050405020304" pitchFamily="18" charset="0"/>
            </a:endParaRPr>
          </a:p>
          <a:p>
            <a:pPr algn="just">
              <a:lnSpc>
                <a:spcPct val="115000"/>
              </a:lnSpc>
            </a:pPr>
            <a:r>
              <a:rPr lang="en-US" dirty="0">
                <a:latin typeface="Arial" panose="020B0604020202020204" pitchFamily="34" charset="0"/>
                <a:ea typeface="Calibri" panose="020F0502020204030204" pitchFamily="34" charset="0"/>
                <a:cs typeface="Times New Roman" panose="02020603050405020304" pitchFamily="18" charset="0"/>
              </a:rPr>
              <a:t>Such a procedure might as well have some </a:t>
            </a:r>
          </a:p>
          <a:p>
            <a:pPr algn="just">
              <a:lnSpc>
                <a:spcPct val="115000"/>
              </a:lnSpc>
            </a:pPr>
            <a:r>
              <a:rPr lang="en-US" dirty="0">
                <a:latin typeface="Arial" panose="020B0604020202020204" pitchFamily="34" charset="0"/>
                <a:ea typeface="Calibri" panose="020F0502020204030204" pitchFamily="34" charset="0"/>
                <a:cs typeface="Times New Roman" panose="02020603050405020304" pitchFamily="18" charset="0"/>
              </a:rPr>
              <a:t>problems.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63567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6185"/>
            <a:ext cx="7704667" cy="761999"/>
          </a:xfrm>
        </p:spPr>
        <p:txBody>
          <a:bodyPr/>
          <a:lstStyle/>
          <a:p>
            <a:r>
              <a:rPr lang="en-US" dirty="0"/>
              <a:t>Problems of Hill Climbing</a:t>
            </a:r>
          </a:p>
        </p:txBody>
      </p:sp>
      <p:sp>
        <p:nvSpPr>
          <p:cNvPr id="3" name="Content Placeholder 2"/>
          <p:cNvSpPr>
            <a:spLocks noGrp="1"/>
          </p:cNvSpPr>
          <p:nvPr>
            <p:ph idx="1"/>
          </p:nvPr>
        </p:nvSpPr>
        <p:spPr>
          <a:xfrm>
            <a:off x="982133" y="995849"/>
            <a:ext cx="7704667" cy="3332816"/>
          </a:xfrm>
        </p:spPr>
        <p:txBody>
          <a:bodyPr>
            <a:normAutofit/>
          </a:bodyPr>
          <a:lstStyle/>
          <a:p>
            <a:r>
              <a:rPr lang="en-US" sz="2000" b="1" dirty="0"/>
              <a:t>Foothill Problem: </a:t>
            </a:r>
            <a:r>
              <a:rPr lang="en-US" sz="2000" dirty="0"/>
              <a:t>Before reaching the global maxima, that is the highest peak, the blind man may encounter local maxima that are the intermediate peaks and before reaching the maximum height.</a:t>
            </a:r>
          </a:p>
          <a:p>
            <a:r>
              <a:rPr lang="en-US" sz="2000" dirty="0"/>
              <a:t> At each of these local maxima, the blind man gets the perception of having reached the global maxima as none of the steps takes him to a higher point. </a:t>
            </a:r>
          </a:p>
          <a:p>
            <a:r>
              <a:rPr lang="en-US" sz="2000" dirty="0"/>
              <a:t>Hence he might just reach local maxima and think that he has reached the global maxima. Thus getting stuck in the middle of searching the solution space.</a:t>
            </a:r>
          </a:p>
          <a:p>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pic>
        <p:nvPicPr>
          <p:cNvPr id="6" name="Picture 5"/>
          <p:cNvPicPr>
            <a:picLocks noChangeAspect="1"/>
          </p:cNvPicPr>
          <p:nvPr/>
        </p:nvPicPr>
        <p:blipFill rotWithShape="1">
          <a:blip r:embed="rId2"/>
          <a:srcRect b="6383"/>
          <a:stretch/>
        </p:blipFill>
        <p:spPr>
          <a:xfrm>
            <a:off x="2061633" y="4111098"/>
            <a:ext cx="5715000" cy="2362200"/>
          </a:xfrm>
          <a:prstGeom prst="rect">
            <a:avLst/>
          </a:prstGeom>
        </p:spPr>
      </p:pic>
    </p:spTree>
    <p:extLst>
      <p:ext uri="{BB962C8B-B14F-4D97-AF65-F5344CB8AC3E}">
        <p14:creationId xmlns:p14="http://schemas.microsoft.com/office/powerpoint/2010/main" val="237440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of Hill Climbing</a:t>
            </a:r>
          </a:p>
        </p:txBody>
      </p:sp>
      <p:sp>
        <p:nvSpPr>
          <p:cNvPr id="3" name="Content Placeholder 2"/>
          <p:cNvSpPr>
            <a:spLocks noGrp="1"/>
          </p:cNvSpPr>
          <p:nvPr>
            <p:ph idx="1"/>
          </p:nvPr>
        </p:nvSpPr>
        <p:spPr>
          <a:xfrm>
            <a:off x="1005579" y="1600200"/>
            <a:ext cx="7704667" cy="3332816"/>
          </a:xfrm>
        </p:spPr>
        <p:txBody>
          <a:bodyPr>
            <a:normAutofit/>
          </a:bodyPr>
          <a:lstStyle/>
          <a:p>
            <a:r>
              <a:rPr lang="en-US" sz="2000" b="1" dirty="0"/>
              <a:t>Plateau Problem:</a:t>
            </a:r>
            <a:r>
              <a:rPr lang="en-US" sz="2000" dirty="0"/>
              <a:t> Similarly, consider another problem as depicted in the diagram below. Mountains where flat areas called plateaus are frequently encountered the blind person might again get stuck. When he reaches the portion of a mountain which is totally flat, whatever step he takes gives him no improvement in height hence he gets stuck.</a:t>
            </a:r>
          </a:p>
          <a:p>
            <a:pPr marL="0" indent="0">
              <a:buNone/>
            </a:pPr>
            <a:r>
              <a:rPr lang="en-US" sz="2000" dirty="0"/>
              <a:t> </a:t>
            </a:r>
          </a:p>
          <a:p>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6" name="Oval 5"/>
          <p:cNvSpPr/>
          <p:nvPr/>
        </p:nvSpPr>
        <p:spPr>
          <a:xfrm>
            <a:off x="2819400" y="5486400"/>
            <a:ext cx="685800" cy="762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rotWithShape="1">
          <a:blip r:embed="rId2"/>
          <a:srcRect b="6383"/>
          <a:stretch/>
        </p:blipFill>
        <p:spPr>
          <a:xfrm>
            <a:off x="2000412" y="3928535"/>
            <a:ext cx="5715000" cy="2362200"/>
          </a:xfrm>
          <a:prstGeom prst="rect">
            <a:avLst/>
          </a:prstGeom>
        </p:spPr>
      </p:pic>
    </p:spTree>
    <p:extLst>
      <p:ext uri="{BB962C8B-B14F-4D97-AF65-F5344CB8AC3E}">
        <p14:creationId xmlns:p14="http://schemas.microsoft.com/office/powerpoint/2010/main" val="410260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of Hill Climbing</a:t>
            </a:r>
          </a:p>
        </p:txBody>
      </p:sp>
      <p:sp>
        <p:nvSpPr>
          <p:cNvPr id="3" name="Content Placeholder 2"/>
          <p:cNvSpPr>
            <a:spLocks noGrp="1"/>
          </p:cNvSpPr>
          <p:nvPr>
            <p:ph idx="1"/>
          </p:nvPr>
        </p:nvSpPr>
        <p:spPr>
          <a:xfrm>
            <a:off x="982133" y="1447801"/>
            <a:ext cx="7704667" cy="3332816"/>
          </a:xfrm>
        </p:spPr>
        <p:txBody>
          <a:bodyPr/>
          <a:lstStyle/>
          <a:p>
            <a:r>
              <a:rPr lang="en-US" dirty="0"/>
              <a:t>Ridges: A </a:t>
            </a:r>
            <a:r>
              <a:rPr lang="en-US" b="1" dirty="0"/>
              <a:t>ridge</a:t>
            </a:r>
            <a:r>
              <a:rPr lang="en-US" dirty="0"/>
              <a:t> is a special form of the local maximum. It has an area which is higher than its surrounding areas, but itself has a slope, and cannot be reached in a single move.</a:t>
            </a:r>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pic>
        <p:nvPicPr>
          <p:cNvPr id="5" name="Picture 4"/>
          <p:cNvPicPr>
            <a:picLocks noChangeAspect="1"/>
          </p:cNvPicPr>
          <p:nvPr/>
        </p:nvPicPr>
        <p:blipFill>
          <a:blip r:embed="rId2"/>
          <a:stretch>
            <a:fillRect/>
          </a:stretch>
        </p:blipFill>
        <p:spPr>
          <a:xfrm>
            <a:off x="970409" y="3494742"/>
            <a:ext cx="3858195" cy="2276475"/>
          </a:xfrm>
          <a:prstGeom prst="rect">
            <a:avLst/>
          </a:prstGeom>
        </p:spPr>
      </p:pic>
      <p:pic>
        <p:nvPicPr>
          <p:cNvPr id="6" name="Picture 5"/>
          <p:cNvPicPr>
            <a:picLocks noChangeAspect="1"/>
          </p:cNvPicPr>
          <p:nvPr/>
        </p:nvPicPr>
        <p:blipFill rotWithShape="1">
          <a:blip r:embed="rId2"/>
          <a:srcRect t="21548" b="8159"/>
          <a:stretch/>
        </p:blipFill>
        <p:spPr>
          <a:xfrm rot="10800000">
            <a:off x="4840328" y="4267199"/>
            <a:ext cx="3858196" cy="1504017"/>
          </a:xfrm>
          <a:prstGeom prst="rect">
            <a:avLst/>
          </a:prstGeom>
        </p:spPr>
      </p:pic>
    </p:spTree>
    <p:extLst>
      <p:ext uri="{BB962C8B-B14F-4D97-AF65-F5344CB8AC3E}">
        <p14:creationId xmlns:p14="http://schemas.microsoft.com/office/powerpoint/2010/main" val="1474672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866" y="152400"/>
            <a:ext cx="7704667" cy="1981200"/>
          </a:xfrm>
        </p:spPr>
        <p:txBody>
          <a:bodyPr/>
          <a:lstStyle/>
          <a:p>
            <a:r>
              <a:rPr lang="en-US" dirty="0"/>
              <a:t>Hill Climbing Algorithm Example</a:t>
            </a:r>
          </a:p>
        </p:txBody>
      </p:sp>
      <p:pic>
        <p:nvPicPr>
          <p:cNvPr id="5" name="Content Placeholder 4"/>
          <p:cNvPicPr>
            <a:picLocks noGrp="1" noChangeAspect="1"/>
          </p:cNvPicPr>
          <p:nvPr>
            <p:ph idx="1"/>
          </p:nvPr>
        </p:nvPicPr>
        <p:blipFill rotWithShape="1">
          <a:blip r:embed="rId2"/>
          <a:srcRect l="37368" t="12581" b="29709"/>
          <a:stretch/>
        </p:blipFill>
        <p:spPr>
          <a:xfrm>
            <a:off x="1523999" y="1727963"/>
            <a:ext cx="6248400" cy="4386072"/>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22591855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1684</TotalTime>
  <Words>1023</Words>
  <Application>Microsoft Office PowerPoint</Application>
  <PresentationFormat>On-screen Show (4:3)</PresentationFormat>
  <Paragraphs>127</Paragraphs>
  <Slides>24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Corbel</vt:lpstr>
      <vt:lpstr>Parallax</vt:lpstr>
      <vt:lpstr>Informed Searches </vt:lpstr>
      <vt:lpstr>Content</vt:lpstr>
      <vt:lpstr>Informed Search</vt:lpstr>
      <vt:lpstr>Hill Climbing</vt:lpstr>
      <vt:lpstr>Hill Climbing</vt:lpstr>
      <vt:lpstr>Problems of Hill Climbing</vt:lpstr>
      <vt:lpstr>Problems of Hill Climbing</vt:lpstr>
      <vt:lpstr>Problems of Hill Climbing</vt:lpstr>
      <vt:lpstr>Hill Climbing Algorithm Example</vt:lpstr>
      <vt:lpstr>Hill Climbing Algorithm Example- Plateau</vt:lpstr>
      <vt:lpstr>Hill Climbing Algorithm Example- Local Minima</vt:lpstr>
      <vt:lpstr>Hill Climbing Algorithm Example- Ridges</vt:lpstr>
      <vt:lpstr>Assignment # 3</vt:lpstr>
      <vt:lpstr>Best-First Search</vt:lpstr>
      <vt:lpstr>Best-First Search</vt:lpstr>
      <vt:lpstr>Best-First Search</vt:lpstr>
      <vt:lpstr>PowerPoint Presentation</vt:lpstr>
      <vt:lpstr>Best-First Search - Example</vt:lpstr>
      <vt:lpstr>These Best-First search algorithm has two version; Greedy best-first search and A*. In both versions, the algorithm remains same while heuristic is evaluated with different factors. Greedy search works only on h(n), heuristic discussed so far, while A* works on F(n)=g(n) + h(n). </vt:lpstr>
      <vt:lpstr>A* Search</vt:lpstr>
      <vt:lpstr>Heuristic Evaluation for A*</vt:lpstr>
      <vt:lpstr>A* Example</vt:lpstr>
      <vt:lpstr>Best-First Search</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ZAINAB</dc:creator>
  <cp:lastModifiedBy>Syeda Zainab Yousaf Zaidi</cp:lastModifiedBy>
  <cp:revision>351</cp:revision>
  <dcterms:created xsi:type="dcterms:W3CDTF">2006-08-16T00:00:00Z</dcterms:created>
  <dcterms:modified xsi:type="dcterms:W3CDTF">2020-10-15T05:31:58Z</dcterms:modified>
</cp:coreProperties>
</file>