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0" r:id="rId7"/>
    <p:sldId id="262" r:id="rId8"/>
    <p:sldId id="263" r:id="rId9"/>
    <p:sldId id="265" r:id="rId10"/>
    <p:sldId id="267"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90" r:id="rId33"/>
    <p:sldId id="288" r:id="rId34"/>
    <p:sldId id="289"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91"/>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1D8BD707-D9CF-40AE-B4C6-C98DA3205C09}" type="datetimeFigureOut">
              <a:rPr lang="en-US" smtClean="0"/>
              <a:pPr/>
              <a:t>10/29/2020</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B6F15528-21DE-4FAA-801E-634DDDAF4B2B}"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2571273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0120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78583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23106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87514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90522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177201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997723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179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1D8BD707-D9CF-40AE-B4C6-C98DA3205C09}" type="datetimeFigureOut">
              <a:rPr lang="en-US" smtClean="0"/>
              <a:pPr/>
              <a:t>10/29/2020</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8365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93690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32040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35566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41119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50125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41826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85376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10/29/2020</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069492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Adversarial Search</a:t>
            </a:r>
          </a:p>
        </p:txBody>
      </p:sp>
      <p:sp>
        <p:nvSpPr>
          <p:cNvPr id="3" name="Subtitle 2"/>
          <p:cNvSpPr>
            <a:spLocks noGrp="1"/>
          </p:cNvSpPr>
          <p:nvPr>
            <p:ph type="subTitle" idx="1"/>
          </p:nvPr>
        </p:nvSpPr>
        <p:spPr/>
        <p:txBody>
          <a:bodyPr/>
          <a:lstStyle/>
          <a:p>
            <a:r>
              <a:rPr lang="en-US" dirty="0"/>
              <a:t>Instructor: Zainab Yousuf</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00701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90800"/>
            <a:ext cx="8229600" cy="990600"/>
          </a:xfrm>
        </p:spPr>
        <p:txBody>
          <a:bodyPr>
            <a:normAutofit fontScale="90000"/>
          </a:bodyPr>
          <a:lstStyle/>
          <a:p>
            <a:pPr algn="ctr"/>
            <a:r>
              <a:rPr lang="en-US" dirty="0"/>
              <a:t>Example </a:t>
            </a:r>
            <a:br>
              <a:rPr lang="en-US" dirty="0"/>
            </a:br>
            <a:r>
              <a:rPr lang="en-US" dirty="0"/>
              <a:t>Minimax Procedure</a:t>
            </a:r>
          </a:p>
        </p:txBody>
      </p:sp>
    </p:spTree>
    <p:extLst>
      <p:ext uri="{BB962C8B-B14F-4D97-AF65-F5344CB8AC3E}">
        <p14:creationId xmlns:p14="http://schemas.microsoft.com/office/powerpoint/2010/main" val="1541077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761999"/>
          </a:xfrm>
        </p:spPr>
        <p:txBody>
          <a:bodyPr/>
          <a:lstStyle/>
          <a:p>
            <a:r>
              <a:rPr lang="en-US" dirty="0"/>
              <a:t>“NIM” (a two-player game)</a:t>
            </a:r>
          </a:p>
        </p:txBody>
      </p:sp>
      <p:sp>
        <p:nvSpPr>
          <p:cNvPr id="3" name="Content Placeholder 2"/>
          <p:cNvSpPr>
            <a:spLocks noGrp="1"/>
          </p:cNvSpPr>
          <p:nvPr>
            <p:ph idx="1"/>
          </p:nvPr>
        </p:nvSpPr>
        <p:spPr>
          <a:xfrm>
            <a:off x="457200" y="1600200"/>
            <a:ext cx="5486400" cy="2133600"/>
          </a:xfrm>
        </p:spPr>
        <p:txBody>
          <a:bodyPr>
            <a:normAutofit fontScale="92500" lnSpcReduction="10000"/>
          </a:bodyPr>
          <a:lstStyle/>
          <a:p>
            <a:pPr algn="just"/>
            <a:r>
              <a:rPr lang="en-US" dirty="0"/>
              <a:t>To play </a:t>
            </a:r>
            <a:r>
              <a:rPr lang="en-US" dirty="0" err="1"/>
              <a:t>nim</a:t>
            </a:r>
            <a:r>
              <a:rPr lang="en-US" dirty="0"/>
              <a:t>, a number of tokens are placed on a table between the two opponents; at each move, the player must divide a pile of tokens into two nonempty piles of different sizes.</a:t>
            </a:r>
          </a:p>
          <a:p>
            <a:pPr marL="0" indent="0" algn="just">
              <a:buNone/>
            </a:pPr>
            <a:r>
              <a:rPr lang="en-US" sz="2000" dirty="0"/>
              <a:t> </a:t>
            </a:r>
          </a:p>
          <a:p>
            <a:pPr marL="0" indent="0" algn="just">
              <a:buNone/>
            </a:pP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600200"/>
            <a:ext cx="261937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533400" y="3358023"/>
            <a:ext cx="7696200" cy="32004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just">
              <a:buFont typeface="Arial" pitchFamily="34" charset="0"/>
              <a:buNone/>
            </a:pPr>
            <a:r>
              <a:rPr lang="en-US" sz="2000" dirty="0"/>
              <a:t> </a:t>
            </a:r>
          </a:p>
          <a:p>
            <a:pPr lvl="1" algn="just"/>
            <a:r>
              <a:rPr lang="en-US" dirty="0"/>
              <a:t>7 tokens can be divided into piles of (5-2) or (4-3) and (6-1).</a:t>
            </a:r>
          </a:p>
          <a:p>
            <a:pPr lvl="1" algn="just"/>
            <a:r>
              <a:rPr lang="en-US"/>
              <a:t>6 tokens </a:t>
            </a:r>
            <a:r>
              <a:rPr lang="en-US" dirty="0"/>
              <a:t>can be divided into piles of (4-2) or (5-1) but not in (3-3).</a:t>
            </a:r>
          </a:p>
          <a:p>
            <a:pPr marL="274320" lvl="1" indent="0" algn="just">
              <a:buFont typeface="Arial" pitchFamily="34" charset="0"/>
              <a:buNone/>
            </a:pPr>
            <a:endParaRPr lang="en-US" dirty="0"/>
          </a:p>
          <a:p>
            <a:pPr algn="just"/>
            <a:r>
              <a:rPr lang="en-US" dirty="0"/>
              <a:t>The player who can no longer make a move loses the game.</a:t>
            </a:r>
          </a:p>
          <a:p>
            <a:pPr algn="just"/>
            <a:endParaRPr lang="en-US" dirty="0"/>
          </a:p>
        </p:txBody>
      </p:sp>
    </p:spTree>
    <p:extLst>
      <p:ext uri="{BB962C8B-B14F-4D97-AF65-F5344CB8AC3E}">
        <p14:creationId xmlns:p14="http://schemas.microsoft.com/office/powerpoint/2010/main" val="4272910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909176"/>
          </a:xfrm>
        </p:spPr>
        <p:txBody>
          <a:bodyPr/>
          <a:lstStyle/>
          <a:p>
            <a:r>
              <a:rPr lang="en-US" dirty="0" err="1"/>
              <a:t>Nim’s</a:t>
            </a:r>
            <a:r>
              <a:rPr lang="en-US" dirty="0"/>
              <a:t> Search Space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524000"/>
            <a:ext cx="560387"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447925"/>
            <a:ext cx="251460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 name="Group 10"/>
          <p:cNvGrpSpPr/>
          <p:nvPr/>
        </p:nvGrpSpPr>
        <p:grpSpPr>
          <a:xfrm>
            <a:off x="3352800" y="1895475"/>
            <a:ext cx="2057400" cy="552450"/>
            <a:chOff x="3352800" y="1895475"/>
            <a:chExt cx="2057400" cy="552450"/>
          </a:xfrm>
        </p:grpSpPr>
        <p:cxnSp>
          <p:nvCxnSpPr>
            <p:cNvPr id="5" name="Straight Arrow Connector 4"/>
            <p:cNvCxnSpPr>
              <a:stCxn id="6146" idx="2"/>
            </p:cNvCxnSpPr>
            <p:nvPr/>
          </p:nvCxnSpPr>
          <p:spPr>
            <a:xfrm flipH="1">
              <a:off x="3352800" y="1895475"/>
              <a:ext cx="1042194" cy="5524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146" idx="2"/>
              <a:endCxn id="6148" idx="0"/>
            </p:cNvCxnSpPr>
            <p:nvPr/>
          </p:nvCxnSpPr>
          <p:spPr>
            <a:xfrm flipH="1">
              <a:off x="4381500" y="1895475"/>
              <a:ext cx="13494" cy="5524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146" idx="2"/>
            </p:cNvCxnSpPr>
            <p:nvPr/>
          </p:nvCxnSpPr>
          <p:spPr>
            <a:xfrm>
              <a:off x="4394994" y="1895475"/>
              <a:ext cx="1015206" cy="5524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2981325" y="2819400"/>
            <a:ext cx="804863" cy="333375"/>
            <a:chOff x="2981325" y="2819400"/>
            <a:chExt cx="804863" cy="333375"/>
          </a:xfrm>
        </p:grpSpPr>
        <p:cxnSp>
          <p:nvCxnSpPr>
            <p:cNvPr id="19" name="Straight Arrow Connector 18"/>
            <p:cNvCxnSpPr/>
            <p:nvPr/>
          </p:nvCxnSpPr>
          <p:spPr>
            <a:xfrm flipH="1">
              <a:off x="2981325" y="2819400"/>
              <a:ext cx="371475" cy="3238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151" idx="0"/>
            </p:cNvCxnSpPr>
            <p:nvPr/>
          </p:nvCxnSpPr>
          <p:spPr>
            <a:xfrm>
              <a:off x="3352800" y="2819400"/>
              <a:ext cx="433388" cy="3333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3786188" y="2819400"/>
            <a:ext cx="957263" cy="333375"/>
            <a:chOff x="2828925" y="2819400"/>
            <a:chExt cx="957263" cy="333375"/>
          </a:xfrm>
        </p:grpSpPr>
        <p:cxnSp>
          <p:nvCxnSpPr>
            <p:cNvPr id="27" name="Straight Arrow Connector 26"/>
            <p:cNvCxnSpPr>
              <a:endCxn id="6151" idx="0"/>
            </p:cNvCxnSpPr>
            <p:nvPr/>
          </p:nvCxnSpPr>
          <p:spPr>
            <a:xfrm flipH="1">
              <a:off x="2828925" y="2819400"/>
              <a:ext cx="523876" cy="3333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352800" y="2819400"/>
              <a:ext cx="433388" cy="3333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2609850" y="3143250"/>
            <a:ext cx="1533525" cy="361950"/>
            <a:chOff x="2609850" y="3143250"/>
            <a:chExt cx="1533525" cy="361950"/>
          </a:xfrm>
        </p:grpSpPr>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9850" y="3143250"/>
              <a:ext cx="74295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152775"/>
              <a:ext cx="714375"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615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1025" y="3124200"/>
            <a:ext cx="71437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0148" y="3143250"/>
            <a:ext cx="70485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0" name="Group 29"/>
          <p:cNvGrpSpPr/>
          <p:nvPr/>
        </p:nvGrpSpPr>
        <p:grpSpPr>
          <a:xfrm>
            <a:off x="3938588" y="2819400"/>
            <a:ext cx="1808468" cy="333375"/>
            <a:chOff x="1977720" y="2819400"/>
            <a:chExt cx="1808468" cy="333375"/>
          </a:xfrm>
        </p:grpSpPr>
        <p:cxnSp>
          <p:nvCxnSpPr>
            <p:cNvPr id="31" name="Straight Arrow Connector 30"/>
            <p:cNvCxnSpPr/>
            <p:nvPr/>
          </p:nvCxnSpPr>
          <p:spPr>
            <a:xfrm flipH="1">
              <a:off x="1977720" y="2819400"/>
              <a:ext cx="1375082" cy="3333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352800" y="2819400"/>
              <a:ext cx="433388" cy="3333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3053222" y="3505200"/>
            <a:ext cx="1328278" cy="529098"/>
            <a:chOff x="3352800" y="2819400"/>
            <a:chExt cx="1328278" cy="529098"/>
          </a:xfrm>
        </p:grpSpPr>
        <p:cxnSp>
          <p:nvCxnSpPr>
            <p:cNvPr id="39" name="Straight Arrow Connector 38"/>
            <p:cNvCxnSpPr/>
            <p:nvPr/>
          </p:nvCxnSpPr>
          <p:spPr>
            <a:xfrm>
              <a:off x="3352801" y="2819400"/>
              <a:ext cx="299577" cy="5290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352800" y="2819400"/>
              <a:ext cx="1328278" cy="5290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43" name="Straight Arrow Connector 42"/>
          <p:cNvCxnSpPr>
            <a:stCxn id="6151" idx="2"/>
          </p:cNvCxnSpPr>
          <p:nvPr/>
        </p:nvCxnSpPr>
        <p:spPr>
          <a:xfrm>
            <a:off x="3786188" y="3505200"/>
            <a:ext cx="595312" cy="5290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6153" idx="2"/>
          </p:cNvCxnSpPr>
          <p:nvPr/>
        </p:nvCxnSpPr>
        <p:spPr>
          <a:xfrm flipH="1">
            <a:off x="4381500" y="3505200"/>
            <a:ext cx="1381073" cy="5290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6152" idx="2"/>
          </p:cNvCxnSpPr>
          <p:nvPr/>
        </p:nvCxnSpPr>
        <p:spPr>
          <a:xfrm>
            <a:off x="4748213" y="3486150"/>
            <a:ext cx="565455" cy="5481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155"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5337" y="4800600"/>
            <a:ext cx="21050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3" name="Straight Arrow Connector 52"/>
          <p:cNvCxnSpPr/>
          <p:nvPr/>
        </p:nvCxnSpPr>
        <p:spPr>
          <a:xfrm>
            <a:off x="3429000" y="4343400"/>
            <a:ext cx="444897"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403680" y="4396248"/>
            <a:ext cx="701720" cy="4043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156"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0032" y="5638800"/>
            <a:ext cx="9334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0" name="Straight Arrow Connector 59"/>
          <p:cNvCxnSpPr/>
          <p:nvPr/>
        </p:nvCxnSpPr>
        <p:spPr>
          <a:xfrm>
            <a:off x="3892351" y="5181600"/>
            <a:ext cx="444897"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157"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3725" y="4038600"/>
            <a:ext cx="166687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8"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93482" y="4026924"/>
            <a:ext cx="70485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8596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15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15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15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823910"/>
          </a:xfrm>
        </p:spPr>
        <p:txBody>
          <a:bodyPr/>
          <a:lstStyle/>
          <a:p>
            <a:r>
              <a:rPr lang="en-US" dirty="0" err="1"/>
              <a:t>Nim’s</a:t>
            </a:r>
            <a:r>
              <a:rPr lang="en-US" dirty="0"/>
              <a:t> Search Space</a:t>
            </a:r>
          </a:p>
        </p:txBody>
      </p:sp>
      <p:grpSp>
        <p:nvGrpSpPr>
          <p:cNvPr id="4" name="Group 3"/>
          <p:cNvGrpSpPr/>
          <p:nvPr/>
        </p:nvGrpSpPr>
        <p:grpSpPr>
          <a:xfrm>
            <a:off x="4572052" y="1790700"/>
            <a:ext cx="3505148" cy="4457700"/>
            <a:chOff x="2609850" y="1524000"/>
            <a:chExt cx="3505148" cy="445770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524000"/>
              <a:ext cx="560387"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447925"/>
              <a:ext cx="251460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 name="Group 10"/>
            <p:cNvGrpSpPr/>
            <p:nvPr/>
          </p:nvGrpSpPr>
          <p:grpSpPr>
            <a:xfrm>
              <a:off x="3352800" y="1895475"/>
              <a:ext cx="2057400" cy="552450"/>
              <a:chOff x="3352800" y="1895475"/>
              <a:chExt cx="2057400" cy="552450"/>
            </a:xfrm>
          </p:grpSpPr>
          <p:cxnSp>
            <p:nvCxnSpPr>
              <p:cNvPr id="5" name="Straight Arrow Connector 4"/>
              <p:cNvCxnSpPr>
                <a:stCxn id="6146" idx="2"/>
              </p:cNvCxnSpPr>
              <p:nvPr/>
            </p:nvCxnSpPr>
            <p:spPr>
              <a:xfrm flipH="1">
                <a:off x="3352800" y="1895475"/>
                <a:ext cx="1042194" cy="5524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146" idx="2"/>
                <a:endCxn id="6148" idx="0"/>
              </p:cNvCxnSpPr>
              <p:nvPr/>
            </p:nvCxnSpPr>
            <p:spPr>
              <a:xfrm flipH="1">
                <a:off x="4381500" y="1895475"/>
                <a:ext cx="13494" cy="5524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146" idx="2"/>
              </p:cNvCxnSpPr>
              <p:nvPr/>
            </p:nvCxnSpPr>
            <p:spPr>
              <a:xfrm>
                <a:off x="4394994" y="1895475"/>
                <a:ext cx="1015206" cy="5524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2981325" y="2819400"/>
              <a:ext cx="804863" cy="333375"/>
              <a:chOff x="2981325" y="2819400"/>
              <a:chExt cx="804863" cy="333375"/>
            </a:xfrm>
          </p:grpSpPr>
          <p:cxnSp>
            <p:nvCxnSpPr>
              <p:cNvPr id="19" name="Straight Arrow Connector 18"/>
              <p:cNvCxnSpPr/>
              <p:nvPr/>
            </p:nvCxnSpPr>
            <p:spPr>
              <a:xfrm flipH="1">
                <a:off x="2981325" y="2819400"/>
                <a:ext cx="371475" cy="3238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151" idx="0"/>
              </p:cNvCxnSpPr>
              <p:nvPr/>
            </p:nvCxnSpPr>
            <p:spPr>
              <a:xfrm>
                <a:off x="3352800" y="2819400"/>
                <a:ext cx="433388" cy="3333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3786188" y="2819400"/>
              <a:ext cx="957263" cy="333375"/>
              <a:chOff x="2828925" y="2819400"/>
              <a:chExt cx="957263" cy="333375"/>
            </a:xfrm>
          </p:grpSpPr>
          <p:cxnSp>
            <p:nvCxnSpPr>
              <p:cNvPr id="27" name="Straight Arrow Connector 26"/>
              <p:cNvCxnSpPr>
                <a:endCxn id="6151" idx="0"/>
              </p:cNvCxnSpPr>
              <p:nvPr/>
            </p:nvCxnSpPr>
            <p:spPr>
              <a:xfrm flipH="1">
                <a:off x="2828925" y="2819400"/>
                <a:ext cx="523876" cy="3333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352800" y="2819400"/>
                <a:ext cx="433388" cy="3333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2609850" y="3143250"/>
              <a:ext cx="1533525" cy="361950"/>
              <a:chOff x="2609850" y="3143250"/>
              <a:chExt cx="1533525" cy="361950"/>
            </a:xfrm>
          </p:grpSpPr>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9850" y="3143250"/>
                <a:ext cx="74295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152775"/>
                <a:ext cx="714375"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615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1025" y="3124200"/>
              <a:ext cx="71437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0148" y="3143250"/>
              <a:ext cx="70485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0" name="Group 29"/>
            <p:cNvGrpSpPr/>
            <p:nvPr/>
          </p:nvGrpSpPr>
          <p:grpSpPr>
            <a:xfrm>
              <a:off x="3938588" y="2819400"/>
              <a:ext cx="1808468" cy="333375"/>
              <a:chOff x="1977720" y="2819400"/>
              <a:chExt cx="1808468" cy="333375"/>
            </a:xfrm>
          </p:grpSpPr>
          <p:cxnSp>
            <p:nvCxnSpPr>
              <p:cNvPr id="31" name="Straight Arrow Connector 30"/>
              <p:cNvCxnSpPr/>
              <p:nvPr/>
            </p:nvCxnSpPr>
            <p:spPr>
              <a:xfrm flipH="1">
                <a:off x="1977720" y="2819400"/>
                <a:ext cx="1375082" cy="3333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352800" y="2819400"/>
                <a:ext cx="433388" cy="3333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3053222" y="3505200"/>
              <a:ext cx="1328278" cy="529098"/>
              <a:chOff x="3352800" y="2819400"/>
              <a:chExt cx="1328278" cy="529098"/>
            </a:xfrm>
          </p:grpSpPr>
          <p:cxnSp>
            <p:nvCxnSpPr>
              <p:cNvPr id="39" name="Straight Arrow Connector 38"/>
              <p:cNvCxnSpPr/>
              <p:nvPr/>
            </p:nvCxnSpPr>
            <p:spPr>
              <a:xfrm>
                <a:off x="3352801" y="2819400"/>
                <a:ext cx="299577" cy="5290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352800" y="2819400"/>
                <a:ext cx="1328278" cy="5290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43" name="Straight Arrow Connector 42"/>
            <p:cNvCxnSpPr>
              <a:stCxn id="6151" idx="2"/>
            </p:cNvCxnSpPr>
            <p:nvPr/>
          </p:nvCxnSpPr>
          <p:spPr>
            <a:xfrm>
              <a:off x="3786188" y="3505200"/>
              <a:ext cx="595312" cy="5290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6153" idx="2"/>
            </p:cNvCxnSpPr>
            <p:nvPr/>
          </p:nvCxnSpPr>
          <p:spPr>
            <a:xfrm flipH="1">
              <a:off x="4381500" y="3505200"/>
              <a:ext cx="1381073" cy="5290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6152" idx="2"/>
            </p:cNvCxnSpPr>
            <p:nvPr/>
          </p:nvCxnSpPr>
          <p:spPr>
            <a:xfrm>
              <a:off x="4748213" y="3486150"/>
              <a:ext cx="565455" cy="5481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155"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5337" y="4800600"/>
              <a:ext cx="21050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3" name="Straight Arrow Connector 52"/>
            <p:cNvCxnSpPr/>
            <p:nvPr/>
          </p:nvCxnSpPr>
          <p:spPr>
            <a:xfrm>
              <a:off x="3429000" y="4343400"/>
              <a:ext cx="444897"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403680" y="4396248"/>
              <a:ext cx="701720" cy="4043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156"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0032" y="5638800"/>
              <a:ext cx="9334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0" name="Straight Arrow Connector 59"/>
            <p:cNvCxnSpPr/>
            <p:nvPr/>
          </p:nvCxnSpPr>
          <p:spPr>
            <a:xfrm>
              <a:off x="3892351" y="5181600"/>
              <a:ext cx="444897"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157"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3725" y="4038600"/>
              <a:ext cx="166687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8"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93482" y="4026924"/>
              <a:ext cx="70485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7" name="TextBox 6"/>
          <p:cNvSpPr txBox="1"/>
          <p:nvPr/>
        </p:nvSpPr>
        <p:spPr>
          <a:xfrm>
            <a:off x="381000" y="1976437"/>
            <a:ext cx="396240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Assign Min-Max labels to each level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Decide the cost at terminal nodes</a:t>
            </a:r>
          </a:p>
          <a:p>
            <a:pPr marL="742950" lvl="1" indent="-285750">
              <a:buFont typeface="Arial" panose="020B0604020202020204" pitchFamily="34" charset="0"/>
              <a:buChar char="•"/>
            </a:pPr>
            <a:r>
              <a:rPr lang="en-US" dirty="0"/>
              <a:t>Assumption is we are looking w.r.t Max</a:t>
            </a:r>
          </a:p>
          <a:p>
            <a:pPr marL="742950" lvl="1" indent="-285750">
              <a:buFont typeface="Arial" panose="020B0604020202020204" pitchFamily="34" charset="0"/>
              <a:buChar char="•"/>
            </a:pPr>
            <a:r>
              <a:rPr lang="en-US" dirty="0"/>
              <a:t>When it’s a Win of Max we are assigning 1</a:t>
            </a:r>
          </a:p>
          <a:p>
            <a:pPr marL="742950" lvl="1" indent="-285750">
              <a:buFont typeface="Arial" panose="020B0604020202020204" pitchFamily="34" charset="0"/>
              <a:buChar char="•"/>
            </a:pPr>
            <a:r>
              <a:rPr lang="en-US" dirty="0"/>
              <a:t>When it’s a lose of Max we are assigning 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Now move this heuristic upwards using minimax rules</a:t>
            </a:r>
          </a:p>
        </p:txBody>
      </p:sp>
      <p:grpSp>
        <p:nvGrpSpPr>
          <p:cNvPr id="9" name="Group 8"/>
          <p:cNvGrpSpPr/>
          <p:nvPr/>
        </p:nvGrpSpPr>
        <p:grpSpPr>
          <a:xfrm>
            <a:off x="8200100" y="1790698"/>
            <a:ext cx="762925" cy="4507171"/>
            <a:chOff x="8200100" y="1790698"/>
            <a:chExt cx="762925" cy="4507171"/>
          </a:xfrm>
        </p:grpSpPr>
        <p:sp>
          <p:nvSpPr>
            <p:cNvPr id="8" name="TextBox 7"/>
            <p:cNvSpPr txBox="1"/>
            <p:nvPr/>
          </p:nvSpPr>
          <p:spPr>
            <a:xfrm>
              <a:off x="8200101" y="1790698"/>
              <a:ext cx="733425" cy="371475"/>
            </a:xfrm>
            <a:prstGeom prst="rect">
              <a:avLst/>
            </a:prstGeom>
            <a:noFill/>
          </p:spPr>
          <p:txBody>
            <a:bodyPr wrap="square" rtlCol="0">
              <a:spAutoFit/>
            </a:bodyPr>
            <a:lstStyle/>
            <a:p>
              <a:r>
                <a:rPr lang="en-US" dirty="0"/>
                <a:t>Min</a:t>
              </a:r>
            </a:p>
          </p:txBody>
        </p:sp>
        <p:sp>
          <p:nvSpPr>
            <p:cNvPr id="41" name="TextBox 40"/>
            <p:cNvSpPr txBox="1"/>
            <p:nvPr/>
          </p:nvSpPr>
          <p:spPr>
            <a:xfrm>
              <a:off x="8229598" y="2528887"/>
              <a:ext cx="733425" cy="371475"/>
            </a:xfrm>
            <a:prstGeom prst="rect">
              <a:avLst/>
            </a:prstGeom>
            <a:noFill/>
          </p:spPr>
          <p:txBody>
            <a:bodyPr wrap="square" rtlCol="0">
              <a:spAutoFit/>
            </a:bodyPr>
            <a:lstStyle/>
            <a:p>
              <a:r>
                <a:rPr lang="en-US" dirty="0"/>
                <a:t>Max</a:t>
              </a:r>
            </a:p>
          </p:txBody>
        </p:sp>
        <p:sp>
          <p:nvSpPr>
            <p:cNvPr id="42" name="TextBox 41"/>
            <p:cNvSpPr txBox="1"/>
            <p:nvPr/>
          </p:nvSpPr>
          <p:spPr>
            <a:xfrm>
              <a:off x="8229600" y="3381375"/>
              <a:ext cx="733425" cy="371475"/>
            </a:xfrm>
            <a:prstGeom prst="rect">
              <a:avLst/>
            </a:prstGeom>
            <a:noFill/>
          </p:spPr>
          <p:txBody>
            <a:bodyPr wrap="square" rtlCol="0">
              <a:spAutoFit/>
            </a:bodyPr>
            <a:lstStyle/>
            <a:p>
              <a:r>
                <a:rPr lang="en-US" dirty="0"/>
                <a:t>Min</a:t>
              </a:r>
            </a:p>
          </p:txBody>
        </p:sp>
        <p:sp>
          <p:nvSpPr>
            <p:cNvPr id="44" name="TextBox 43"/>
            <p:cNvSpPr txBox="1"/>
            <p:nvPr/>
          </p:nvSpPr>
          <p:spPr>
            <a:xfrm>
              <a:off x="8229599" y="4307143"/>
              <a:ext cx="733425" cy="371475"/>
            </a:xfrm>
            <a:prstGeom prst="rect">
              <a:avLst/>
            </a:prstGeom>
            <a:noFill/>
          </p:spPr>
          <p:txBody>
            <a:bodyPr wrap="square" rtlCol="0">
              <a:spAutoFit/>
            </a:bodyPr>
            <a:lstStyle/>
            <a:p>
              <a:r>
                <a:rPr lang="en-US" dirty="0"/>
                <a:t>Max</a:t>
              </a:r>
            </a:p>
          </p:txBody>
        </p:sp>
        <p:sp>
          <p:nvSpPr>
            <p:cNvPr id="45" name="TextBox 44"/>
            <p:cNvSpPr txBox="1"/>
            <p:nvPr/>
          </p:nvSpPr>
          <p:spPr>
            <a:xfrm>
              <a:off x="8200100" y="5926394"/>
              <a:ext cx="733425" cy="371475"/>
            </a:xfrm>
            <a:prstGeom prst="rect">
              <a:avLst/>
            </a:prstGeom>
            <a:noFill/>
          </p:spPr>
          <p:txBody>
            <a:bodyPr wrap="square" rtlCol="0">
              <a:spAutoFit/>
            </a:bodyPr>
            <a:lstStyle/>
            <a:p>
              <a:r>
                <a:rPr lang="en-US" dirty="0"/>
                <a:t>Max</a:t>
              </a:r>
            </a:p>
          </p:txBody>
        </p:sp>
        <p:sp>
          <p:nvSpPr>
            <p:cNvPr id="48" name="TextBox 47"/>
            <p:cNvSpPr txBox="1"/>
            <p:nvPr/>
          </p:nvSpPr>
          <p:spPr>
            <a:xfrm>
              <a:off x="8229600" y="5067300"/>
              <a:ext cx="733425" cy="371475"/>
            </a:xfrm>
            <a:prstGeom prst="rect">
              <a:avLst/>
            </a:prstGeom>
            <a:noFill/>
          </p:spPr>
          <p:txBody>
            <a:bodyPr wrap="square" rtlCol="0">
              <a:spAutoFit/>
            </a:bodyPr>
            <a:lstStyle/>
            <a:p>
              <a:r>
                <a:rPr lang="en-US" dirty="0"/>
                <a:t>Min</a:t>
              </a:r>
            </a:p>
          </p:txBody>
        </p:sp>
      </p:grpSp>
      <p:grpSp>
        <p:nvGrpSpPr>
          <p:cNvPr id="14" name="Group 13"/>
          <p:cNvGrpSpPr/>
          <p:nvPr/>
        </p:nvGrpSpPr>
        <p:grpSpPr>
          <a:xfrm>
            <a:off x="7034238" y="4293624"/>
            <a:ext cx="954629" cy="2002102"/>
            <a:chOff x="7034238" y="4293624"/>
            <a:chExt cx="954629" cy="2002102"/>
          </a:xfrm>
        </p:grpSpPr>
        <p:sp>
          <p:nvSpPr>
            <p:cNvPr id="12" name="TextBox 11"/>
            <p:cNvSpPr txBox="1"/>
            <p:nvPr/>
          </p:nvSpPr>
          <p:spPr>
            <a:xfrm>
              <a:off x="7034238" y="5926394"/>
              <a:ext cx="338164" cy="369332"/>
            </a:xfrm>
            <a:prstGeom prst="rect">
              <a:avLst/>
            </a:prstGeom>
            <a:noFill/>
          </p:spPr>
          <p:txBody>
            <a:bodyPr wrap="square" rtlCol="0">
              <a:spAutoFit/>
            </a:bodyPr>
            <a:lstStyle/>
            <a:p>
              <a:r>
                <a:rPr lang="en-US" b="1" dirty="0">
                  <a:solidFill>
                    <a:srgbClr val="FF0000"/>
                  </a:solidFill>
                </a:rPr>
                <a:t>0</a:t>
              </a:r>
            </a:p>
          </p:txBody>
        </p:sp>
        <p:sp>
          <p:nvSpPr>
            <p:cNvPr id="50" name="TextBox 49"/>
            <p:cNvSpPr txBox="1"/>
            <p:nvPr/>
          </p:nvSpPr>
          <p:spPr>
            <a:xfrm>
              <a:off x="7650703" y="4293624"/>
              <a:ext cx="338164" cy="369332"/>
            </a:xfrm>
            <a:prstGeom prst="rect">
              <a:avLst/>
            </a:prstGeom>
            <a:noFill/>
          </p:spPr>
          <p:txBody>
            <a:bodyPr wrap="square" rtlCol="0">
              <a:spAutoFit/>
            </a:bodyPr>
            <a:lstStyle/>
            <a:p>
              <a:r>
                <a:rPr lang="en-US" b="1" dirty="0">
                  <a:solidFill>
                    <a:srgbClr val="FF0000"/>
                  </a:solidFill>
                </a:rPr>
                <a:t>0</a:t>
              </a:r>
            </a:p>
          </p:txBody>
        </p:sp>
        <p:sp>
          <p:nvSpPr>
            <p:cNvPr id="51" name="TextBox 50"/>
            <p:cNvSpPr txBox="1"/>
            <p:nvPr/>
          </p:nvSpPr>
          <p:spPr>
            <a:xfrm>
              <a:off x="7476862" y="5067300"/>
              <a:ext cx="338164" cy="369332"/>
            </a:xfrm>
            <a:prstGeom prst="rect">
              <a:avLst/>
            </a:prstGeom>
            <a:noFill/>
          </p:spPr>
          <p:txBody>
            <a:bodyPr wrap="square" rtlCol="0">
              <a:spAutoFit/>
            </a:bodyPr>
            <a:lstStyle/>
            <a:p>
              <a:r>
                <a:rPr lang="en-US" b="1" dirty="0">
                  <a:solidFill>
                    <a:srgbClr val="FF0000"/>
                  </a:solidFill>
                </a:rPr>
                <a:t>1</a:t>
              </a:r>
            </a:p>
          </p:txBody>
        </p:sp>
      </p:grpSp>
      <p:sp>
        <p:nvSpPr>
          <p:cNvPr id="52" name="TextBox 51"/>
          <p:cNvSpPr txBox="1"/>
          <p:nvPr/>
        </p:nvSpPr>
        <p:spPr>
          <a:xfrm>
            <a:off x="5059100" y="5078968"/>
            <a:ext cx="338164" cy="369332"/>
          </a:xfrm>
          <a:prstGeom prst="rect">
            <a:avLst/>
          </a:prstGeom>
          <a:noFill/>
        </p:spPr>
        <p:txBody>
          <a:bodyPr wrap="square" rtlCol="0">
            <a:spAutoFit/>
          </a:bodyPr>
          <a:lstStyle/>
          <a:p>
            <a:r>
              <a:rPr lang="en-US" b="1" dirty="0">
                <a:solidFill>
                  <a:srgbClr val="FF0000"/>
                </a:solidFill>
              </a:rPr>
              <a:t>0</a:t>
            </a:r>
          </a:p>
        </p:txBody>
      </p:sp>
      <p:sp>
        <p:nvSpPr>
          <p:cNvPr id="54" name="TextBox 53"/>
          <p:cNvSpPr txBox="1"/>
          <p:nvPr/>
        </p:nvSpPr>
        <p:spPr>
          <a:xfrm>
            <a:off x="4767236" y="4267200"/>
            <a:ext cx="338164" cy="369332"/>
          </a:xfrm>
          <a:prstGeom prst="rect">
            <a:avLst/>
          </a:prstGeom>
          <a:noFill/>
        </p:spPr>
        <p:txBody>
          <a:bodyPr wrap="square" rtlCol="0">
            <a:spAutoFit/>
          </a:bodyPr>
          <a:lstStyle/>
          <a:p>
            <a:r>
              <a:rPr lang="en-US" b="1" dirty="0">
                <a:solidFill>
                  <a:srgbClr val="FF0000"/>
                </a:solidFill>
              </a:rPr>
              <a:t>0</a:t>
            </a:r>
          </a:p>
        </p:txBody>
      </p:sp>
      <p:sp>
        <p:nvSpPr>
          <p:cNvPr id="55" name="TextBox 54"/>
          <p:cNvSpPr txBox="1"/>
          <p:nvPr/>
        </p:nvSpPr>
        <p:spPr>
          <a:xfrm>
            <a:off x="5834036" y="4267200"/>
            <a:ext cx="338164" cy="369332"/>
          </a:xfrm>
          <a:prstGeom prst="rect">
            <a:avLst/>
          </a:prstGeom>
          <a:noFill/>
        </p:spPr>
        <p:txBody>
          <a:bodyPr wrap="square" rtlCol="0">
            <a:spAutoFit/>
          </a:bodyPr>
          <a:lstStyle/>
          <a:p>
            <a:r>
              <a:rPr lang="en-US" b="1" dirty="0">
                <a:solidFill>
                  <a:srgbClr val="FF0000"/>
                </a:solidFill>
              </a:rPr>
              <a:t>1</a:t>
            </a:r>
          </a:p>
        </p:txBody>
      </p:sp>
      <p:sp>
        <p:nvSpPr>
          <p:cNvPr id="56" name="TextBox 55"/>
          <p:cNvSpPr txBox="1"/>
          <p:nvPr/>
        </p:nvSpPr>
        <p:spPr>
          <a:xfrm>
            <a:off x="4724400" y="3124200"/>
            <a:ext cx="338164" cy="369332"/>
          </a:xfrm>
          <a:prstGeom prst="rect">
            <a:avLst/>
          </a:prstGeom>
          <a:noFill/>
        </p:spPr>
        <p:txBody>
          <a:bodyPr wrap="square" rtlCol="0">
            <a:spAutoFit/>
          </a:bodyPr>
          <a:lstStyle/>
          <a:p>
            <a:r>
              <a:rPr lang="en-US" b="1" dirty="0">
                <a:solidFill>
                  <a:srgbClr val="FF0000"/>
                </a:solidFill>
              </a:rPr>
              <a:t>0</a:t>
            </a:r>
          </a:p>
        </p:txBody>
      </p:sp>
      <p:sp>
        <p:nvSpPr>
          <p:cNvPr id="58" name="TextBox 57"/>
          <p:cNvSpPr txBox="1"/>
          <p:nvPr/>
        </p:nvSpPr>
        <p:spPr>
          <a:xfrm>
            <a:off x="5579308" y="3091934"/>
            <a:ext cx="338164" cy="369332"/>
          </a:xfrm>
          <a:prstGeom prst="rect">
            <a:avLst/>
          </a:prstGeom>
          <a:noFill/>
        </p:spPr>
        <p:txBody>
          <a:bodyPr wrap="square" rtlCol="0">
            <a:spAutoFit/>
          </a:bodyPr>
          <a:lstStyle/>
          <a:p>
            <a:r>
              <a:rPr lang="en-US" b="1" dirty="0">
                <a:solidFill>
                  <a:srgbClr val="FF0000"/>
                </a:solidFill>
              </a:rPr>
              <a:t>1</a:t>
            </a:r>
          </a:p>
        </p:txBody>
      </p:sp>
      <p:sp>
        <p:nvSpPr>
          <p:cNvPr id="59" name="TextBox 58"/>
          <p:cNvSpPr txBox="1"/>
          <p:nvPr/>
        </p:nvSpPr>
        <p:spPr>
          <a:xfrm>
            <a:off x="6553200" y="3124200"/>
            <a:ext cx="338164" cy="369332"/>
          </a:xfrm>
          <a:prstGeom prst="rect">
            <a:avLst/>
          </a:prstGeom>
          <a:noFill/>
        </p:spPr>
        <p:txBody>
          <a:bodyPr wrap="square" rtlCol="0">
            <a:spAutoFit/>
          </a:bodyPr>
          <a:lstStyle/>
          <a:p>
            <a:r>
              <a:rPr lang="en-US" b="1" dirty="0">
                <a:solidFill>
                  <a:srgbClr val="FF0000"/>
                </a:solidFill>
              </a:rPr>
              <a:t>0</a:t>
            </a:r>
          </a:p>
        </p:txBody>
      </p:sp>
      <p:sp>
        <p:nvSpPr>
          <p:cNvPr id="61" name="TextBox 60"/>
          <p:cNvSpPr txBox="1"/>
          <p:nvPr/>
        </p:nvSpPr>
        <p:spPr>
          <a:xfrm>
            <a:off x="7662836" y="3124200"/>
            <a:ext cx="338164" cy="369332"/>
          </a:xfrm>
          <a:prstGeom prst="rect">
            <a:avLst/>
          </a:prstGeom>
          <a:noFill/>
        </p:spPr>
        <p:txBody>
          <a:bodyPr wrap="square" rtlCol="0">
            <a:spAutoFit/>
          </a:bodyPr>
          <a:lstStyle/>
          <a:p>
            <a:r>
              <a:rPr lang="en-US" b="1" dirty="0">
                <a:solidFill>
                  <a:srgbClr val="FF0000"/>
                </a:solidFill>
              </a:rPr>
              <a:t>1</a:t>
            </a:r>
          </a:p>
        </p:txBody>
      </p:sp>
      <p:sp>
        <p:nvSpPr>
          <p:cNvPr id="62" name="TextBox 61"/>
          <p:cNvSpPr txBox="1"/>
          <p:nvPr/>
        </p:nvSpPr>
        <p:spPr>
          <a:xfrm>
            <a:off x="5013185" y="2344221"/>
            <a:ext cx="338164" cy="369332"/>
          </a:xfrm>
          <a:prstGeom prst="rect">
            <a:avLst/>
          </a:prstGeom>
          <a:noFill/>
        </p:spPr>
        <p:txBody>
          <a:bodyPr wrap="square" rtlCol="0">
            <a:spAutoFit/>
          </a:bodyPr>
          <a:lstStyle/>
          <a:p>
            <a:r>
              <a:rPr lang="en-US" b="1" dirty="0">
                <a:solidFill>
                  <a:srgbClr val="FF0000"/>
                </a:solidFill>
              </a:rPr>
              <a:t>1</a:t>
            </a:r>
          </a:p>
        </p:txBody>
      </p:sp>
      <p:sp>
        <p:nvSpPr>
          <p:cNvPr id="63" name="TextBox 62"/>
          <p:cNvSpPr txBox="1"/>
          <p:nvPr/>
        </p:nvSpPr>
        <p:spPr>
          <a:xfrm>
            <a:off x="6291236" y="2362200"/>
            <a:ext cx="338164" cy="369332"/>
          </a:xfrm>
          <a:prstGeom prst="rect">
            <a:avLst/>
          </a:prstGeom>
          <a:noFill/>
        </p:spPr>
        <p:txBody>
          <a:bodyPr wrap="square" rtlCol="0">
            <a:spAutoFit/>
          </a:bodyPr>
          <a:lstStyle/>
          <a:p>
            <a:r>
              <a:rPr lang="en-US" b="1" dirty="0">
                <a:solidFill>
                  <a:srgbClr val="FF0000"/>
                </a:solidFill>
              </a:rPr>
              <a:t>1</a:t>
            </a:r>
          </a:p>
        </p:txBody>
      </p:sp>
      <p:sp>
        <p:nvSpPr>
          <p:cNvPr id="64" name="TextBox 63"/>
          <p:cNvSpPr txBox="1"/>
          <p:nvPr/>
        </p:nvSpPr>
        <p:spPr>
          <a:xfrm>
            <a:off x="7281836" y="2450068"/>
            <a:ext cx="338164" cy="369332"/>
          </a:xfrm>
          <a:prstGeom prst="rect">
            <a:avLst/>
          </a:prstGeom>
          <a:noFill/>
        </p:spPr>
        <p:txBody>
          <a:bodyPr wrap="square" rtlCol="0">
            <a:spAutoFit/>
          </a:bodyPr>
          <a:lstStyle/>
          <a:p>
            <a:r>
              <a:rPr lang="en-US" b="1" dirty="0">
                <a:solidFill>
                  <a:srgbClr val="FF0000"/>
                </a:solidFill>
              </a:rPr>
              <a:t>1</a:t>
            </a:r>
          </a:p>
        </p:txBody>
      </p:sp>
      <p:sp>
        <p:nvSpPr>
          <p:cNvPr id="65" name="TextBox 64"/>
          <p:cNvSpPr txBox="1"/>
          <p:nvPr/>
        </p:nvSpPr>
        <p:spPr>
          <a:xfrm>
            <a:off x="6519836" y="1752600"/>
            <a:ext cx="338164" cy="369332"/>
          </a:xfrm>
          <a:prstGeom prst="rect">
            <a:avLst/>
          </a:prstGeom>
          <a:noFill/>
        </p:spPr>
        <p:txBody>
          <a:bodyPr wrap="square" rtlCol="0">
            <a:spAutoFit/>
          </a:bodyPr>
          <a:lstStyle/>
          <a:p>
            <a:r>
              <a:rPr lang="en-US" b="1" dirty="0">
                <a:solidFill>
                  <a:srgbClr val="FF0000"/>
                </a:solidFill>
              </a:rPr>
              <a:t>1</a:t>
            </a:r>
          </a:p>
        </p:txBody>
      </p:sp>
    </p:spTree>
    <p:extLst>
      <p:ext uri="{BB962C8B-B14F-4D97-AF65-F5344CB8AC3E}">
        <p14:creationId xmlns:p14="http://schemas.microsoft.com/office/powerpoint/2010/main" val="155429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4" grpId="0"/>
      <p:bldP spid="55" grpId="0"/>
      <p:bldP spid="56" grpId="0"/>
      <p:bldP spid="58" grpId="0"/>
      <p:bldP spid="59" grpId="0"/>
      <p:bldP spid="61" grpId="0"/>
      <p:bldP spid="62" grpId="0"/>
      <p:bldP spid="63" grpId="0"/>
      <p:bldP spid="64" grpId="0"/>
      <p:bldP spid="6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699159"/>
          </a:xfrm>
        </p:spPr>
        <p:txBody>
          <a:bodyPr>
            <a:normAutofit fontScale="90000"/>
          </a:bodyPr>
          <a:lstStyle/>
          <a:p>
            <a:r>
              <a:rPr lang="en-US" dirty="0" err="1"/>
              <a:t>Nim’s</a:t>
            </a:r>
            <a:r>
              <a:rPr lang="en-US" dirty="0"/>
              <a:t> Search Space</a:t>
            </a:r>
          </a:p>
        </p:txBody>
      </p:sp>
      <p:grpSp>
        <p:nvGrpSpPr>
          <p:cNvPr id="3" name="Group 2"/>
          <p:cNvGrpSpPr/>
          <p:nvPr/>
        </p:nvGrpSpPr>
        <p:grpSpPr>
          <a:xfrm>
            <a:off x="3771940" y="1773342"/>
            <a:ext cx="4390973" cy="4545269"/>
            <a:chOff x="4572052" y="1752600"/>
            <a:chExt cx="4390973" cy="4545269"/>
          </a:xfrm>
        </p:grpSpPr>
        <p:grpSp>
          <p:nvGrpSpPr>
            <p:cNvPr id="4" name="Group 3"/>
            <p:cNvGrpSpPr/>
            <p:nvPr/>
          </p:nvGrpSpPr>
          <p:grpSpPr>
            <a:xfrm>
              <a:off x="4572052" y="1790700"/>
              <a:ext cx="3505148" cy="4457700"/>
              <a:chOff x="2609850" y="1524000"/>
              <a:chExt cx="3505148" cy="445770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524000"/>
                <a:ext cx="560387"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447925"/>
                <a:ext cx="251460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 name="Group 10"/>
              <p:cNvGrpSpPr/>
              <p:nvPr/>
            </p:nvGrpSpPr>
            <p:grpSpPr>
              <a:xfrm>
                <a:off x="3352800" y="1895475"/>
                <a:ext cx="2057400" cy="552450"/>
                <a:chOff x="3352800" y="1895475"/>
                <a:chExt cx="2057400" cy="552450"/>
              </a:xfrm>
            </p:grpSpPr>
            <p:cxnSp>
              <p:nvCxnSpPr>
                <p:cNvPr id="5" name="Straight Arrow Connector 4"/>
                <p:cNvCxnSpPr>
                  <a:stCxn id="6146" idx="2"/>
                </p:cNvCxnSpPr>
                <p:nvPr/>
              </p:nvCxnSpPr>
              <p:spPr>
                <a:xfrm flipH="1">
                  <a:off x="3352800" y="1895475"/>
                  <a:ext cx="1042194" cy="5524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146" idx="2"/>
                  <a:endCxn id="6148" idx="0"/>
                </p:cNvCxnSpPr>
                <p:nvPr/>
              </p:nvCxnSpPr>
              <p:spPr>
                <a:xfrm flipH="1">
                  <a:off x="4381500" y="1895475"/>
                  <a:ext cx="13494" cy="5524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146" idx="2"/>
                </p:cNvCxnSpPr>
                <p:nvPr/>
              </p:nvCxnSpPr>
              <p:spPr>
                <a:xfrm>
                  <a:off x="4394994" y="1895475"/>
                  <a:ext cx="1015206" cy="5524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2981325" y="2819400"/>
                <a:ext cx="804863" cy="333375"/>
                <a:chOff x="2981325" y="2819400"/>
                <a:chExt cx="804863" cy="333375"/>
              </a:xfrm>
            </p:grpSpPr>
            <p:cxnSp>
              <p:nvCxnSpPr>
                <p:cNvPr id="19" name="Straight Arrow Connector 18"/>
                <p:cNvCxnSpPr/>
                <p:nvPr/>
              </p:nvCxnSpPr>
              <p:spPr>
                <a:xfrm flipH="1">
                  <a:off x="2981325" y="2819400"/>
                  <a:ext cx="371475" cy="3238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151" idx="0"/>
                </p:cNvCxnSpPr>
                <p:nvPr/>
              </p:nvCxnSpPr>
              <p:spPr>
                <a:xfrm>
                  <a:off x="3352800" y="2819400"/>
                  <a:ext cx="433388" cy="3333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3786188" y="2819400"/>
                <a:ext cx="957263" cy="333375"/>
                <a:chOff x="2828925" y="2819400"/>
                <a:chExt cx="957263" cy="333375"/>
              </a:xfrm>
            </p:grpSpPr>
            <p:cxnSp>
              <p:nvCxnSpPr>
                <p:cNvPr id="27" name="Straight Arrow Connector 26"/>
                <p:cNvCxnSpPr>
                  <a:endCxn id="6151" idx="0"/>
                </p:cNvCxnSpPr>
                <p:nvPr/>
              </p:nvCxnSpPr>
              <p:spPr>
                <a:xfrm flipH="1">
                  <a:off x="2828925" y="2819400"/>
                  <a:ext cx="523876" cy="3333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352800" y="2819400"/>
                  <a:ext cx="433388" cy="3333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2609850" y="3143250"/>
                <a:ext cx="1533525" cy="361950"/>
                <a:chOff x="2609850" y="3143250"/>
                <a:chExt cx="1533525" cy="361950"/>
              </a:xfrm>
            </p:grpSpPr>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9850" y="3143250"/>
                  <a:ext cx="74295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152775"/>
                  <a:ext cx="714375"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615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1025" y="3124200"/>
                <a:ext cx="71437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0148" y="3143250"/>
                <a:ext cx="70485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0" name="Group 29"/>
              <p:cNvGrpSpPr/>
              <p:nvPr/>
            </p:nvGrpSpPr>
            <p:grpSpPr>
              <a:xfrm>
                <a:off x="3938588" y="2819400"/>
                <a:ext cx="1808468" cy="333375"/>
                <a:chOff x="1977720" y="2819400"/>
                <a:chExt cx="1808468" cy="333375"/>
              </a:xfrm>
            </p:grpSpPr>
            <p:cxnSp>
              <p:nvCxnSpPr>
                <p:cNvPr id="31" name="Straight Arrow Connector 30"/>
                <p:cNvCxnSpPr/>
                <p:nvPr/>
              </p:nvCxnSpPr>
              <p:spPr>
                <a:xfrm flipH="1">
                  <a:off x="1977720" y="2819400"/>
                  <a:ext cx="1375082" cy="3333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352800" y="2819400"/>
                  <a:ext cx="433388" cy="3333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3053222" y="3505200"/>
                <a:ext cx="1328278" cy="529098"/>
                <a:chOff x="3352800" y="2819400"/>
                <a:chExt cx="1328278" cy="529098"/>
              </a:xfrm>
            </p:grpSpPr>
            <p:cxnSp>
              <p:nvCxnSpPr>
                <p:cNvPr id="39" name="Straight Arrow Connector 38"/>
                <p:cNvCxnSpPr/>
                <p:nvPr/>
              </p:nvCxnSpPr>
              <p:spPr>
                <a:xfrm>
                  <a:off x="3352801" y="2819400"/>
                  <a:ext cx="299577" cy="5290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352800" y="2819400"/>
                  <a:ext cx="1328278" cy="5290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43" name="Straight Arrow Connector 42"/>
              <p:cNvCxnSpPr>
                <a:stCxn id="6151" idx="2"/>
              </p:cNvCxnSpPr>
              <p:nvPr/>
            </p:nvCxnSpPr>
            <p:spPr>
              <a:xfrm>
                <a:off x="3786188" y="3505200"/>
                <a:ext cx="595312" cy="5290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6153" idx="2"/>
              </p:cNvCxnSpPr>
              <p:nvPr/>
            </p:nvCxnSpPr>
            <p:spPr>
              <a:xfrm flipH="1">
                <a:off x="4381500" y="3505200"/>
                <a:ext cx="1381073" cy="5290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6152" idx="2"/>
              </p:cNvCxnSpPr>
              <p:nvPr/>
            </p:nvCxnSpPr>
            <p:spPr>
              <a:xfrm>
                <a:off x="4748213" y="3486150"/>
                <a:ext cx="565455" cy="5481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155"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5337" y="4800600"/>
                <a:ext cx="21050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3" name="Straight Arrow Connector 52"/>
              <p:cNvCxnSpPr/>
              <p:nvPr/>
            </p:nvCxnSpPr>
            <p:spPr>
              <a:xfrm>
                <a:off x="3429000" y="4343400"/>
                <a:ext cx="444897"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403680" y="4396248"/>
                <a:ext cx="701720" cy="4043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156"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0032" y="5638800"/>
                <a:ext cx="9334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0" name="Straight Arrow Connector 59"/>
              <p:cNvCxnSpPr/>
              <p:nvPr/>
            </p:nvCxnSpPr>
            <p:spPr>
              <a:xfrm>
                <a:off x="3892351" y="5181600"/>
                <a:ext cx="444897"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157"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3725" y="4038600"/>
                <a:ext cx="166687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8"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93482" y="4026924"/>
                <a:ext cx="70485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9" name="Group 8"/>
            <p:cNvGrpSpPr/>
            <p:nvPr/>
          </p:nvGrpSpPr>
          <p:grpSpPr>
            <a:xfrm>
              <a:off x="8200100" y="1790698"/>
              <a:ext cx="762925" cy="4507171"/>
              <a:chOff x="8200100" y="1790698"/>
              <a:chExt cx="762925" cy="4507171"/>
            </a:xfrm>
          </p:grpSpPr>
          <p:sp>
            <p:nvSpPr>
              <p:cNvPr id="8" name="TextBox 7"/>
              <p:cNvSpPr txBox="1"/>
              <p:nvPr/>
            </p:nvSpPr>
            <p:spPr>
              <a:xfrm>
                <a:off x="8200101" y="1790698"/>
                <a:ext cx="733425" cy="371475"/>
              </a:xfrm>
              <a:prstGeom prst="rect">
                <a:avLst/>
              </a:prstGeom>
              <a:noFill/>
            </p:spPr>
            <p:txBody>
              <a:bodyPr wrap="square" rtlCol="0">
                <a:spAutoFit/>
              </a:bodyPr>
              <a:lstStyle/>
              <a:p>
                <a:r>
                  <a:rPr lang="en-US" dirty="0"/>
                  <a:t>Min</a:t>
                </a:r>
              </a:p>
            </p:txBody>
          </p:sp>
          <p:sp>
            <p:nvSpPr>
              <p:cNvPr id="41" name="TextBox 40"/>
              <p:cNvSpPr txBox="1"/>
              <p:nvPr/>
            </p:nvSpPr>
            <p:spPr>
              <a:xfrm>
                <a:off x="8229598" y="2528887"/>
                <a:ext cx="733425" cy="371475"/>
              </a:xfrm>
              <a:prstGeom prst="rect">
                <a:avLst/>
              </a:prstGeom>
              <a:noFill/>
            </p:spPr>
            <p:txBody>
              <a:bodyPr wrap="square" rtlCol="0">
                <a:spAutoFit/>
              </a:bodyPr>
              <a:lstStyle/>
              <a:p>
                <a:r>
                  <a:rPr lang="en-US" dirty="0"/>
                  <a:t>Max</a:t>
                </a:r>
              </a:p>
            </p:txBody>
          </p:sp>
          <p:sp>
            <p:nvSpPr>
              <p:cNvPr id="42" name="TextBox 41"/>
              <p:cNvSpPr txBox="1"/>
              <p:nvPr/>
            </p:nvSpPr>
            <p:spPr>
              <a:xfrm>
                <a:off x="8229600" y="3381375"/>
                <a:ext cx="733425" cy="371475"/>
              </a:xfrm>
              <a:prstGeom prst="rect">
                <a:avLst/>
              </a:prstGeom>
              <a:noFill/>
            </p:spPr>
            <p:txBody>
              <a:bodyPr wrap="square" rtlCol="0">
                <a:spAutoFit/>
              </a:bodyPr>
              <a:lstStyle/>
              <a:p>
                <a:r>
                  <a:rPr lang="en-US" dirty="0"/>
                  <a:t>Min</a:t>
                </a:r>
              </a:p>
            </p:txBody>
          </p:sp>
          <p:sp>
            <p:nvSpPr>
              <p:cNvPr id="44" name="TextBox 43"/>
              <p:cNvSpPr txBox="1"/>
              <p:nvPr/>
            </p:nvSpPr>
            <p:spPr>
              <a:xfrm>
                <a:off x="8229599" y="4307143"/>
                <a:ext cx="733425" cy="371475"/>
              </a:xfrm>
              <a:prstGeom prst="rect">
                <a:avLst/>
              </a:prstGeom>
              <a:noFill/>
            </p:spPr>
            <p:txBody>
              <a:bodyPr wrap="square" rtlCol="0">
                <a:spAutoFit/>
              </a:bodyPr>
              <a:lstStyle/>
              <a:p>
                <a:r>
                  <a:rPr lang="en-US" dirty="0"/>
                  <a:t>Max</a:t>
                </a:r>
              </a:p>
            </p:txBody>
          </p:sp>
          <p:sp>
            <p:nvSpPr>
              <p:cNvPr id="45" name="TextBox 44"/>
              <p:cNvSpPr txBox="1"/>
              <p:nvPr/>
            </p:nvSpPr>
            <p:spPr>
              <a:xfrm>
                <a:off x="8200100" y="5926394"/>
                <a:ext cx="733425" cy="371475"/>
              </a:xfrm>
              <a:prstGeom prst="rect">
                <a:avLst/>
              </a:prstGeom>
              <a:noFill/>
            </p:spPr>
            <p:txBody>
              <a:bodyPr wrap="square" rtlCol="0">
                <a:spAutoFit/>
              </a:bodyPr>
              <a:lstStyle/>
              <a:p>
                <a:r>
                  <a:rPr lang="en-US" dirty="0"/>
                  <a:t>Max</a:t>
                </a:r>
              </a:p>
            </p:txBody>
          </p:sp>
          <p:sp>
            <p:nvSpPr>
              <p:cNvPr id="48" name="TextBox 47"/>
              <p:cNvSpPr txBox="1"/>
              <p:nvPr/>
            </p:nvSpPr>
            <p:spPr>
              <a:xfrm>
                <a:off x="8229600" y="5067300"/>
                <a:ext cx="733425" cy="371475"/>
              </a:xfrm>
              <a:prstGeom prst="rect">
                <a:avLst/>
              </a:prstGeom>
              <a:noFill/>
            </p:spPr>
            <p:txBody>
              <a:bodyPr wrap="square" rtlCol="0">
                <a:spAutoFit/>
              </a:bodyPr>
              <a:lstStyle/>
              <a:p>
                <a:r>
                  <a:rPr lang="en-US" dirty="0"/>
                  <a:t>Min</a:t>
                </a:r>
              </a:p>
            </p:txBody>
          </p:sp>
        </p:grpSp>
        <p:grpSp>
          <p:nvGrpSpPr>
            <p:cNvPr id="14" name="Group 13"/>
            <p:cNvGrpSpPr/>
            <p:nvPr/>
          </p:nvGrpSpPr>
          <p:grpSpPr>
            <a:xfrm>
              <a:off x="7034238" y="4293624"/>
              <a:ext cx="954629" cy="2002102"/>
              <a:chOff x="7034238" y="4293624"/>
              <a:chExt cx="954629" cy="2002102"/>
            </a:xfrm>
          </p:grpSpPr>
          <p:sp>
            <p:nvSpPr>
              <p:cNvPr id="12" name="TextBox 11"/>
              <p:cNvSpPr txBox="1"/>
              <p:nvPr/>
            </p:nvSpPr>
            <p:spPr>
              <a:xfrm>
                <a:off x="7034238" y="5926394"/>
                <a:ext cx="338164" cy="369332"/>
              </a:xfrm>
              <a:prstGeom prst="rect">
                <a:avLst/>
              </a:prstGeom>
              <a:noFill/>
            </p:spPr>
            <p:txBody>
              <a:bodyPr wrap="square" rtlCol="0">
                <a:spAutoFit/>
              </a:bodyPr>
              <a:lstStyle/>
              <a:p>
                <a:r>
                  <a:rPr lang="en-US" b="1" dirty="0">
                    <a:solidFill>
                      <a:srgbClr val="FF0000"/>
                    </a:solidFill>
                  </a:rPr>
                  <a:t>0</a:t>
                </a:r>
              </a:p>
            </p:txBody>
          </p:sp>
          <p:sp>
            <p:nvSpPr>
              <p:cNvPr id="50" name="TextBox 49"/>
              <p:cNvSpPr txBox="1"/>
              <p:nvPr/>
            </p:nvSpPr>
            <p:spPr>
              <a:xfrm>
                <a:off x="7650703" y="4293624"/>
                <a:ext cx="338164" cy="369332"/>
              </a:xfrm>
              <a:prstGeom prst="rect">
                <a:avLst/>
              </a:prstGeom>
              <a:noFill/>
            </p:spPr>
            <p:txBody>
              <a:bodyPr wrap="square" rtlCol="0">
                <a:spAutoFit/>
              </a:bodyPr>
              <a:lstStyle/>
              <a:p>
                <a:r>
                  <a:rPr lang="en-US" b="1" dirty="0">
                    <a:solidFill>
                      <a:srgbClr val="FF0000"/>
                    </a:solidFill>
                  </a:rPr>
                  <a:t>0</a:t>
                </a:r>
              </a:p>
            </p:txBody>
          </p:sp>
          <p:sp>
            <p:nvSpPr>
              <p:cNvPr id="51" name="TextBox 50"/>
              <p:cNvSpPr txBox="1"/>
              <p:nvPr/>
            </p:nvSpPr>
            <p:spPr>
              <a:xfrm>
                <a:off x="7476862" y="5067300"/>
                <a:ext cx="338164" cy="369332"/>
              </a:xfrm>
              <a:prstGeom prst="rect">
                <a:avLst/>
              </a:prstGeom>
              <a:noFill/>
            </p:spPr>
            <p:txBody>
              <a:bodyPr wrap="square" rtlCol="0">
                <a:spAutoFit/>
              </a:bodyPr>
              <a:lstStyle/>
              <a:p>
                <a:r>
                  <a:rPr lang="en-US" b="1" dirty="0">
                    <a:solidFill>
                      <a:srgbClr val="FF0000"/>
                    </a:solidFill>
                  </a:rPr>
                  <a:t>1</a:t>
                </a:r>
              </a:p>
            </p:txBody>
          </p:sp>
        </p:grpSp>
        <p:sp>
          <p:nvSpPr>
            <p:cNvPr id="52" name="TextBox 51"/>
            <p:cNvSpPr txBox="1"/>
            <p:nvPr/>
          </p:nvSpPr>
          <p:spPr>
            <a:xfrm>
              <a:off x="5059100" y="5078968"/>
              <a:ext cx="338164" cy="369332"/>
            </a:xfrm>
            <a:prstGeom prst="rect">
              <a:avLst/>
            </a:prstGeom>
            <a:noFill/>
          </p:spPr>
          <p:txBody>
            <a:bodyPr wrap="square" rtlCol="0">
              <a:spAutoFit/>
            </a:bodyPr>
            <a:lstStyle/>
            <a:p>
              <a:r>
                <a:rPr lang="en-US" b="1" dirty="0">
                  <a:solidFill>
                    <a:srgbClr val="FF0000"/>
                  </a:solidFill>
                </a:rPr>
                <a:t>0</a:t>
              </a:r>
            </a:p>
          </p:txBody>
        </p:sp>
        <p:sp>
          <p:nvSpPr>
            <p:cNvPr id="54" name="TextBox 53"/>
            <p:cNvSpPr txBox="1"/>
            <p:nvPr/>
          </p:nvSpPr>
          <p:spPr>
            <a:xfrm>
              <a:off x="4767236" y="4267200"/>
              <a:ext cx="338164" cy="369332"/>
            </a:xfrm>
            <a:prstGeom prst="rect">
              <a:avLst/>
            </a:prstGeom>
            <a:noFill/>
          </p:spPr>
          <p:txBody>
            <a:bodyPr wrap="square" rtlCol="0">
              <a:spAutoFit/>
            </a:bodyPr>
            <a:lstStyle/>
            <a:p>
              <a:r>
                <a:rPr lang="en-US" b="1" dirty="0">
                  <a:solidFill>
                    <a:srgbClr val="FF0000"/>
                  </a:solidFill>
                </a:rPr>
                <a:t>0</a:t>
              </a:r>
            </a:p>
          </p:txBody>
        </p:sp>
        <p:sp>
          <p:nvSpPr>
            <p:cNvPr id="55" name="TextBox 54"/>
            <p:cNvSpPr txBox="1"/>
            <p:nvPr/>
          </p:nvSpPr>
          <p:spPr>
            <a:xfrm>
              <a:off x="5834036" y="4267200"/>
              <a:ext cx="338164" cy="369332"/>
            </a:xfrm>
            <a:prstGeom prst="rect">
              <a:avLst/>
            </a:prstGeom>
            <a:noFill/>
          </p:spPr>
          <p:txBody>
            <a:bodyPr wrap="square" rtlCol="0">
              <a:spAutoFit/>
            </a:bodyPr>
            <a:lstStyle/>
            <a:p>
              <a:r>
                <a:rPr lang="en-US" b="1" dirty="0">
                  <a:solidFill>
                    <a:srgbClr val="FF0000"/>
                  </a:solidFill>
                </a:rPr>
                <a:t>1</a:t>
              </a:r>
            </a:p>
          </p:txBody>
        </p:sp>
        <p:sp>
          <p:nvSpPr>
            <p:cNvPr id="56" name="TextBox 55"/>
            <p:cNvSpPr txBox="1"/>
            <p:nvPr/>
          </p:nvSpPr>
          <p:spPr>
            <a:xfrm>
              <a:off x="4724400" y="3124200"/>
              <a:ext cx="338164" cy="369332"/>
            </a:xfrm>
            <a:prstGeom prst="rect">
              <a:avLst/>
            </a:prstGeom>
            <a:noFill/>
          </p:spPr>
          <p:txBody>
            <a:bodyPr wrap="square" rtlCol="0">
              <a:spAutoFit/>
            </a:bodyPr>
            <a:lstStyle/>
            <a:p>
              <a:r>
                <a:rPr lang="en-US" b="1" dirty="0">
                  <a:solidFill>
                    <a:srgbClr val="FF0000"/>
                  </a:solidFill>
                </a:rPr>
                <a:t>0</a:t>
              </a:r>
            </a:p>
          </p:txBody>
        </p:sp>
        <p:sp>
          <p:nvSpPr>
            <p:cNvPr id="58" name="TextBox 57"/>
            <p:cNvSpPr txBox="1"/>
            <p:nvPr/>
          </p:nvSpPr>
          <p:spPr>
            <a:xfrm>
              <a:off x="5579308" y="3091934"/>
              <a:ext cx="338164" cy="369332"/>
            </a:xfrm>
            <a:prstGeom prst="rect">
              <a:avLst/>
            </a:prstGeom>
            <a:noFill/>
          </p:spPr>
          <p:txBody>
            <a:bodyPr wrap="square" rtlCol="0">
              <a:spAutoFit/>
            </a:bodyPr>
            <a:lstStyle/>
            <a:p>
              <a:r>
                <a:rPr lang="en-US" b="1" dirty="0">
                  <a:solidFill>
                    <a:srgbClr val="FF0000"/>
                  </a:solidFill>
                </a:rPr>
                <a:t>1</a:t>
              </a:r>
            </a:p>
          </p:txBody>
        </p:sp>
        <p:sp>
          <p:nvSpPr>
            <p:cNvPr id="59" name="TextBox 58"/>
            <p:cNvSpPr txBox="1"/>
            <p:nvPr/>
          </p:nvSpPr>
          <p:spPr>
            <a:xfrm>
              <a:off x="6553200" y="3124200"/>
              <a:ext cx="338164" cy="369332"/>
            </a:xfrm>
            <a:prstGeom prst="rect">
              <a:avLst/>
            </a:prstGeom>
            <a:noFill/>
          </p:spPr>
          <p:txBody>
            <a:bodyPr wrap="square" rtlCol="0">
              <a:spAutoFit/>
            </a:bodyPr>
            <a:lstStyle/>
            <a:p>
              <a:r>
                <a:rPr lang="en-US" b="1" dirty="0">
                  <a:solidFill>
                    <a:srgbClr val="FF0000"/>
                  </a:solidFill>
                </a:rPr>
                <a:t>0</a:t>
              </a:r>
            </a:p>
          </p:txBody>
        </p:sp>
        <p:sp>
          <p:nvSpPr>
            <p:cNvPr id="61" name="TextBox 60"/>
            <p:cNvSpPr txBox="1"/>
            <p:nvPr/>
          </p:nvSpPr>
          <p:spPr>
            <a:xfrm>
              <a:off x="7662836" y="3124200"/>
              <a:ext cx="338164" cy="369332"/>
            </a:xfrm>
            <a:prstGeom prst="rect">
              <a:avLst/>
            </a:prstGeom>
            <a:noFill/>
          </p:spPr>
          <p:txBody>
            <a:bodyPr wrap="square" rtlCol="0">
              <a:spAutoFit/>
            </a:bodyPr>
            <a:lstStyle/>
            <a:p>
              <a:r>
                <a:rPr lang="en-US" b="1" dirty="0">
                  <a:solidFill>
                    <a:srgbClr val="FF0000"/>
                  </a:solidFill>
                </a:rPr>
                <a:t>1</a:t>
              </a:r>
            </a:p>
          </p:txBody>
        </p:sp>
        <p:sp>
          <p:nvSpPr>
            <p:cNvPr id="62" name="TextBox 61"/>
            <p:cNvSpPr txBox="1"/>
            <p:nvPr/>
          </p:nvSpPr>
          <p:spPr>
            <a:xfrm>
              <a:off x="5013185" y="2344221"/>
              <a:ext cx="338164" cy="369332"/>
            </a:xfrm>
            <a:prstGeom prst="rect">
              <a:avLst/>
            </a:prstGeom>
            <a:noFill/>
          </p:spPr>
          <p:txBody>
            <a:bodyPr wrap="square" rtlCol="0">
              <a:spAutoFit/>
            </a:bodyPr>
            <a:lstStyle/>
            <a:p>
              <a:r>
                <a:rPr lang="en-US" b="1" dirty="0">
                  <a:solidFill>
                    <a:srgbClr val="FF0000"/>
                  </a:solidFill>
                </a:rPr>
                <a:t>1</a:t>
              </a:r>
            </a:p>
          </p:txBody>
        </p:sp>
        <p:sp>
          <p:nvSpPr>
            <p:cNvPr id="63" name="TextBox 62"/>
            <p:cNvSpPr txBox="1"/>
            <p:nvPr/>
          </p:nvSpPr>
          <p:spPr>
            <a:xfrm>
              <a:off x="6291236" y="2362200"/>
              <a:ext cx="338164" cy="369332"/>
            </a:xfrm>
            <a:prstGeom prst="rect">
              <a:avLst/>
            </a:prstGeom>
            <a:noFill/>
          </p:spPr>
          <p:txBody>
            <a:bodyPr wrap="square" rtlCol="0">
              <a:spAutoFit/>
            </a:bodyPr>
            <a:lstStyle/>
            <a:p>
              <a:r>
                <a:rPr lang="en-US" b="1" dirty="0">
                  <a:solidFill>
                    <a:srgbClr val="FF0000"/>
                  </a:solidFill>
                </a:rPr>
                <a:t>1</a:t>
              </a:r>
            </a:p>
          </p:txBody>
        </p:sp>
        <p:sp>
          <p:nvSpPr>
            <p:cNvPr id="64" name="TextBox 63"/>
            <p:cNvSpPr txBox="1"/>
            <p:nvPr/>
          </p:nvSpPr>
          <p:spPr>
            <a:xfrm>
              <a:off x="7281836" y="2450068"/>
              <a:ext cx="338164" cy="369332"/>
            </a:xfrm>
            <a:prstGeom prst="rect">
              <a:avLst/>
            </a:prstGeom>
            <a:noFill/>
          </p:spPr>
          <p:txBody>
            <a:bodyPr wrap="square" rtlCol="0">
              <a:spAutoFit/>
            </a:bodyPr>
            <a:lstStyle/>
            <a:p>
              <a:r>
                <a:rPr lang="en-US" b="1" dirty="0">
                  <a:solidFill>
                    <a:srgbClr val="FF0000"/>
                  </a:solidFill>
                </a:rPr>
                <a:t>1</a:t>
              </a:r>
            </a:p>
          </p:txBody>
        </p:sp>
        <p:sp>
          <p:nvSpPr>
            <p:cNvPr id="65" name="TextBox 64"/>
            <p:cNvSpPr txBox="1"/>
            <p:nvPr/>
          </p:nvSpPr>
          <p:spPr>
            <a:xfrm>
              <a:off x="6519836" y="1752600"/>
              <a:ext cx="338164" cy="369332"/>
            </a:xfrm>
            <a:prstGeom prst="rect">
              <a:avLst/>
            </a:prstGeom>
            <a:noFill/>
          </p:spPr>
          <p:txBody>
            <a:bodyPr wrap="square" rtlCol="0">
              <a:spAutoFit/>
            </a:bodyPr>
            <a:lstStyle/>
            <a:p>
              <a:r>
                <a:rPr lang="en-US" b="1" dirty="0">
                  <a:solidFill>
                    <a:srgbClr val="FF0000"/>
                  </a:solidFill>
                </a:rPr>
                <a:t>1</a:t>
              </a:r>
            </a:p>
          </p:txBody>
        </p:sp>
      </p:grpSp>
      <p:sp>
        <p:nvSpPr>
          <p:cNvPr id="6" name="TextBox 5"/>
          <p:cNvSpPr txBox="1"/>
          <p:nvPr/>
        </p:nvSpPr>
        <p:spPr>
          <a:xfrm>
            <a:off x="762000" y="1958008"/>
            <a:ext cx="266700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If Min picks (5-2) then best option for Max is (4-2-1)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Because after that, Min can only pick (3-2-1-1)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Then Max will pick (2-2-1-1-1) and will lead Min to lose because Min cannot further divide</a:t>
            </a:r>
          </a:p>
        </p:txBody>
      </p:sp>
      <p:cxnSp>
        <p:nvCxnSpPr>
          <p:cNvPr id="17" name="Straight Arrow Connector 16"/>
          <p:cNvCxnSpPr>
            <a:stCxn id="6146" idx="2"/>
            <a:endCxn id="6148" idx="0"/>
          </p:cNvCxnSpPr>
          <p:nvPr/>
        </p:nvCxnSpPr>
        <p:spPr>
          <a:xfrm flipH="1">
            <a:off x="5543590" y="2182917"/>
            <a:ext cx="13494" cy="55245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6148" idx="2"/>
            <a:endCxn id="58" idx="2"/>
          </p:cNvCxnSpPr>
          <p:nvPr/>
        </p:nvCxnSpPr>
        <p:spPr>
          <a:xfrm flipH="1">
            <a:off x="4948278" y="3106842"/>
            <a:ext cx="595312" cy="375166"/>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948277" y="3794076"/>
            <a:ext cx="608807" cy="527664"/>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5524884" y="4631305"/>
            <a:ext cx="742606" cy="46840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19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Nim’s</a:t>
            </a:r>
            <a:r>
              <a:rPr lang="en-US" dirty="0"/>
              <a:t> Search Space</a:t>
            </a:r>
          </a:p>
        </p:txBody>
      </p:sp>
      <p:grpSp>
        <p:nvGrpSpPr>
          <p:cNvPr id="3" name="Group 2"/>
          <p:cNvGrpSpPr/>
          <p:nvPr/>
        </p:nvGrpSpPr>
        <p:grpSpPr>
          <a:xfrm>
            <a:off x="3771940" y="1773342"/>
            <a:ext cx="4390973" cy="4545269"/>
            <a:chOff x="4572052" y="1752600"/>
            <a:chExt cx="4390973" cy="4545269"/>
          </a:xfrm>
        </p:grpSpPr>
        <p:grpSp>
          <p:nvGrpSpPr>
            <p:cNvPr id="4" name="Group 3"/>
            <p:cNvGrpSpPr/>
            <p:nvPr/>
          </p:nvGrpSpPr>
          <p:grpSpPr>
            <a:xfrm>
              <a:off x="4572052" y="1790700"/>
              <a:ext cx="3505148" cy="4457700"/>
              <a:chOff x="2609850" y="1524000"/>
              <a:chExt cx="3505148" cy="445770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524000"/>
                <a:ext cx="560387"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447925"/>
                <a:ext cx="251460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 name="Group 10"/>
              <p:cNvGrpSpPr/>
              <p:nvPr/>
            </p:nvGrpSpPr>
            <p:grpSpPr>
              <a:xfrm>
                <a:off x="3352800" y="1895475"/>
                <a:ext cx="2057400" cy="552450"/>
                <a:chOff x="3352800" y="1895475"/>
                <a:chExt cx="2057400" cy="552450"/>
              </a:xfrm>
            </p:grpSpPr>
            <p:cxnSp>
              <p:nvCxnSpPr>
                <p:cNvPr id="5" name="Straight Arrow Connector 4"/>
                <p:cNvCxnSpPr>
                  <a:stCxn id="6146" idx="2"/>
                </p:cNvCxnSpPr>
                <p:nvPr/>
              </p:nvCxnSpPr>
              <p:spPr>
                <a:xfrm flipH="1">
                  <a:off x="3352800" y="1895475"/>
                  <a:ext cx="1042194" cy="5524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146" idx="2"/>
                  <a:endCxn id="6148" idx="0"/>
                </p:cNvCxnSpPr>
                <p:nvPr/>
              </p:nvCxnSpPr>
              <p:spPr>
                <a:xfrm flipH="1">
                  <a:off x="4381500" y="1895475"/>
                  <a:ext cx="13494" cy="5524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146" idx="2"/>
                </p:cNvCxnSpPr>
                <p:nvPr/>
              </p:nvCxnSpPr>
              <p:spPr>
                <a:xfrm>
                  <a:off x="4394994" y="1895475"/>
                  <a:ext cx="1015206" cy="5524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2981325" y="2819400"/>
                <a:ext cx="804863" cy="333375"/>
                <a:chOff x="2981325" y="2819400"/>
                <a:chExt cx="804863" cy="333375"/>
              </a:xfrm>
            </p:grpSpPr>
            <p:cxnSp>
              <p:nvCxnSpPr>
                <p:cNvPr id="19" name="Straight Arrow Connector 18"/>
                <p:cNvCxnSpPr/>
                <p:nvPr/>
              </p:nvCxnSpPr>
              <p:spPr>
                <a:xfrm flipH="1">
                  <a:off x="2981325" y="2819400"/>
                  <a:ext cx="371475" cy="3238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151" idx="0"/>
                </p:cNvCxnSpPr>
                <p:nvPr/>
              </p:nvCxnSpPr>
              <p:spPr>
                <a:xfrm>
                  <a:off x="3352800" y="2819400"/>
                  <a:ext cx="433388" cy="3333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3786188" y="2819400"/>
                <a:ext cx="957263" cy="333375"/>
                <a:chOff x="2828925" y="2819400"/>
                <a:chExt cx="957263" cy="333375"/>
              </a:xfrm>
            </p:grpSpPr>
            <p:cxnSp>
              <p:nvCxnSpPr>
                <p:cNvPr id="27" name="Straight Arrow Connector 26"/>
                <p:cNvCxnSpPr>
                  <a:endCxn id="6151" idx="0"/>
                </p:cNvCxnSpPr>
                <p:nvPr/>
              </p:nvCxnSpPr>
              <p:spPr>
                <a:xfrm flipH="1">
                  <a:off x="2828925" y="2819400"/>
                  <a:ext cx="523876" cy="3333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352800" y="2819400"/>
                  <a:ext cx="433388" cy="3333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2609850" y="3143250"/>
                <a:ext cx="1533525" cy="361950"/>
                <a:chOff x="2609850" y="3143250"/>
                <a:chExt cx="1533525" cy="361950"/>
              </a:xfrm>
            </p:grpSpPr>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9850" y="3143250"/>
                  <a:ext cx="74295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152775"/>
                  <a:ext cx="714375"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615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1025" y="3124200"/>
                <a:ext cx="71437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0148" y="3143250"/>
                <a:ext cx="70485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0" name="Group 29"/>
              <p:cNvGrpSpPr/>
              <p:nvPr/>
            </p:nvGrpSpPr>
            <p:grpSpPr>
              <a:xfrm>
                <a:off x="3938588" y="2819400"/>
                <a:ext cx="1808468" cy="333375"/>
                <a:chOff x="1977720" y="2819400"/>
                <a:chExt cx="1808468" cy="333375"/>
              </a:xfrm>
            </p:grpSpPr>
            <p:cxnSp>
              <p:nvCxnSpPr>
                <p:cNvPr id="31" name="Straight Arrow Connector 30"/>
                <p:cNvCxnSpPr/>
                <p:nvPr/>
              </p:nvCxnSpPr>
              <p:spPr>
                <a:xfrm flipH="1">
                  <a:off x="1977720" y="2819400"/>
                  <a:ext cx="1375082" cy="3333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352800" y="2819400"/>
                  <a:ext cx="433388" cy="3333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3053222" y="3505200"/>
                <a:ext cx="1328278" cy="529098"/>
                <a:chOff x="3352800" y="2819400"/>
                <a:chExt cx="1328278" cy="529098"/>
              </a:xfrm>
            </p:grpSpPr>
            <p:cxnSp>
              <p:nvCxnSpPr>
                <p:cNvPr id="39" name="Straight Arrow Connector 38"/>
                <p:cNvCxnSpPr/>
                <p:nvPr/>
              </p:nvCxnSpPr>
              <p:spPr>
                <a:xfrm>
                  <a:off x="3352801" y="2819400"/>
                  <a:ext cx="299577" cy="5290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352800" y="2819400"/>
                  <a:ext cx="1328278" cy="5290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43" name="Straight Arrow Connector 42"/>
              <p:cNvCxnSpPr>
                <a:stCxn id="6151" idx="2"/>
              </p:cNvCxnSpPr>
              <p:nvPr/>
            </p:nvCxnSpPr>
            <p:spPr>
              <a:xfrm>
                <a:off x="3786188" y="3505200"/>
                <a:ext cx="595312" cy="5290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6153" idx="2"/>
              </p:cNvCxnSpPr>
              <p:nvPr/>
            </p:nvCxnSpPr>
            <p:spPr>
              <a:xfrm flipH="1">
                <a:off x="4381500" y="3505200"/>
                <a:ext cx="1381073" cy="5290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6152" idx="2"/>
              </p:cNvCxnSpPr>
              <p:nvPr/>
            </p:nvCxnSpPr>
            <p:spPr>
              <a:xfrm>
                <a:off x="4748213" y="3486150"/>
                <a:ext cx="565455" cy="5481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155"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5337" y="4800600"/>
                <a:ext cx="21050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3" name="Straight Arrow Connector 52"/>
              <p:cNvCxnSpPr/>
              <p:nvPr/>
            </p:nvCxnSpPr>
            <p:spPr>
              <a:xfrm>
                <a:off x="3429000" y="4343400"/>
                <a:ext cx="444897"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403680" y="4396248"/>
                <a:ext cx="701720" cy="4043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156"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0032" y="5638800"/>
                <a:ext cx="9334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0" name="Straight Arrow Connector 59"/>
              <p:cNvCxnSpPr/>
              <p:nvPr/>
            </p:nvCxnSpPr>
            <p:spPr>
              <a:xfrm>
                <a:off x="3892351" y="5181600"/>
                <a:ext cx="444897"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157"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3725" y="4038600"/>
                <a:ext cx="166687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8"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93482" y="4026924"/>
                <a:ext cx="70485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9" name="Group 8"/>
            <p:cNvGrpSpPr/>
            <p:nvPr/>
          </p:nvGrpSpPr>
          <p:grpSpPr>
            <a:xfrm>
              <a:off x="8200100" y="1790698"/>
              <a:ext cx="762925" cy="4507171"/>
              <a:chOff x="8200100" y="1790698"/>
              <a:chExt cx="762925" cy="4507171"/>
            </a:xfrm>
          </p:grpSpPr>
          <p:sp>
            <p:nvSpPr>
              <p:cNvPr id="8" name="TextBox 7"/>
              <p:cNvSpPr txBox="1"/>
              <p:nvPr/>
            </p:nvSpPr>
            <p:spPr>
              <a:xfrm>
                <a:off x="8200101" y="1790698"/>
                <a:ext cx="733425" cy="371475"/>
              </a:xfrm>
              <a:prstGeom prst="rect">
                <a:avLst/>
              </a:prstGeom>
              <a:noFill/>
            </p:spPr>
            <p:txBody>
              <a:bodyPr wrap="square" rtlCol="0">
                <a:spAutoFit/>
              </a:bodyPr>
              <a:lstStyle/>
              <a:p>
                <a:r>
                  <a:rPr lang="en-US" dirty="0"/>
                  <a:t>Min</a:t>
                </a:r>
              </a:p>
            </p:txBody>
          </p:sp>
          <p:sp>
            <p:nvSpPr>
              <p:cNvPr id="41" name="TextBox 40"/>
              <p:cNvSpPr txBox="1"/>
              <p:nvPr/>
            </p:nvSpPr>
            <p:spPr>
              <a:xfrm>
                <a:off x="8229598" y="2528887"/>
                <a:ext cx="733425" cy="371475"/>
              </a:xfrm>
              <a:prstGeom prst="rect">
                <a:avLst/>
              </a:prstGeom>
              <a:noFill/>
            </p:spPr>
            <p:txBody>
              <a:bodyPr wrap="square" rtlCol="0">
                <a:spAutoFit/>
              </a:bodyPr>
              <a:lstStyle/>
              <a:p>
                <a:r>
                  <a:rPr lang="en-US" dirty="0"/>
                  <a:t>Max</a:t>
                </a:r>
              </a:p>
            </p:txBody>
          </p:sp>
          <p:sp>
            <p:nvSpPr>
              <p:cNvPr id="42" name="TextBox 41"/>
              <p:cNvSpPr txBox="1"/>
              <p:nvPr/>
            </p:nvSpPr>
            <p:spPr>
              <a:xfrm>
                <a:off x="8229600" y="3381375"/>
                <a:ext cx="733425" cy="371475"/>
              </a:xfrm>
              <a:prstGeom prst="rect">
                <a:avLst/>
              </a:prstGeom>
              <a:noFill/>
            </p:spPr>
            <p:txBody>
              <a:bodyPr wrap="square" rtlCol="0">
                <a:spAutoFit/>
              </a:bodyPr>
              <a:lstStyle/>
              <a:p>
                <a:r>
                  <a:rPr lang="en-US" dirty="0"/>
                  <a:t>Min</a:t>
                </a:r>
              </a:p>
            </p:txBody>
          </p:sp>
          <p:sp>
            <p:nvSpPr>
              <p:cNvPr id="44" name="TextBox 43"/>
              <p:cNvSpPr txBox="1"/>
              <p:nvPr/>
            </p:nvSpPr>
            <p:spPr>
              <a:xfrm>
                <a:off x="8229599" y="4307143"/>
                <a:ext cx="733425" cy="371475"/>
              </a:xfrm>
              <a:prstGeom prst="rect">
                <a:avLst/>
              </a:prstGeom>
              <a:noFill/>
            </p:spPr>
            <p:txBody>
              <a:bodyPr wrap="square" rtlCol="0">
                <a:spAutoFit/>
              </a:bodyPr>
              <a:lstStyle/>
              <a:p>
                <a:r>
                  <a:rPr lang="en-US" dirty="0"/>
                  <a:t>Max</a:t>
                </a:r>
              </a:p>
            </p:txBody>
          </p:sp>
          <p:sp>
            <p:nvSpPr>
              <p:cNvPr id="45" name="TextBox 44"/>
              <p:cNvSpPr txBox="1"/>
              <p:nvPr/>
            </p:nvSpPr>
            <p:spPr>
              <a:xfrm>
                <a:off x="8200100" y="5926394"/>
                <a:ext cx="733425" cy="371475"/>
              </a:xfrm>
              <a:prstGeom prst="rect">
                <a:avLst/>
              </a:prstGeom>
              <a:noFill/>
            </p:spPr>
            <p:txBody>
              <a:bodyPr wrap="square" rtlCol="0">
                <a:spAutoFit/>
              </a:bodyPr>
              <a:lstStyle/>
              <a:p>
                <a:r>
                  <a:rPr lang="en-US" dirty="0"/>
                  <a:t>Max</a:t>
                </a:r>
              </a:p>
            </p:txBody>
          </p:sp>
          <p:sp>
            <p:nvSpPr>
              <p:cNvPr id="48" name="TextBox 47"/>
              <p:cNvSpPr txBox="1"/>
              <p:nvPr/>
            </p:nvSpPr>
            <p:spPr>
              <a:xfrm>
                <a:off x="8229600" y="5067300"/>
                <a:ext cx="733425" cy="371475"/>
              </a:xfrm>
              <a:prstGeom prst="rect">
                <a:avLst/>
              </a:prstGeom>
              <a:noFill/>
            </p:spPr>
            <p:txBody>
              <a:bodyPr wrap="square" rtlCol="0">
                <a:spAutoFit/>
              </a:bodyPr>
              <a:lstStyle/>
              <a:p>
                <a:r>
                  <a:rPr lang="en-US" dirty="0"/>
                  <a:t>Min</a:t>
                </a:r>
              </a:p>
            </p:txBody>
          </p:sp>
        </p:grpSp>
        <p:grpSp>
          <p:nvGrpSpPr>
            <p:cNvPr id="14" name="Group 13"/>
            <p:cNvGrpSpPr/>
            <p:nvPr/>
          </p:nvGrpSpPr>
          <p:grpSpPr>
            <a:xfrm>
              <a:off x="7034238" y="4293624"/>
              <a:ext cx="954629" cy="2002102"/>
              <a:chOff x="7034238" y="4293624"/>
              <a:chExt cx="954629" cy="2002102"/>
            </a:xfrm>
          </p:grpSpPr>
          <p:sp>
            <p:nvSpPr>
              <p:cNvPr id="12" name="TextBox 11"/>
              <p:cNvSpPr txBox="1"/>
              <p:nvPr/>
            </p:nvSpPr>
            <p:spPr>
              <a:xfrm>
                <a:off x="7034238" y="5926394"/>
                <a:ext cx="338164" cy="369332"/>
              </a:xfrm>
              <a:prstGeom prst="rect">
                <a:avLst/>
              </a:prstGeom>
              <a:noFill/>
            </p:spPr>
            <p:txBody>
              <a:bodyPr wrap="square" rtlCol="0">
                <a:spAutoFit/>
              </a:bodyPr>
              <a:lstStyle/>
              <a:p>
                <a:r>
                  <a:rPr lang="en-US" b="1" dirty="0">
                    <a:solidFill>
                      <a:srgbClr val="FF0000"/>
                    </a:solidFill>
                  </a:rPr>
                  <a:t>0</a:t>
                </a:r>
              </a:p>
            </p:txBody>
          </p:sp>
          <p:sp>
            <p:nvSpPr>
              <p:cNvPr id="50" name="TextBox 49"/>
              <p:cNvSpPr txBox="1"/>
              <p:nvPr/>
            </p:nvSpPr>
            <p:spPr>
              <a:xfrm>
                <a:off x="7650703" y="4293624"/>
                <a:ext cx="338164" cy="369332"/>
              </a:xfrm>
              <a:prstGeom prst="rect">
                <a:avLst/>
              </a:prstGeom>
              <a:noFill/>
            </p:spPr>
            <p:txBody>
              <a:bodyPr wrap="square" rtlCol="0">
                <a:spAutoFit/>
              </a:bodyPr>
              <a:lstStyle/>
              <a:p>
                <a:r>
                  <a:rPr lang="en-US" b="1" dirty="0">
                    <a:solidFill>
                      <a:srgbClr val="FF0000"/>
                    </a:solidFill>
                  </a:rPr>
                  <a:t>0</a:t>
                </a:r>
              </a:p>
            </p:txBody>
          </p:sp>
          <p:sp>
            <p:nvSpPr>
              <p:cNvPr id="51" name="TextBox 50"/>
              <p:cNvSpPr txBox="1"/>
              <p:nvPr/>
            </p:nvSpPr>
            <p:spPr>
              <a:xfrm>
                <a:off x="7476862" y="5067300"/>
                <a:ext cx="338164" cy="369332"/>
              </a:xfrm>
              <a:prstGeom prst="rect">
                <a:avLst/>
              </a:prstGeom>
              <a:noFill/>
            </p:spPr>
            <p:txBody>
              <a:bodyPr wrap="square" rtlCol="0">
                <a:spAutoFit/>
              </a:bodyPr>
              <a:lstStyle/>
              <a:p>
                <a:r>
                  <a:rPr lang="en-US" b="1" dirty="0">
                    <a:solidFill>
                      <a:srgbClr val="FF0000"/>
                    </a:solidFill>
                  </a:rPr>
                  <a:t>1</a:t>
                </a:r>
              </a:p>
            </p:txBody>
          </p:sp>
        </p:grpSp>
        <p:sp>
          <p:nvSpPr>
            <p:cNvPr id="52" name="TextBox 51"/>
            <p:cNvSpPr txBox="1"/>
            <p:nvPr/>
          </p:nvSpPr>
          <p:spPr>
            <a:xfrm>
              <a:off x="5059100" y="5078968"/>
              <a:ext cx="338164" cy="369332"/>
            </a:xfrm>
            <a:prstGeom prst="rect">
              <a:avLst/>
            </a:prstGeom>
            <a:noFill/>
          </p:spPr>
          <p:txBody>
            <a:bodyPr wrap="square" rtlCol="0">
              <a:spAutoFit/>
            </a:bodyPr>
            <a:lstStyle/>
            <a:p>
              <a:r>
                <a:rPr lang="en-US" b="1" dirty="0">
                  <a:solidFill>
                    <a:srgbClr val="FF0000"/>
                  </a:solidFill>
                </a:rPr>
                <a:t>0</a:t>
              </a:r>
            </a:p>
          </p:txBody>
        </p:sp>
        <p:sp>
          <p:nvSpPr>
            <p:cNvPr id="54" name="TextBox 53"/>
            <p:cNvSpPr txBox="1"/>
            <p:nvPr/>
          </p:nvSpPr>
          <p:spPr>
            <a:xfrm>
              <a:off x="4767236" y="4267200"/>
              <a:ext cx="338164" cy="369332"/>
            </a:xfrm>
            <a:prstGeom prst="rect">
              <a:avLst/>
            </a:prstGeom>
            <a:noFill/>
          </p:spPr>
          <p:txBody>
            <a:bodyPr wrap="square" rtlCol="0">
              <a:spAutoFit/>
            </a:bodyPr>
            <a:lstStyle/>
            <a:p>
              <a:r>
                <a:rPr lang="en-US" b="1" dirty="0">
                  <a:solidFill>
                    <a:srgbClr val="FF0000"/>
                  </a:solidFill>
                </a:rPr>
                <a:t>0</a:t>
              </a:r>
            </a:p>
          </p:txBody>
        </p:sp>
        <p:sp>
          <p:nvSpPr>
            <p:cNvPr id="55" name="TextBox 54"/>
            <p:cNvSpPr txBox="1"/>
            <p:nvPr/>
          </p:nvSpPr>
          <p:spPr>
            <a:xfrm>
              <a:off x="5834036" y="4267200"/>
              <a:ext cx="338164" cy="369332"/>
            </a:xfrm>
            <a:prstGeom prst="rect">
              <a:avLst/>
            </a:prstGeom>
            <a:noFill/>
          </p:spPr>
          <p:txBody>
            <a:bodyPr wrap="square" rtlCol="0">
              <a:spAutoFit/>
            </a:bodyPr>
            <a:lstStyle/>
            <a:p>
              <a:r>
                <a:rPr lang="en-US" b="1" dirty="0">
                  <a:solidFill>
                    <a:srgbClr val="FF0000"/>
                  </a:solidFill>
                </a:rPr>
                <a:t>1</a:t>
              </a:r>
            </a:p>
          </p:txBody>
        </p:sp>
        <p:sp>
          <p:nvSpPr>
            <p:cNvPr id="56" name="TextBox 55"/>
            <p:cNvSpPr txBox="1"/>
            <p:nvPr/>
          </p:nvSpPr>
          <p:spPr>
            <a:xfrm>
              <a:off x="4724400" y="3124200"/>
              <a:ext cx="338164" cy="369332"/>
            </a:xfrm>
            <a:prstGeom prst="rect">
              <a:avLst/>
            </a:prstGeom>
            <a:noFill/>
          </p:spPr>
          <p:txBody>
            <a:bodyPr wrap="square" rtlCol="0">
              <a:spAutoFit/>
            </a:bodyPr>
            <a:lstStyle/>
            <a:p>
              <a:r>
                <a:rPr lang="en-US" b="1" dirty="0">
                  <a:solidFill>
                    <a:srgbClr val="FF0000"/>
                  </a:solidFill>
                </a:rPr>
                <a:t>0</a:t>
              </a:r>
            </a:p>
          </p:txBody>
        </p:sp>
        <p:sp>
          <p:nvSpPr>
            <p:cNvPr id="58" name="TextBox 57"/>
            <p:cNvSpPr txBox="1"/>
            <p:nvPr/>
          </p:nvSpPr>
          <p:spPr>
            <a:xfrm>
              <a:off x="5579308" y="3091934"/>
              <a:ext cx="338164" cy="369332"/>
            </a:xfrm>
            <a:prstGeom prst="rect">
              <a:avLst/>
            </a:prstGeom>
            <a:noFill/>
          </p:spPr>
          <p:txBody>
            <a:bodyPr wrap="square" rtlCol="0">
              <a:spAutoFit/>
            </a:bodyPr>
            <a:lstStyle/>
            <a:p>
              <a:r>
                <a:rPr lang="en-US" b="1" dirty="0">
                  <a:solidFill>
                    <a:srgbClr val="FF0000"/>
                  </a:solidFill>
                </a:rPr>
                <a:t>1</a:t>
              </a:r>
            </a:p>
          </p:txBody>
        </p:sp>
        <p:sp>
          <p:nvSpPr>
            <p:cNvPr id="59" name="TextBox 58"/>
            <p:cNvSpPr txBox="1"/>
            <p:nvPr/>
          </p:nvSpPr>
          <p:spPr>
            <a:xfrm>
              <a:off x="6553200" y="3124200"/>
              <a:ext cx="338164" cy="369332"/>
            </a:xfrm>
            <a:prstGeom prst="rect">
              <a:avLst/>
            </a:prstGeom>
            <a:noFill/>
          </p:spPr>
          <p:txBody>
            <a:bodyPr wrap="square" rtlCol="0">
              <a:spAutoFit/>
            </a:bodyPr>
            <a:lstStyle/>
            <a:p>
              <a:r>
                <a:rPr lang="en-US" b="1" dirty="0">
                  <a:solidFill>
                    <a:srgbClr val="FF0000"/>
                  </a:solidFill>
                </a:rPr>
                <a:t>0</a:t>
              </a:r>
            </a:p>
          </p:txBody>
        </p:sp>
        <p:sp>
          <p:nvSpPr>
            <p:cNvPr id="61" name="TextBox 60"/>
            <p:cNvSpPr txBox="1"/>
            <p:nvPr/>
          </p:nvSpPr>
          <p:spPr>
            <a:xfrm>
              <a:off x="7662836" y="3124200"/>
              <a:ext cx="338164" cy="369332"/>
            </a:xfrm>
            <a:prstGeom prst="rect">
              <a:avLst/>
            </a:prstGeom>
            <a:noFill/>
          </p:spPr>
          <p:txBody>
            <a:bodyPr wrap="square" rtlCol="0">
              <a:spAutoFit/>
            </a:bodyPr>
            <a:lstStyle/>
            <a:p>
              <a:r>
                <a:rPr lang="en-US" b="1" dirty="0">
                  <a:solidFill>
                    <a:srgbClr val="FF0000"/>
                  </a:solidFill>
                </a:rPr>
                <a:t>1</a:t>
              </a:r>
            </a:p>
          </p:txBody>
        </p:sp>
        <p:sp>
          <p:nvSpPr>
            <p:cNvPr id="62" name="TextBox 61"/>
            <p:cNvSpPr txBox="1"/>
            <p:nvPr/>
          </p:nvSpPr>
          <p:spPr>
            <a:xfrm>
              <a:off x="5013185" y="2344221"/>
              <a:ext cx="338164" cy="369332"/>
            </a:xfrm>
            <a:prstGeom prst="rect">
              <a:avLst/>
            </a:prstGeom>
            <a:noFill/>
          </p:spPr>
          <p:txBody>
            <a:bodyPr wrap="square" rtlCol="0">
              <a:spAutoFit/>
            </a:bodyPr>
            <a:lstStyle/>
            <a:p>
              <a:r>
                <a:rPr lang="en-US" b="1" dirty="0">
                  <a:solidFill>
                    <a:srgbClr val="FF0000"/>
                  </a:solidFill>
                </a:rPr>
                <a:t>1</a:t>
              </a:r>
            </a:p>
          </p:txBody>
        </p:sp>
        <p:sp>
          <p:nvSpPr>
            <p:cNvPr id="63" name="TextBox 62"/>
            <p:cNvSpPr txBox="1"/>
            <p:nvPr/>
          </p:nvSpPr>
          <p:spPr>
            <a:xfrm>
              <a:off x="6291236" y="2362200"/>
              <a:ext cx="338164" cy="369332"/>
            </a:xfrm>
            <a:prstGeom prst="rect">
              <a:avLst/>
            </a:prstGeom>
            <a:noFill/>
          </p:spPr>
          <p:txBody>
            <a:bodyPr wrap="square" rtlCol="0">
              <a:spAutoFit/>
            </a:bodyPr>
            <a:lstStyle/>
            <a:p>
              <a:r>
                <a:rPr lang="en-US" b="1" dirty="0">
                  <a:solidFill>
                    <a:srgbClr val="FF0000"/>
                  </a:solidFill>
                </a:rPr>
                <a:t>1</a:t>
              </a:r>
            </a:p>
          </p:txBody>
        </p:sp>
        <p:sp>
          <p:nvSpPr>
            <p:cNvPr id="64" name="TextBox 63"/>
            <p:cNvSpPr txBox="1"/>
            <p:nvPr/>
          </p:nvSpPr>
          <p:spPr>
            <a:xfrm>
              <a:off x="7281836" y="2450068"/>
              <a:ext cx="338164" cy="369332"/>
            </a:xfrm>
            <a:prstGeom prst="rect">
              <a:avLst/>
            </a:prstGeom>
            <a:noFill/>
          </p:spPr>
          <p:txBody>
            <a:bodyPr wrap="square" rtlCol="0">
              <a:spAutoFit/>
            </a:bodyPr>
            <a:lstStyle/>
            <a:p>
              <a:r>
                <a:rPr lang="en-US" b="1" dirty="0">
                  <a:solidFill>
                    <a:srgbClr val="FF0000"/>
                  </a:solidFill>
                </a:rPr>
                <a:t>1</a:t>
              </a:r>
            </a:p>
          </p:txBody>
        </p:sp>
        <p:sp>
          <p:nvSpPr>
            <p:cNvPr id="65" name="TextBox 64"/>
            <p:cNvSpPr txBox="1"/>
            <p:nvPr/>
          </p:nvSpPr>
          <p:spPr>
            <a:xfrm>
              <a:off x="6519836" y="1752600"/>
              <a:ext cx="338164" cy="369332"/>
            </a:xfrm>
            <a:prstGeom prst="rect">
              <a:avLst/>
            </a:prstGeom>
            <a:noFill/>
          </p:spPr>
          <p:txBody>
            <a:bodyPr wrap="square" rtlCol="0">
              <a:spAutoFit/>
            </a:bodyPr>
            <a:lstStyle/>
            <a:p>
              <a:r>
                <a:rPr lang="en-US" b="1" dirty="0">
                  <a:solidFill>
                    <a:srgbClr val="FF0000"/>
                  </a:solidFill>
                </a:rPr>
                <a:t>1</a:t>
              </a:r>
            </a:p>
          </p:txBody>
        </p:sp>
      </p:grpSp>
      <p:sp>
        <p:nvSpPr>
          <p:cNvPr id="6" name="TextBox 5"/>
          <p:cNvSpPr txBox="1"/>
          <p:nvPr/>
        </p:nvSpPr>
        <p:spPr>
          <a:xfrm>
            <a:off x="762000" y="1958008"/>
            <a:ext cx="266700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If Min picks (6-1) then best option for Max is (4-2-1)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Because after that, Min can only pick (3-2-1-1)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Then Max will pick (2-2-1-1-1) and will lead Min to lose because Min cannot further divide</a:t>
            </a:r>
          </a:p>
        </p:txBody>
      </p:sp>
      <p:cxnSp>
        <p:nvCxnSpPr>
          <p:cNvPr id="17" name="Straight Arrow Connector 16"/>
          <p:cNvCxnSpPr>
            <a:stCxn id="6146" idx="2"/>
          </p:cNvCxnSpPr>
          <p:nvPr/>
        </p:nvCxnSpPr>
        <p:spPr>
          <a:xfrm flipH="1">
            <a:off x="4597152" y="2182917"/>
            <a:ext cx="959932" cy="47255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58" idx="2"/>
          </p:cNvCxnSpPr>
          <p:nvPr/>
        </p:nvCxnSpPr>
        <p:spPr>
          <a:xfrm>
            <a:off x="4514890" y="3112676"/>
            <a:ext cx="433388" cy="369332"/>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948277" y="3794076"/>
            <a:ext cx="608807" cy="527664"/>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5524884" y="4631305"/>
            <a:ext cx="742606" cy="46840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1882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Nim’s</a:t>
            </a:r>
            <a:r>
              <a:rPr lang="en-US" dirty="0"/>
              <a:t> Search Space</a:t>
            </a:r>
          </a:p>
        </p:txBody>
      </p:sp>
      <p:grpSp>
        <p:nvGrpSpPr>
          <p:cNvPr id="3" name="Group 2"/>
          <p:cNvGrpSpPr/>
          <p:nvPr/>
        </p:nvGrpSpPr>
        <p:grpSpPr>
          <a:xfrm>
            <a:off x="3771940" y="1773342"/>
            <a:ext cx="4390973" cy="4545269"/>
            <a:chOff x="4572052" y="1752600"/>
            <a:chExt cx="4390973" cy="4545269"/>
          </a:xfrm>
        </p:grpSpPr>
        <p:grpSp>
          <p:nvGrpSpPr>
            <p:cNvPr id="4" name="Group 3"/>
            <p:cNvGrpSpPr/>
            <p:nvPr/>
          </p:nvGrpSpPr>
          <p:grpSpPr>
            <a:xfrm>
              <a:off x="4572052" y="1790700"/>
              <a:ext cx="3505148" cy="4457700"/>
              <a:chOff x="2609850" y="1524000"/>
              <a:chExt cx="3505148" cy="445770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524000"/>
                <a:ext cx="560387"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447925"/>
                <a:ext cx="251460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 name="Group 10"/>
              <p:cNvGrpSpPr/>
              <p:nvPr/>
            </p:nvGrpSpPr>
            <p:grpSpPr>
              <a:xfrm>
                <a:off x="3352800" y="1895475"/>
                <a:ext cx="2057400" cy="552450"/>
                <a:chOff x="3352800" y="1895475"/>
                <a:chExt cx="2057400" cy="552450"/>
              </a:xfrm>
            </p:grpSpPr>
            <p:cxnSp>
              <p:nvCxnSpPr>
                <p:cNvPr id="5" name="Straight Arrow Connector 4"/>
                <p:cNvCxnSpPr>
                  <a:stCxn id="6146" idx="2"/>
                </p:cNvCxnSpPr>
                <p:nvPr/>
              </p:nvCxnSpPr>
              <p:spPr>
                <a:xfrm flipH="1">
                  <a:off x="3352800" y="1895475"/>
                  <a:ext cx="1042194" cy="5524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146" idx="2"/>
                  <a:endCxn id="6148" idx="0"/>
                </p:cNvCxnSpPr>
                <p:nvPr/>
              </p:nvCxnSpPr>
              <p:spPr>
                <a:xfrm flipH="1">
                  <a:off x="4381500" y="1895475"/>
                  <a:ext cx="13494" cy="5524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146" idx="2"/>
                </p:cNvCxnSpPr>
                <p:nvPr/>
              </p:nvCxnSpPr>
              <p:spPr>
                <a:xfrm>
                  <a:off x="4394994" y="1895475"/>
                  <a:ext cx="1015206" cy="5524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2981325" y="2819400"/>
                <a:ext cx="804863" cy="333375"/>
                <a:chOff x="2981325" y="2819400"/>
                <a:chExt cx="804863" cy="333375"/>
              </a:xfrm>
            </p:grpSpPr>
            <p:cxnSp>
              <p:nvCxnSpPr>
                <p:cNvPr id="19" name="Straight Arrow Connector 18"/>
                <p:cNvCxnSpPr/>
                <p:nvPr/>
              </p:nvCxnSpPr>
              <p:spPr>
                <a:xfrm flipH="1">
                  <a:off x="2981325" y="2819400"/>
                  <a:ext cx="371475" cy="3238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151" idx="0"/>
                </p:cNvCxnSpPr>
                <p:nvPr/>
              </p:nvCxnSpPr>
              <p:spPr>
                <a:xfrm>
                  <a:off x="3352800" y="2819400"/>
                  <a:ext cx="433388" cy="3333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3786188" y="2819400"/>
                <a:ext cx="957263" cy="333375"/>
                <a:chOff x="2828925" y="2819400"/>
                <a:chExt cx="957263" cy="333375"/>
              </a:xfrm>
            </p:grpSpPr>
            <p:cxnSp>
              <p:nvCxnSpPr>
                <p:cNvPr id="27" name="Straight Arrow Connector 26"/>
                <p:cNvCxnSpPr>
                  <a:endCxn id="6151" idx="0"/>
                </p:cNvCxnSpPr>
                <p:nvPr/>
              </p:nvCxnSpPr>
              <p:spPr>
                <a:xfrm flipH="1">
                  <a:off x="2828925" y="2819400"/>
                  <a:ext cx="523876" cy="3333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352800" y="2819400"/>
                  <a:ext cx="433388" cy="3333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2609850" y="3143250"/>
                <a:ext cx="1533525" cy="361950"/>
                <a:chOff x="2609850" y="3143250"/>
                <a:chExt cx="1533525" cy="361950"/>
              </a:xfrm>
            </p:grpSpPr>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9850" y="3143250"/>
                  <a:ext cx="74295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152775"/>
                  <a:ext cx="714375"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615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1025" y="3124200"/>
                <a:ext cx="71437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0148" y="3143250"/>
                <a:ext cx="70485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0" name="Group 29"/>
              <p:cNvGrpSpPr/>
              <p:nvPr/>
            </p:nvGrpSpPr>
            <p:grpSpPr>
              <a:xfrm>
                <a:off x="3938588" y="2819400"/>
                <a:ext cx="1808468" cy="333375"/>
                <a:chOff x="1977720" y="2819400"/>
                <a:chExt cx="1808468" cy="333375"/>
              </a:xfrm>
            </p:grpSpPr>
            <p:cxnSp>
              <p:nvCxnSpPr>
                <p:cNvPr id="31" name="Straight Arrow Connector 30"/>
                <p:cNvCxnSpPr/>
                <p:nvPr/>
              </p:nvCxnSpPr>
              <p:spPr>
                <a:xfrm flipH="1">
                  <a:off x="1977720" y="2819400"/>
                  <a:ext cx="1375082" cy="3333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352800" y="2819400"/>
                  <a:ext cx="433388" cy="3333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3053222" y="3505200"/>
                <a:ext cx="1328278" cy="529098"/>
                <a:chOff x="3352800" y="2819400"/>
                <a:chExt cx="1328278" cy="529098"/>
              </a:xfrm>
            </p:grpSpPr>
            <p:cxnSp>
              <p:nvCxnSpPr>
                <p:cNvPr id="39" name="Straight Arrow Connector 38"/>
                <p:cNvCxnSpPr/>
                <p:nvPr/>
              </p:nvCxnSpPr>
              <p:spPr>
                <a:xfrm>
                  <a:off x="3352801" y="2819400"/>
                  <a:ext cx="299577" cy="5290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352800" y="2819400"/>
                  <a:ext cx="1328278" cy="5290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43" name="Straight Arrow Connector 42"/>
              <p:cNvCxnSpPr>
                <a:stCxn id="6151" idx="2"/>
              </p:cNvCxnSpPr>
              <p:nvPr/>
            </p:nvCxnSpPr>
            <p:spPr>
              <a:xfrm>
                <a:off x="3786188" y="3505200"/>
                <a:ext cx="595312" cy="5290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6153" idx="2"/>
              </p:cNvCxnSpPr>
              <p:nvPr/>
            </p:nvCxnSpPr>
            <p:spPr>
              <a:xfrm flipH="1">
                <a:off x="4381500" y="3505200"/>
                <a:ext cx="1381073" cy="5290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6152" idx="2"/>
              </p:cNvCxnSpPr>
              <p:nvPr/>
            </p:nvCxnSpPr>
            <p:spPr>
              <a:xfrm>
                <a:off x="4748213" y="3486150"/>
                <a:ext cx="565455" cy="5481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155"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5337" y="4800600"/>
                <a:ext cx="21050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3" name="Straight Arrow Connector 52"/>
              <p:cNvCxnSpPr/>
              <p:nvPr/>
            </p:nvCxnSpPr>
            <p:spPr>
              <a:xfrm>
                <a:off x="3429000" y="4343400"/>
                <a:ext cx="444897"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403680" y="4396248"/>
                <a:ext cx="701720" cy="4043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156"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0032" y="5638800"/>
                <a:ext cx="9334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0" name="Straight Arrow Connector 59"/>
              <p:cNvCxnSpPr/>
              <p:nvPr/>
            </p:nvCxnSpPr>
            <p:spPr>
              <a:xfrm>
                <a:off x="3892351" y="5181600"/>
                <a:ext cx="444897"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157"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3725" y="4038600"/>
                <a:ext cx="166687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8"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93482" y="4026924"/>
                <a:ext cx="70485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9" name="Group 8"/>
            <p:cNvGrpSpPr/>
            <p:nvPr/>
          </p:nvGrpSpPr>
          <p:grpSpPr>
            <a:xfrm>
              <a:off x="8200100" y="1790698"/>
              <a:ext cx="762925" cy="4507171"/>
              <a:chOff x="8200100" y="1790698"/>
              <a:chExt cx="762925" cy="4507171"/>
            </a:xfrm>
          </p:grpSpPr>
          <p:sp>
            <p:nvSpPr>
              <p:cNvPr id="8" name="TextBox 7"/>
              <p:cNvSpPr txBox="1"/>
              <p:nvPr/>
            </p:nvSpPr>
            <p:spPr>
              <a:xfrm>
                <a:off x="8200101" y="1790698"/>
                <a:ext cx="733425" cy="371475"/>
              </a:xfrm>
              <a:prstGeom prst="rect">
                <a:avLst/>
              </a:prstGeom>
              <a:noFill/>
            </p:spPr>
            <p:txBody>
              <a:bodyPr wrap="square" rtlCol="0">
                <a:spAutoFit/>
              </a:bodyPr>
              <a:lstStyle/>
              <a:p>
                <a:r>
                  <a:rPr lang="en-US" dirty="0"/>
                  <a:t>Min</a:t>
                </a:r>
              </a:p>
            </p:txBody>
          </p:sp>
          <p:sp>
            <p:nvSpPr>
              <p:cNvPr id="41" name="TextBox 40"/>
              <p:cNvSpPr txBox="1"/>
              <p:nvPr/>
            </p:nvSpPr>
            <p:spPr>
              <a:xfrm>
                <a:off x="8229598" y="2528887"/>
                <a:ext cx="733425" cy="371475"/>
              </a:xfrm>
              <a:prstGeom prst="rect">
                <a:avLst/>
              </a:prstGeom>
              <a:noFill/>
            </p:spPr>
            <p:txBody>
              <a:bodyPr wrap="square" rtlCol="0">
                <a:spAutoFit/>
              </a:bodyPr>
              <a:lstStyle/>
              <a:p>
                <a:r>
                  <a:rPr lang="en-US" dirty="0"/>
                  <a:t>Max</a:t>
                </a:r>
              </a:p>
            </p:txBody>
          </p:sp>
          <p:sp>
            <p:nvSpPr>
              <p:cNvPr id="42" name="TextBox 41"/>
              <p:cNvSpPr txBox="1"/>
              <p:nvPr/>
            </p:nvSpPr>
            <p:spPr>
              <a:xfrm>
                <a:off x="8229600" y="3381375"/>
                <a:ext cx="733425" cy="371475"/>
              </a:xfrm>
              <a:prstGeom prst="rect">
                <a:avLst/>
              </a:prstGeom>
              <a:noFill/>
            </p:spPr>
            <p:txBody>
              <a:bodyPr wrap="square" rtlCol="0">
                <a:spAutoFit/>
              </a:bodyPr>
              <a:lstStyle/>
              <a:p>
                <a:r>
                  <a:rPr lang="en-US" dirty="0"/>
                  <a:t>Min</a:t>
                </a:r>
              </a:p>
            </p:txBody>
          </p:sp>
          <p:sp>
            <p:nvSpPr>
              <p:cNvPr id="44" name="TextBox 43"/>
              <p:cNvSpPr txBox="1"/>
              <p:nvPr/>
            </p:nvSpPr>
            <p:spPr>
              <a:xfrm>
                <a:off x="8229599" y="4307143"/>
                <a:ext cx="733425" cy="371475"/>
              </a:xfrm>
              <a:prstGeom prst="rect">
                <a:avLst/>
              </a:prstGeom>
              <a:noFill/>
            </p:spPr>
            <p:txBody>
              <a:bodyPr wrap="square" rtlCol="0">
                <a:spAutoFit/>
              </a:bodyPr>
              <a:lstStyle/>
              <a:p>
                <a:r>
                  <a:rPr lang="en-US" dirty="0"/>
                  <a:t>Max</a:t>
                </a:r>
              </a:p>
            </p:txBody>
          </p:sp>
          <p:sp>
            <p:nvSpPr>
              <p:cNvPr id="45" name="TextBox 44"/>
              <p:cNvSpPr txBox="1"/>
              <p:nvPr/>
            </p:nvSpPr>
            <p:spPr>
              <a:xfrm>
                <a:off x="8200100" y="5926394"/>
                <a:ext cx="733425" cy="371475"/>
              </a:xfrm>
              <a:prstGeom prst="rect">
                <a:avLst/>
              </a:prstGeom>
              <a:noFill/>
            </p:spPr>
            <p:txBody>
              <a:bodyPr wrap="square" rtlCol="0">
                <a:spAutoFit/>
              </a:bodyPr>
              <a:lstStyle/>
              <a:p>
                <a:r>
                  <a:rPr lang="en-US" dirty="0"/>
                  <a:t>Max</a:t>
                </a:r>
              </a:p>
            </p:txBody>
          </p:sp>
          <p:sp>
            <p:nvSpPr>
              <p:cNvPr id="48" name="TextBox 47"/>
              <p:cNvSpPr txBox="1"/>
              <p:nvPr/>
            </p:nvSpPr>
            <p:spPr>
              <a:xfrm>
                <a:off x="8229600" y="5067300"/>
                <a:ext cx="733425" cy="371475"/>
              </a:xfrm>
              <a:prstGeom prst="rect">
                <a:avLst/>
              </a:prstGeom>
              <a:noFill/>
            </p:spPr>
            <p:txBody>
              <a:bodyPr wrap="square" rtlCol="0">
                <a:spAutoFit/>
              </a:bodyPr>
              <a:lstStyle/>
              <a:p>
                <a:r>
                  <a:rPr lang="en-US" dirty="0"/>
                  <a:t>Min</a:t>
                </a:r>
              </a:p>
            </p:txBody>
          </p:sp>
        </p:grpSp>
        <p:grpSp>
          <p:nvGrpSpPr>
            <p:cNvPr id="14" name="Group 13"/>
            <p:cNvGrpSpPr/>
            <p:nvPr/>
          </p:nvGrpSpPr>
          <p:grpSpPr>
            <a:xfrm>
              <a:off x="7034238" y="4293624"/>
              <a:ext cx="954629" cy="2002102"/>
              <a:chOff x="7034238" y="4293624"/>
              <a:chExt cx="954629" cy="2002102"/>
            </a:xfrm>
          </p:grpSpPr>
          <p:sp>
            <p:nvSpPr>
              <p:cNvPr id="12" name="TextBox 11"/>
              <p:cNvSpPr txBox="1"/>
              <p:nvPr/>
            </p:nvSpPr>
            <p:spPr>
              <a:xfrm>
                <a:off x="7034238" y="5926394"/>
                <a:ext cx="338164" cy="369332"/>
              </a:xfrm>
              <a:prstGeom prst="rect">
                <a:avLst/>
              </a:prstGeom>
              <a:noFill/>
            </p:spPr>
            <p:txBody>
              <a:bodyPr wrap="square" rtlCol="0">
                <a:spAutoFit/>
              </a:bodyPr>
              <a:lstStyle/>
              <a:p>
                <a:r>
                  <a:rPr lang="en-US" b="1" dirty="0">
                    <a:solidFill>
                      <a:srgbClr val="FF0000"/>
                    </a:solidFill>
                  </a:rPr>
                  <a:t>0</a:t>
                </a:r>
              </a:p>
            </p:txBody>
          </p:sp>
          <p:sp>
            <p:nvSpPr>
              <p:cNvPr id="50" name="TextBox 49"/>
              <p:cNvSpPr txBox="1"/>
              <p:nvPr/>
            </p:nvSpPr>
            <p:spPr>
              <a:xfrm>
                <a:off x="7650703" y="4293624"/>
                <a:ext cx="338164" cy="369332"/>
              </a:xfrm>
              <a:prstGeom prst="rect">
                <a:avLst/>
              </a:prstGeom>
              <a:noFill/>
            </p:spPr>
            <p:txBody>
              <a:bodyPr wrap="square" rtlCol="0">
                <a:spAutoFit/>
              </a:bodyPr>
              <a:lstStyle/>
              <a:p>
                <a:r>
                  <a:rPr lang="en-US" b="1" dirty="0">
                    <a:solidFill>
                      <a:srgbClr val="FF0000"/>
                    </a:solidFill>
                  </a:rPr>
                  <a:t>0</a:t>
                </a:r>
              </a:p>
            </p:txBody>
          </p:sp>
          <p:sp>
            <p:nvSpPr>
              <p:cNvPr id="51" name="TextBox 50"/>
              <p:cNvSpPr txBox="1"/>
              <p:nvPr/>
            </p:nvSpPr>
            <p:spPr>
              <a:xfrm>
                <a:off x="7476862" y="5067300"/>
                <a:ext cx="338164" cy="369332"/>
              </a:xfrm>
              <a:prstGeom prst="rect">
                <a:avLst/>
              </a:prstGeom>
              <a:noFill/>
            </p:spPr>
            <p:txBody>
              <a:bodyPr wrap="square" rtlCol="0">
                <a:spAutoFit/>
              </a:bodyPr>
              <a:lstStyle/>
              <a:p>
                <a:r>
                  <a:rPr lang="en-US" b="1" dirty="0">
                    <a:solidFill>
                      <a:srgbClr val="FF0000"/>
                    </a:solidFill>
                  </a:rPr>
                  <a:t>1</a:t>
                </a:r>
              </a:p>
            </p:txBody>
          </p:sp>
        </p:grpSp>
        <p:sp>
          <p:nvSpPr>
            <p:cNvPr id="52" name="TextBox 51"/>
            <p:cNvSpPr txBox="1"/>
            <p:nvPr/>
          </p:nvSpPr>
          <p:spPr>
            <a:xfrm>
              <a:off x="5059100" y="5078968"/>
              <a:ext cx="338164" cy="369332"/>
            </a:xfrm>
            <a:prstGeom prst="rect">
              <a:avLst/>
            </a:prstGeom>
            <a:noFill/>
          </p:spPr>
          <p:txBody>
            <a:bodyPr wrap="square" rtlCol="0">
              <a:spAutoFit/>
            </a:bodyPr>
            <a:lstStyle/>
            <a:p>
              <a:r>
                <a:rPr lang="en-US" b="1" dirty="0">
                  <a:solidFill>
                    <a:srgbClr val="FF0000"/>
                  </a:solidFill>
                </a:rPr>
                <a:t>0</a:t>
              </a:r>
            </a:p>
          </p:txBody>
        </p:sp>
        <p:sp>
          <p:nvSpPr>
            <p:cNvPr id="54" name="TextBox 53"/>
            <p:cNvSpPr txBox="1"/>
            <p:nvPr/>
          </p:nvSpPr>
          <p:spPr>
            <a:xfrm>
              <a:off x="4767236" y="4267200"/>
              <a:ext cx="338164" cy="369332"/>
            </a:xfrm>
            <a:prstGeom prst="rect">
              <a:avLst/>
            </a:prstGeom>
            <a:noFill/>
          </p:spPr>
          <p:txBody>
            <a:bodyPr wrap="square" rtlCol="0">
              <a:spAutoFit/>
            </a:bodyPr>
            <a:lstStyle/>
            <a:p>
              <a:r>
                <a:rPr lang="en-US" b="1" dirty="0">
                  <a:solidFill>
                    <a:srgbClr val="FF0000"/>
                  </a:solidFill>
                </a:rPr>
                <a:t>0</a:t>
              </a:r>
            </a:p>
          </p:txBody>
        </p:sp>
        <p:sp>
          <p:nvSpPr>
            <p:cNvPr id="55" name="TextBox 54"/>
            <p:cNvSpPr txBox="1"/>
            <p:nvPr/>
          </p:nvSpPr>
          <p:spPr>
            <a:xfrm>
              <a:off x="5834036" y="4267200"/>
              <a:ext cx="338164" cy="369332"/>
            </a:xfrm>
            <a:prstGeom prst="rect">
              <a:avLst/>
            </a:prstGeom>
            <a:noFill/>
          </p:spPr>
          <p:txBody>
            <a:bodyPr wrap="square" rtlCol="0">
              <a:spAutoFit/>
            </a:bodyPr>
            <a:lstStyle/>
            <a:p>
              <a:r>
                <a:rPr lang="en-US" b="1" dirty="0">
                  <a:solidFill>
                    <a:srgbClr val="FF0000"/>
                  </a:solidFill>
                </a:rPr>
                <a:t>1</a:t>
              </a:r>
            </a:p>
          </p:txBody>
        </p:sp>
        <p:sp>
          <p:nvSpPr>
            <p:cNvPr id="56" name="TextBox 55"/>
            <p:cNvSpPr txBox="1"/>
            <p:nvPr/>
          </p:nvSpPr>
          <p:spPr>
            <a:xfrm>
              <a:off x="4724400" y="3124200"/>
              <a:ext cx="338164" cy="369332"/>
            </a:xfrm>
            <a:prstGeom prst="rect">
              <a:avLst/>
            </a:prstGeom>
            <a:noFill/>
          </p:spPr>
          <p:txBody>
            <a:bodyPr wrap="square" rtlCol="0">
              <a:spAutoFit/>
            </a:bodyPr>
            <a:lstStyle/>
            <a:p>
              <a:r>
                <a:rPr lang="en-US" b="1" dirty="0">
                  <a:solidFill>
                    <a:srgbClr val="FF0000"/>
                  </a:solidFill>
                </a:rPr>
                <a:t>0</a:t>
              </a:r>
            </a:p>
          </p:txBody>
        </p:sp>
        <p:sp>
          <p:nvSpPr>
            <p:cNvPr id="58" name="TextBox 57"/>
            <p:cNvSpPr txBox="1"/>
            <p:nvPr/>
          </p:nvSpPr>
          <p:spPr>
            <a:xfrm>
              <a:off x="5579308" y="3091934"/>
              <a:ext cx="338164" cy="369332"/>
            </a:xfrm>
            <a:prstGeom prst="rect">
              <a:avLst/>
            </a:prstGeom>
            <a:noFill/>
          </p:spPr>
          <p:txBody>
            <a:bodyPr wrap="square" rtlCol="0">
              <a:spAutoFit/>
            </a:bodyPr>
            <a:lstStyle/>
            <a:p>
              <a:r>
                <a:rPr lang="en-US" b="1" dirty="0">
                  <a:solidFill>
                    <a:srgbClr val="FF0000"/>
                  </a:solidFill>
                </a:rPr>
                <a:t>1</a:t>
              </a:r>
            </a:p>
          </p:txBody>
        </p:sp>
        <p:sp>
          <p:nvSpPr>
            <p:cNvPr id="59" name="TextBox 58"/>
            <p:cNvSpPr txBox="1"/>
            <p:nvPr/>
          </p:nvSpPr>
          <p:spPr>
            <a:xfrm>
              <a:off x="6553200" y="3124200"/>
              <a:ext cx="338164" cy="369332"/>
            </a:xfrm>
            <a:prstGeom prst="rect">
              <a:avLst/>
            </a:prstGeom>
            <a:noFill/>
          </p:spPr>
          <p:txBody>
            <a:bodyPr wrap="square" rtlCol="0">
              <a:spAutoFit/>
            </a:bodyPr>
            <a:lstStyle/>
            <a:p>
              <a:r>
                <a:rPr lang="en-US" b="1" dirty="0">
                  <a:solidFill>
                    <a:srgbClr val="FF0000"/>
                  </a:solidFill>
                </a:rPr>
                <a:t>0</a:t>
              </a:r>
            </a:p>
          </p:txBody>
        </p:sp>
        <p:sp>
          <p:nvSpPr>
            <p:cNvPr id="61" name="TextBox 60"/>
            <p:cNvSpPr txBox="1"/>
            <p:nvPr/>
          </p:nvSpPr>
          <p:spPr>
            <a:xfrm>
              <a:off x="7662836" y="3124200"/>
              <a:ext cx="338164" cy="369332"/>
            </a:xfrm>
            <a:prstGeom prst="rect">
              <a:avLst/>
            </a:prstGeom>
            <a:noFill/>
          </p:spPr>
          <p:txBody>
            <a:bodyPr wrap="square" rtlCol="0">
              <a:spAutoFit/>
            </a:bodyPr>
            <a:lstStyle/>
            <a:p>
              <a:r>
                <a:rPr lang="en-US" b="1" dirty="0">
                  <a:solidFill>
                    <a:srgbClr val="FF0000"/>
                  </a:solidFill>
                </a:rPr>
                <a:t>1</a:t>
              </a:r>
            </a:p>
          </p:txBody>
        </p:sp>
        <p:sp>
          <p:nvSpPr>
            <p:cNvPr id="62" name="TextBox 61"/>
            <p:cNvSpPr txBox="1"/>
            <p:nvPr/>
          </p:nvSpPr>
          <p:spPr>
            <a:xfrm>
              <a:off x="5013185" y="2344221"/>
              <a:ext cx="338164" cy="369332"/>
            </a:xfrm>
            <a:prstGeom prst="rect">
              <a:avLst/>
            </a:prstGeom>
            <a:noFill/>
          </p:spPr>
          <p:txBody>
            <a:bodyPr wrap="square" rtlCol="0">
              <a:spAutoFit/>
            </a:bodyPr>
            <a:lstStyle/>
            <a:p>
              <a:r>
                <a:rPr lang="en-US" b="1" dirty="0">
                  <a:solidFill>
                    <a:srgbClr val="FF0000"/>
                  </a:solidFill>
                </a:rPr>
                <a:t>1</a:t>
              </a:r>
            </a:p>
          </p:txBody>
        </p:sp>
        <p:sp>
          <p:nvSpPr>
            <p:cNvPr id="63" name="TextBox 62"/>
            <p:cNvSpPr txBox="1"/>
            <p:nvPr/>
          </p:nvSpPr>
          <p:spPr>
            <a:xfrm>
              <a:off x="6291236" y="2362200"/>
              <a:ext cx="338164" cy="369332"/>
            </a:xfrm>
            <a:prstGeom prst="rect">
              <a:avLst/>
            </a:prstGeom>
            <a:noFill/>
          </p:spPr>
          <p:txBody>
            <a:bodyPr wrap="square" rtlCol="0">
              <a:spAutoFit/>
            </a:bodyPr>
            <a:lstStyle/>
            <a:p>
              <a:r>
                <a:rPr lang="en-US" b="1" dirty="0">
                  <a:solidFill>
                    <a:srgbClr val="FF0000"/>
                  </a:solidFill>
                </a:rPr>
                <a:t>1</a:t>
              </a:r>
            </a:p>
          </p:txBody>
        </p:sp>
        <p:sp>
          <p:nvSpPr>
            <p:cNvPr id="64" name="TextBox 63"/>
            <p:cNvSpPr txBox="1"/>
            <p:nvPr/>
          </p:nvSpPr>
          <p:spPr>
            <a:xfrm>
              <a:off x="7281836" y="2450068"/>
              <a:ext cx="338164" cy="369332"/>
            </a:xfrm>
            <a:prstGeom prst="rect">
              <a:avLst/>
            </a:prstGeom>
            <a:noFill/>
          </p:spPr>
          <p:txBody>
            <a:bodyPr wrap="square" rtlCol="0">
              <a:spAutoFit/>
            </a:bodyPr>
            <a:lstStyle/>
            <a:p>
              <a:r>
                <a:rPr lang="en-US" b="1" dirty="0">
                  <a:solidFill>
                    <a:srgbClr val="FF0000"/>
                  </a:solidFill>
                </a:rPr>
                <a:t>1</a:t>
              </a:r>
            </a:p>
          </p:txBody>
        </p:sp>
        <p:sp>
          <p:nvSpPr>
            <p:cNvPr id="65" name="TextBox 64"/>
            <p:cNvSpPr txBox="1"/>
            <p:nvPr/>
          </p:nvSpPr>
          <p:spPr>
            <a:xfrm>
              <a:off x="6519836" y="1752600"/>
              <a:ext cx="338164" cy="369332"/>
            </a:xfrm>
            <a:prstGeom prst="rect">
              <a:avLst/>
            </a:prstGeom>
            <a:noFill/>
          </p:spPr>
          <p:txBody>
            <a:bodyPr wrap="square" rtlCol="0">
              <a:spAutoFit/>
            </a:bodyPr>
            <a:lstStyle/>
            <a:p>
              <a:r>
                <a:rPr lang="en-US" b="1" dirty="0">
                  <a:solidFill>
                    <a:srgbClr val="FF0000"/>
                  </a:solidFill>
                </a:rPr>
                <a:t>1</a:t>
              </a:r>
            </a:p>
          </p:txBody>
        </p:sp>
      </p:grpSp>
      <p:sp>
        <p:nvSpPr>
          <p:cNvPr id="6" name="TextBox 5"/>
          <p:cNvSpPr txBox="1"/>
          <p:nvPr/>
        </p:nvSpPr>
        <p:spPr>
          <a:xfrm>
            <a:off x="762000" y="1958008"/>
            <a:ext cx="266700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If Min picks (4-3) then best option for Max is (3-3-1)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Because after that, Min can only pick (3-2-1-1)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Then Max will pick (2-2-1-1-1) and will lead Min to lose because Min cannot further divide</a:t>
            </a:r>
          </a:p>
        </p:txBody>
      </p:sp>
      <p:cxnSp>
        <p:nvCxnSpPr>
          <p:cNvPr id="17" name="Straight Arrow Connector 16"/>
          <p:cNvCxnSpPr>
            <a:stCxn id="6146" idx="2"/>
          </p:cNvCxnSpPr>
          <p:nvPr/>
        </p:nvCxnSpPr>
        <p:spPr>
          <a:xfrm>
            <a:off x="5557084" y="2182917"/>
            <a:ext cx="1015206" cy="55137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6491275" y="3112676"/>
            <a:ext cx="433388" cy="369332"/>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153" idx="2"/>
          </p:cNvCxnSpPr>
          <p:nvPr/>
        </p:nvCxnSpPr>
        <p:spPr>
          <a:xfrm flipH="1">
            <a:off x="5557084" y="3792642"/>
            <a:ext cx="1367579" cy="52909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5524884" y="4631305"/>
            <a:ext cx="742606" cy="46840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485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Nim’s</a:t>
            </a:r>
            <a:r>
              <a:rPr lang="en-US" dirty="0"/>
              <a:t> Search Space</a:t>
            </a:r>
          </a:p>
        </p:txBody>
      </p:sp>
      <p:grpSp>
        <p:nvGrpSpPr>
          <p:cNvPr id="3" name="Group 2"/>
          <p:cNvGrpSpPr/>
          <p:nvPr/>
        </p:nvGrpSpPr>
        <p:grpSpPr>
          <a:xfrm>
            <a:off x="3771940" y="1773342"/>
            <a:ext cx="4390973" cy="4545269"/>
            <a:chOff x="4572052" y="1752600"/>
            <a:chExt cx="4390973" cy="4545269"/>
          </a:xfrm>
        </p:grpSpPr>
        <p:grpSp>
          <p:nvGrpSpPr>
            <p:cNvPr id="4" name="Group 3"/>
            <p:cNvGrpSpPr/>
            <p:nvPr/>
          </p:nvGrpSpPr>
          <p:grpSpPr>
            <a:xfrm>
              <a:off x="4572052" y="1790700"/>
              <a:ext cx="3505148" cy="4457700"/>
              <a:chOff x="2609850" y="1524000"/>
              <a:chExt cx="3505148" cy="445770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524000"/>
                <a:ext cx="560387"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447925"/>
                <a:ext cx="251460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 name="Group 10"/>
              <p:cNvGrpSpPr/>
              <p:nvPr/>
            </p:nvGrpSpPr>
            <p:grpSpPr>
              <a:xfrm>
                <a:off x="3352800" y="1895475"/>
                <a:ext cx="2057400" cy="552450"/>
                <a:chOff x="3352800" y="1895475"/>
                <a:chExt cx="2057400" cy="552450"/>
              </a:xfrm>
            </p:grpSpPr>
            <p:cxnSp>
              <p:nvCxnSpPr>
                <p:cNvPr id="5" name="Straight Arrow Connector 4"/>
                <p:cNvCxnSpPr>
                  <a:stCxn id="6146" idx="2"/>
                </p:cNvCxnSpPr>
                <p:nvPr/>
              </p:nvCxnSpPr>
              <p:spPr>
                <a:xfrm flipH="1">
                  <a:off x="3352800" y="1895475"/>
                  <a:ext cx="1042194" cy="5524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146" idx="2"/>
                  <a:endCxn id="6148" idx="0"/>
                </p:cNvCxnSpPr>
                <p:nvPr/>
              </p:nvCxnSpPr>
              <p:spPr>
                <a:xfrm flipH="1">
                  <a:off x="4381500" y="1895475"/>
                  <a:ext cx="13494" cy="5524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146" idx="2"/>
                </p:cNvCxnSpPr>
                <p:nvPr/>
              </p:nvCxnSpPr>
              <p:spPr>
                <a:xfrm>
                  <a:off x="4394994" y="1895475"/>
                  <a:ext cx="1015206" cy="5524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2981325" y="2819400"/>
                <a:ext cx="804863" cy="333375"/>
                <a:chOff x="2981325" y="2819400"/>
                <a:chExt cx="804863" cy="333375"/>
              </a:xfrm>
            </p:grpSpPr>
            <p:cxnSp>
              <p:nvCxnSpPr>
                <p:cNvPr id="19" name="Straight Arrow Connector 18"/>
                <p:cNvCxnSpPr/>
                <p:nvPr/>
              </p:nvCxnSpPr>
              <p:spPr>
                <a:xfrm flipH="1">
                  <a:off x="2981325" y="2819400"/>
                  <a:ext cx="371475" cy="3238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151" idx="0"/>
                </p:cNvCxnSpPr>
                <p:nvPr/>
              </p:nvCxnSpPr>
              <p:spPr>
                <a:xfrm>
                  <a:off x="3352800" y="2819400"/>
                  <a:ext cx="433388" cy="3333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3786188" y="2819400"/>
                <a:ext cx="957263" cy="333375"/>
                <a:chOff x="2828925" y="2819400"/>
                <a:chExt cx="957263" cy="333375"/>
              </a:xfrm>
            </p:grpSpPr>
            <p:cxnSp>
              <p:nvCxnSpPr>
                <p:cNvPr id="27" name="Straight Arrow Connector 26"/>
                <p:cNvCxnSpPr>
                  <a:endCxn id="6151" idx="0"/>
                </p:cNvCxnSpPr>
                <p:nvPr/>
              </p:nvCxnSpPr>
              <p:spPr>
                <a:xfrm flipH="1">
                  <a:off x="2828925" y="2819400"/>
                  <a:ext cx="523876" cy="3333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352800" y="2819400"/>
                  <a:ext cx="433388" cy="3333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2609850" y="3143250"/>
                <a:ext cx="1533525" cy="361950"/>
                <a:chOff x="2609850" y="3143250"/>
                <a:chExt cx="1533525" cy="361950"/>
              </a:xfrm>
            </p:grpSpPr>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9850" y="3143250"/>
                  <a:ext cx="74295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152775"/>
                  <a:ext cx="714375"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615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1025" y="3124200"/>
                <a:ext cx="71437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0148" y="3143250"/>
                <a:ext cx="70485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0" name="Group 29"/>
              <p:cNvGrpSpPr/>
              <p:nvPr/>
            </p:nvGrpSpPr>
            <p:grpSpPr>
              <a:xfrm>
                <a:off x="3938588" y="2819400"/>
                <a:ext cx="1808468" cy="333375"/>
                <a:chOff x="1977720" y="2819400"/>
                <a:chExt cx="1808468" cy="333375"/>
              </a:xfrm>
            </p:grpSpPr>
            <p:cxnSp>
              <p:nvCxnSpPr>
                <p:cNvPr id="31" name="Straight Arrow Connector 30"/>
                <p:cNvCxnSpPr/>
                <p:nvPr/>
              </p:nvCxnSpPr>
              <p:spPr>
                <a:xfrm flipH="1">
                  <a:off x="1977720" y="2819400"/>
                  <a:ext cx="1375082" cy="3333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352800" y="2819400"/>
                  <a:ext cx="433388" cy="3333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3053222" y="3505200"/>
                <a:ext cx="1328278" cy="529098"/>
                <a:chOff x="3352800" y="2819400"/>
                <a:chExt cx="1328278" cy="529098"/>
              </a:xfrm>
            </p:grpSpPr>
            <p:cxnSp>
              <p:nvCxnSpPr>
                <p:cNvPr id="39" name="Straight Arrow Connector 38"/>
                <p:cNvCxnSpPr/>
                <p:nvPr/>
              </p:nvCxnSpPr>
              <p:spPr>
                <a:xfrm>
                  <a:off x="3352801" y="2819400"/>
                  <a:ext cx="299577" cy="5290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352800" y="2819400"/>
                  <a:ext cx="1328278" cy="5290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43" name="Straight Arrow Connector 42"/>
              <p:cNvCxnSpPr>
                <a:stCxn id="6151" idx="2"/>
              </p:cNvCxnSpPr>
              <p:nvPr/>
            </p:nvCxnSpPr>
            <p:spPr>
              <a:xfrm>
                <a:off x="3786188" y="3505200"/>
                <a:ext cx="595312" cy="5290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6153" idx="2"/>
              </p:cNvCxnSpPr>
              <p:nvPr/>
            </p:nvCxnSpPr>
            <p:spPr>
              <a:xfrm flipH="1">
                <a:off x="4381500" y="3505200"/>
                <a:ext cx="1381073" cy="5290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6152" idx="2"/>
              </p:cNvCxnSpPr>
              <p:nvPr/>
            </p:nvCxnSpPr>
            <p:spPr>
              <a:xfrm>
                <a:off x="4748213" y="3486150"/>
                <a:ext cx="565455" cy="5481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155"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5337" y="4800600"/>
                <a:ext cx="21050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3" name="Straight Arrow Connector 52"/>
              <p:cNvCxnSpPr/>
              <p:nvPr/>
            </p:nvCxnSpPr>
            <p:spPr>
              <a:xfrm>
                <a:off x="3429000" y="4343400"/>
                <a:ext cx="444897"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403680" y="4396248"/>
                <a:ext cx="701720" cy="4043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156"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0032" y="5638800"/>
                <a:ext cx="9334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0" name="Straight Arrow Connector 59"/>
              <p:cNvCxnSpPr/>
              <p:nvPr/>
            </p:nvCxnSpPr>
            <p:spPr>
              <a:xfrm>
                <a:off x="3892351" y="5181600"/>
                <a:ext cx="444897"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157"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3725" y="4038600"/>
                <a:ext cx="166687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8"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93482" y="4026924"/>
                <a:ext cx="70485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9" name="Group 8"/>
            <p:cNvGrpSpPr/>
            <p:nvPr/>
          </p:nvGrpSpPr>
          <p:grpSpPr>
            <a:xfrm>
              <a:off x="8200100" y="1790698"/>
              <a:ext cx="762925" cy="4507171"/>
              <a:chOff x="8200100" y="1790698"/>
              <a:chExt cx="762925" cy="4507171"/>
            </a:xfrm>
          </p:grpSpPr>
          <p:sp>
            <p:nvSpPr>
              <p:cNvPr id="8" name="TextBox 7"/>
              <p:cNvSpPr txBox="1"/>
              <p:nvPr/>
            </p:nvSpPr>
            <p:spPr>
              <a:xfrm>
                <a:off x="8200101" y="1790698"/>
                <a:ext cx="733425" cy="371475"/>
              </a:xfrm>
              <a:prstGeom prst="rect">
                <a:avLst/>
              </a:prstGeom>
              <a:noFill/>
            </p:spPr>
            <p:txBody>
              <a:bodyPr wrap="square" rtlCol="0">
                <a:spAutoFit/>
              </a:bodyPr>
              <a:lstStyle/>
              <a:p>
                <a:r>
                  <a:rPr lang="en-US" dirty="0"/>
                  <a:t>Min</a:t>
                </a:r>
              </a:p>
            </p:txBody>
          </p:sp>
          <p:sp>
            <p:nvSpPr>
              <p:cNvPr id="41" name="TextBox 40"/>
              <p:cNvSpPr txBox="1"/>
              <p:nvPr/>
            </p:nvSpPr>
            <p:spPr>
              <a:xfrm>
                <a:off x="8229598" y="2528887"/>
                <a:ext cx="733425" cy="371475"/>
              </a:xfrm>
              <a:prstGeom prst="rect">
                <a:avLst/>
              </a:prstGeom>
              <a:noFill/>
            </p:spPr>
            <p:txBody>
              <a:bodyPr wrap="square" rtlCol="0">
                <a:spAutoFit/>
              </a:bodyPr>
              <a:lstStyle/>
              <a:p>
                <a:r>
                  <a:rPr lang="en-US" dirty="0"/>
                  <a:t>Max</a:t>
                </a:r>
              </a:p>
            </p:txBody>
          </p:sp>
          <p:sp>
            <p:nvSpPr>
              <p:cNvPr id="42" name="TextBox 41"/>
              <p:cNvSpPr txBox="1"/>
              <p:nvPr/>
            </p:nvSpPr>
            <p:spPr>
              <a:xfrm>
                <a:off x="8229600" y="3381375"/>
                <a:ext cx="733425" cy="371475"/>
              </a:xfrm>
              <a:prstGeom prst="rect">
                <a:avLst/>
              </a:prstGeom>
              <a:noFill/>
            </p:spPr>
            <p:txBody>
              <a:bodyPr wrap="square" rtlCol="0">
                <a:spAutoFit/>
              </a:bodyPr>
              <a:lstStyle/>
              <a:p>
                <a:r>
                  <a:rPr lang="en-US" dirty="0"/>
                  <a:t>Min</a:t>
                </a:r>
              </a:p>
            </p:txBody>
          </p:sp>
          <p:sp>
            <p:nvSpPr>
              <p:cNvPr id="44" name="TextBox 43"/>
              <p:cNvSpPr txBox="1"/>
              <p:nvPr/>
            </p:nvSpPr>
            <p:spPr>
              <a:xfrm>
                <a:off x="8229599" y="4307143"/>
                <a:ext cx="733425" cy="371475"/>
              </a:xfrm>
              <a:prstGeom prst="rect">
                <a:avLst/>
              </a:prstGeom>
              <a:noFill/>
            </p:spPr>
            <p:txBody>
              <a:bodyPr wrap="square" rtlCol="0">
                <a:spAutoFit/>
              </a:bodyPr>
              <a:lstStyle/>
              <a:p>
                <a:r>
                  <a:rPr lang="en-US" dirty="0"/>
                  <a:t>Max</a:t>
                </a:r>
              </a:p>
            </p:txBody>
          </p:sp>
          <p:sp>
            <p:nvSpPr>
              <p:cNvPr id="45" name="TextBox 44"/>
              <p:cNvSpPr txBox="1"/>
              <p:nvPr/>
            </p:nvSpPr>
            <p:spPr>
              <a:xfrm>
                <a:off x="8200100" y="5926394"/>
                <a:ext cx="733425" cy="371475"/>
              </a:xfrm>
              <a:prstGeom prst="rect">
                <a:avLst/>
              </a:prstGeom>
              <a:noFill/>
            </p:spPr>
            <p:txBody>
              <a:bodyPr wrap="square" rtlCol="0">
                <a:spAutoFit/>
              </a:bodyPr>
              <a:lstStyle/>
              <a:p>
                <a:r>
                  <a:rPr lang="en-US" dirty="0"/>
                  <a:t>Max</a:t>
                </a:r>
              </a:p>
            </p:txBody>
          </p:sp>
          <p:sp>
            <p:nvSpPr>
              <p:cNvPr id="48" name="TextBox 47"/>
              <p:cNvSpPr txBox="1"/>
              <p:nvPr/>
            </p:nvSpPr>
            <p:spPr>
              <a:xfrm>
                <a:off x="8229600" y="5067300"/>
                <a:ext cx="733425" cy="371475"/>
              </a:xfrm>
              <a:prstGeom prst="rect">
                <a:avLst/>
              </a:prstGeom>
              <a:noFill/>
            </p:spPr>
            <p:txBody>
              <a:bodyPr wrap="square" rtlCol="0">
                <a:spAutoFit/>
              </a:bodyPr>
              <a:lstStyle/>
              <a:p>
                <a:r>
                  <a:rPr lang="en-US" dirty="0"/>
                  <a:t>Min</a:t>
                </a:r>
              </a:p>
            </p:txBody>
          </p:sp>
        </p:grpSp>
        <p:grpSp>
          <p:nvGrpSpPr>
            <p:cNvPr id="14" name="Group 13"/>
            <p:cNvGrpSpPr/>
            <p:nvPr/>
          </p:nvGrpSpPr>
          <p:grpSpPr>
            <a:xfrm>
              <a:off x="7034238" y="4293624"/>
              <a:ext cx="954629" cy="2002102"/>
              <a:chOff x="7034238" y="4293624"/>
              <a:chExt cx="954629" cy="2002102"/>
            </a:xfrm>
          </p:grpSpPr>
          <p:sp>
            <p:nvSpPr>
              <p:cNvPr id="12" name="TextBox 11"/>
              <p:cNvSpPr txBox="1"/>
              <p:nvPr/>
            </p:nvSpPr>
            <p:spPr>
              <a:xfrm>
                <a:off x="7034238" y="5926394"/>
                <a:ext cx="338164" cy="369332"/>
              </a:xfrm>
              <a:prstGeom prst="rect">
                <a:avLst/>
              </a:prstGeom>
              <a:noFill/>
            </p:spPr>
            <p:txBody>
              <a:bodyPr wrap="square" rtlCol="0">
                <a:spAutoFit/>
              </a:bodyPr>
              <a:lstStyle/>
              <a:p>
                <a:r>
                  <a:rPr lang="en-US" b="1" dirty="0">
                    <a:solidFill>
                      <a:srgbClr val="FF0000"/>
                    </a:solidFill>
                  </a:rPr>
                  <a:t>0</a:t>
                </a:r>
              </a:p>
            </p:txBody>
          </p:sp>
          <p:sp>
            <p:nvSpPr>
              <p:cNvPr id="50" name="TextBox 49"/>
              <p:cNvSpPr txBox="1"/>
              <p:nvPr/>
            </p:nvSpPr>
            <p:spPr>
              <a:xfrm>
                <a:off x="7650703" y="4293624"/>
                <a:ext cx="338164" cy="369332"/>
              </a:xfrm>
              <a:prstGeom prst="rect">
                <a:avLst/>
              </a:prstGeom>
              <a:noFill/>
            </p:spPr>
            <p:txBody>
              <a:bodyPr wrap="square" rtlCol="0">
                <a:spAutoFit/>
              </a:bodyPr>
              <a:lstStyle/>
              <a:p>
                <a:r>
                  <a:rPr lang="en-US" b="1" dirty="0">
                    <a:solidFill>
                      <a:srgbClr val="FF0000"/>
                    </a:solidFill>
                  </a:rPr>
                  <a:t>0</a:t>
                </a:r>
              </a:p>
            </p:txBody>
          </p:sp>
          <p:sp>
            <p:nvSpPr>
              <p:cNvPr id="51" name="TextBox 50"/>
              <p:cNvSpPr txBox="1"/>
              <p:nvPr/>
            </p:nvSpPr>
            <p:spPr>
              <a:xfrm>
                <a:off x="7476862" y="5067300"/>
                <a:ext cx="338164" cy="369332"/>
              </a:xfrm>
              <a:prstGeom prst="rect">
                <a:avLst/>
              </a:prstGeom>
              <a:noFill/>
            </p:spPr>
            <p:txBody>
              <a:bodyPr wrap="square" rtlCol="0">
                <a:spAutoFit/>
              </a:bodyPr>
              <a:lstStyle/>
              <a:p>
                <a:r>
                  <a:rPr lang="en-US" b="1" dirty="0">
                    <a:solidFill>
                      <a:srgbClr val="FF0000"/>
                    </a:solidFill>
                  </a:rPr>
                  <a:t>1</a:t>
                </a:r>
              </a:p>
            </p:txBody>
          </p:sp>
        </p:grpSp>
        <p:sp>
          <p:nvSpPr>
            <p:cNvPr id="52" name="TextBox 51"/>
            <p:cNvSpPr txBox="1"/>
            <p:nvPr/>
          </p:nvSpPr>
          <p:spPr>
            <a:xfrm>
              <a:off x="5059100" y="5078968"/>
              <a:ext cx="338164" cy="369332"/>
            </a:xfrm>
            <a:prstGeom prst="rect">
              <a:avLst/>
            </a:prstGeom>
            <a:noFill/>
          </p:spPr>
          <p:txBody>
            <a:bodyPr wrap="square" rtlCol="0">
              <a:spAutoFit/>
            </a:bodyPr>
            <a:lstStyle/>
            <a:p>
              <a:r>
                <a:rPr lang="en-US" b="1" dirty="0">
                  <a:solidFill>
                    <a:srgbClr val="FF0000"/>
                  </a:solidFill>
                </a:rPr>
                <a:t>0</a:t>
              </a:r>
            </a:p>
          </p:txBody>
        </p:sp>
        <p:sp>
          <p:nvSpPr>
            <p:cNvPr id="54" name="TextBox 53"/>
            <p:cNvSpPr txBox="1"/>
            <p:nvPr/>
          </p:nvSpPr>
          <p:spPr>
            <a:xfrm>
              <a:off x="4767236" y="4267200"/>
              <a:ext cx="338164" cy="369332"/>
            </a:xfrm>
            <a:prstGeom prst="rect">
              <a:avLst/>
            </a:prstGeom>
            <a:noFill/>
          </p:spPr>
          <p:txBody>
            <a:bodyPr wrap="square" rtlCol="0">
              <a:spAutoFit/>
            </a:bodyPr>
            <a:lstStyle/>
            <a:p>
              <a:r>
                <a:rPr lang="en-US" b="1" dirty="0">
                  <a:solidFill>
                    <a:srgbClr val="FF0000"/>
                  </a:solidFill>
                </a:rPr>
                <a:t>0</a:t>
              </a:r>
            </a:p>
          </p:txBody>
        </p:sp>
        <p:sp>
          <p:nvSpPr>
            <p:cNvPr id="55" name="TextBox 54"/>
            <p:cNvSpPr txBox="1"/>
            <p:nvPr/>
          </p:nvSpPr>
          <p:spPr>
            <a:xfrm>
              <a:off x="5834036" y="4267200"/>
              <a:ext cx="338164" cy="369332"/>
            </a:xfrm>
            <a:prstGeom prst="rect">
              <a:avLst/>
            </a:prstGeom>
            <a:noFill/>
          </p:spPr>
          <p:txBody>
            <a:bodyPr wrap="square" rtlCol="0">
              <a:spAutoFit/>
            </a:bodyPr>
            <a:lstStyle/>
            <a:p>
              <a:r>
                <a:rPr lang="en-US" b="1" dirty="0">
                  <a:solidFill>
                    <a:srgbClr val="FF0000"/>
                  </a:solidFill>
                </a:rPr>
                <a:t>1</a:t>
              </a:r>
            </a:p>
          </p:txBody>
        </p:sp>
        <p:sp>
          <p:nvSpPr>
            <p:cNvPr id="56" name="TextBox 55"/>
            <p:cNvSpPr txBox="1"/>
            <p:nvPr/>
          </p:nvSpPr>
          <p:spPr>
            <a:xfrm>
              <a:off x="4724400" y="3124200"/>
              <a:ext cx="338164" cy="369332"/>
            </a:xfrm>
            <a:prstGeom prst="rect">
              <a:avLst/>
            </a:prstGeom>
            <a:noFill/>
          </p:spPr>
          <p:txBody>
            <a:bodyPr wrap="square" rtlCol="0">
              <a:spAutoFit/>
            </a:bodyPr>
            <a:lstStyle/>
            <a:p>
              <a:r>
                <a:rPr lang="en-US" b="1" dirty="0">
                  <a:solidFill>
                    <a:srgbClr val="FF0000"/>
                  </a:solidFill>
                </a:rPr>
                <a:t>0</a:t>
              </a:r>
            </a:p>
          </p:txBody>
        </p:sp>
        <p:sp>
          <p:nvSpPr>
            <p:cNvPr id="58" name="TextBox 57"/>
            <p:cNvSpPr txBox="1"/>
            <p:nvPr/>
          </p:nvSpPr>
          <p:spPr>
            <a:xfrm>
              <a:off x="5579308" y="3091934"/>
              <a:ext cx="338164" cy="369332"/>
            </a:xfrm>
            <a:prstGeom prst="rect">
              <a:avLst/>
            </a:prstGeom>
            <a:noFill/>
          </p:spPr>
          <p:txBody>
            <a:bodyPr wrap="square" rtlCol="0">
              <a:spAutoFit/>
            </a:bodyPr>
            <a:lstStyle/>
            <a:p>
              <a:r>
                <a:rPr lang="en-US" b="1" dirty="0">
                  <a:solidFill>
                    <a:srgbClr val="FF0000"/>
                  </a:solidFill>
                </a:rPr>
                <a:t>1</a:t>
              </a:r>
            </a:p>
          </p:txBody>
        </p:sp>
        <p:sp>
          <p:nvSpPr>
            <p:cNvPr id="59" name="TextBox 58"/>
            <p:cNvSpPr txBox="1"/>
            <p:nvPr/>
          </p:nvSpPr>
          <p:spPr>
            <a:xfrm>
              <a:off x="6553200" y="3124200"/>
              <a:ext cx="338164" cy="369332"/>
            </a:xfrm>
            <a:prstGeom prst="rect">
              <a:avLst/>
            </a:prstGeom>
            <a:noFill/>
          </p:spPr>
          <p:txBody>
            <a:bodyPr wrap="square" rtlCol="0">
              <a:spAutoFit/>
            </a:bodyPr>
            <a:lstStyle/>
            <a:p>
              <a:r>
                <a:rPr lang="en-US" b="1" dirty="0">
                  <a:solidFill>
                    <a:srgbClr val="FF0000"/>
                  </a:solidFill>
                </a:rPr>
                <a:t>0</a:t>
              </a:r>
            </a:p>
          </p:txBody>
        </p:sp>
        <p:sp>
          <p:nvSpPr>
            <p:cNvPr id="61" name="TextBox 60"/>
            <p:cNvSpPr txBox="1"/>
            <p:nvPr/>
          </p:nvSpPr>
          <p:spPr>
            <a:xfrm>
              <a:off x="7662836" y="3124200"/>
              <a:ext cx="338164" cy="369332"/>
            </a:xfrm>
            <a:prstGeom prst="rect">
              <a:avLst/>
            </a:prstGeom>
            <a:noFill/>
          </p:spPr>
          <p:txBody>
            <a:bodyPr wrap="square" rtlCol="0">
              <a:spAutoFit/>
            </a:bodyPr>
            <a:lstStyle/>
            <a:p>
              <a:r>
                <a:rPr lang="en-US" b="1" dirty="0">
                  <a:solidFill>
                    <a:srgbClr val="FF0000"/>
                  </a:solidFill>
                </a:rPr>
                <a:t>1</a:t>
              </a:r>
            </a:p>
          </p:txBody>
        </p:sp>
        <p:sp>
          <p:nvSpPr>
            <p:cNvPr id="62" name="TextBox 61"/>
            <p:cNvSpPr txBox="1"/>
            <p:nvPr/>
          </p:nvSpPr>
          <p:spPr>
            <a:xfrm>
              <a:off x="5013185" y="2344221"/>
              <a:ext cx="338164" cy="369332"/>
            </a:xfrm>
            <a:prstGeom prst="rect">
              <a:avLst/>
            </a:prstGeom>
            <a:noFill/>
          </p:spPr>
          <p:txBody>
            <a:bodyPr wrap="square" rtlCol="0">
              <a:spAutoFit/>
            </a:bodyPr>
            <a:lstStyle/>
            <a:p>
              <a:r>
                <a:rPr lang="en-US" b="1" dirty="0">
                  <a:solidFill>
                    <a:srgbClr val="FF0000"/>
                  </a:solidFill>
                </a:rPr>
                <a:t>1</a:t>
              </a:r>
            </a:p>
          </p:txBody>
        </p:sp>
        <p:sp>
          <p:nvSpPr>
            <p:cNvPr id="63" name="TextBox 62"/>
            <p:cNvSpPr txBox="1"/>
            <p:nvPr/>
          </p:nvSpPr>
          <p:spPr>
            <a:xfrm>
              <a:off x="6291236" y="2362200"/>
              <a:ext cx="338164" cy="369332"/>
            </a:xfrm>
            <a:prstGeom prst="rect">
              <a:avLst/>
            </a:prstGeom>
            <a:noFill/>
          </p:spPr>
          <p:txBody>
            <a:bodyPr wrap="square" rtlCol="0">
              <a:spAutoFit/>
            </a:bodyPr>
            <a:lstStyle/>
            <a:p>
              <a:r>
                <a:rPr lang="en-US" b="1" dirty="0">
                  <a:solidFill>
                    <a:srgbClr val="FF0000"/>
                  </a:solidFill>
                </a:rPr>
                <a:t>1</a:t>
              </a:r>
            </a:p>
          </p:txBody>
        </p:sp>
        <p:sp>
          <p:nvSpPr>
            <p:cNvPr id="64" name="TextBox 63"/>
            <p:cNvSpPr txBox="1"/>
            <p:nvPr/>
          </p:nvSpPr>
          <p:spPr>
            <a:xfrm>
              <a:off x="7281836" y="2450068"/>
              <a:ext cx="338164" cy="369332"/>
            </a:xfrm>
            <a:prstGeom prst="rect">
              <a:avLst/>
            </a:prstGeom>
            <a:noFill/>
          </p:spPr>
          <p:txBody>
            <a:bodyPr wrap="square" rtlCol="0">
              <a:spAutoFit/>
            </a:bodyPr>
            <a:lstStyle/>
            <a:p>
              <a:r>
                <a:rPr lang="en-US" b="1" dirty="0">
                  <a:solidFill>
                    <a:srgbClr val="FF0000"/>
                  </a:solidFill>
                </a:rPr>
                <a:t>1</a:t>
              </a:r>
            </a:p>
          </p:txBody>
        </p:sp>
        <p:sp>
          <p:nvSpPr>
            <p:cNvPr id="65" name="TextBox 64"/>
            <p:cNvSpPr txBox="1"/>
            <p:nvPr/>
          </p:nvSpPr>
          <p:spPr>
            <a:xfrm>
              <a:off x="6519836" y="1752600"/>
              <a:ext cx="338164" cy="369332"/>
            </a:xfrm>
            <a:prstGeom prst="rect">
              <a:avLst/>
            </a:prstGeom>
            <a:noFill/>
          </p:spPr>
          <p:txBody>
            <a:bodyPr wrap="square" rtlCol="0">
              <a:spAutoFit/>
            </a:bodyPr>
            <a:lstStyle/>
            <a:p>
              <a:r>
                <a:rPr lang="en-US" b="1" dirty="0">
                  <a:solidFill>
                    <a:srgbClr val="FF0000"/>
                  </a:solidFill>
                </a:rPr>
                <a:t>1</a:t>
              </a:r>
            </a:p>
          </p:txBody>
        </p:sp>
      </p:grpSp>
      <p:sp>
        <p:nvSpPr>
          <p:cNvPr id="6" name="TextBox 5"/>
          <p:cNvSpPr txBox="1"/>
          <p:nvPr/>
        </p:nvSpPr>
        <p:spPr>
          <a:xfrm>
            <a:off x="457200" y="1958008"/>
            <a:ext cx="331474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What if Max does not follow the guided path then:</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If Min picks (5-2) and by violating heuristic Max picks (3-2-2)</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After that, Min can only pick (2-2-2-1)</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Now, Max will lose because Max cannot further divide</a:t>
            </a:r>
          </a:p>
        </p:txBody>
      </p:sp>
      <p:cxnSp>
        <p:nvCxnSpPr>
          <p:cNvPr id="17" name="Straight Arrow Connector 16"/>
          <p:cNvCxnSpPr>
            <a:stCxn id="6146" idx="2"/>
            <a:endCxn id="6148" idx="0"/>
          </p:cNvCxnSpPr>
          <p:nvPr/>
        </p:nvCxnSpPr>
        <p:spPr>
          <a:xfrm flipH="1">
            <a:off x="5543590" y="2182917"/>
            <a:ext cx="13494" cy="55245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5503030" y="3112676"/>
            <a:ext cx="433388" cy="36933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6158" idx="0"/>
          </p:cNvCxnSpPr>
          <p:nvPr/>
        </p:nvCxnSpPr>
        <p:spPr>
          <a:xfrm>
            <a:off x="5962691" y="3792642"/>
            <a:ext cx="545306" cy="521724"/>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7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90800"/>
            <a:ext cx="8229600" cy="990600"/>
          </a:xfrm>
        </p:spPr>
        <p:txBody>
          <a:bodyPr>
            <a:normAutofit/>
          </a:bodyPr>
          <a:lstStyle/>
          <a:p>
            <a:pPr algn="ctr"/>
            <a:r>
              <a:rPr lang="en-US" dirty="0"/>
              <a:t>Alpha-Beta Pruning</a:t>
            </a:r>
          </a:p>
        </p:txBody>
      </p:sp>
    </p:spTree>
    <p:extLst>
      <p:ext uri="{BB962C8B-B14F-4D97-AF65-F5344CB8AC3E}">
        <p14:creationId xmlns:p14="http://schemas.microsoft.com/office/powerpoint/2010/main" val="2896703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Alpha-Beta Pruning</a:t>
            </a:r>
          </a:p>
        </p:txBody>
      </p:sp>
      <p:sp>
        <p:nvSpPr>
          <p:cNvPr id="4" name="Content Placeholder 3"/>
          <p:cNvSpPr>
            <a:spLocks noGrp="1"/>
          </p:cNvSpPr>
          <p:nvPr>
            <p:ph idx="1"/>
          </p:nvPr>
        </p:nvSpPr>
        <p:spPr/>
        <p:txBody>
          <a:bodyPr>
            <a:normAutofit fontScale="70000" lnSpcReduction="20000"/>
          </a:bodyPr>
          <a:lstStyle/>
          <a:p>
            <a:pPr algn="just"/>
            <a:r>
              <a:rPr lang="en-US" dirty="0"/>
              <a:t>Alpha-beta pruning is a procedure to avoid moving up all the heuristic values for all the branches of a tree, by incorporating intelligent behavior.</a:t>
            </a:r>
          </a:p>
          <a:p>
            <a:pPr marL="0" indent="0" algn="just">
              <a:buNone/>
            </a:pPr>
            <a:endParaRPr lang="en-US" dirty="0"/>
          </a:p>
          <a:p>
            <a:pPr algn="just"/>
            <a:r>
              <a:rPr lang="en-US" dirty="0"/>
              <a:t>Alpha-beta search proceeds in a depth- first fashion. </a:t>
            </a:r>
          </a:p>
          <a:p>
            <a:pPr algn="just"/>
            <a:r>
              <a:rPr lang="en-US" dirty="0"/>
              <a:t>Two values, called alpha and beta, are created during the search. </a:t>
            </a:r>
          </a:p>
          <a:p>
            <a:pPr algn="just"/>
            <a:r>
              <a:rPr lang="en-US" dirty="0"/>
              <a:t>The alpha value is associated with MAX nodes that can never decreases</a:t>
            </a:r>
          </a:p>
          <a:p>
            <a:pPr algn="just"/>
            <a:r>
              <a:rPr lang="en-US" dirty="0"/>
              <a:t>The beta value is associated with MIN nodes that can never increase.</a:t>
            </a:r>
          </a:p>
          <a:p>
            <a:pPr lvl="1" algn="just"/>
            <a:r>
              <a:rPr lang="en-US" dirty="0"/>
              <a:t> Suppose a MAX node’s alpha value is 6. Then MAX need not to consider any value less than or equal to 6 from its immediate children (Min nodes).</a:t>
            </a:r>
          </a:p>
          <a:p>
            <a:pPr lvl="1" algn="just"/>
            <a:r>
              <a:rPr lang="en-US" dirty="0"/>
              <a:t> Similarly, if MIN has a beta value of 6, it need not to consider value of 6 or more from its immediate children (Max nodes)</a:t>
            </a:r>
          </a:p>
          <a:p>
            <a:endParaRPr lang="en-US" dirty="0"/>
          </a:p>
        </p:txBody>
      </p:sp>
    </p:spTree>
    <p:extLst>
      <p:ext uri="{BB962C8B-B14F-4D97-AF65-F5344CB8AC3E}">
        <p14:creationId xmlns:p14="http://schemas.microsoft.com/office/powerpoint/2010/main" val="142867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a:xfrm>
            <a:off x="957552" y="1762592"/>
            <a:ext cx="7704667" cy="3332816"/>
          </a:xfrm>
        </p:spPr>
        <p:txBody>
          <a:bodyPr/>
          <a:lstStyle/>
          <a:p>
            <a:r>
              <a:rPr lang="en-US" dirty="0"/>
              <a:t>Adversarial Environment</a:t>
            </a:r>
          </a:p>
          <a:p>
            <a:r>
              <a:rPr lang="en-US" dirty="0"/>
              <a:t>Adversarial Search</a:t>
            </a:r>
          </a:p>
          <a:p>
            <a:r>
              <a:rPr lang="en-US" dirty="0"/>
              <a:t>Minimax Procedure</a:t>
            </a:r>
          </a:p>
        </p:txBody>
      </p:sp>
    </p:spTree>
    <p:extLst>
      <p:ext uri="{BB962C8B-B14F-4D97-AF65-F5344CB8AC3E}">
        <p14:creationId xmlns:p14="http://schemas.microsoft.com/office/powerpoint/2010/main" val="920852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Alpha-Beta Pruning (Continue)</a:t>
            </a:r>
          </a:p>
        </p:txBody>
      </p:sp>
      <p:sp>
        <p:nvSpPr>
          <p:cNvPr id="3" name="Content Placeholder 2"/>
          <p:cNvSpPr>
            <a:spLocks noGrp="1"/>
          </p:cNvSpPr>
          <p:nvPr>
            <p:ph idx="1"/>
          </p:nvPr>
        </p:nvSpPr>
        <p:spPr/>
        <p:txBody>
          <a:bodyPr>
            <a:normAutofit lnSpcReduction="10000"/>
          </a:bodyPr>
          <a:lstStyle/>
          <a:p>
            <a:r>
              <a:rPr lang="en-US" b="1" dirty="0"/>
              <a:t>Two rules for terminating search, based on alpha and beta values, are;</a:t>
            </a:r>
            <a:endParaRPr lang="en-US" dirty="0"/>
          </a:p>
          <a:p>
            <a:pPr marL="0" indent="0">
              <a:buNone/>
            </a:pPr>
            <a:endParaRPr lang="en-US" dirty="0"/>
          </a:p>
          <a:p>
            <a:pPr lvl="1"/>
            <a:r>
              <a:rPr lang="en-US" b="1" dirty="0"/>
              <a:t>Search can be stopped below any MIN node having a beta value less than or equal to the alpha value of any of its MAX ancestors.</a:t>
            </a:r>
            <a:endParaRPr lang="en-US" dirty="0"/>
          </a:p>
          <a:p>
            <a:pPr lvl="1"/>
            <a:r>
              <a:rPr lang="en-US" b="1" dirty="0"/>
              <a:t>Search can be stopped below any MAX node having an alpha value greater than or equal to the beta value of any of its MIN node ancestors.</a:t>
            </a:r>
            <a:endParaRPr lang="en-US" dirty="0"/>
          </a:p>
          <a:p>
            <a:pPr marL="274320" lvl="1" indent="0">
              <a:buNone/>
            </a:pPr>
            <a:endParaRPr lang="en-US" dirty="0"/>
          </a:p>
          <a:p>
            <a:endParaRPr lang="en-US" dirty="0"/>
          </a:p>
        </p:txBody>
      </p:sp>
    </p:spTree>
    <p:extLst>
      <p:ext uri="{BB962C8B-B14F-4D97-AF65-F5344CB8AC3E}">
        <p14:creationId xmlns:p14="http://schemas.microsoft.com/office/powerpoint/2010/main" val="873617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Alpha-Beta Pruning (Continue)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2152650"/>
            <a:ext cx="8420100" cy="386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7667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Minimax Procedure</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1752600"/>
            <a:ext cx="8420100"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1245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Alpha-Beta Pruning (Continue)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2152650"/>
            <a:ext cx="8420100" cy="386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990600" y="4191000"/>
            <a:ext cx="762000" cy="369332"/>
          </a:xfrm>
          <a:prstGeom prst="rect">
            <a:avLst/>
          </a:prstGeom>
          <a:noFill/>
        </p:spPr>
        <p:txBody>
          <a:bodyPr wrap="square" rtlCol="0">
            <a:spAutoFit/>
          </a:bodyPr>
          <a:lstStyle/>
          <a:p>
            <a:r>
              <a:rPr lang="el-GR" dirty="0">
                <a:latin typeface="Constantia"/>
              </a:rPr>
              <a:t>α</a:t>
            </a:r>
            <a:r>
              <a:rPr lang="en-US" dirty="0">
                <a:latin typeface="Constantia"/>
              </a:rPr>
              <a:t> </a:t>
            </a:r>
            <a:r>
              <a:rPr lang="en-US" dirty="0"/>
              <a:t>&gt;2</a:t>
            </a:r>
          </a:p>
        </p:txBody>
      </p:sp>
    </p:spTree>
    <p:extLst>
      <p:ext uri="{BB962C8B-B14F-4D97-AF65-F5344CB8AC3E}">
        <p14:creationId xmlns:p14="http://schemas.microsoft.com/office/powerpoint/2010/main" val="320712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Alpha-Beta Pruning (Continue)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2152650"/>
            <a:ext cx="8420100" cy="386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990600" y="4191000"/>
            <a:ext cx="762000" cy="369332"/>
          </a:xfrm>
          <a:prstGeom prst="rect">
            <a:avLst/>
          </a:prstGeom>
          <a:noFill/>
        </p:spPr>
        <p:txBody>
          <a:bodyPr wrap="square" rtlCol="0">
            <a:spAutoFit/>
          </a:bodyPr>
          <a:lstStyle/>
          <a:p>
            <a:r>
              <a:rPr lang="el-GR" dirty="0">
                <a:latin typeface="Constantia"/>
              </a:rPr>
              <a:t>α</a:t>
            </a:r>
            <a:r>
              <a:rPr lang="en-US" dirty="0">
                <a:latin typeface="Constantia"/>
              </a:rPr>
              <a:t> </a:t>
            </a:r>
            <a:r>
              <a:rPr lang="en-US" dirty="0"/>
              <a:t>&gt;2</a:t>
            </a:r>
          </a:p>
        </p:txBody>
      </p:sp>
      <p:cxnSp>
        <p:nvCxnSpPr>
          <p:cNvPr id="5" name="Straight Connector 4"/>
          <p:cNvCxnSpPr>
            <a:endCxn id="3" idx="2"/>
          </p:cNvCxnSpPr>
          <p:nvPr/>
        </p:nvCxnSpPr>
        <p:spPr>
          <a:xfrm flipH="1">
            <a:off x="1371600" y="4191000"/>
            <a:ext cx="152400" cy="3693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57300" y="3901559"/>
            <a:ext cx="381000"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229561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Alpha-Beta Pruning (Continue)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2152650"/>
            <a:ext cx="8420100" cy="386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066800" y="4191000"/>
            <a:ext cx="647700" cy="369332"/>
          </a:xfrm>
          <a:prstGeom prst="rect">
            <a:avLst/>
          </a:prstGeom>
          <a:noFill/>
        </p:spPr>
        <p:txBody>
          <a:bodyPr wrap="square" rtlCol="0">
            <a:spAutoFit/>
          </a:bodyPr>
          <a:lstStyle/>
          <a:p>
            <a:r>
              <a:rPr lang="el-GR" dirty="0">
                <a:latin typeface="Constantia"/>
              </a:rPr>
              <a:t>α</a:t>
            </a:r>
            <a:r>
              <a:rPr lang="en-US" dirty="0">
                <a:latin typeface="Constantia"/>
              </a:rPr>
              <a:t>&gt;</a:t>
            </a:r>
            <a:r>
              <a:rPr lang="en-US" dirty="0"/>
              <a:t>3</a:t>
            </a:r>
          </a:p>
        </p:txBody>
      </p:sp>
      <p:sp>
        <p:nvSpPr>
          <p:cNvPr id="7" name="TextBox 6"/>
          <p:cNvSpPr txBox="1"/>
          <p:nvPr/>
        </p:nvSpPr>
        <p:spPr>
          <a:xfrm>
            <a:off x="1590982" y="3200400"/>
            <a:ext cx="647700" cy="369332"/>
          </a:xfrm>
          <a:prstGeom prst="rect">
            <a:avLst/>
          </a:prstGeom>
          <a:noFill/>
        </p:spPr>
        <p:txBody>
          <a:bodyPr wrap="square" rtlCol="0">
            <a:spAutoFit/>
          </a:bodyPr>
          <a:lstStyle/>
          <a:p>
            <a:r>
              <a:rPr lang="el-GR" dirty="0">
                <a:latin typeface="Constantia"/>
              </a:rPr>
              <a:t>β</a:t>
            </a:r>
            <a:r>
              <a:rPr lang="en-US" dirty="0">
                <a:latin typeface="Constantia"/>
              </a:rPr>
              <a:t> &lt;</a:t>
            </a:r>
            <a:r>
              <a:rPr lang="en-US" dirty="0"/>
              <a:t>3</a:t>
            </a:r>
          </a:p>
        </p:txBody>
      </p:sp>
    </p:spTree>
    <p:extLst>
      <p:ext uri="{BB962C8B-B14F-4D97-AF65-F5344CB8AC3E}">
        <p14:creationId xmlns:p14="http://schemas.microsoft.com/office/powerpoint/2010/main" val="1976722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438400" y="4191000"/>
            <a:ext cx="533400" cy="369332"/>
          </a:xfrm>
          <a:prstGeom prst="ellipse">
            <a:avLst/>
          </a:prstGeom>
          <a:solidFill>
            <a:schemeClr val="tx1">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Alpha-Beta Pruning (Continue)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2152650"/>
            <a:ext cx="8420100" cy="386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066800" y="4191000"/>
            <a:ext cx="647700" cy="369332"/>
          </a:xfrm>
          <a:prstGeom prst="rect">
            <a:avLst/>
          </a:prstGeom>
          <a:noFill/>
        </p:spPr>
        <p:txBody>
          <a:bodyPr wrap="square" rtlCol="0">
            <a:spAutoFit/>
          </a:bodyPr>
          <a:lstStyle/>
          <a:p>
            <a:r>
              <a:rPr lang="el-GR" dirty="0">
                <a:latin typeface="Constantia"/>
              </a:rPr>
              <a:t>α</a:t>
            </a:r>
            <a:r>
              <a:rPr lang="en-US" dirty="0">
                <a:latin typeface="Constantia"/>
              </a:rPr>
              <a:t>&gt;</a:t>
            </a:r>
            <a:r>
              <a:rPr lang="en-US" dirty="0"/>
              <a:t>3</a:t>
            </a:r>
          </a:p>
        </p:txBody>
      </p:sp>
      <p:sp>
        <p:nvSpPr>
          <p:cNvPr id="7" name="TextBox 6"/>
          <p:cNvSpPr txBox="1"/>
          <p:nvPr/>
        </p:nvSpPr>
        <p:spPr>
          <a:xfrm>
            <a:off x="1590982" y="3200400"/>
            <a:ext cx="647700" cy="369332"/>
          </a:xfrm>
          <a:prstGeom prst="rect">
            <a:avLst/>
          </a:prstGeom>
          <a:noFill/>
        </p:spPr>
        <p:txBody>
          <a:bodyPr wrap="square" rtlCol="0">
            <a:spAutoFit/>
          </a:bodyPr>
          <a:lstStyle/>
          <a:p>
            <a:r>
              <a:rPr lang="el-GR" dirty="0">
                <a:latin typeface="Constantia"/>
              </a:rPr>
              <a:t>β</a:t>
            </a:r>
            <a:r>
              <a:rPr lang="en-US" dirty="0">
                <a:latin typeface="Constantia"/>
              </a:rPr>
              <a:t> &lt;</a:t>
            </a:r>
            <a:r>
              <a:rPr lang="en-US" dirty="0"/>
              <a:t>3</a:t>
            </a:r>
          </a:p>
        </p:txBody>
      </p:sp>
      <p:sp>
        <p:nvSpPr>
          <p:cNvPr id="8" name="TextBox 7"/>
          <p:cNvSpPr txBox="1"/>
          <p:nvPr/>
        </p:nvSpPr>
        <p:spPr>
          <a:xfrm>
            <a:off x="2438400" y="4191000"/>
            <a:ext cx="647700" cy="369332"/>
          </a:xfrm>
          <a:prstGeom prst="rect">
            <a:avLst/>
          </a:prstGeom>
          <a:solidFill>
            <a:schemeClr val="tx1">
              <a:lumMod val="50000"/>
              <a:lumOff val="50000"/>
            </a:schemeClr>
          </a:solidFill>
        </p:spPr>
        <p:txBody>
          <a:bodyPr wrap="square" rtlCol="0">
            <a:spAutoFit/>
          </a:bodyPr>
          <a:lstStyle/>
          <a:p>
            <a:r>
              <a:rPr lang="el-GR" dirty="0">
                <a:latin typeface="Constantia"/>
              </a:rPr>
              <a:t>α</a:t>
            </a:r>
            <a:r>
              <a:rPr lang="en-US" dirty="0">
                <a:latin typeface="Constantia"/>
              </a:rPr>
              <a:t>&gt;5</a:t>
            </a:r>
            <a:endParaRPr lang="en-US" dirty="0"/>
          </a:p>
        </p:txBody>
      </p:sp>
      <p:sp>
        <p:nvSpPr>
          <p:cNvPr id="5" name="TextBox 4"/>
          <p:cNvSpPr txBox="1"/>
          <p:nvPr/>
        </p:nvSpPr>
        <p:spPr>
          <a:xfrm>
            <a:off x="5334000" y="1828800"/>
            <a:ext cx="3581400" cy="4524315"/>
          </a:xfrm>
          <a:prstGeom prst="rect">
            <a:avLst/>
          </a:prstGeom>
          <a:solidFill>
            <a:schemeClr val="bg1"/>
          </a:solidFill>
        </p:spPr>
        <p:txBody>
          <a:bodyPr wrap="square" rtlCol="0">
            <a:spAutoFit/>
          </a:bodyPr>
          <a:lstStyle/>
          <a:p>
            <a:pPr algn="just"/>
            <a:r>
              <a:rPr lang="en-US" dirty="0"/>
              <a:t>According to Max nature this 5 should be replace with 9. but any value greater than r equal to 3 cannot be shifted upwards because the upper node is expecting value less than 3. therefore we don’t need to consider the branch with value 9. We can prune it</a:t>
            </a:r>
          </a:p>
          <a:p>
            <a:pPr algn="just"/>
            <a:endParaRPr lang="en-US" dirty="0"/>
          </a:p>
          <a:p>
            <a:pPr marL="0" lvl="1" algn="just"/>
            <a:r>
              <a:rPr lang="en-US" b="1" dirty="0"/>
              <a:t>Search can be stopped below any MAX node having an alpha value greater than or equal to the beta value of any of its MIN node ancestors.</a:t>
            </a:r>
            <a:endParaRPr lang="en-US" dirty="0"/>
          </a:p>
          <a:p>
            <a:pPr algn="just"/>
            <a:endParaRPr lang="en-US" dirty="0"/>
          </a:p>
        </p:txBody>
      </p:sp>
      <p:cxnSp>
        <p:nvCxnSpPr>
          <p:cNvPr id="10" name="Straight Connector 9"/>
          <p:cNvCxnSpPr/>
          <p:nvPr/>
        </p:nvCxnSpPr>
        <p:spPr>
          <a:xfrm flipH="1">
            <a:off x="3200400" y="4724400"/>
            <a:ext cx="4572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295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438400" y="4191000"/>
            <a:ext cx="533400" cy="369332"/>
          </a:xfrm>
          <a:prstGeom prst="ellipse">
            <a:avLst/>
          </a:prstGeom>
          <a:solidFill>
            <a:schemeClr val="tx1">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Alpha-Beta Pruning (Continue)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2152650"/>
            <a:ext cx="8420100" cy="386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066800" y="4191000"/>
            <a:ext cx="647700" cy="369332"/>
          </a:xfrm>
          <a:prstGeom prst="rect">
            <a:avLst/>
          </a:prstGeom>
          <a:noFill/>
        </p:spPr>
        <p:txBody>
          <a:bodyPr wrap="square" rtlCol="0">
            <a:spAutoFit/>
          </a:bodyPr>
          <a:lstStyle/>
          <a:p>
            <a:r>
              <a:rPr lang="el-GR" dirty="0">
                <a:latin typeface="Constantia"/>
              </a:rPr>
              <a:t>α</a:t>
            </a:r>
            <a:r>
              <a:rPr lang="en-US" dirty="0">
                <a:latin typeface="Constantia"/>
              </a:rPr>
              <a:t>&gt;</a:t>
            </a:r>
            <a:r>
              <a:rPr lang="en-US" dirty="0"/>
              <a:t>3</a:t>
            </a:r>
          </a:p>
        </p:txBody>
      </p:sp>
      <p:sp>
        <p:nvSpPr>
          <p:cNvPr id="7" name="TextBox 6"/>
          <p:cNvSpPr txBox="1"/>
          <p:nvPr/>
        </p:nvSpPr>
        <p:spPr>
          <a:xfrm>
            <a:off x="1590982" y="3200400"/>
            <a:ext cx="647700" cy="369332"/>
          </a:xfrm>
          <a:prstGeom prst="rect">
            <a:avLst/>
          </a:prstGeom>
          <a:noFill/>
        </p:spPr>
        <p:txBody>
          <a:bodyPr wrap="square" rtlCol="0">
            <a:spAutoFit/>
          </a:bodyPr>
          <a:lstStyle/>
          <a:p>
            <a:r>
              <a:rPr lang="el-GR" dirty="0">
                <a:latin typeface="Constantia"/>
              </a:rPr>
              <a:t>β</a:t>
            </a:r>
            <a:r>
              <a:rPr lang="en-US" dirty="0">
                <a:latin typeface="Constantia"/>
              </a:rPr>
              <a:t> &lt;</a:t>
            </a:r>
            <a:r>
              <a:rPr lang="en-US" dirty="0"/>
              <a:t>3</a:t>
            </a:r>
          </a:p>
        </p:txBody>
      </p:sp>
      <p:sp>
        <p:nvSpPr>
          <p:cNvPr id="8" name="TextBox 7"/>
          <p:cNvSpPr txBox="1"/>
          <p:nvPr/>
        </p:nvSpPr>
        <p:spPr>
          <a:xfrm>
            <a:off x="2438400" y="4191000"/>
            <a:ext cx="647700" cy="369332"/>
          </a:xfrm>
          <a:prstGeom prst="rect">
            <a:avLst/>
          </a:prstGeom>
          <a:noFill/>
          <a:ln>
            <a:noFill/>
          </a:ln>
        </p:spPr>
        <p:txBody>
          <a:bodyPr wrap="square" rtlCol="0">
            <a:spAutoFit/>
          </a:bodyPr>
          <a:lstStyle/>
          <a:p>
            <a:r>
              <a:rPr lang="el-GR" dirty="0">
                <a:latin typeface="Constantia"/>
              </a:rPr>
              <a:t>α</a:t>
            </a:r>
            <a:r>
              <a:rPr lang="en-US" dirty="0">
                <a:latin typeface="Constantia"/>
              </a:rPr>
              <a:t>&gt;5</a:t>
            </a:r>
            <a:endParaRPr lang="en-US" dirty="0"/>
          </a:p>
        </p:txBody>
      </p:sp>
      <p:cxnSp>
        <p:nvCxnSpPr>
          <p:cNvPr id="10" name="Straight Connector 9"/>
          <p:cNvCxnSpPr/>
          <p:nvPr/>
        </p:nvCxnSpPr>
        <p:spPr>
          <a:xfrm flipH="1">
            <a:off x="3200400" y="4724400"/>
            <a:ext cx="4572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57600" y="2152650"/>
            <a:ext cx="647700" cy="369332"/>
          </a:xfrm>
          <a:prstGeom prst="rect">
            <a:avLst/>
          </a:prstGeom>
          <a:noFill/>
        </p:spPr>
        <p:txBody>
          <a:bodyPr wrap="square" rtlCol="0">
            <a:spAutoFit/>
          </a:bodyPr>
          <a:lstStyle/>
          <a:p>
            <a:r>
              <a:rPr lang="en-US" dirty="0">
                <a:latin typeface="Constantia"/>
              </a:rPr>
              <a:t> </a:t>
            </a:r>
            <a:r>
              <a:rPr lang="el-GR" dirty="0">
                <a:latin typeface="Constantia"/>
              </a:rPr>
              <a:t>α</a:t>
            </a:r>
            <a:r>
              <a:rPr lang="en-US" dirty="0">
                <a:latin typeface="Constantia"/>
              </a:rPr>
              <a:t>&gt;</a:t>
            </a:r>
            <a:r>
              <a:rPr lang="en-US" dirty="0"/>
              <a:t>3</a:t>
            </a:r>
          </a:p>
        </p:txBody>
      </p:sp>
    </p:spTree>
    <p:extLst>
      <p:ext uri="{BB962C8B-B14F-4D97-AF65-F5344CB8AC3E}">
        <p14:creationId xmlns:p14="http://schemas.microsoft.com/office/powerpoint/2010/main" val="2433931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438400" y="4191000"/>
            <a:ext cx="533400" cy="369332"/>
          </a:xfrm>
          <a:prstGeom prst="ellipse">
            <a:avLst/>
          </a:prstGeom>
          <a:solidFill>
            <a:schemeClr val="tx1">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Alpha-Beta Pruning (Continue)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2152650"/>
            <a:ext cx="8420100" cy="386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066800" y="4191000"/>
            <a:ext cx="647700" cy="369332"/>
          </a:xfrm>
          <a:prstGeom prst="rect">
            <a:avLst/>
          </a:prstGeom>
          <a:noFill/>
        </p:spPr>
        <p:txBody>
          <a:bodyPr wrap="square" rtlCol="0">
            <a:spAutoFit/>
          </a:bodyPr>
          <a:lstStyle/>
          <a:p>
            <a:r>
              <a:rPr lang="el-GR" dirty="0">
                <a:latin typeface="Constantia"/>
              </a:rPr>
              <a:t>α</a:t>
            </a:r>
            <a:r>
              <a:rPr lang="en-US" dirty="0">
                <a:latin typeface="Constantia"/>
              </a:rPr>
              <a:t>&gt;</a:t>
            </a:r>
            <a:r>
              <a:rPr lang="en-US" dirty="0"/>
              <a:t>3</a:t>
            </a:r>
          </a:p>
        </p:txBody>
      </p:sp>
      <p:sp>
        <p:nvSpPr>
          <p:cNvPr id="7" name="TextBox 6"/>
          <p:cNvSpPr txBox="1"/>
          <p:nvPr/>
        </p:nvSpPr>
        <p:spPr>
          <a:xfrm>
            <a:off x="1590982" y="3200400"/>
            <a:ext cx="647700" cy="369332"/>
          </a:xfrm>
          <a:prstGeom prst="rect">
            <a:avLst/>
          </a:prstGeom>
          <a:noFill/>
        </p:spPr>
        <p:txBody>
          <a:bodyPr wrap="square" rtlCol="0">
            <a:spAutoFit/>
          </a:bodyPr>
          <a:lstStyle/>
          <a:p>
            <a:r>
              <a:rPr lang="el-GR" dirty="0">
                <a:latin typeface="Constantia"/>
              </a:rPr>
              <a:t>β</a:t>
            </a:r>
            <a:r>
              <a:rPr lang="en-US" dirty="0">
                <a:latin typeface="Constantia"/>
              </a:rPr>
              <a:t> &lt;</a:t>
            </a:r>
            <a:r>
              <a:rPr lang="en-US" dirty="0"/>
              <a:t>3</a:t>
            </a:r>
          </a:p>
        </p:txBody>
      </p:sp>
      <p:sp>
        <p:nvSpPr>
          <p:cNvPr id="8" name="TextBox 7"/>
          <p:cNvSpPr txBox="1"/>
          <p:nvPr/>
        </p:nvSpPr>
        <p:spPr>
          <a:xfrm>
            <a:off x="2438400" y="4191000"/>
            <a:ext cx="647700" cy="369332"/>
          </a:xfrm>
          <a:prstGeom prst="rect">
            <a:avLst/>
          </a:prstGeom>
          <a:noFill/>
          <a:ln>
            <a:noFill/>
          </a:ln>
        </p:spPr>
        <p:txBody>
          <a:bodyPr wrap="square" rtlCol="0">
            <a:spAutoFit/>
          </a:bodyPr>
          <a:lstStyle/>
          <a:p>
            <a:r>
              <a:rPr lang="el-GR" dirty="0">
                <a:latin typeface="Constantia"/>
              </a:rPr>
              <a:t>α</a:t>
            </a:r>
            <a:r>
              <a:rPr lang="en-US" dirty="0">
                <a:latin typeface="Constantia"/>
              </a:rPr>
              <a:t>&gt;5</a:t>
            </a:r>
            <a:endParaRPr lang="en-US" dirty="0"/>
          </a:p>
        </p:txBody>
      </p:sp>
      <p:cxnSp>
        <p:nvCxnSpPr>
          <p:cNvPr id="10" name="Straight Connector 9"/>
          <p:cNvCxnSpPr/>
          <p:nvPr/>
        </p:nvCxnSpPr>
        <p:spPr>
          <a:xfrm flipH="1">
            <a:off x="3200400" y="4724400"/>
            <a:ext cx="4572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57600" y="2152650"/>
            <a:ext cx="647700" cy="369332"/>
          </a:xfrm>
          <a:prstGeom prst="rect">
            <a:avLst/>
          </a:prstGeom>
          <a:noFill/>
        </p:spPr>
        <p:txBody>
          <a:bodyPr wrap="square" rtlCol="0">
            <a:spAutoFit/>
          </a:bodyPr>
          <a:lstStyle/>
          <a:p>
            <a:r>
              <a:rPr lang="en-US" dirty="0">
                <a:latin typeface="Constantia"/>
              </a:rPr>
              <a:t> </a:t>
            </a:r>
            <a:r>
              <a:rPr lang="el-GR" dirty="0">
                <a:latin typeface="Constantia"/>
              </a:rPr>
              <a:t>α</a:t>
            </a:r>
            <a:r>
              <a:rPr lang="en-US" dirty="0">
                <a:latin typeface="Constantia"/>
              </a:rPr>
              <a:t>&gt;</a:t>
            </a:r>
            <a:r>
              <a:rPr lang="en-US" dirty="0"/>
              <a:t>3</a:t>
            </a:r>
          </a:p>
        </p:txBody>
      </p:sp>
      <p:sp>
        <p:nvSpPr>
          <p:cNvPr id="12" name="TextBox 11"/>
          <p:cNvSpPr txBox="1"/>
          <p:nvPr/>
        </p:nvSpPr>
        <p:spPr>
          <a:xfrm>
            <a:off x="3695700" y="3897868"/>
            <a:ext cx="647700" cy="369332"/>
          </a:xfrm>
          <a:prstGeom prst="rect">
            <a:avLst/>
          </a:prstGeom>
          <a:noFill/>
          <a:ln>
            <a:noFill/>
          </a:ln>
        </p:spPr>
        <p:txBody>
          <a:bodyPr wrap="square" rtlCol="0">
            <a:spAutoFit/>
          </a:bodyPr>
          <a:lstStyle/>
          <a:p>
            <a:r>
              <a:rPr lang="el-GR" dirty="0">
                <a:latin typeface="Constantia"/>
              </a:rPr>
              <a:t>α</a:t>
            </a:r>
            <a:r>
              <a:rPr lang="en-US" dirty="0">
                <a:latin typeface="Constantia"/>
              </a:rPr>
              <a:t>&gt;0</a:t>
            </a:r>
            <a:endParaRPr lang="en-US" dirty="0"/>
          </a:p>
        </p:txBody>
      </p:sp>
    </p:spTree>
    <p:extLst>
      <p:ext uri="{BB962C8B-B14F-4D97-AF65-F5344CB8AC3E}">
        <p14:creationId xmlns:p14="http://schemas.microsoft.com/office/powerpoint/2010/main" val="886761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438400" y="4191000"/>
            <a:ext cx="533400" cy="369332"/>
          </a:xfrm>
          <a:prstGeom prst="ellipse">
            <a:avLst/>
          </a:prstGeom>
          <a:solidFill>
            <a:schemeClr val="tx1">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Alpha-Beta Pruning (Continue)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2152650"/>
            <a:ext cx="8420100" cy="386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066800" y="4191000"/>
            <a:ext cx="647700" cy="369332"/>
          </a:xfrm>
          <a:prstGeom prst="rect">
            <a:avLst/>
          </a:prstGeom>
          <a:noFill/>
        </p:spPr>
        <p:txBody>
          <a:bodyPr wrap="square" rtlCol="0">
            <a:spAutoFit/>
          </a:bodyPr>
          <a:lstStyle/>
          <a:p>
            <a:r>
              <a:rPr lang="el-GR" dirty="0">
                <a:latin typeface="Constantia"/>
              </a:rPr>
              <a:t>α</a:t>
            </a:r>
            <a:r>
              <a:rPr lang="en-US" dirty="0">
                <a:latin typeface="Constantia"/>
              </a:rPr>
              <a:t>&gt;</a:t>
            </a:r>
            <a:r>
              <a:rPr lang="en-US" dirty="0"/>
              <a:t>3</a:t>
            </a:r>
          </a:p>
        </p:txBody>
      </p:sp>
      <p:sp>
        <p:nvSpPr>
          <p:cNvPr id="7" name="TextBox 6"/>
          <p:cNvSpPr txBox="1"/>
          <p:nvPr/>
        </p:nvSpPr>
        <p:spPr>
          <a:xfrm>
            <a:off x="1590982" y="3200400"/>
            <a:ext cx="647700" cy="369332"/>
          </a:xfrm>
          <a:prstGeom prst="rect">
            <a:avLst/>
          </a:prstGeom>
          <a:noFill/>
        </p:spPr>
        <p:txBody>
          <a:bodyPr wrap="square" rtlCol="0">
            <a:spAutoFit/>
          </a:bodyPr>
          <a:lstStyle/>
          <a:p>
            <a:r>
              <a:rPr lang="el-GR" dirty="0">
                <a:latin typeface="Constantia"/>
              </a:rPr>
              <a:t>β</a:t>
            </a:r>
            <a:r>
              <a:rPr lang="en-US" dirty="0">
                <a:latin typeface="Constantia"/>
              </a:rPr>
              <a:t> &lt;</a:t>
            </a:r>
            <a:r>
              <a:rPr lang="en-US" dirty="0"/>
              <a:t>3</a:t>
            </a:r>
          </a:p>
        </p:txBody>
      </p:sp>
      <p:sp>
        <p:nvSpPr>
          <p:cNvPr id="8" name="TextBox 7"/>
          <p:cNvSpPr txBox="1"/>
          <p:nvPr/>
        </p:nvSpPr>
        <p:spPr>
          <a:xfrm>
            <a:off x="2438400" y="4191000"/>
            <a:ext cx="647700" cy="369332"/>
          </a:xfrm>
          <a:prstGeom prst="rect">
            <a:avLst/>
          </a:prstGeom>
          <a:noFill/>
          <a:ln>
            <a:noFill/>
          </a:ln>
        </p:spPr>
        <p:txBody>
          <a:bodyPr wrap="square" rtlCol="0">
            <a:spAutoFit/>
          </a:bodyPr>
          <a:lstStyle/>
          <a:p>
            <a:r>
              <a:rPr lang="el-GR" dirty="0">
                <a:latin typeface="Constantia"/>
              </a:rPr>
              <a:t>α</a:t>
            </a:r>
            <a:r>
              <a:rPr lang="en-US" dirty="0">
                <a:latin typeface="Constantia"/>
              </a:rPr>
              <a:t>&gt;5</a:t>
            </a:r>
            <a:endParaRPr lang="en-US" dirty="0"/>
          </a:p>
        </p:txBody>
      </p:sp>
      <p:cxnSp>
        <p:nvCxnSpPr>
          <p:cNvPr id="10" name="Straight Connector 9"/>
          <p:cNvCxnSpPr/>
          <p:nvPr/>
        </p:nvCxnSpPr>
        <p:spPr>
          <a:xfrm flipH="1">
            <a:off x="3200400" y="4724400"/>
            <a:ext cx="4572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57600" y="2152650"/>
            <a:ext cx="647700" cy="369332"/>
          </a:xfrm>
          <a:prstGeom prst="rect">
            <a:avLst/>
          </a:prstGeom>
          <a:noFill/>
        </p:spPr>
        <p:txBody>
          <a:bodyPr wrap="square" rtlCol="0">
            <a:spAutoFit/>
          </a:bodyPr>
          <a:lstStyle/>
          <a:p>
            <a:r>
              <a:rPr lang="en-US" dirty="0">
                <a:latin typeface="Constantia"/>
              </a:rPr>
              <a:t> </a:t>
            </a:r>
            <a:r>
              <a:rPr lang="el-GR" dirty="0">
                <a:latin typeface="Constantia"/>
              </a:rPr>
              <a:t>α</a:t>
            </a:r>
            <a:r>
              <a:rPr lang="en-US" dirty="0">
                <a:latin typeface="Constantia"/>
              </a:rPr>
              <a:t>&gt;</a:t>
            </a:r>
            <a:r>
              <a:rPr lang="en-US" dirty="0"/>
              <a:t>3</a:t>
            </a:r>
          </a:p>
        </p:txBody>
      </p:sp>
      <p:sp>
        <p:nvSpPr>
          <p:cNvPr id="12" name="TextBox 11"/>
          <p:cNvSpPr txBox="1"/>
          <p:nvPr/>
        </p:nvSpPr>
        <p:spPr>
          <a:xfrm>
            <a:off x="3695700" y="3897868"/>
            <a:ext cx="647700" cy="369332"/>
          </a:xfrm>
          <a:prstGeom prst="rect">
            <a:avLst/>
          </a:prstGeom>
          <a:noFill/>
          <a:ln>
            <a:noFill/>
          </a:ln>
        </p:spPr>
        <p:txBody>
          <a:bodyPr wrap="square" rtlCol="0">
            <a:spAutoFit/>
          </a:bodyPr>
          <a:lstStyle/>
          <a:p>
            <a:r>
              <a:rPr lang="el-GR" dirty="0">
                <a:latin typeface="Constantia"/>
              </a:rPr>
              <a:t>α</a:t>
            </a:r>
            <a:r>
              <a:rPr lang="en-US" dirty="0">
                <a:latin typeface="Constantia"/>
              </a:rPr>
              <a:t>&gt;0</a:t>
            </a:r>
            <a:endParaRPr lang="en-US" dirty="0"/>
          </a:p>
        </p:txBody>
      </p:sp>
      <p:sp>
        <p:nvSpPr>
          <p:cNvPr id="13" name="TextBox 12"/>
          <p:cNvSpPr txBox="1"/>
          <p:nvPr/>
        </p:nvSpPr>
        <p:spPr>
          <a:xfrm>
            <a:off x="3810000" y="3200400"/>
            <a:ext cx="647700" cy="369332"/>
          </a:xfrm>
          <a:prstGeom prst="rect">
            <a:avLst/>
          </a:prstGeom>
          <a:solidFill>
            <a:schemeClr val="accent1">
              <a:lumMod val="60000"/>
              <a:lumOff val="40000"/>
            </a:schemeClr>
          </a:solidFill>
        </p:spPr>
        <p:txBody>
          <a:bodyPr wrap="square" rtlCol="0">
            <a:spAutoFit/>
          </a:bodyPr>
          <a:lstStyle/>
          <a:p>
            <a:r>
              <a:rPr lang="el-GR" dirty="0">
                <a:latin typeface="Constantia"/>
              </a:rPr>
              <a:t>β</a:t>
            </a:r>
            <a:r>
              <a:rPr lang="en-US" dirty="0">
                <a:latin typeface="Constantia"/>
              </a:rPr>
              <a:t> &lt;0</a:t>
            </a:r>
            <a:endParaRPr lang="en-US" dirty="0"/>
          </a:p>
        </p:txBody>
      </p:sp>
      <p:sp>
        <p:nvSpPr>
          <p:cNvPr id="15" name="TextBox 14"/>
          <p:cNvSpPr txBox="1"/>
          <p:nvPr/>
        </p:nvSpPr>
        <p:spPr>
          <a:xfrm>
            <a:off x="5334000" y="1828800"/>
            <a:ext cx="3581400" cy="4801314"/>
          </a:xfrm>
          <a:prstGeom prst="rect">
            <a:avLst/>
          </a:prstGeom>
          <a:solidFill>
            <a:schemeClr val="bg1"/>
          </a:solidFill>
        </p:spPr>
        <p:txBody>
          <a:bodyPr wrap="square" rtlCol="0">
            <a:spAutoFit/>
          </a:bodyPr>
          <a:lstStyle/>
          <a:p>
            <a:pPr algn="just"/>
            <a:r>
              <a:rPr lang="en-US" dirty="0"/>
              <a:t>According to Min nature, node’s value can be replaced only with a  value less than zero that may be found on right branch but such a value can never be move upward because the upper node is expecting value greater than 3. Therefore we don’t need to consider the right branch of </a:t>
            </a:r>
            <a:r>
              <a:rPr lang="el-GR" dirty="0">
                <a:latin typeface="Constantia"/>
              </a:rPr>
              <a:t>β</a:t>
            </a:r>
            <a:r>
              <a:rPr lang="en-US" dirty="0">
                <a:latin typeface="Constantia"/>
              </a:rPr>
              <a:t> &lt;0</a:t>
            </a:r>
            <a:endParaRPr lang="en-US" dirty="0"/>
          </a:p>
          <a:p>
            <a:pPr algn="just"/>
            <a:endParaRPr lang="en-US" dirty="0"/>
          </a:p>
          <a:p>
            <a:pPr lvl="1"/>
            <a:r>
              <a:rPr lang="en-US" b="1" dirty="0"/>
              <a:t>Search can be stopped below any MIN node having a beta value less than or equal to the alpha value of any of its MAX ancestors.</a:t>
            </a:r>
            <a:endParaRPr lang="en-US" dirty="0"/>
          </a:p>
          <a:p>
            <a:pPr algn="just"/>
            <a:endParaRPr lang="en-US" dirty="0"/>
          </a:p>
        </p:txBody>
      </p:sp>
      <p:cxnSp>
        <p:nvCxnSpPr>
          <p:cNvPr id="16" name="Straight Connector 15"/>
          <p:cNvCxnSpPr/>
          <p:nvPr/>
        </p:nvCxnSpPr>
        <p:spPr>
          <a:xfrm flipH="1">
            <a:off x="4724400" y="3707368"/>
            <a:ext cx="4572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997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0010" y="47204"/>
            <a:ext cx="7704667" cy="1019596"/>
          </a:xfrm>
        </p:spPr>
        <p:txBody>
          <a:bodyPr/>
          <a:lstStyle/>
          <a:p>
            <a:r>
              <a:rPr lang="en-US" dirty="0"/>
              <a:t>Adversarial Search</a:t>
            </a:r>
          </a:p>
        </p:txBody>
      </p:sp>
      <p:sp>
        <p:nvSpPr>
          <p:cNvPr id="3" name="Content Placeholder 2"/>
          <p:cNvSpPr>
            <a:spLocks noGrp="1"/>
          </p:cNvSpPr>
          <p:nvPr>
            <p:ph idx="1"/>
          </p:nvPr>
        </p:nvSpPr>
        <p:spPr>
          <a:xfrm>
            <a:off x="960010" y="1078182"/>
            <a:ext cx="7704667" cy="3332816"/>
          </a:xfrm>
        </p:spPr>
        <p:txBody>
          <a:bodyPr>
            <a:normAutofit fontScale="92500"/>
          </a:bodyPr>
          <a:lstStyle/>
          <a:p>
            <a:pPr marL="0" indent="0" algn="ctr">
              <a:buNone/>
            </a:pPr>
            <a:r>
              <a:rPr lang="en-US" i="1" dirty="0"/>
              <a:t>“Adversarial search is a type of search in which two or more than two agents search the searching space with contrary goals”</a:t>
            </a:r>
          </a:p>
          <a:p>
            <a:pPr marL="0" indent="0" algn="ctr">
              <a:buNone/>
            </a:pPr>
            <a:endParaRPr lang="en-US" dirty="0"/>
          </a:p>
          <a:p>
            <a:pPr algn="just"/>
            <a:r>
              <a:rPr lang="en-US" dirty="0"/>
              <a:t>Such scenarios usually occur in games, where two opponents also called adversaries look for opposite goals.</a:t>
            </a:r>
          </a:p>
          <a:p>
            <a:pPr algn="just"/>
            <a:endParaRPr lang="en-US" dirty="0"/>
          </a:p>
          <a:p>
            <a:pPr algn="just"/>
            <a:r>
              <a:rPr lang="en-US" dirty="0"/>
              <a:t>For example, </a:t>
            </a:r>
          </a:p>
          <a:p>
            <a:pPr marL="0" indent="0" algn="ctr">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4410998"/>
            <a:ext cx="234315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4510088"/>
            <a:ext cx="2362200" cy="1585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895600" y="6011198"/>
            <a:ext cx="2495550" cy="646331"/>
          </a:xfrm>
          <a:prstGeom prst="rect">
            <a:avLst/>
          </a:prstGeom>
          <a:noFill/>
        </p:spPr>
        <p:txBody>
          <a:bodyPr wrap="square" rtlCol="0">
            <a:spAutoFit/>
          </a:bodyPr>
          <a:lstStyle/>
          <a:p>
            <a:pPr marL="0" lvl="1"/>
            <a:r>
              <a:rPr lang="en-US" dirty="0"/>
              <a:t>Tic-tac-toe game</a:t>
            </a:r>
          </a:p>
          <a:p>
            <a:endParaRPr lang="en-US" dirty="0"/>
          </a:p>
        </p:txBody>
      </p:sp>
      <p:sp>
        <p:nvSpPr>
          <p:cNvPr id="7" name="TextBox 6"/>
          <p:cNvSpPr txBox="1"/>
          <p:nvPr/>
        </p:nvSpPr>
        <p:spPr>
          <a:xfrm>
            <a:off x="6934200" y="6096000"/>
            <a:ext cx="838691" cy="646331"/>
          </a:xfrm>
          <a:prstGeom prst="rect">
            <a:avLst/>
          </a:prstGeom>
          <a:noFill/>
        </p:spPr>
        <p:txBody>
          <a:bodyPr wrap="none" rtlCol="0">
            <a:spAutoFit/>
          </a:bodyPr>
          <a:lstStyle/>
          <a:p>
            <a:pPr marL="0" lvl="1"/>
            <a:r>
              <a:rPr lang="en-US" dirty="0"/>
              <a:t>Chess</a:t>
            </a:r>
          </a:p>
          <a:p>
            <a:endParaRPr lang="en-US" dirty="0"/>
          </a:p>
        </p:txBody>
      </p:sp>
    </p:spTree>
    <p:extLst>
      <p:ext uri="{BB962C8B-B14F-4D97-AF65-F5344CB8AC3E}">
        <p14:creationId xmlns:p14="http://schemas.microsoft.com/office/powerpoint/2010/main" val="188273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438400" y="4191000"/>
            <a:ext cx="533400" cy="369332"/>
          </a:xfrm>
          <a:prstGeom prst="ellipse">
            <a:avLst/>
          </a:prstGeom>
          <a:solidFill>
            <a:schemeClr val="tx1">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Alpha-Beta Pruning (Continue)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2152650"/>
            <a:ext cx="8420100" cy="386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066800" y="4191000"/>
            <a:ext cx="647700" cy="369332"/>
          </a:xfrm>
          <a:prstGeom prst="rect">
            <a:avLst/>
          </a:prstGeom>
          <a:noFill/>
        </p:spPr>
        <p:txBody>
          <a:bodyPr wrap="square" rtlCol="0">
            <a:spAutoFit/>
          </a:bodyPr>
          <a:lstStyle/>
          <a:p>
            <a:r>
              <a:rPr lang="el-GR" dirty="0">
                <a:latin typeface="Constantia"/>
              </a:rPr>
              <a:t>α</a:t>
            </a:r>
            <a:r>
              <a:rPr lang="en-US" dirty="0">
                <a:latin typeface="Constantia"/>
              </a:rPr>
              <a:t>&gt;</a:t>
            </a:r>
            <a:r>
              <a:rPr lang="en-US" dirty="0"/>
              <a:t>3</a:t>
            </a:r>
          </a:p>
        </p:txBody>
      </p:sp>
      <p:sp>
        <p:nvSpPr>
          <p:cNvPr id="7" name="TextBox 6"/>
          <p:cNvSpPr txBox="1"/>
          <p:nvPr/>
        </p:nvSpPr>
        <p:spPr>
          <a:xfrm>
            <a:off x="1590982" y="3200400"/>
            <a:ext cx="647700" cy="369332"/>
          </a:xfrm>
          <a:prstGeom prst="rect">
            <a:avLst/>
          </a:prstGeom>
          <a:noFill/>
        </p:spPr>
        <p:txBody>
          <a:bodyPr wrap="square" rtlCol="0">
            <a:spAutoFit/>
          </a:bodyPr>
          <a:lstStyle/>
          <a:p>
            <a:r>
              <a:rPr lang="el-GR" dirty="0">
                <a:latin typeface="Constantia"/>
              </a:rPr>
              <a:t>β</a:t>
            </a:r>
            <a:r>
              <a:rPr lang="en-US" dirty="0">
                <a:latin typeface="Constantia"/>
              </a:rPr>
              <a:t> &lt;</a:t>
            </a:r>
            <a:r>
              <a:rPr lang="en-US" dirty="0"/>
              <a:t>3</a:t>
            </a:r>
          </a:p>
        </p:txBody>
      </p:sp>
      <p:sp>
        <p:nvSpPr>
          <p:cNvPr id="8" name="TextBox 7"/>
          <p:cNvSpPr txBox="1"/>
          <p:nvPr/>
        </p:nvSpPr>
        <p:spPr>
          <a:xfrm>
            <a:off x="2438400" y="4191000"/>
            <a:ext cx="647700" cy="369332"/>
          </a:xfrm>
          <a:prstGeom prst="rect">
            <a:avLst/>
          </a:prstGeom>
          <a:noFill/>
          <a:ln>
            <a:noFill/>
          </a:ln>
        </p:spPr>
        <p:txBody>
          <a:bodyPr wrap="square" rtlCol="0">
            <a:spAutoFit/>
          </a:bodyPr>
          <a:lstStyle/>
          <a:p>
            <a:r>
              <a:rPr lang="el-GR" dirty="0">
                <a:latin typeface="Constantia"/>
              </a:rPr>
              <a:t>α</a:t>
            </a:r>
            <a:r>
              <a:rPr lang="en-US" dirty="0">
                <a:latin typeface="Constantia"/>
              </a:rPr>
              <a:t>&gt;5</a:t>
            </a:r>
            <a:endParaRPr lang="en-US" dirty="0"/>
          </a:p>
        </p:txBody>
      </p:sp>
      <p:cxnSp>
        <p:nvCxnSpPr>
          <p:cNvPr id="10" name="Straight Connector 9"/>
          <p:cNvCxnSpPr/>
          <p:nvPr/>
        </p:nvCxnSpPr>
        <p:spPr>
          <a:xfrm flipH="1">
            <a:off x="3200400" y="4724400"/>
            <a:ext cx="4572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57600" y="2152650"/>
            <a:ext cx="647700" cy="369332"/>
          </a:xfrm>
          <a:prstGeom prst="rect">
            <a:avLst/>
          </a:prstGeom>
          <a:noFill/>
        </p:spPr>
        <p:txBody>
          <a:bodyPr wrap="square" rtlCol="0">
            <a:spAutoFit/>
          </a:bodyPr>
          <a:lstStyle/>
          <a:p>
            <a:r>
              <a:rPr lang="en-US" dirty="0">
                <a:latin typeface="Constantia"/>
              </a:rPr>
              <a:t> </a:t>
            </a:r>
            <a:r>
              <a:rPr lang="el-GR" dirty="0">
                <a:latin typeface="Constantia"/>
              </a:rPr>
              <a:t>α</a:t>
            </a:r>
            <a:r>
              <a:rPr lang="en-US" dirty="0">
                <a:latin typeface="Constantia"/>
              </a:rPr>
              <a:t>&gt;</a:t>
            </a:r>
            <a:r>
              <a:rPr lang="en-US" dirty="0"/>
              <a:t>3</a:t>
            </a:r>
          </a:p>
        </p:txBody>
      </p:sp>
      <p:sp>
        <p:nvSpPr>
          <p:cNvPr id="12" name="TextBox 11"/>
          <p:cNvSpPr txBox="1"/>
          <p:nvPr/>
        </p:nvSpPr>
        <p:spPr>
          <a:xfrm>
            <a:off x="3695700" y="3897868"/>
            <a:ext cx="647700" cy="369332"/>
          </a:xfrm>
          <a:prstGeom prst="rect">
            <a:avLst/>
          </a:prstGeom>
          <a:noFill/>
          <a:ln>
            <a:noFill/>
          </a:ln>
        </p:spPr>
        <p:txBody>
          <a:bodyPr wrap="square" rtlCol="0">
            <a:spAutoFit/>
          </a:bodyPr>
          <a:lstStyle/>
          <a:p>
            <a:r>
              <a:rPr lang="el-GR" dirty="0">
                <a:latin typeface="Constantia"/>
              </a:rPr>
              <a:t>α</a:t>
            </a:r>
            <a:r>
              <a:rPr lang="en-US" dirty="0">
                <a:latin typeface="Constantia"/>
              </a:rPr>
              <a:t>&gt;0</a:t>
            </a:r>
            <a:endParaRPr lang="en-US" dirty="0"/>
          </a:p>
        </p:txBody>
      </p:sp>
      <p:sp>
        <p:nvSpPr>
          <p:cNvPr id="13" name="TextBox 12"/>
          <p:cNvSpPr txBox="1"/>
          <p:nvPr/>
        </p:nvSpPr>
        <p:spPr>
          <a:xfrm>
            <a:off x="3810000" y="3200400"/>
            <a:ext cx="647700" cy="369332"/>
          </a:xfrm>
          <a:prstGeom prst="rect">
            <a:avLst/>
          </a:prstGeom>
          <a:noFill/>
        </p:spPr>
        <p:txBody>
          <a:bodyPr wrap="square" rtlCol="0">
            <a:spAutoFit/>
          </a:bodyPr>
          <a:lstStyle/>
          <a:p>
            <a:r>
              <a:rPr lang="el-GR" dirty="0">
                <a:latin typeface="Constantia"/>
              </a:rPr>
              <a:t>β</a:t>
            </a:r>
            <a:r>
              <a:rPr lang="en-US" dirty="0">
                <a:latin typeface="Constantia"/>
              </a:rPr>
              <a:t> &lt;0</a:t>
            </a:r>
            <a:endParaRPr lang="en-US" dirty="0"/>
          </a:p>
        </p:txBody>
      </p:sp>
      <p:cxnSp>
        <p:nvCxnSpPr>
          <p:cNvPr id="16" name="Straight Connector 15"/>
          <p:cNvCxnSpPr/>
          <p:nvPr/>
        </p:nvCxnSpPr>
        <p:spPr>
          <a:xfrm flipH="1">
            <a:off x="4724400" y="3707368"/>
            <a:ext cx="4572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943600" y="4006334"/>
            <a:ext cx="647700" cy="369332"/>
          </a:xfrm>
          <a:prstGeom prst="rect">
            <a:avLst/>
          </a:prstGeom>
          <a:noFill/>
          <a:ln>
            <a:noFill/>
          </a:ln>
        </p:spPr>
        <p:txBody>
          <a:bodyPr wrap="square" rtlCol="0">
            <a:spAutoFit/>
          </a:bodyPr>
          <a:lstStyle/>
          <a:p>
            <a:r>
              <a:rPr lang="el-GR" dirty="0">
                <a:latin typeface="Constantia"/>
              </a:rPr>
              <a:t>α</a:t>
            </a:r>
            <a:r>
              <a:rPr lang="en-US" dirty="0">
                <a:latin typeface="Constantia"/>
              </a:rPr>
              <a:t>&gt;2</a:t>
            </a:r>
            <a:endParaRPr lang="en-US" dirty="0"/>
          </a:p>
        </p:txBody>
      </p:sp>
    </p:spTree>
    <p:extLst>
      <p:ext uri="{BB962C8B-B14F-4D97-AF65-F5344CB8AC3E}">
        <p14:creationId xmlns:p14="http://schemas.microsoft.com/office/powerpoint/2010/main" val="196349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438400" y="4191000"/>
            <a:ext cx="533400" cy="369332"/>
          </a:xfrm>
          <a:prstGeom prst="ellipse">
            <a:avLst/>
          </a:prstGeom>
          <a:solidFill>
            <a:schemeClr val="tx1">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Alpha-Beta Pruning (Continue)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2152650"/>
            <a:ext cx="8420100" cy="386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066800" y="4191000"/>
            <a:ext cx="647700" cy="369332"/>
          </a:xfrm>
          <a:prstGeom prst="rect">
            <a:avLst/>
          </a:prstGeom>
          <a:noFill/>
        </p:spPr>
        <p:txBody>
          <a:bodyPr wrap="square" rtlCol="0">
            <a:spAutoFit/>
          </a:bodyPr>
          <a:lstStyle/>
          <a:p>
            <a:r>
              <a:rPr lang="el-GR" dirty="0">
                <a:latin typeface="Constantia"/>
              </a:rPr>
              <a:t>α</a:t>
            </a:r>
            <a:r>
              <a:rPr lang="en-US" dirty="0">
                <a:latin typeface="Constantia"/>
              </a:rPr>
              <a:t>&gt;</a:t>
            </a:r>
            <a:r>
              <a:rPr lang="en-US" dirty="0"/>
              <a:t>3</a:t>
            </a:r>
          </a:p>
        </p:txBody>
      </p:sp>
      <p:sp>
        <p:nvSpPr>
          <p:cNvPr id="7" name="TextBox 6"/>
          <p:cNvSpPr txBox="1"/>
          <p:nvPr/>
        </p:nvSpPr>
        <p:spPr>
          <a:xfrm>
            <a:off x="1590982" y="3200400"/>
            <a:ext cx="647700" cy="369332"/>
          </a:xfrm>
          <a:prstGeom prst="rect">
            <a:avLst/>
          </a:prstGeom>
          <a:noFill/>
        </p:spPr>
        <p:txBody>
          <a:bodyPr wrap="square" rtlCol="0">
            <a:spAutoFit/>
          </a:bodyPr>
          <a:lstStyle/>
          <a:p>
            <a:r>
              <a:rPr lang="el-GR" dirty="0">
                <a:latin typeface="Constantia"/>
              </a:rPr>
              <a:t>β</a:t>
            </a:r>
            <a:r>
              <a:rPr lang="en-US" dirty="0">
                <a:latin typeface="Constantia"/>
              </a:rPr>
              <a:t> &lt;</a:t>
            </a:r>
            <a:r>
              <a:rPr lang="en-US" dirty="0"/>
              <a:t>3</a:t>
            </a:r>
          </a:p>
        </p:txBody>
      </p:sp>
      <p:sp>
        <p:nvSpPr>
          <p:cNvPr id="8" name="TextBox 7"/>
          <p:cNvSpPr txBox="1"/>
          <p:nvPr/>
        </p:nvSpPr>
        <p:spPr>
          <a:xfrm>
            <a:off x="2438400" y="4191000"/>
            <a:ext cx="647700" cy="369332"/>
          </a:xfrm>
          <a:prstGeom prst="rect">
            <a:avLst/>
          </a:prstGeom>
          <a:noFill/>
          <a:ln>
            <a:noFill/>
          </a:ln>
        </p:spPr>
        <p:txBody>
          <a:bodyPr wrap="square" rtlCol="0">
            <a:spAutoFit/>
          </a:bodyPr>
          <a:lstStyle/>
          <a:p>
            <a:r>
              <a:rPr lang="el-GR" dirty="0">
                <a:latin typeface="Constantia"/>
              </a:rPr>
              <a:t>α</a:t>
            </a:r>
            <a:r>
              <a:rPr lang="en-US" dirty="0">
                <a:latin typeface="Constantia"/>
              </a:rPr>
              <a:t>&gt;5</a:t>
            </a:r>
            <a:endParaRPr lang="en-US" dirty="0"/>
          </a:p>
        </p:txBody>
      </p:sp>
      <p:cxnSp>
        <p:nvCxnSpPr>
          <p:cNvPr id="10" name="Straight Connector 9"/>
          <p:cNvCxnSpPr/>
          <p:nvPr/>
        </p:nvCxnSpPr>
        <p:spPr>
          <a:xfrm flipH="1">
            <a:off x="3200400" y="4724400"/>
            <a:ext cx="4572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57600" y="2152650"/>
            <a:ext cx="647700" cy="369332"/>
          </a:xfrm>
          <a:prstGeom prst="rect">
            <a:avLst/>
          </a:prstGeom>
          <a:noFill/>
        </p:spPr>
        <p:txBody>
          <a:bodyPr wrap="square" rtlCol="0">
            <a:spAutoFit/>
          </a:bodyPr>
          <a:lstStyle/>
          <a:p>
            <a:r>
              <a:rPr lang="en-US" dirty="0">
                <a:latin typeface="Constantia"/>
              </a:rPr>
              <a:t> </a:t>
            </a:r>
            <a:r>
              <a:rPr lang="el-GR" dirty="0">
                <a:latin typeface="Constantia"/>
              </a:rPr>
              <a:t>α</a:t>
            </a:r>
            <a:r>
              <a:rPr lang="en-US" dirty="0">
                <a:latin typeface="Constantia"/>
              </a:rPr>
              <a:t>&gt;</a:t>
            </a:r>
            <a:r>
              <a:rPr lang="en-US" dirty="0"/>
              <a:t>3</a:t>
            </a:r>
          </a:p>
        </p:txBody>
      </p:sp>
      <p:sp>
        <p:nvSpPr>
          <p:cNvPr id="12" name="TextBox 11"/>
          <p:cNvSpPr txBox="1"/>
          <p:nvPr/>
        </p:nvSpPr>
        <p:spPr>
          <a:xfrm>
            <a:off x="3695700" y="3897868"/>
            <a:ext cx="647700" cy="369332"/>
          </a:xfrm>
          <a:prstGeom prst="rect">
            <a:avLst/>
          </a:prstGeom>
          <a:noFill/>
          <a:ln>
            <a:noFill/>
          </a:ln>
        </p:spPr>
        <p:txBody>
          <a:bodyPr wrap="square" rtlCol="0">
            <a:spAutoFit/>
          </a:bodyPr>
          <a:lstStyle/>
          <a:p>
            <a:r>
              <a:rPr lang="el-GR" dirty="0">
                <a:latin typeface="Constantia"/>
              </a:rPr>
              <a:t>α</a:t>
            </a:r>
            <a:r>
              <a:rPr lang="en-US" dirty="0">
                <a:latin typeface="Constantia"/>
              </a:rPr>
              <a:t>&gt;0</a:t>
            </a:r>
            <a:endParaRPr lang="en-US" dirty="0"/>
          </a:p>
        </p:txBody>
      </p:sp>
      <p:sp>
        <p:nvSpPr>
          <p:cNvPr id="13" name="TextBox 12"/>
          <p:cNvSpPr txBox="1"/>
          <p:nvPr/>
        </p:nvSpPr>
        <p:spPr>
          <a:xfrm>
            <a:off x="3810000" y="3200400"/>
            <a:ext cx="647700" cy="369332"/>
          </a:xfrm>
          <a:prstGeom prst="rect">
            <a:avLst/>
          </a:prstGeom>
          <a:noFill/>
        </p:spPr>
        <p:txBody>
          <a:bodyPr wrap="square" rtlCol="0">
            <a:spAutoFit/>
          </a:bodyPr>
          <a:lstStyle/>
          <a:p>
            <a:r>
              <a:rPr lang="el-GR" dirty="0">
                <a:latin typeface="Constantia"/>
              </a:rPr>
              <a:t>β</a:t>
            </a:r>
            <a:r>
              <a:rPr lang="en-US" dirty="0">
                <a:latin typeface="Constantia"/>
              </a:rPr>
              <a:t> &lt;0</a:t>
            </a:r>
            <a:endParaRPr lang="en-US" dirty="0"/>
          </a:p>
        </p:txBody>
      </p:sp>
      <p:cxnSp>
        <p:nvCxnSpPr>
          <p:cNvPr id="16" name="Straight Connector 15"/>
          <p:cNvCxnSpPr/>
          <p:nvPr/>
        </p:nvCxnSpPr>
        <p:spPr>
          <a:xfrm flipH="1">
            <a:off x="4724400" y="3707368"/>
            <a:ext cx="4572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943600" y="4006334"/>
            <a:ext cx="647700" cy="369332"/>
          </a:xfrm>
          <a:prstGeom prst="rect">
            <a:avLst/>
          </a:prstGeom>
          <a:noFill/>
          <a:ln>
            <a:noFill/>
          </a:ln>
        </p:spPr>
        <p:txBody>
          <a:bodyPr wrap="square" rtlCol="0">
            <a:spAutoFit/>
          </a:bodyPr>
          <a:lstStyle/>
          <a:p>
            <a:r>
              <a:rPr lang="el-GR" dirty="0">
                <a:latin typeface="Constantia"/>
              </a:rPr>
              <a:t>α</a:t>
            </a:r>
            <a:r>
              <a:rPr lang="en-US" dirty="0">
                <a:latin typeface="Constantia"/>
              </a:rPr>
              <a:t>&gt;2</a:t>
            </a:r>
            <a:endParaRPr lang="en-US" dirty="0"/>
          </a:p>
        </p:txBody>
      </p:sp>
      <p:sp>
        <p:nvSpPr>
          <p:cNvPr id="15" name="TextBox 14"/>
          <p:cNvSpPr txBox="1"/>
          <p:nvPr/>
        </p:nvSpPr>
        <p:spPr>
          <a:xfrm>
            <a:off x="6096000" y="3168134"/>
            <a:ext cx="647700" cy="369332"/>
          </a:xfrm>
          <a:prstGeom prst="rect">
            <a:avLst/>
          </a:prstGeom>
          <a:solidFill>
            <a:schemeClr val="tx1">
              <a:lumMod val="25000"/>
              <a:lumOff val="75000"/>
            </a:schemeClr>
          </a:solidFill>
        </p:spPr>
        <p:txBody>
          <a:bodyPr wrap="square" rtlCol="0">
            <a:spAutoFit/>
          </a:bodyPr>
          <a:lstStyle/>
          <a:p>
            <a:r>
              <a:rPr lang="el-GR" dirty="0">
                <a:latin typeface="Constantia"/>
              </a:rPr>
              <a:t>β</a:t>
            </a:r>
            <a:r>
              <a:rPr lang="en-US" dirty="0">
                <a:latin typeface="Constantia"/>
              </a:rPr>
              <a:t> &lt;2</a:t>
            </a:r>
            <a:endParaRPr lang="en-US" dirty="0"/>
          </a:p>
        </p:txBody>
      </p:sp>
      <p:cxnSp>
        <p:nvCxnSpPr>
          <p:cNvPr id="17" name="Straight Connector 16"/>
          <p:cNvCxnSpPr/>
          <p:nvPr/>
        </p:nvCxnSpPr>
        <p:spPr>
          <a:xfrm flipH="1">
            <a:off x="7315200" y="3669268"/>
            <a:ext cx="4572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486400" y="1447800"/>
            <a:ext cx="3429000" cy="1477328"/>
          </a:xfrm>
          <a:prstGeom prst="rect">
            <a:avLst/>
          </a:prstGeom>
        </p:spPr>
        <p:txBody>
          <a:bodyPr wrap="square">
            <a:spAutoFit/>
          </a:bodyPr>
          <a:lstStyle/>
          <a:p>
            <a:r>
              <a:rPr lang="en-US" dirty="0"/>
              <a:t>Search can be stopped below any MIN node having a beta value less than or equal to the alpha value of any of its MAX ancestors.</a:t>
            </a:r>
          </a:p>
        </p:txBody>
      </p:sp>
    </p:spTree>
    <p:extLst>
      <p:ext uri="{BB962C8B-B14F-4D97-AF65-F5344CB8AC3E}">
        <p14:creationId xmlns:p14="http://schemas.microsoft.com/office/powerpoint/2010/main" val="2380646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Alpha-Beta Pruning (Continue)</a:t>
            </a:r>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561"/>
          <a:stretch/>
        </p:blipFill>
        <p:spPr bwMode="auto">
          <a:xfrm>
            <a:off x="914400" y="2152650"/>
            <a:ext cx="7867650" cy="386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04800" y="2209800"/>
            <a:ext cx="609600" cy="369332"/>
          </a:xfrm>
          <a:prstGeom prst="rect">
            <a:avLst/>
          </a:prstGeom>
          <a:noFill/>
        </p:spPr>
        <p:txBody>
          <a:bodyPr wrap="square" rtlCol="0">
            <a:spAutoFit/>
          </a:bodyPr>
          <a:lstStyle/>
          <a:p>
            <a:r>
              <a:rPr lang="en-US" dirty="0"/>
              <a:t>Min</a:t>
            </a:r>
          </a:p>
        </p:txBody>
      </p:sp>
      <p:sp>
        <p:nvSpPr>
          <p:cNvPr id="5" name="TextBox 4"/>
          <p:cNvSpPr txBox="1"/>
          <p:nvPr/>
        </p:nvSpPr>
        <p:spPr>
          <a:xfrm>
            <a:off x="304800" y="4202668"/>
            <a:ext cx="609600" cy="369332"/>
          </a:xfrm>
          <a:prstGeom prst="rect">
            <a:avLst/>
          </a:prstGeom>
          <a:noFill/>
        </p:spPr>
        <p:txBody>
          <a:bodyPr wrap="square" rtlCol="0">
            <a:spAutoFit/>
          </a:bodyPr>
          <a:lstStyle/>
          <a:p>
            <a:r>
              <a:rPr lang="en-US" dirty="0"/>
              <a:t>Min</a:t>
            </a:r>
          </a:p>
        </p:txBody>
      </p:sp>
      <p:sp>
        <p:nvSpPr>
          <p:cNvPr id="6" name="TextBox 5"/>
          <p:cNvSpPr txBox="1"/>
          <p:nvPr/>
        </p:nvSpPr>
        <p:spPr>
          <a:xfrm>
            <a:off x="276693" y="3123802"/>
            <a:ext cx="685800" cy="369332"/>
          </a:xfrm>
          <a:prstGeom prst="rect">
            <a:avLst/>
          </a:prstGeom>
          <a:noFill/>
        </p:spPr>
        <p:txBody>
          <a:bodyPr wrap="square" rtlCol="0">
            <a:spAutoFit/>
          </a:bodyPr>
          <a:lstStyle/>
          <a:p>
            <a:r>
              <a:rPr lang="en-US" dirty="0"/>
              <a:t>Max</a:t>
            </a:r>
          </a:p>
        </p:txBody>
      </p:sp>
      <p:sp>
        <p:nvSpPr>
          <p:cNvPr id="7" name="TextBox 6"/>
          <p:cNvSpPr txBox="1"/>
          <p:nvPr/>
        </p:nvSpPr>
        <p:spPr>
          <a:xfrm>
            <a:off x="387245" y="5271540"/>
            <a:ext cx="685800" cy="369332"/>
          </a:xfrm>
          <a:prstGeom prst="rect">
            <a:avLst/>
          </a:prstGeom>
          <a:noFill/>
        </p:spPr>
        <p:txBody>
          <a:bodyPr wrap="square" rtlCol="0">
            <a:spAutoFit/>
          </a:bodyPr>
          <a:lstStyle/>
          <a:p>
            <a:r>
              <a:rPr lang="en-US" dirty="0"/>
              <a:t>Max</a:t>
            </a:r>
          </a:p>
        </p:txBody>
      </p:sp>
    </p:spTree>
    <p:extLst>
      <p:ext uri="{BB962C8B-B14F-4D97-AF65-F5344CB8AC3E}">
        <p14:creationId xmlns:p14="http://schemas.microsoft.com/office/powerpoint/2010/main" val="3485720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Practice of Alpha beta Pruning</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838625" y="2667000"/>
            <a:ext cx="5992213" cy="3332163"/>
          </a:xfrm>
          <a:prstGeom prst="rect">
            <a:avLst/>
          </a:prstGeom>
          <a:noFill/>
          <a:ln>
            <a:noFill/>
          </a:ln>
        </p:spPr>
      </p:pic>
    </p:spTree>
    <p:extLst>
      <p:ext uri="{BB962C8B-B14F-4D97-AF65-F5344CB8AC3E}">
        <p14:creationId xmlns:p14="http://schemas.microsoft.com/office/powerpoint/2010/main" val="1769519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29000" y="2743200"/>
            <a:ext cx="2362200" cy="990600"/>
          </a:xfrm>
        </p:spPr>
        <p:txBody>
          <a:bodyPr>
            <a:normAutofit/>
          </a:bodyPr>
          <a:lstStyle/>
          <a:p>
            <a:r>
              <a:rPr lang="en-US" dirty="0"/>
              <a:t>Thank You</a:t>
            </a:r>
          </a:p>
        </p:txBody>
      </p:sp>
    </p:spTree>
    <p:extLst>
      <p:ext uri="{BB962C8B-B14F-4D97-AF65-F5344CB8AC3E}">
        <p14:creationId xmlns:p14="http://schemas.microsoft.com/office/powerpoint/2010/main" val="3352795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761999"/>
          </a:xfrm>
        </p:spPr>
        <p:txBody>
          <a:bodyPr/>
          <a:lstStyle/>
          <a:p>
            <a:r>
              <a:rPr lang="en-US" dirty="0"/>
              <a:t>Tic-tac-toe as adversarial search</a:t>
            </a:r>
          </a:p>
        </p:txBody>
      </p:sp>
      <p:sp>
        <p:nvSpPr>
          <p:cNvPr id="3" name="Content Placeholder 2"/>
          <p:cNvSpPr>
            <a:spLocks noGrp="1"/>
          </p:cNvSpPr>
          <p:nvPr>
            <p:ph idx="1"/>
          </p:nvPr>
        </p:nvSpPr>
        <p:spPr>
          <a:xfrm>
            <a:off x="982133" y="838200"/>
            <a:ext cx="7704667" cy="3332816"/>
          </a:xfrm>
        </p:spPr>
        <p:txBody>
          <a:bodyPr/>
          <a:lstStyle/>
          <a:p>
            <a:pPr algn="just"/>
            <a:r>
              <a:rPr lang="en-US" sz="2000" dirty="0"/>
              <a:t>In  Tic-tac-toe, one player might want to complete a line with crosses while at the same time second player wants to complete a line of zeros. Hence both have different goals.</a:t>
            </a:r>
          </a:p>
          <a:p>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099" y="2895600"/>
            <a:ext cx="5898993" cy="3505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65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990599"/>
          </a:xfrm>
        </p:spPr>
        <p:txBody>
          <a:bodyPr/>
          <a:lstStyle/>
          <a:p>
            <a:r>
              <a:rPr lang="en-US" dirty="0"/>
              <a:t>Tic-tac-toe as adversarial search</a:t>
            </a:r>
          </a:p>
        </p:txBody>
      </p:sp>
      <p:sp>
        <p:nvSpPr>
          <p:cNvPr id="3" name="Content Placeholder 2"/>
          <p:cNvSpPr>
            <a:spLocks noGrp="1"/>
          </p:cNvSpPr>
          <p:nvPr>
            <p:ph idx="1"/>
          </p:nvPr>
        </p:nvSpPr>
        <p:spPr>
          <a:xfrm>
            <a:off x="982133" y="1229192"/>
            <a:ext cx="7704667" cy="3332816"/>
          </a:xfrm>
        </p:spPr>
        <p:txBody>
          <a:bodyPr/>
          <a:lstStyle/>
          <a:p>
            <a:pPr algn="just"/>
            <a:r>
              <a:rPr lang="en-US" sz="2000" dirty="0"/>
              <a:t>Further, if player one puts a cross in any box, player-two will intelligently try to make a move that would leave player-one with minimum chance to win, that is, he will try to stop player one from completing a line of crosses and at the same time will try to complete his line of zeros</a:t>
            </a:r>
          </a:p>
          <a:p>
            <a:pPr algn="just"/>
            <a:endParaRPr lang="en-US" sz="2000" dirty="0"/>
          </a:p>
          <a:p>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566" y="3288889"/>
            <a:ext cx="525780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9710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Look-ahead strategy in multiplayer games</a:t>
            </a:r>
          </a:p>
        </p:txBody>
      </p:sp>
      <p:sp>
        <p:nvSpPr>
          <p:cNvPr id="3" name="Content Placeholder 2"/>
          <p:cNvSpPr>
            <a:spLocks noGrp="1"/>
          </p:cNvSpPr>
          <p:nvPr>
            <p:ph idx="1"/>
          </p:nvPr>
        </p:nvSpPr>
        <p:spPr>
          <a:xfrm>
            <a:off x="982133" y="2286000"/>
            <a:ext cx="7704667" cy="3332816"/>
          </a:xfrm>
        </p:spPr>
        <p:txBody>
          <a:bodyPr>
            <a:normAutofit/>
          </a:bodyPr>
          <a:lstStyle/>
          <a:p>
            <a:pPr algn="just"/>
            <a:r>
              <a:rPr lang="en-US" sz="2000" dirty="0"/>
              <a:t>In adversarial searches one player tries to cater for the opponent’s moves by intelligently deciding that what will be the impact of his own move on the overall configuration of the game.</a:t>
            </a:r>
          </a:p>
          <a:p>
            <a:pPr lvl="1" algn="just"/>
            <a:r>
              <a:rPr lang="en-US" sz="1600" dirty="0"/>
              <a:t>what would be the impact of his/her move </a:t>
            </a:r>
          </a:p>
          <a:p>
            <a:pPr lvl="1" algn="just"/>
            <a:r>
              <a:rPr lang="en-US" sz="1600" dirty="0"/>
              <a:t>what options will be open to the opponent once he has made this move.</a:t>
            </a:r>
          </a:p>
          <a:p>
            <a:pPr lvl="1" algn="just"/>
            <a:r>
              <a:rPr lang="en-US" sz="1600" dirty="0"/>
              <a:t>What will the game situation after few turns?</a:t>
            </a:r>
          </a:p>
          <a:p>
            <a:pPr algn="just"/>
            <a:r>
              <a:rPr lang="en-US" sz="2000" dirty="0"/>
              <a:t>This Intelligent behavior is refer as look-ahead strategy.</a:t>
            </a:r>
          </a:p>
          <a:p>
            <a:pPr algn="just"/>
            <a:r>
              <a:rPr lang="en-US" sz="2000" dirty="0"/>
              <a:t>In AI this look-ahead strategy is implemented using Minimax Procedure.</a:t>
            </a:r>
          </a:p>
        </p:txBody>
      </p:sp>
    </p:spTree>
    <p:extLst>
      <p:ext uri="{BB962C8B-B14F-4D97-AF65-F5344CB8AC3E}">
        <p14:creationId xmlns:p14="http://schemas.microsoft.com/office/powerpoint/2010/main" val="346849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Minimax Procedure</a:t>
            </a:r>
            <a:endParaRPr lang="en-US" dirty="0"/>
          </a:p>
        </p:txBody>
      </p:sp>
      <p:sp>
        <p:nvSpPr>
          <p:cNvPr id="3" name="Content Placeholder 2"/>
          <p:cNvSpPr>
            <a:spLocks noGrp="1"/>
          </p:cNvSpPr>
          <p:nvPr>
            <p:ph idx="1"/>
          </p:nvPr>
        </p:nvSpPr>
        <p:spPr>
          <a:xfrm>
            <a:off x="982133" y="1981200"/>
            <a:ext cx="7704667" cy="4018616"/>
          </a:xfrm>
        </p:spPr>
        <p:txBody>
          <a:bodyPr>
            <a:normAutofit fontScale="92500"/>
          </a:bodyPr>
          <a:lstStyle/>
          <a:p>
            <a:r>
              <a:rPr lang="en-US" dirty="0"/>
              <a:t>The opponents in a game are referred to as MIN and MAX.</a:t>
            </a:r>
          </a:p>
          <a:p>
            <a:pPr lvl="1"/>
            <a:r>
              <a:rPr lang="en-US" dirty="0"/>
              <a:t>MAX represents the player trying to win, or to </a:t>
            </a:r>
            <a:r>
              <a:rPr lang="en-US" dirty="0" err="1"/>
              <a:t>MAXimize</a:t>
            </a:r>
            <a:r>
              <a:rPr lang="en-US" dirty="0"/>
              <a:t> his/her advantage. </a:t>
            </a:r>
          </a:p>
          <a:p>
            <a:pPr lvl="1"/>
            <a:r>
              <a:rPr lang="en-US" dirty="0"/>
              <a:t>MIN is the opponent who attempts to </a:t>
            </a:r>
            <a:r>
              <a:rPr lang="en-US" dirty="0" err="1"/>
              <a:t>MINImize</a:t>
            </a:r>
            <a:r>
              <a:rPr lang="en-US" dirty="0"/>
              <a:t> MAX’s score. </a:t>
            </a:r>
          </a:p>
          <a:p>
            <a:r>
              <a:rPr lang="en-US" dirty="0"/>
              <a:t>Minimax procedure assumes that both players play optimally</a:t>
            </a:r>
          </a:p>
          <a:p>
            <a:pPr lvl="1"/>
            <a:r>
              <a:rPr lang="en-US" dirty="0"/>
              <a:t>The maximizer has to keep in view that what choices will be available to the minimizer on the next step.</a:t>
            </a:r>
          </a:p>
          <a:p>
            <a:pPr lvl="1"/>
            <a:r>
              <a:rPr lang="en-US" dirty="0"/>
              <a:t> The minimizer has to keep in view that what choices will be available to the maximizer on the next step</a:t>
            </a:r>
          </a:p>
        </p:txBody>
      </p:sp>
    </p:spTree>
    <p:extLst>
      <p:ext uri="{BB962C8B-B14F-4D97-AF65-F5344CB8AC3E}">
        <p14:creationId xmlns:p14="http://schemas.microsoft.com/office/powerpoint/2010/main" val="4033611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761999"/>
          </a:xfrm>
        </p:spPr>
        <p:txBody>
          <a:bodyPr/>
          <a:lstStyle/>
          <a:p>
            <a:r>
              <a:rPr lang="en-US" b="1" dirty="0"/>
              <a:t>Minimax Procedure (</a:t>
            </a:r>
            <a:r>
              <a:rPr lang="en-US" b="1" dirty="0" err="1"/>
              <a:t>cont</a:t>
            </a:r>
            <a:r>
              <a:rPr lang="en-US" b="1" dirty="0"/>
              <a:t>…)</a:t>
            </a:r>
            <a:endParaRPr lang="en-US" dirty="0"/>
          </a:p>
        </p:txBody>
      </p:sp>
      <p:sp>
        <p:nvSpPr>
          <p:cNvPr id="3" name="Content Placeholder 2"/>
          <p:cNvSpPr>
            <a:spLocks noGrp="1"/>
          </p:cNvSpPr>
          <p:nvPr>
            <p:ph idx="1"/>
          </p:nvPr>
        </p:nvSpPr>
        <p:spPr>
          <a:xfrm>
            <a:off x="380999" y="2976796"/>
            <a:ext cx="7704667" cy="904408"/>
          </a:xfrm>
        </p:spPr>
        <p:txBody>
          <a:bodyPr/>
          <a:lstStyle/>
          <a:p>
            <a:r>
              <a:rPr lang="en-US" dirty="0"/>
              <a:t>Example:</a:t>
            </a:r>
          </a:p>
          <a:p>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900" y="1216742"/>
            <a:ext cx="37338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38202" y="3429000"/>
            <a:ext cx="7924799"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t>Looking at the heuristic value at terminal nodes, the favorable choice from A is seems to be C (because it may give 7 winning chances on Max’s next move), but as both players are assumed to play optimally so, MIN node will lead the Max towards the lower value. It means that Min on his turn will pick F and left the Max with the lowest winning chances i.e. 2. </a:t>
            </a:r>
          </a:p>
          <a:p>
            <a:pPr marL="285750" indent="-285750" algn="just">
              <a:buFont typeface="Arial" panose="020B0604020202020204" pitchFamily="34" charset="0"/>
              <a:buChar char="•"/>
            </a:pPr>
            <a:r>
              <a:rPr lang="en-US" dirty="0"/>
              <a:t>On the other hand, If A picks B, then Min by playing optimally will lead Max to D (3) which is better than F whose heuristic is 2. </a:t>
            </a:r>
          </a:p>
          <a:p>
            <a:pPr marL="285750" indent="-285750" algn="just">
              <a:buFont typeface="Arial" panose="020B0604020202020204" pitchFamily="34" charset="0"/>
              <a:buChar char="•"/>
            </a:pPr>
            <a:r>
              <a:rPr lang="en-US" dirty="0"/>
              <a:t>By having this look ahead, A should pick B as compare to C.</a:t>
            </a:r>
          </a:p>
          <a:p>
            <a:pPr marL="285750" indent="-285750" algn="just">
              <a:buFont typeface="Arial" panose="020B0604020202020204" pitchFamily="34" charset="0"/>
              <a:buChar char="•"/>
            </a:pPr>
            <a:r>
              <a:rPr lang="en-US" dirty="0"/>
              <a:t>How to teach this intelligent behavior to A ? (</a:t>
            </a:r>
            <a:r>
              <a:rPr lang="en-US" dirty="0">
                <a:solidFill>
                  <a:srgbClr val="FF0000"/>
                </a:solidFill>
              </a:rPr>
              <a:t>Answer:</a:t>
            </a:r>
            <a:r>
              <a:rPr lang="en-US" dirty="0"/>
              <a:t> by moving this heuristic information upward).</a:t>
            </a:r>
          </a:p>
        </p:txBody>
      </p:sp>
    </p:spTree>
    <p:extLst>
      <p:ext uri="{BB962C8B-B14F-4D97-AF65-F5344CB8AC3E}">
        <p14:creationId xmlns:p14="http://schemas.microsoft.com/office/powerpoint/2010/main" val="370453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166686"/>
          </a:xfrm>
        </p:spPr>
        <p:txBody>
          <a:bodyPr/>
          <a:lstStyle/>
          <a:p>
            <a:r>
              <a:rPr lang="en-US" b="1" dirty="0"/>
              <a:t>Minimax Procedure</a:t>
            </a:r>
            <a:endParaRPr lang="en-US" dirty="0"/>
          </a:p>
        </p:txBody>
      </p:sp>
      <p:sp>
        <p:nvSpPr>
          <p:cNvPr id="3" name="Content Placeholder 2"/>
          <p:cNvSpPr>
            <a:spLocks noGrp="1"/>
          </p:cNvSpPr>
          <p:nvPr>
            <p:ph idx="1"/>
          </p:nvPr>
        </p:nvSpPr>
        <p:spPr>
          <a:xfrm>
            <a:off x="982132" y="1439221"/>
            <a:ext cx="7704667" cy="3332816"/>
          </a:xfrm>
        </p:spPr>
        <p:txBody>
          <a:bodyPr/>
          <a:lstStyle/>
          <a:p>
            <a:r>
              <a:rPr lang="en-US" dirty="0"/>
              <a:t>Rules to move heuristic upward level-by-level</a:t>
            </a:r>
          </a:p>
          <a:p>
            <a:pPr lvl="1"/>
            <a:r>
              <a:rPr lang="en-US" dirty="0"/>
              <a:t>If the parent state is a MAX node, give it the maximum value among its immediate children</a:t>
            </a:r>
          </a:p>
          <a:p>
            <a:pPr lvl="1"/>
            <a:r>
              <a:rPr lang="en-US" dirty="0"/>
              <a:t>If the parent is a MIN node, give it the minimum value of its immediate children.</a:t>
            </a:r>
          </a:p>
          <a:p>
            <a:endParaRPr lang="en-US" dirty="0"/>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8978" y="4038600"/>
            <a:ext cx="3730625"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819400" y="4572000"/>
            <a:ext cx="304800" cy="369332"/>
          </a:xfrm>
          <a:prstGeom prst="rect">
            <a:avLst/>
          </a:prstGeom>
          <a:noFill/>
        </p:spPr>
        <p:txBody>
          <a:bodyPr wrap="square" rtlCol="0">
            <a:spAutoFit/>
          </a:bodyPr>
          <a:lstStyle/>
          <a:p>
            <a:r>
              <a:rPr lang="en-US" b="1" dirty="0"/>
              <a:t>3</a:t>
            </a:r>
          </a:p>
        </p:txBody>
      </p:sp>
      <p:sp>
        <p:nvSpPr>
          <p:cNvPr id="6" name="TextBox 5"/>
          <p:cNvSpPr txBox="1"/>
          <p:nvPr/>
        </p:nvSpPr>
        <p:spPr>
          <a:xfrm>
            <a:off x="5257800" y="4587371"/>
            <a:ext cx="304800" cy="369332"/>
          </a:xfrm>
          <a:prstGeom prst="rect">
            <a:avLst/>
          </a:prstGeom>
          <a:noFill/>
        </p:spPr>
        <p:txBody>
          <a:bodyPr wrap="square" rtlCol="0">
            <a:spAutoFit/>
          </a:bodyPr>
          <a:lstStyle/>
          <a:p>
            <a:r>
              <a:rPr lang="en-US" b="1" dirty="0"/>
              <a:t>2</a:t>
            </a:r>
          </a:p>
        </p:txBody>
      </p:sp>
      <p:sp>
        <p:nvSpPr>
          <p:cNvPr id="7" name="TextBox 6"/>
          <p:cNvSpPr txBox="1"/>
          <p:nvPr/>
        </p:nvSpPr>
        <p:spPr>
          <a:xfrm>
            <a:off x="4038600" y="3703370"/>
            <a:ext cx="304800" cy="369332"/>
          </a:xfrm>
          <a:prstGeom prst="rect">
            <a:avLst/>
          </a:prstGeom>
          <a:noFill/>
        </p:spPr>
        <p:txBody>
          <a:bodyPr wrap="square" rtlCol="0">
            <a:spAutoFit/>
          </a:bodyPr>
          <a:lstStyle/>
          <a:p>
            <a:r>
              <a:rPr lang="en-US" b="1" dirty="0"/>
              <a:t>3</a:t>
            </a:r>
          </a:p>
        </p:txBody>
      </p:sp>
      <p:cxnSp>
        <p:nvCxnSpPr>
          <p:cNvPr id="8" name="Straight Arrow Connector 7"/>
          <p:cNvCxnSpPr/>
          <p:nvPr/>
        </p:nvCxnSpPr>
        <p:spPr>
          <a:xfrm flipH="1">
            <a:off x="3505200" y="4343400"/>
            <a:ext cx="685800" cy="243971"/>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819400" y="4927206"/>
            <a:ext cx="685800" cy="243971"/>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82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275</TotalTime>
  <Words>1593</Words>
  <Application>Microsoft Office PowerPoint</Application>
  <PresentationFormat>On-screen Show (4:3)</PresentationFormat>
  <Paragraphs>271</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Constantia</vt:lpstr>
      <vt:lpstr>Corbel</vt:lpstr>
      <vt:lpstr>Parallax</vt:lpstr>
      <vt:lpstr>Adversarial Search</vt:lpstr>
      <vt:lpstr>Content</vt:lpstr>
      <vt:lpstr>Adversarial Search</vt:lpstr>
      <vt:lpstr>Tic-tac-toe as adversarial search</vt:lpstr>
      <vt:lpstr>Tic-tac-toe as adversarial search</vt:lpstr>
      <vt:lpstr>Look-ahead strategy in multiplayer games</vt:lpstr>
      <vt:lpstr>Minimax Procedure</vt:lpstr>
      <vt:lpstr>Minimax Procedure (cont…)</vt:lpstr>
      <vt:lpstr>Minimax Procedure</vt:lpstr>
      <vt:lpstr>Example  Minimax Procedure</vt:lpstr>
      <vt:lpstr>“NIM” (a two-player game)</vt:lpstr>
      <vt:lpstr>Nim’s Search Space</vt:lpstr>
      <vt:lpstr>Nim’s Search Space</vt:lpstr>
      <vt:lpstr>Nim’s Search Space</vt:lpstr>
      <vt:lpstr>Nim’s Search Space</vt:lpstr>
      <vt:lpstr>Nim’s Search Space</vt:lpstr>
      <vt:lpstr>Nim’s Search Space</vt:lpstr>
      <vt:lpstr>Alpha-Beta Pruning</vt:lpstr>
      <vt:lpstr>Alpha-Beta Pruning</vt:lpstr>
      <vt:lpstr>Alpha-Beta Pruning (Continue)</vt:lpstr>
      <vt:lpstr>Alpha-Beta Pruning (Continue)</vt:lpstr>
      <vt:lpstr>Simple Minimax Procedure</vt:lpstr>
      <vt:lpstr>Alpha-Beta Pruning (Continue)</vt:lpstr>
      <vt:lpstr>Alpha-Beta Pruning (Continue)</vt:lpstr>
      <vt:lpstr>Alpha-Beta Pruning (Continue)</vt:lpstr>
      <vt:lpstr>Alpha-Beta Pruning (Continue)</vt:lpstr>
      <vt:lpstr>Alpha-Beta Pruning (Continue)</vt:lpstr>
      <vt:lpstr>Alpha-Beta Pruning (Continue)</vt:lpstr>
      <vt:lpstr>Alpha-Beta Pruning (Continue)</vt:lpstr>
      <vt:lpstr>Alpha-Beta Pruning (Continue)</vt:lpstr>
      <vt:lpstr>Alpha-Beta Pruning (Continue)</vt:lpstr>
      <vt:lpstr>Alpha-Beta Pruning (Continue)</vt:lpstr>
      <vt:lpstr>For Practice of Alpha beta Pruning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ZAINAB</dc:creator>
  <cp:lastModifiedBy>Syeda Zainab Yousaf Zaidi</cp:lastModifiedBy>
  <cp:revision>43</cp:revision>
  <dcterms:created xsi:type="dcterms:W3CDTF">2006-08-16T00:00:00Z</dcterms:created>
  <dcterms:modified xsi:type="dcterms:W3CDTF">2020-10-29T04:12:47Z</dcterms:modified>
</cp:coreProperties>
</file>