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8" r:id="rId10"/>
    <p:sldId id="264" r:id="rId11"/>
    <p:sldId id="265" r:id="rId12"/>
    <p:sldId id="272" r:id="rId13"/>
    <p:sldId id="301" r:id="rId14"/>
    <p:sldId id="322" r:id="rId15"/>
    <p:sldId id="271" r:id="rId16"/>
    <p:sldId id="273" r:id="rId17"/>
    <p:sldId id="267" r:id="rId18"/>
    <p:sldId id="270" r:id="rId19"/>
    <p:sldId id="266" r:id="rId20"/>
    <p:sldId id="274" r:id="rId21"/>
    <p:sldId id="321" r:id="rId22"/>
    <p:sldId id="32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3" d="100"/>
          <a:sy n="83"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94473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3DE58-3B2A-4857-B3D2-745165AD71A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21133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006064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41986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973694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773105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43224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119594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46105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79052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55646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3DE58-3B2A-4857-B3D2-745165AD71A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27314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3DE58-3B2A-4857-B3D2-745165AD71A4}"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40908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3DE58-3B2A-4857-B3D2-745165AD71A4}"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37344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3DE58-3B2A-4857-B3D2-745165AD71A4}"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450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3DE58-3B2A-4857-B3D2-745165AD71A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36956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3DE58-3B2A-4857-B3D2-745165AD71A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96544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53DE58-3B2A-4857-B3D2-745165AD71A4}" type="datetimeFigureOut">
              <a:rPr lang="en-US" smtClean="0"/>
              <a:t>5/17/2021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805832-2D93-4A9F-B71A-E2A18A8874B9}" type="slidenum">
              <a:rPr lang="en-US" smtClean="0"/>
              <a:t>‹#›</a:t>
            </a:fld>
            <a:endParaRPr lang="en-US"/>
          </a:p>
        </p:txBody>
      </p:sp>
    </p:spTree>
    <p:extLst>
      <p:ext uri="{BB962C8B-B14F-4D97-AF65-F5344CB8AC3E}">
        <p14:creationId xmlns:p14="http://schemas.microsoft.com/office/powerpoint/2010/main" val="1524563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03A1-C820-41CF-9724-E06504A18BD8}"/>
              </a:ext>
            </a:extLst>
          </p:cNvPr>
          <p:cNvSpPr>
            <a:spLocks noGrp="1"/>
          </p:cNvSpPr>
          <p:nvPr>
            <p:ph type="ctrTitle"/>
          </p:nvPr>
        </p:nvSpPr>
        <p:spPr/>
        <p:txBody>
          <a:bodyPr>
            <a:normAutofit/>
          </a:bodyPr>
          <a:lstStyle/>
          <a:p>
            <a:r>
              <a:rPr lang="en-US" dirty="0"/>
              <a:t>Machine Learning</a:t>
            </a:r>
            <a:br>
              <a:rPr lang="en-US" dirty="0"/>
            </a:br>
            <a:r>
              <a:rPr lang="en-US" sz="3200" dirty="0"/>
              <a:t>Supervised Learning</a:t>
            </a:r>
            <a:endParaRPr lang="en-US" dirty="0"/>
          </a:p>
        </p:txBody>
      </p:sp>
      <p:sp>
        <p:nvSpPr>
          <p:cNvPr id="3" name="Subtitle 2">
            <a:extLst>
              <a:ext uri="{FF2B5EF4-FFF2-40B4-BE49-F238E27FC236}">
                <a16:creationId xmlns:a16="http://schemas.microsoft.com/office/drawing/2014/main" id="{640FC5B4-079F-42F7-AEDC-278541F38D24}"/>
              </a:ext>
            </a:extLst>
          </p:cNvPr>
          <p:cNvSpPr>
            <a:spLocks noGrp="1"/>
          </p:cNvSpPr>
          <p:nvPr>
            <p:ph type="subTitle" idx="1"/>
          </p:nvPr>
        </p:nvSpPr>
        <p:spPr/>
        <p:txBody>
          <a:bodyPr/>
          <a:lstStyle/>
          <a:p>
            <a:r>
              <a:rPr lang="en-US" dirty="0"/>
              <a:t>Instructor: Zainab Yousuf</a:t>
            </a:r>
          </a:p>
        </p:txBody>
      </p:sp>
    </p:spTree>
    <p:extLst>
      <p:ext uri="{BB962C8B-B14F-4D97-AF65-F5344CB8AC3E}">
        <p14:creationId xmlns:p14="http://schemas.microsoft.com/office/powerpoint/2010/main" val="23914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1858-05EB-4144-9584-BB7D0C6703ED}"/>
              </a:ext>
            </a:extLst>
          </p:cNvPr>
          <p:cNvSpPr>
            <a:spLocks noGrp="1"/>
          </p:cNvSpPr>
          <p:nvPr>
            <p:ph type="title"/>
          </p:nvPr>
        </p:nvSpPr>
        <p:spPr/>
        <p:txBody>
          <a:bodyPr/>
          <a:lstStyle/>
          <a:p>
            <a:r>
              <a:rPr lang="en-US" dirty="0"/>
              <a:t>Example of Supervised VS Unsupervised Machine Learning</a:t>
            </a:r>
          </a:p>
        </p:txBody>
      </p:sp>
      <p:pic>
        <p:nvPicPr>
          <p:cNvPr id="4" name="Content Placeholder 3">
            <a:extLst>
              <a:ext uri="{FF2B5EF4-FFF2-40B4-BE49-F238E27FC236}">
                <a16:creationId xmlns:a16="http://schemas.microsoft.com/office/drawing/2014/main" id="{36EE0800-BAB2-4DF9-BD6E-8916C6A410BA}"/>
              </a:ext>
            </a:extLst>
          </p:cNvPr>
          <p:cNvPicPr>
            <a:picLocks noGrp="1" noChangeAspect="1"/>
          </p:cNvPicPr>
          <p:nvPr>
            <p:ph idx="1"/>
          </p:nvPr>
        </p:nvPicPr>
        <p:blipFill>
          <a:blip r:embed="rId2"/>
          <a:stretch>
            <a:fillRect/>
          </a:stretch>
        </p:blipFill>
        <p:spPr>
          <a:xfrm>
            <a:off x="4822222" y="2295334"/>
            <a:ext cx="5391150" cy="1590675"/>
          </a:xfrm>
          <a:prstGeom prst="rect">
            <a:avLst/>
          </a:prstGeom>
          <a:ln w="38100">
            <a:solidFill>
              <a:srgbClr val="FF0000"/>
            </a:solidFill>
          </a:ln>
        </p:spPr>
      </p:pic>
      <p:pic>
        <p:nvPicPr>
          <p:cNvPr id="5" name="Picture 4">
            <a:extLst>
              <a:ext uri="{FF2B5EF4-FFF2-40B4-BE49-F238E27FC236}">
                <a16:creationId xmlns:a16="http://schemas.microsoft.com/office/drawing/2014/main" id="{061A2885-FABD-4DAE-A837-3ABA9192F949}"/>
              </a:ext>
            </a:extLst>
          </p:cNvPr>
          <p:cNvPicPr>
            <a:picLocks noChangeAspect="1"/>
          </p:cNvPicPr>
          <p:nvPr/>
        </p:nvPicPr>
        <p:blipFill rotWithShape="1">
          <a:blip r:embed="rId3"/>
          <a:srcRect l="1877" t="4026" r="2178" b="2823"/>
          <a:stretch/>
        </p:blipFill>
        <p:spPr>
          <a:xfrm>
            <a:off x="4822222" y="4011356"/>
            <a:ext cx="5410200" cy="2775707"/>
          </a:xfrm>
          <a:prstGeom prst="rect">
            <a:avLst/>
          </a:prstGeom>
          <a:ln w="38100">
            <a:solidFill>
              <a:srgbClr val="FF0000"/>
            </a:solidFill>
          </a:ln>
        </p:spPr>
      </p:pic>
      <p:sp>
        <p:nvSpPr>
          <p:cNvPr id="6" name="TextBox 5">
            <a:extLst>
              <a:ext uri="{FF2B5EF4-FFF2-40B4-BE49-F238E27FC236}">
                <a16:creationId xmlns:a16="http://schemas.microsoft.com/office/drawing/2014/main" id="{3B3631AE-844E-40E3-BECF-5898A6CC1BDA}"/>
              </a:ext>
            </a:extLst>
          </p:cNvPr>
          <p:cNvSpPr txBox="1"/>
          <p:nvPr/>
        </p:nvSpPr>
        <p:spPr>
          <a:xfrm>
            <a:off x="1929384" y="2911364"/>
            <a:ext cx="1691640" cy="369332"/>
          </a:xfrm>
          <a:prstGeom prst="rect">
            <a:avLst/>
          </a:prstGeom>
          <a:noFill/>
        </p:spPr>
        <p:txBody>
          <a:bodyPr wrap="square" rtlCol="0">
            <a:spAutoFit/>
          </a:bodyPr>
          <a:lstStyle/>
          <a:p>
            <a:r>
              <a:rPr lang="en-US" dirty="0"/>
              <a:t>Supervised</a:t>
            </a:r>
          </a:p>
        </p:txBody>
      </p:sp>
      <p:sp>
        <p:nvSpPr>
          <p:cNvPr id="7" name="TextBox 6">
            <a:extLst>
              <a:ext uri="{FF2B5EF4-FFF2-40B4-BE49-F238E27FC236}">
                <a16:creationId xmlns:a16="http://schemas.microsoft.com/office/drawing/2014/main" id="{926CCF7B-1732-4C10-B0B1-D861EDE5D4E7}"/>
              </a:ext>
            </a:extLst>
          </p:cNvPr>
          <p:cNvSpPr txBox="1"/>
          <p:nvPr/>
        </p:nvSpPr>
        <p:spPr>
          <a:xfrm>
            <a:off x="1929384" y="5214544"/>
            <a:ext cx="1691640" cy="369332"/>
          </a:xfrm>
          <a:prstGeom prst="rect">
            <a:avLst/>
          </a:prstGeom>
          <a:noFill/>
        </p:spPr>
        <p:txBody>
          <a:bodyPr wrap="square" rtlCol="0">
            <a:spAutoFit/>
          </a:bodyPr>
          <a:lstStyle/>
          <a:p>
            <a:r>
              <a:rPr lang="en-US" dirty="0"/>
              <a:t>Unsupervised</a:t>
            </a:r>
          </a:p>
        </p:txBody>
      </p:sp>
    </p:spTree>
    <p:extLst>
      <p:ext uri="{BB962C8B-B14F-4D97-AF65-F5344CB8AC3E}">
        <p14:creationId xmlns:p14="http://schemas.microsoft.com/office/powerpoint/2010/main" val="220071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85B0-8092-4917-BF31-DCE008947058}"/>
              </a:ext>
            </a:extLst>
          </p:cNvPr>
          <p:cNvSpPr>
            <a:spLocks noGrp="1"/>
          </p:cNvSpPr>
          <p:nvPr>
            <p:ph type="title"/>
          </p:nvPr>
        </p:nvSpPr>
        <p:spPr/>
        <p:txBody>
          <a:bodyPr/>
          <a:lstStyle/>
          <a:p>
            <a:r>
              <a:rPr lang="en-US" dirty="0"/>
              <a:t>Supervised VS Unsupervised Machine Learning</a:t>
            </a:r>
          </a:p>
        </p:txBody>
      </p:sp>
      <p:pic>
        <p:nvPicPr>
          <p:cNvPr id="4" name="Content Placeholder 4">
            <a:extLst>
              <a:ext uri="{FF2B5EF4-FFF2-40B4-BE49-F238E27FC236}">
                <a16:creationId xmlns:a16="http://schemas.microsoft.com/office/drawing/2014/main" id="{2C385BBF-4614-4737-BE5D-8BE688C27BFA}"/>
              </a:ext>
            </a:extLst>
          </p:cNvPr>
          <p:cNvPicPr>
            <a:picLocks noGrp="1" noChangeAspect="1"/>
          </p:cNvPicPr>
          <p:nvPr>
            <p:ph idx="1"/>
          </p:nvPr>
        </p:nvPicPr>
        <p:blipFill>
          <a:blip r:embed="rId2"/>
          <a:stretch>
            <a:fillRect/>
          </a:stretch>
        </p:blipFill>
        <p:spPr>
          <a:xfrm>
            <a:off x="3105150" y="3090864"/>
            <a:ext cx="5981700" cy="2657475"/>
          </a:xfrm>
          <a:prstGeom prst="rect">
            <a:avLst/>
          </a:prstGeom>
        </p:spPr>
      </p:pic>
    </p:spTree>
    <p:extLst>
      <p:ext uri="{BB962C8B-B14F-4D97-AF65-F5344CB8AC3E}">
        <p14:creationId xmlns:p14="http://schemas.microsoft.com/office/powerpoint/2010/main" val="234483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6060-37A3-4A01-8B19-156D28F27233}"/>
              </a:ext>
            </a:extLst>
          </p:cNvPr>
          <p:cNvSpPr>
            <a:spLocks noGrp="1"/>
          </p:cNvSpPr>
          <p:nvPr>
            <p:ph type="title"/>
          </p:nvPr>
        </p:nvSpPr>
        <p:spPr>
          <a:xfrm>
            <a:off x="1447735" y="137160"/>
            <a:ext cx="10018713" cy="1752599"/>
          </a:xfrm>
        </p:spPr>
        <p:txBody>
          <a:bodyPr/>
          <a:lstStyle/>
          <a:p>
            <a:r>
              <a:rPr lang="en-US" dirty="0"/>
              <a:t>Classification</a:t>
            </a:r>
          </a:p>
        </p:txBody>
      </p:sp>
      <p:sp>
        <p:nvSpPr>
          <p:cNvPr id="3" name="Content Placeholder 2">
            <a:extLst>
              <a:ext uri="{FF2B5EF4-FFF2-40B4-BE49-F238E27FC236}">
                <a16:creationId xmlns:a16="http://schemas.microsoft.com/office/drawing/2014/main" id="{C1F92B72-A127-4BEE-B2DD-8A9E39B93059}"/>
              </a:ext>
            </a:extLst>
          </p:cNvPr>
          <p:cNvSpPr>
            <a:spLocks noGrp="1"/>
          </p:cNvSpPr>
          <p:nvPr>
            <p:ph idx="1"/>
          </p:nvPr>
        </p:nvSpPr>
        <p:spPr/>
        <p:txBody>
          <a:bodyPr>
            <a:noAutofit/>
          </a:bodyPr>
          <a:lstStyle/>
          <a:p>
            <a:pPr marL="0" indent="0" algn="just" fontAlgn="base">
              <a:lnSpc>
                <a:spcPct val="80000"/>
              </a:lnSpc>
              <a:buFont typeface="Arial"/>
              <a:buNone/>
            </a:pPr>
            <a:r>
              <a:rPr lang="en-GB" sz="1700" dirty="0"/>
              <a:t>Classification predictive modelling is the task of approximating a mapping function (f) from input variables (X) to discrete output variables (y).</a:t>
            </a:r>
          </a:p>
          <a:p>
            <a:pPr marL="0" indent="0" algn="just" fontAlgn="base">
              <a:lnSpc>
                <a:spcPct val="80000"/>
              </a:lnSpc>
              <a:buFont typeface="Arial"/>
              <a:buNone/>
            </a:pPr>
            <a:r>
              <a:rPr lang="en-GB" sz="1700" dirty="0"/>
              <a:t>The output variables are often called labels or categories. The mapping function predicts the class or category for a given observation.</a:t>
            </a:r>
          </a:p>
          <a:p>
            <a:pPr marL="0" indent="0" algn="just" fontAlgn="base">
              <a:lnSpc>
                <a:spcPct val="80000"/>
              </a:lnSpc>
              <a:buFont typeface="Arial"/>
              <a:buNone/>
            </a:pPr>
            <a:r>
              <a:rPr lang="en-GB" sz="1700" dirty="0"/>
              <a:t>For example, an email of text can be classified as belonging to one of two classes: “spam“ and “not spam“.</a:t>
            </a:r>
          </a:p>
          <a:p>
            <a:pPr marL="0" indent="0" algn="just" fontAlgn="base">
              <a:lnSpc>
                <a:spcPct val="80000"/>
              </a:lnSpc>
              <a:buFont typeface="Arial"/>
              <a:buNone/>
            </a:pPr>
            <a:endParaRPr lang="en-GB" sz="1700" dirty="0"/>
          </a:p>
          <a:p>
            <a:pPr algn="just" fontAlgn="base">
              <a:lnSpc>
                <a:spcPct val="80000"/>
              </a:lnSpc>
              <a:buFont typeface="Arial"/>
              <a:buChar char="•"/>
            </a:pPr>
            <a:r>
              <a:rPr lang="en-GB" sz="1700" dirty="0"/>
              <a:t>A classification problem requires that examples be classified into one of two or more classes.</a:t>
            </a:r>
          </a:p>
          <a:p>
            <a:pPr algn="just" fontAlgn="base">
              <a:lnSpc>
                <a:spcPct val="80000"/>
              </a:lnSpc>
              <a:buFont typeface="Arial"/>
              <a:buChar char="•"/>
            </a:pPr>
            <a:r>
              <a:rPr lang="en-GB" sz="1700" dirty="0"/>
              <a:t>A classification can have real-valued or discrete input variables.</a:t>
            </a:r>
          </a:p>
          <a:p>
            <a:pPr algn="just" fontAlgn="base">
              <a:lnSpc>
                <a:spcPct val="80000"/>
              </a:lnSpc>
              <a:buFont typeface="Arial"/>
              <a:buChar char="•"/>
            </a:pPr>
            <a:r>
              <a:rPr lang="en-GB" sz="1700" dirty="0"/>
              <a:t>A problem with two classes is often called a two-class or binary classification problem.</a:t>
            </a:r>
          </a:p>
          <a:p>
            <a:pPr algn="just" fontAlgn="base">
              <a:lnSpc>
                <a:spcPct val="80000"/>
              </a:lnSpc>
              <a:buFont typeface="Arial"/>
              <a:buChar char="•"/>
            </a:pPr>
            <a:r>
              <a:rPr lang="en-GB" sz="1700" dirty="0"/>
              <a:t>A problem with more than two classes is often called a multi-class classification problem.</a:t>
            </a:r>
          </a:p>
          <a:p>
            <a:pPr algn="just" fontAlgn="base">
              <a:lnSpc>
                <a:spcPct val="80000"/>
              </a:lnSpc>
              <a:buFont typeface="Arial"/>
              <a:buChar char="•"/>
            </a:pPr>
            <a:r>
              <a:rPr lang="en-GB" sz="1700" dirty="0"/>
              <a:t>A problem where an example is assigned multiple classes is called a multi-label classification problem.</a:t>
            </a:r>
          </a:p>
          <a:p>
            <a:pPr algn="just">
              <a:lnSpc>
                <a:spcPct val="80000"/>
              </a:lnSpc>
            </a:pPr>
            <a:endParaRPr lang="en-US" sz="1700" dirty="0"/>
          </a:p>
          <a:p>
            <a:pPr algn="just">
              <a:lnSpc>
                <a:spcPct val="80000"/>
              </a:lnSpc>
            </a:pPr>
            <a:endParaRPr lang="en-US" sz="1700" dirty="0"/>
          </a:p>
        </p:txBody>
      </p:sp>
    </p:spTree>
    <p:extLst>
      <p:ext uri="{BB962C8B-B14F-4D97-AF65-F5344CB8AC3E}">
        <p14:creationId xmlns:p14="http://schemas.microsoft.com/office/powerpoint/2010/main" val="42874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10896"/>
            <a:ext cx="10018713" cy="1752599"/>
          </a:xfrm>
        </p:spPr>
        <p:txBody>
          <a:bodyPr/>
          <a:lstStyle/>
          <a:p>
            <a:r>
              <a:rPr lang="en-US" dirty="0"/>
              <a:t>Classification</a:t>
            </a:r>
          </a:p>
        </p:txBody>
      </p:sp>
      <p:sp>
        <p:nvSpPr>
          <p:cNvPr id="3" name="Content Placeholder 2"/>
          <p:cNvSpPr>
            <a:spLocks noGrp="1"/>
          </p:cNvSpPr>
          <p:nvPr>
            <p:ph idx="1"/>
          </p:nvPr>
        </p:nvSpPr>
        <p:spPr>
          <a:xfrm>
            <a:off x="1484310" y="1783081"/>
            <a:ext cx="10018713" cy="4008120"/>
          </a:xfrm>
        </p:spPr>
        <p:txBody>
          <a:bodyPr>
            <a:normAutofit fontScale="92500" lnSpcReduction="20000"/>
          </a:bodyPr>
          <a:lstStyle/>
          <a:p>
            <a:pPr marL="0" indent="0">
              <a:buNone/>
            </a:pPr>
            <a:r>
              <a:rPr lang="en-US" dirty="0"/>
              <a:t>Classification is a process of categorizing a given set of data into classes</a:t>
            </a:r>
          </a:p>
          <a:p>
            <a:pPr marL="0" indent="0">
              <a:buNone/>
            </a:pPr>
            <a:r>
              <a:rPr lang="en-US" dirty="0"/>
              <a:t>The classes are often referred to as target, label or categories </a:t>
            </a:r>
          </a:p>
          <a:p>
            <a:pPr lvl="2"/>
            <a:r>
              <a:rPr lang="en-US" dirty="0"/>
              <a:t>C=(C1,C2….Cm)</a:t>
            </a:r>
          </a:p>
          <a:p>
            <a:pPr lvl="2"/>
            <a:r>
              <a:rPr lang="en-US" dirty="0"/>
              <a:t>(Iris </a:t>
            </a:r>
            <a:r>
              <a:rPr lang="en-US" dirty="0" err="1"/>
              <a:t>Setosa</a:t>
            </a:r>
            <a:r>
              <a:rPr lang="en-US" dirty="0"/>
              <a:t> &amp; Iris versicolor in iris flower dataset)</a:t>
            </a:r>
          </a:p>
          <a:p>
            <a:pPr marL="0" indent="0">
              <a:buNone/>
            </a:pPr>
            <a:r>
              <a:rPr lang="en-US" dirty="0"/>
              <a:t>Each data sample is represented by an n-dimensional feature vector, </a:t>
            </a:r>
          </a:p>
          <a:p>
            <a:pPr lvl="2"/>
            <a:r>
              <a:rPr lang="en-US" dirty="0"/>
              <a:t>X = (x1, x2, … </a:t>
            </a:r>
            <a:r>
              <a:rPr lang="en-US" dirty="0" err="1"/>
              <a:t>xn</a:t>
            </a:r>
            <a:r>
              <a:rPr lang="en-US" dirty="0"/>
              <a:t>)</a:t>
            </a:r>
          </a:p>
          <a:p>
            <a:pPr lvl="2"/>
            <a:r>
              <a:rPr lang="en-US" dirty="0"/>
              <a:t>(</a:t>
            </a:r>
            <a:r>
              <a:rPr lang="en-US" dirty="0" err="1"/>
              <a:t>sepal_width</a:t>
            </a:r>
            <a:r>
              <a:rPr lang="en-US" dirty="0"/>
              <a:t>, </a:t>
            </a:r>
            <a:r>
              <a:rPr lang="en-US" dirty="0" err="1"/>
              <a:t>sepal_length</a:t>
            </a:r>
            <a:r>
              <a:rPr lang="en-US" dirty="0"/>
              <a:t>, </a:t>
            </a:r>
            <a:r>
              <a:rPr lang="en-US" dirty="0" err="1"/>
              <a:t>petal_width</a:t>
            </a:r>
            <a:r>
              <a:rPr lang="en-US" dirty="0"/>
              <a:t>, </a:t>
            </a:r>
            <a:r>
              <a:rPr lang="en-US" dirty="0" err="1"/>
              <a:t>petal_length</a:t>
            </a:r>
            <a:r>
              <a:rPr lang="en-US" dirty="0"/>
              <a:t> in iris flower dataset)</a:t>
            </a:r>
          </a:p>
          <a:p>
            <a:pPr marL="0" indent="0">
              <a:buNone/>
            </a:pPr>
            <a:r>
              <a:rPr lang="en-US" dirty="0"/>
              <a:t>The classifier calculates the probability of data sample (unknown/new) w.r.t each class/category.</a:t>
            </a:r>
          </a:p>
          <a:p>
            <a:pPr marL="0" indent="0">
              <a:buNone/>
            </a:pPr>
            <a:r>
              <a:rPr lang="en-US" dirty="0"/>
              <a:t>The classifier decides the class on the basis of highest priority</a:t>
            </a:r>
          </a:p>
          <a:p>
            <a:pPr lvl="1"/>
            <a:r>
              <a:rPr lang="en-US" dirty="0"/>
              <a:t>if P(</a:t>
            </a:r>
            <a:r>
              <a:rPr lang="en-US" dirty="0" err="1"/>
              <a:t>Ci|X</a:t>
            </a:r>
            <a:r>
              <a:rPr lang="en-US" dirty="0"/>
              <a:t>) &gt; P(</a:t>
            </a:r>
            <a:r>
              <a:rPr lang="en-US" dirty="0" err="1"/>
              <a:t>Cj|X</a:t>
            </a:r>
            <a:r>
              <a:rPr lang="en-US" dirty="0"/>
              <a:t>) 	for 1 </a:t>
            </a:r>
            <a:r>
              <a:rPr lang="en-US" dirty="0">
                <a:sym typeface="Symbol" panose="05050102010706020507" pitchFamily="18" charset="2"/>
              </a:rPr>
              <a:t></a:t>
            </a:r>
            <a:r>
              <a:rPr lang="en-US" dirty="0"/>
              <a:t> j </a:t>
            </a:r>
            <a:r>
              <a:rPr lang="en-US" dirty="0">
                <a:sym typeface="Symbol" panose="05050102010706020507" pitchFamily="18" charset="2"/>
              </a:rPr>
              <a:t></a:t>
            </a:r>
            <a:r>
              <a:rPr lang="en-US" dirty="0"/>
              <a:t> m , j </a:t>
            </a:r>
            <a:r>
              <a:rPr lang="en-US" dirty="0">
                <a:sym typeface="Symbol" panose="05050102010706020507" pitchFamily="18" charset="2"/>
              </a:rPr>
              <a:t></a:t>
            </a:r>
            <a:r>
              <a:rPr lang="en-US" dirty="0"/>
              <a:t> </a:t>
            </a:r>
            <a:r>
              <a:rPr lang="en-US" dirty="0" err="1"/>
              <a:t>i</a:t>
            </a:r>
            <a:r>
              <a:rPr lang="en-US" dirty="0"/>
              <a:t> then X is assigned to Ci</a:t>
            </a:r>
          </a:p>
        </p:txBody>
      </p:sp>
    </p:spTree>
    <p:extLst>
      <p:ext uri="{BB962C8B-B14F-4D97-AF65-F5344CB8AC3E}">
        <p14:creationId xmlns:p14="http://schemas.microsoft.com/office/powerpoint/2010/main" val="392871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1484310" y="2011681"/>
            <a:ext cx="10018713" cy="3779520"/>
          </a:xfrm>
        </p:spPr>
        <p:txBody>
          <a:bodyPr>
            <a:normAutofit/>
          </a:bodyPr>
          <a:lstStyle/>
          <a:p>
            <a:pPr marL="0" indent="0" algn="just">
              <a:buNone/>
            </a:pPr>
            <a:r>
              <a:rPr lang="en-US" dirty="0"/>
              <a:t>For example, Heart disease detection can be identified as a classification problem,</a:t>
            </a:r>
          </a:p>
          <a:p>
            <a:pPr marL="457200" lvl="1" indent="0" algn="just">
              <a:buNone/>
            </a:pPr>
            <a:r>
              <a:rPr lang="en-US" dirty="0"/>
              <a:t>This is a </a:t>
            </a:r>
            <a:r>
              <a:rPr lang="en-US" i="1" dirty="0"/>
              <a:t>binary classification </a:t>
            </a:r>
            <a:r>
              <a:rPr lang="en-US" dirty="0"/>
              <a:t>since there can be only two classes i.e.</a:t>
            </a:r>
          </a:p>
          <a:p>
            <a:pPr lvl="2" algn="just"/>
            <a:r>
              <a:rPr lang="en-US" dirty="0"/>
              <a:t> Class1: has heart disease </a:t>
            </a:r>
          </a:p>
          <a:p>
            <a:pPr lvl="2" algn="just"/>
            <a:r>
              <a:rPr lang="en-US" dirty="0"/>
              <a:t> Class2: does not have heart disease. </a:t>
            </a:r>
          </a:p>
          <a:p>
            <a:pPr marL="55563" lvl="2" indent="0" algn="just">
              <a:buNone/>
              <a:tabLst>
                <a:tab pos="55563" algn="l"/>
                <a:tab pos="969963" algn="l"/>
              </a:tabLst>
            </a:pPr>
            <a:r>
              <a:rPr lang="en-US" dirty="0"/>
              <a:t>The classifier, in this case, needs training data to understand how the given input variables are related to the class. </a:t>
            </a:r>
          </a:p>
          <a:p>
            <a:pPr marL="55563" lvl="1" indent="0" algn="just">
              <a:buNone/>
              <a:tabLst>
                <a:tab pos="0" algn="l"/>
              </a:tabLst>
            </a:pPr>
            <a:r>
              <a:rPr lang="en-US" dirty="0"/>
              <a:t>Once the classifier is trained accurately, it can be used to detect whether heart disease is there or not for a particular patient.</a:t>
            </a:r>
          </a:p>
        </p:txBody>
      </p:sp>
    </p:spTree>
    <p:extLst>
      <p:ext uri="{BB962C8B-B14F-4D97-AF65-F5344CB8AC3E}">
        <p14:creationId xmlns:p14="http://schemas.microsoft.com/office/powerpoint/2010/main" val="403111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313B-6BAB-4BC0-A0DA-06EAAEE7E66C}"/>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9F33F06D-E592-4817-88DA-AE1F3E654509}"/>
              </a:ext>
            </a:extLst>
          </p:cNvPr>
          <p:cNvSpPr>
            <a:spLocks noGrp="1"/>
          </p:cNvSpPr>
          <p:nvPr>
            <p:ph idx="1"/>
          </p:nvPr>
        </p:nvSpPr>
        <p:spPr>
          <a:xfrm>
            <a:off x="1484310" y="2115127"/>
            <a:ext cx="10018713" cy="3676073"/>
          </a:xfrm>
        </p:spPr>
        <p:txBody>
          <a:bodyPr>
            <a:normAutofit fontScale="85000" lnSpcReduction="20000"/>
          </a:bodyPr>
          <a:lstStyle/>
          <a:p>
            <a:pPr marL="0" indent="0" algn="just" fontAlgn="base">
              <a:buNone/>
            </a:pPr>
            <a:r>
              <a:rPr lang="en-GB" dirty="0"/>
              <a:t>Regression predictive modelling is the task of approximating a mapping function (f) from input variables (X) to a continuous output variable (y).</a:t>
            </a:r>
          </a:p>
          <a:p>
            <a:pPr marL="0" indent="0" algn="just" fontAlgn="base">
              <a:buNone/>
            </a:pPr>
            <a:r>
              <a:rPr lang="en-GB" dirty="0"/>
              <a:t>A continuous output variable is a real-value, such as an integer or floating point value. These are often quantities, such as amounts and sizes.</a:t>
            </a:r>
          </a:p>
          <a:p>
            <a:pPr marL="0" indent="0" algn="just" fontAlgn="base">
              <a:buNone/>
            </a:pPr>
            <a:r>
              <a:rPr lang="en-GB" dirty="0"/>
              <a:t>For example, a house may be predicted to sell for a specific dollar value, perhaps in the range of $100,000 to $200,000.</a:t>
            </a:r>
          </a:p>
          <a:p>
            <a:pPr algn="just" fontAlgn="base"/>
            <a:r>
              <a:rPr lang="en-GB" dirty="0"/>
              <a:t>A regression problem requires the prediction of a quantity.</a:t>
            </a:r>
          </a:p>
          <a:p>
            <a:pPr algn="just" fontAlgn="base"/>
            <a:r>
              <a:rPr lang="en-GB" dirty="0"/>
              <a:t>A regression can have real valued or discrete input variables.</a:t>
            </a:r>
          </a:p>
          <a:p>
            <a:pPr algn="just" fontAlgn="base"/>
            <a:r>
              <a:rPr lang="en-GB" dirty="0"/>
              <a:t>A problem with multiple input variables is often called a multivariate regression problem.</a:t>
            </a:r>
          </a:p>
          <a:p>
            <a:pPr algn="just" fontAlgn="base"/>
            <a:r>
              <a:rPr lang="en-GB" dirty="0"/>
              <a:t>A regression problem where input variables are ordered by time is called a time series forecasting problem.</a:t>
            </a:r>
          </a:p>
          <a:p>
            <a:pPr algn="just"/>
            <a:endParaRPr lang="en-US" dirty="0"/>
          </a:p>
        </p:txBody>
      </p:sp>
    </p:spTree>
    <p:extLst>
      <p:ext uri="{BB962C8B-B14F-4D97-AF65-F5344CB8AC3E}">
        <p14:creationId xmlns:p14="http://schemas.microsoft.com/office/powerpoint/2010/main" val="409025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D109-7AB4-4062-BE9C-6363DA7856EF}"/>
              </a:ext>
            </a:extLst>
          </p:cNvPr>
          <p:cNvSpPr>
            <a:spLocks noGrp="1"/>
          </p:cNvSpPr>
          <p:nvPr>
            <p:ph type="title"/>
          </p:nvPr>
        </p:nvSpPr>
        <p:spPr/>
        <p:txBody>
          <a:bodyPr/>
          <a:lstStyle/>
          <a:p>
            <a:r>
              <a:rPr lang="en-US" dirty="0"/>
              <a:t>Classification VS Regression</a:t>
            </a:r>
          </a:p>
        </p:txBody>
      </p:sp>
      <p:sp>
        <p:nvSpPr>
          <p:cNvPr id="3" name="Content Placeholder 2">
            <a:extLst>
              <a:ext uri="{FF2B5EF4-FFF2-40B4-BE49-F238E27FC236}">
                <a16:creationId xmlns:a16="http://schemas.microsoft.com/office/drawing/2014/main" id="{0F854D84-0771-4371-BE63-2DFE89925226}"/>
              </a:ext>
            </a:extLst>
          </p:cNvPr>
          <p:cNvSpPr>
            <a:spLocks noGrp="1"/>
          </p:cNvSpPr>
          <p:nvPr>
            <p:ph idx="1"/>
          </p:nvPr>
        </p:nvSpPr>
        <p:spPr/>
        <p:txBody>
          <a:bodyPr>
            <a:normAutofit fontScale="55000" lnSpcReduction="20000"/>
          </a:bodyPr>
          <a:lstStyle/>
          <a:p>
            <a:pPr marL="0" indent="0" algn="just" fontAlgn="base">
              <a:buNone/>
            </a:pPr>
            <a:r>
              <a:rPr lang="en-GB" dirty="0"/>
              <a:t>Classification predictive modelling problems are different from regression predictive modelling problems.</a:t>
            </a:r>
          </a:p>
          <a:p>
            <a:pPr algn="just" fontAlgn="base"/>
            <a:r>
              <a:rPr lang="en-GB" dirty="0"/>
              <a:t>Classification is the task of predicting a discrete class label.</a:t>
            </a:r>
          </a:p>
          <a:p>
            <a:pPr algn="just" fontAlgn="base"/>
            <a:r>
              <a:rPr lang="en-GB" dirty="0"/>
              <a:t>Regression is the task of predicting a continuous quantity.</a:t>
            </a:r>
          </a:p>
          <a:p>
            <a:pPr marL="0" indent="0" algn="just" fontAlgn="base">
              <a:buNone/>
            </a:pPr>
            <a:r>
              <a:rPr lang="en-GB" dirty="0"/>
              <a:t>There is some overlap between the algorithms for classification and regression; for example:</a:t>
            </a:r>
          </a:p>
          <a:p>
            <a:pPr algn="just" fontAlgn="base"/>
            <a:r>
              <a:rPr lang="en-GB" dirty="0"/>
              <a:t>A classification algorithm may predict a continuous value, but the continuous value is in the form of a probability for a class label.</a:t>
            </a:r>
          </a:p>
          <a:p>
            <a:pPr algn="just" fontAlgn="base"/>
            <a:r>
              <a:rPr lang="en-GB" dirty="0"/>
              <a:t>A regression algorithm may predict a discrete value, but the discrete value in the form of an integer quantity.</a:t>
            </a:r>
          </a:p>
          <a:p>
            <a:pPr marL="0" indent="0" algn="just" fontAlgn="base">
              <a:buNone/>
            </a:pPr>
            <a:r>
              <a:rPr lang="en-GB" dirty="0"/>
              <a:t>Some algorithms can be used for both classification and regression with small modifications, such as decision trees and artificial neural networks. Some algorithms cannot, or cannot easily be used for both problem types, such as linear regression for regression predictive modelling and logistic regression for classification predictive modelling.</a:t>
            </a:r>
          </a:p>
          <a:p>
            <a:pPr marL="0" indent="0" algn="just" fontAlgn="base">
              <a:buNone/>
            </a:pPr>
            <a:r>
              <a:rPr lang="en-GB" dirty="0"/>
              <a:t>Importantly, the way that we evaluate classification and regression predictions varies and does not overlap, for example:</a:t>
            </a:r>
          </a:p>
          <a:p>
            <a:pPr algn="just" fontAlgn="base"/>
            <a:r>
              <a:rPr lang="en-GB" dirty="0"/>
              <a:t>Classification predictions can be evaluated using accuracy, whereas regression predictions cannot.</a:t>
            </a:r>
          </a:p>
          <a:p>
            <a:pPr algn="just" fontAlgn="base"/>
            <a:r>
              <a:rPr lang="en-GB" dirty="0"/>
              <a:t>Regression predictions can be evaluated using root mean squared error, whereas classification predictions cannot.</a:t>
            </a:r>
          </a:p>
        </p:txBody>
      </p:sp>
    </p:spTree>
    <p:extLst>
      <p:ext uri="{BB962C8B-B14F-4D97-AF65-F5344CB8AC3E}">
        <p14:creationId xmlns:p14="http://schemas.microsoft.com/office/powerpoint/2010/main" val="3797324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C0FC-DAED-43F1-B271-9FE38A309393}"/>
              </a:ext>
            </a:extLst>
          </p:cNvPr>
          <p:cNvSpPr>
            <a:spLocks noGrp="1"/>
          </p:cNvSpPr>
          <p:nvPr>
            <p:ph type="title"/>
          </p:nvPr>
        </p:nvSpPr>
        <p:spPr>
          <a:xfrm>
            <a:off x="240727" y="685800"/>
            <a:ext cx="10018713" cy="1752599"/>
          </a:xfrm>
        </p:spPr>
        <p:txBody>
          <a:bodyPr/>
          <a:lstStyle/>
          <a:p>
            <a:r>
              <a:rPr lang="en-US" dirty="0"/>
              <a:t>Classification VS Regression</a:t>
            </a:r>
          </a:p>
        </p:txBody>
      </p:sp>
      <p:pic>
        <p:nvPicPr>
          <p:cNvPr id="3074" name="Picture 2" descr="Apache Spark Machine Learning Tutorial | MapR">
            <a:extLst>
              <a:ext uri="{FF2B5EF4-FFF2-40B4-BE49-F238E27FC236}">
                <a16:creationId xmlns:a16="http://schemas.microsoft.com/office/drawing/2014/main" id="{6D06777E-FED9-4989-8CF8-BC8E480B1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398" y="414533"/>
            <a:ext cx="2440084" cy="21381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gression or Classification? Linear or Logistic? - Towards Data ...">
            <a:extLst>
              <a:ext uri="{FF2B5EF4-FFF2-40B4-BE49-F238E27FC236}">
                <a16:creationId xmlns:a16="http://schemas.microsoft.com/office/drawing/2014/main" id="{7F002BAA-5B6C-4BCF-B0A5-433DAF5407E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1299" y="2288498"/>
            <a:ext cx="5489401" cy="426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69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48AF-A561-4124-A578-C8468D031885}"/>
              </a:ext>
            </a:extLst>
          </p:cNvPr>
          <p:cNvSpPr>
            <a:spLocks noGrp="1"/>
          </p:cNvSpPr>
          <p:nvPr>
            <p:ph type="title"/>
          </p:nvPr>
        </p:nvSpPr>
        <p:spPr/>
        <p:txBody>
          <a:bodyPr/>
          <a:lstStyle/>
          <a:p>
            <a:r>
              <a:rPr lang="en-US" dirty="0"/>
              <a:t>Classification VS Regression</a:t>
            </a:r>
          </a:p>
        </p:txBody>
      </p:sp>
      <p:pic>
        <p:nvPicPr>
          <p:cNvPr id="4" name="Content Placeholder 4">
            <a:extLst>
              <a:ext uri="{FF2B5EF4-FFF2-40B4-BE49-F238E27FC236}">
                <a16:creationId xmlns:a16="http://schemas.microsoft.com/office/drawing/2014/main" id="{09888A34-1DCD-4545-B932-0647EC4576D1}"/>
              </a:ext>
            </a:extLst>
          </p:cNvPr>
          <p:cNvPicPr>
            <a:picLocks noGrp="1" noChangeAspect="1"/>
          </p:cNvPicPr>
          <p:nvPr>
            <p:ph idx="1"/>
          </p:nvPr>
        </p:nvPicPr>
        <p:blipFill>
          <a:blip r:embed="rId2"/>
          <a:stretch>
            <a:fillRect/>
          </a:stretch>
        </p:blipFill>
        <p:spPr>
          <a:xfrm>
            <a:off x="3521246" y="2273808"/>
            <a:ext cx="5149508" cy="4273296"/>
          </a:xfrm>
          <a:prstGeom prst="rect">
            <a:avLst/>
          </a:prstGeom>
        </p:spPr>
      </p:pic>
    </p:spTree>
    <p:extLst>
      <p:ext uri="{BB962C8B-B14F-4D97-AF65-F5344CB8AC3E}">
        <p14:creationId xmlns:p14="http://schemas.microsoft.com/office/powerpoint/2010/main" val="44490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C009-06BF-46A3-B6F7-D205B743B103}"/>
              </a:ext>
            </a:extLst>
          </p:cNvPr>
          <p:cNvSpPr>
            <a:spLocks noGrp="1"/>
          </p:cNvSpPr>
          <p:nvPr>
            <p:ph type="title"/>
          </p:nvPr>
        </p:nvSpPr>
        <p:spPr/>
        <p:txBody>
          <a:bodyPr/>
          <a:lstStyle/>
          <a:p>
            <a:r>
              <a:rPr lang="en-US" dirty="0"/>
              <a:t>Classification VS Regression</a:t>
            </a:r>
          </a:p>
        </p:txBody>
      </p:sp>
      <p:pic>
        <p:nvPicPr>
          <p:cNvPr id="2050" name="Picture 2" descr="Differences between Classification and Regression in Machine ...">
            <a:extLst>
              <a:ext uri="{FF2B5EF4-FFF2-40B4-BE49-F238E27FC236}">
                <a16:creationId xmlns:a16="http://schemas.microsoft.com/office/drawing/2014/main" id="{9485088E-C933-4391-AF45-AADFC5E89F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3381" y="2957322"/>
            <a:ext cx="6065237"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21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9DAC-B2F5-4484-8567-184D7C4E861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3AF21D3-62D6-4614-9D5F-E0EC4C591635}"/>
              </a:ext>
            </a:extLst>
          </p:cNvPr>
          <p:cNvSpPr>
            <a:spLocks noGrp="1"/>
          </p:cNvSpPr>
          <p:nvPr>
            <p:ph idx="1"/>
          </p:nvPr>
        </p:nvSpPr>
        <p:spPr/>
        <p:txBody>
          <a:bodyPr/>
          <a:lstStyle/>
          <a:p>
            <a:pPr lvl="0"/>
            <a:r>
              <a:rPr lang="en-US" dirty="0"/>
              <a:t>Machine Learning (Review)</a:t>
            </a:r>
          </a:p>
          <a:p>
            <a:pPr lvl="0"/>
            <a:r>
              <a:rPr lang="en-US" dirty="0"/>
              <a:t>Types of Machine Learning (Review)</a:t>
            </a:r>
          </a:p>
          <a:p>
            <a:pPr lvl="0"/>
            <a:r>
              <a:rPr lang="en-US" dirty="0"/>
              <a:t>Difference between Classification and regression</a:t>
            </a:r>
          </a:p>
          <a:p>
            <a:pPr lvl="0"/>
            <a:r>
              <a:rPr lang="en-US" dirty="0"/>
              <a:t>What is Classification </a:t>
            </a:r>
          </a:p>
        </p:txBody>
      </p:sp>
    </p:spTree>
    <p:extLst>
      <p:ext uri="{BB962C8B-B14F-4D97-AF65-F5344CB8AC3E}">
        <p14:creationId xmlns:p14="http://schemas.microsoft.com/office/powerpoint/2010/main" val="23870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64C2-3317-40ED-ADF9-D0835F9915CB}"/>
              </a:ext>
            </a:extLst>
          </p:cNvPr>
          <p:cNvSpPr>
            <a:spLocks noGrp="1"/>
          </p:cNvSpPr>
          <p:nvPr>
            <p:ph type="title"/>
          </p:nvPr>
        </p:nvSpPr>
        <p:spPr/>
        <p:txBody>
          <a:bodyPr/>
          <a:lstStyle/>
          <a:p>
            <a:r>
              <a:rPr lang="en-US" dirty="0"/>
              <a:t>Selection of Machine Learning Algorithm</a:t>
            </a:r>
          </a:p>
        </p:txBody>
      </p:sp>
      <p:sp>
        <p:nvSpPr>
          <p:cNvPr id="3" name="Content Placeholder 2">
            <a:extLst>
              <a:ext uri="{FF2B5EF4-FFF2-40B4-BE49-F238E27FC236}">
                <a16:creationId xmlns:a16="http://schemas.microsoft.com/office/drawing/2014/main" id="{5BF74E82-F421-4638-9897-4C84E80B1C65}"/>
              </a:ext>
            </a:extLst>
          </p:cNvPr>
          <p:cNvSpPr>
            <a:spLocks noGrp="1"/>
          </p:cNvSpPr>
          <p:nvPr>
            <p:ph idx="1"/>
          </p:nvPr>
        </p:nvSpPr>
        <p:spPr/>
        <p:txBody>
          <a:bodyPr>
            <a:normAutofit fontScale="92500" lnSpcReduction="20000"/>
          </a:bodyPr>
          <a:lstStyle/>
          <a:p>
            <a:r>
              <a:rPr lang="en-US" dirty="0"/>
              <a:t>There are dozens of supervised and unsupervised machine learning algorithms, and each takes a different approach to learning. </a:t>
            </a:r>
          </a:p>
          <a:p>
            <a:r>
              <a:rPr lang="en-US" dirty="0"/>
              <a:t>There is no best method that fits all problems/tasks. </a:t>
            </a:r>
          </a:p>
          <a:p>
            <a:r>
              <a:rPr lang="en-US" dirty="0"/>
              <a:t>Finding the right algorithm is partly based on trial and error.</a:t>
            </a:r>
          </a:p>
          <a:p>
            <a:r>
              <a:rPr lang="en-US" dirty="0"/>
              <a:t>Choosing the right algorithm requires trading off one benefit against another,</a:t>
            </a:r>
          </a:p>
          <a:p>
            <a:pPr lvl="1"/>
            <a:r>
              <a:rPr lang="en-US" dirty="0"/>
              <a:t>Accuracy</a:t>
            </a:r>
          </a:p>
          <a:p>
            <a:pPr lvl="1"/>
            <a:r>
              <a:rPr lang="en-US" dirty="0"/>
              <a:t>Complexity</a:t>
            </a:r>
          </a:p>
          <a:p>
            <a:pPr lvl="1"/>
            <a:r>
              <a:rPr lang="en-US" dirty="0"/>
              <a:t>Speed</a:t>
            </a:r>
          </a:p>
          <a:p>
            <a:pPr marL="0" indent="0">
              <a:buNone/>
            </a:pPr>
            <a:endParaRPr lang="en-US" dirty="0"/>
          </a:p>
        </p:txBody>
      </p:sp>
    </p:spTree>
    <p:extLst>
      <p:ext uri="{BB962C8B-B14F-4D97-AF65-F5344CB8AC3E}">
        <p14:creationId xmlns:p14="http://schemas.microsoft.com/office/powerpoint/2010/main" val="392662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3954"/>
            <a:ext cx="10018713" cy="1752599"/>
          </a:xfrm>
        </p:spPr>
        <p:txBody>
          <a:bodyPr>
            <a:normAutofit/>
          </a:bodyPr>
          <a:lstStyle/>
          <a:p>
            <a:r>
              <a:rPr lang="en-US" dirty="0"/>
              <a:t>Selection of Machine Learning Algorithm</a:t>
            </a:r>
          </a:p>
        </p:txBody>
      </p:sp>
      <p:pic>
        <p:nvPicPr>
          <p:cNvPr id="4" name="Content Placeholder 3"/>
          <p:cNvPicPr>
            <a:picLocks noGrp="1" noChangeAspect="1"/>
          </p:cNvPicPr>
          <p:nvPr>
            <p:ph idx="1"/>
          </p:nvPr>
        </p:nvPicPr>
        <p:blipFill rotWithShape="1">
          <a:blip r:embed="rId2"/>
          <a:srcRect b="41328"/>
          <a:stretch/>
        </p:blipFill>
        <p:spPr>
          <a:xfrm>
            <a:off x="3276599" y="1915511"/>
            <a:ext cx="4903236" cy="2418930"/>
          </a:xfrm>
          <a:prstGeom prst="rect">
            <a:avLst/>
          </a:prstGeom>
        </p:spPr>
      </p:pic>
      <p:sp>
        <p:nvSpPr>
          <p:cNvPr id="3" name="Rectangle 2"/>
          <p:cNvSpPr/>
          <p:nvPr/>
        </p:nvSpPr>
        <p:spPr>
          <a:xfrm>
            <a:off x="3276599" y="4343401"/>
            <a:ext cx="1524000" cy="3809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Naïve Bayes</a:t>
            </a:r>
          </a:p>
        </p:txBody>
      </p:sp>
      <p:sp>
        <p:nvSpPr>
          <p:cNvPr id="5" name="Rectangle 4"/>
          <p:cNvSpPr/>
          <p:nvPr/>
        </p:nvSpPr>
        <p:spPr>
          <a:xfrm>
            <a:off x="3276599" y="4800600"/>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Neural Network</a:t>
            </a:r>
          </a:p>
        </p:txBody>
      </p:sp>
      <p:sp>
        <p:nvSpPr>
          <p:cNvPr id="6" name="Rectangle 5"/>
          <p:cNvSpPr/>
          <p:nvPr/>
        </p:nvSpPr>
        <p:spPr>
          <a:xfrm>
            <a:off x="3276599" y="5715000"/>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Support Vector Machine</a:t>
            </a:r>
          </a:p>
        </p:txBody>
      </p:sp>
      <p:sp>
        <p:nvSpPr>
          <p:cNvPr id="7" name="Rectangle 6"/>
          <p:cNvSpPr/>
          <p:nvPr/>
        </p:nvSpPr>
        <p:spPr>
          <a:xfrm>
            <a:off x="3283423" y="5253249"/>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Nearest Neighbor</a:t>
            </a:r>
          </a:p>
        </p:txBody>
      </p:sp>
      <p:sp>
        <p:nvSpPr>
          <p:cNvPr id="8" name="Rectangle 7"/>
          <p:cNvSpPr/>
          <p:nvPr/>
        </p:nvSpPr>
        <p:spPr>
          <a:xfrm>
            <a:off x="3283423" y="6158553"/>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Discriminative Analysis</a:t>
            </a:r>
          </a:p>
        </p:txBody>
      </p:sp>
      <p:sp>
        <p:nvSpPr>
          <p:cNvPr id="9" name="Rectangle 8"/>
          <p:cNvSpPr/>
          <p:nvPr/>
        </p:nvSpPr>
        <p:spPr>
          <a:xfrm>
            <a:off x="5105398" y="4353068"/>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Linear Regression</a:t>
            </a:r>
          </a:p>
        </p:txBody>
      </p:sp>
      <p:sp>
        <p:nvSpPr>
          <p:cNvPr id="10" name="Rectangle 9"/>
          <p:cNvSpPr/>
          <p:nvPr/>
        </p:nvSpPr>
        <p:spPr>
          <a:xfrm>
            <a:off x="5105398" y="4800600"/>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Neural Network</a:t>
            </a:r>
          </a:p>
        </p:txBody>
      </p:sp>
      <p:sp>
        <p:nvSpPr>
          <p:cNvPr id="11" name="Rectangle 10"/>
          <p:cNvSpPr/>
          <p:nvPr/>
        </p:nvSpPr>
        <p:spPr>
          <a:xfrm>
            <a:off x="5105398" y="5253249"/>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Decision Tree</a:t>
            </a:r>
          </a:p>
        </p:txBody>
      </p:sp>
      <p:sp>
        <p:nvSpPr>
          <p:cNvPr id="12" name="Rectangle 11"/>
          <p:cNvSpPr/>
          <p:nvPr/>
        </p:nvSpPr>
        <p:spPr>
          <a:xfrm>
            <a:off x="5105398" y="5721824"/>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SVR</a:t>
            </a:r>
          </a:p>
        </p:txBody>
      </p:sp>
      <p:sp>
        <p:nvSpPr>
          <p:cNvPr id="13" name="Rectangle 12"/>
          <p:cNvSpPr/>
          <p:nvPr/>
        </p:nvSpPr>
        <p:spPr>
          <a:xfrm>
            <a:off x="5105398" y="6183575"/>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Ensemble Methods</a:t>
            </a:r>
          </a:p>
        </p:txBody>
      </p:sp>
      <p:sp>
        <p:nvSpPr>
          <p:cNvPr id="14" name="Rectangle 13"/>
          <p:cNvSpPr/>
          <p:nvPr/>
        </p:nvSpPr>
        <p:spPr>
          <a:xfrm>
            <a:off x="6934199" y="4343400"/>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K-mean</a:t>
            </a:r>
          </a:p>
        </p:txBody>
      </p:sp>
      <p:sp>
        <p:nvSpPr>
          <p:cNvPr id="15" name="Rectangle 14"/>
          <p:cNvSpPr/>
          <p:nvPr/>
        </p:nvSpPr>
        <p:spPr>
          <a:xfrm>
            <a:off x="6934199" y="4800600"/>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Hierarchal</a:t>
            </a:r>
          </a:p>
        </p:txBody>
      </p:sp>
      <p:sp>
        <p:nvSpPr>
          <p:cNvPr id="16" name="Rectangle 15"/>
          <p:cNvSpPr/>
          <p:nvPr/>
        </p:nvSpPr>
        <p:spPr>
          <a:xfrm>
            <a:off x="6927373" y="5252112"/>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Hidden Markov</a:t>
            </a:r>
          </a:p>
        </p:txBody>
      </p:sp>
      <p:sp>
        <p:nvSpPr>
          <p:cNvPr id="17" name="Rectangle 16"/>
          <p:cNvSpPr/>
          <p:nvPr/>
        </p:nvSpPr>
        <p:spPr>
          <a:xfrm>
            <a:off x="6900080" y="5715000"/>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Gaussian Mixture</a:t>
            </a:r>
          </a:p>
        </p:txBody>
      </p:sp>
      <p:sp>
        <p:nvSpPr>
          <p:cNvPr id="18" name="Rectangle 17"/>
          <p:cNvSpPr/>
          <p:nvPr/>
        </p:nvSpPr>
        <p:spPr>
          <a:xfrm>
            <a:off x="6934199" y="6183574"/>
            <a:ext cx="1524000" cy="3809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Neural Network</a:t>
            </a:r>
          </a:p>
        </p:txBody>
      </p:sp>
    </p:spTree>
    <p:extLst>
      <p:ext uri="{BB962C8B-B14F-4D97-AF65-F5344CB8AC3E}">
        <p14:creationId xmlns:p14="http://schemas.microsoft.com/office/powerpoint/2010/main" val="88617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4299-61F3-4E35-BBBB-BDDE393C37AE}"/>
              </a:ext>
            </a:extLst>
          </p:cNvPr>
          <p:cNvSpPr>
            <a:spLocks noGrp="1"/>
          </p:cNvSpPr>
          <p:nvPr>
            <p:ph type="title"/>
          </p:nvPr>
        </p:nvSpPr>
        <p:spPr>
          <a:xfrm>
            <a:off x="3905610" y="2552700"/>
            <a:ext cx="4380780" cy="1752599"/>
          </a:xfrm>
        </p:spPr>
        <p:txBody>
          <a:bodyPr/>
          <a:lstStyle/>
          <a:p>
            <a:r>
              <a:rPr lang="en-US" b="1" i="1" dirty="0">
                <a:solidFill>
                  <a:schemeClr val="accent1">
                    <a:lumMod val="75000"/>
                  </a:schemeClr>
                </a:solidFill>
              </a:rPr>
              <a:t>Thank You</a:t>
            </a:r>
          </a:p>
        </p:txBody>
      </p:sp>
    </p:spTree>
    <p:extLst>
      <p:ext uri="{BB962C8B-B14F-4D97-AF65-F5344CB8AC3E}">
        <p14:creationId xmlns:p14="http://schemas.microsoft.com/office/powerpoint/2010/main" val="53403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E024-81C5-4014-9BD2-C4A8F8F71065}"/>
              </a:ext>
            </a:extLst>
          </p:cNvPr>
          <p:cNvSpPr>
            <a:spLocks noGrp="1"/>
          </p:cNvSpPr>
          <p:nvPr>
            <p:ph type="title"/>
          </p:nvPr>
        </p:nvSpPr>
        <p:spPr/>
        <p:txBody>
          <a:bodyPr/>
          <a:lstStyle/>
          <a:p>
            <a:r>
              <a:rPr lang="en-US" i="1" dirty="0"/>
              <a:t>Machine learning</a:t>
            </a:r>
            <a:endParaRPr lang="en-US" dirty="0"/>
          </a:p>
        </p:txBody>
      </p:sp>
      <p:sp>
        <p:nvSpPr>
          <p:cNvPr id="3" name="Content Placeholder 2">
            <a:extLst>
              <a:ext uri="{FF2B5EF4-FFF2-40B4-BE49-F238E27FC236}">
                <a16:creationId xmlns:a16="http://schemas.microsoft.com/office/drawing/2014/main" id="{3BF49FD0-89A2-45DD-AEF5-B70E3E9B3BE5}"/>
              </a:ext>
            </a:extLst>
          </p:cNvPr>
          <p:cNvSpPr>
            <a:spLocks noGrp="1"/>
          </p:cNvSpPr>
          <p:nvPr>
            <p:ph idx="1"/>
          </p:nvPr>
        </p:nvSpPr>
        <p:spPr>
          <a:xfrm>
            <a:off x="1484311" y="2438399"/>
            <a:ext cx="10018713" cy="3124201"/>
          </a:xfrm>
        </p:spPr>
        <p:txBody>
          <a:bodyPr/>
          <a:lstStyle/>
          <a:p>
            <a:pPr marL="0" indent="0" algn="ctr">
              <a:buNone/>
            </a:pPr>
            <a:r>
              <a:rPr lang="en-US" i="1" dirty="0"/>
              <a:t>“Machine learning denotes automated changes in an AI system that are adaptive in the sense that they enable the system to do the same task (or tasks drawn from a population of similar tasks) more effectively the next time”</a:t>
            </a:r>
            <a:endParaRPr lang="en-GB" dirty="0"/>
          </a:p>
          <a:p>
            <a:endParaRPr lang="en-US" dirty="0"/>
          </a:p>
        </p:txBody>
      </p:sp>
      <p:pic>
        <p:nvPicPr>
          <p:cNvPr id="1026" name="Picture 2" descr="An Introduction to Machine Learning - Becoming Human: Artificial ...">
            <a:extLst>
              <a:ext uri="{FF2B5EF4-FFF2-40B4-BE49-F238E27FC236}">
                <a16:creationId xmlns:a16="http://schemas.microsoft.com/office/drawing/2014/main" id="{4D3A127D-6E14-4542-A90B-EC8FA0C5B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074" y="685800"/>
            <a:ext cx="26479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3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9750-BEC7-4608-8E3F-CC70F93F6DE5}"/>
              </a:ext>
            </a:extLst>
          </p:cNvPr>
          <p:cNvSpPr>
            <a:spLocks noGrp="1"/>
          </p:cNvSpPr>
          <p:nvPr>
            <p:ph type="title"/>
          </p:nvPr>
        </p:nvSpPr>
        <p:spPr/>
        <p:txBody>
          <a:bodyPr/>
          <a:lstStyle/>
          <a:p>
            <a:r>
              <a:rPr lang="en-US" dirty="0"/>
              <a:t>Example of Machine Learning</a:t>
            </a:r>
          </a:p>
        </p:txBody>
      </p:sp>
      <p:sp>
        <p:nvSpPr>
          <p:cNvPr id="3" name="Content Placeholder 2">
            <a:extLst>
              <a:ext uri="{FF2B5EF4-FFF2-40B4-BE49-F238E27FC236}">
                <a16:creationId xmlns:a16="http://schemas.microsoft.com/office/drawing/2014/main" id="{91D9A3DA-5F7B-462E-9C63-7ED8632378A7}"/>
              </a:ext>
            </a:extLst>
          </p:cNvPr>
          <p:cNvSpPr>
            <a:spLocks noGrp="1"/>
          </p:cNvSpPr>
          <p:nvPr>
            <p:ph idx="1"/>
          </p:nvPr>
        </p:nvSpPr>
        <p:spPr>
          <a:xfrm>
            <a:off x="1484311" y="1866899"/>
            <a:ext cx="10018713" cy="3124201"/>
          </a:xfrm>
        </p:spPr>
        <p:txBody>
          <a:bodyPr/>
          <a:lstStyle/>
          <a:p>
            <a:pPr marL="0" indent="0">
              <a:buNone/>
            </a:pPr>
            <a:r>
              <a:rPr lang="en-GB" dirty="0"/>
              <a:t>Example#1:</a:t>
            </a:r>
          </a:p>
          <a:p>
            <a:pPr lvl="1"/>
            <a:r>
              <a:rPr lang="en-GB" dirty="0"/>
              <a:t>T: Categorize email messages as spam or legitimate.</a:t>
            </a:r>
          </a:p>
          <a:p>
            <a:pPr lvl="1"/>
            <a:r>
              <a:rPr lang="en-GB" dirty="0"/>
              <a:t> P: Percentage of email messages correctly classified. </a:t>
            </a:r>
          </a:p>
          <a:p>
            <a:pPr lvl="1"/>
            <a:r>
              <a:rPr lang="en-GB" dirty="0"/>
              <a:t>E: Database of emails, some with human-given labels</a:t>
            </a:r>
            <a:endParaRPr lang="en-US" dirty="0"/>
          </a:p>
          <a:p>
            <a:endParaRPr lang="en-US" dirty="0"/>
          </a:p>
        </p:txBody>
      </p:sp>
      <p:pic>
        <p:nvPicPr>
          <p:cNvPr id="4" name="Picture 2" descr="Spam Detection with Logistic Regression - Towards Data Science">
            <a:extLst>
              <a:ext uri="{FF2B5EF4-FFF2-40B4-BE49-F238E27FC236}">
                <a16:creationId xmlns:a16="http://schemas.microsoft.com/office/drawing/2014/main" id="{3DF3C1AA-0866-43AF-8BE3-71F97B69F6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a:stretch/>
        </p:blipFill>
        <p:spPr bwMode="auto">
          <a:xfrm>
            <a:off x="3598067" y="3947160"/>
            <a:ext cx="57912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F9D2398-9137-4CC6-8D79-75F9234F7F3C}"/>
              </a:ext>
            </a:extLst>
          </p:cNvPr>
          <p:cNvPicPr>
            <a:picLocks noChangeAspect="1"/>
          </p:cNvPicPr>
          <p:nvPr/>
        </p:nvPicPr>
        <p:blipFill>
          <a:blip r:embed="rId3"/>
          <a:stretch>
            <a:fillRect/>
          </a:stretch>
        </p:blipFill>
        <p:spPr>
          <a:xfrm>
            <a:off x="2269333" y="4290060"/>
            <a:ext cx="1066800" cy="1905000"/>
          </a:xfrm>
          <a:prstGeom prst="rect">
            <a:avLst/>
          </a:prstGeom>
        </p:spPr>
      </p:pic>
    </p:spTree>
    <p:extLst>
      <p:ext uri="{BB962C8B-B14F-4D97-AF65-F5344CB8AC3E}">
        <p14:creationId xmlns:p14="http://schemas.microsoft.com/office/powerpoint/2010/main" val="124630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79-CAB4-4CB3-857A-4C54148FEE04}"/>
              </a:ext>
            </a:extLst>
          </p:cNvPr>
          <p:cNvSpPr>
            <a:spLocks noGrp="1"/>
          </p:cNvSpPr>
          <p:nvPr>
            <p:ph type="title"/>
          </p:nvPr>
        </p:nvSpPr>
        <p:spPr/>
        <p:txBody>
          <a:bodyPr/>
          <a:lstStyle/>
          <a:p>
            <a:r>
              <a:rPr lang="en-US" dirty="0"/>
              <a:t>Example of Machine Learning</a:t>
            </a:r>
          </a:p>
        </p:txBody>
      </p:sp>
      <p:sp>
        <p:nvSpPr>
          <p:cNvPr id="3" name="Content Placeholder 2">
            <a:extLst>
              <a:ext uri="{FF2B5EF4-FFF2-40B4-BE49-F238E27FC236}">
                <a16:creationId xmlns:a16="http://schemas.microsoft.com/office/drawing/2014/main" id="{D4E916FF-22BB-40E3-86D9-4D6A0FC69F4C}"/>
              </a:ext>
            </a:extLst>
          </p:cNvPr>
          <p:cNvSpPr>
            <a:spLocks noGrp="1"/>
          </p:cNvSpPr>
          <p:nvPr>
            <p:ph idx="1"/>
          </p:nvPr>
        </p:nvSpPr>
        <p:spPr>
          <a:xfrm>
            <a:off x="1484311" y="1866899"/>
            <a:ext cx="10018713" cy="3124201"/>
          </a:xfrm>
        </p:spPr>
        <p:txBody>
          <a:bodyPr/>
          <a:lstStyle/>
          <a:p>
            <a:pPr marL="0" indent="0">
              <a:buNone/>
            </a:pPr>
            <a:r>
              <a:rPr lang="en-GB" dirty="0"/>
              <a:t>Example#2:</a:t>
            </a:r>
          </a:p>
          <a:p>
            <a:pPr lvl="1"/>
            <a:r>
              <a:rPr lang="en-GB" dirty="0"/>
              <a:t>T: Recognizing hand-written digits </a:t>
            </a:r>
          </a:p>
          <a:p>
            <a:pPr lvl="1"/>
            <a:r>
              <a:rPr lang="en-GB" dirty="0"/>
              <a:t>P: Percentage of digits correctly classified </a:t>
            </a:r>
          </a:p>
          <a:p>
            <a:pPr lvl="1"/>
            <a:r>
              <a:rPr lang="en-GB" dirty="0"/>
              <a:t>E: Database of human-</a:t>
            </a:r>
            <a:r>
              <a:rPr lang="en-GB" dirty="0" err="1"/>
              <a:t>labeled</a:t>
            </a:r>
            <a:r>
              <a:rPr lang="en-GB" dirty="0"/>
              <a:t> images of handwritten digits </a:t>
            </a:r>
          </a:p>
          <a:p>
            <a:endParaRPr lang="en-US" dirty="0"/>
          </a:p>
        </p:txBody>
      </p:sp>
      <p:pic>
        <p:nvPicPr>
          <p:cNvPr id="4" name="Picture 2" descr="Image Classification in 10 Minutes with MNIST Dataset">
            <a:extLst>
              <a:ext uri="{FF2B5EF4-FFF2-40B4-BE49-F238E27FC236}">
                <a16:creationId xmlns:a16="http://schemas.microsoft.com/office/drawing/2014/main" id="{EC368068-9F11-407E-91F4-46FAACF46A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2" r="46858"/>
          <a:stretch/>
        </p:blipFill>
        <p:spPr bwMode="auto">
          <a:xfrm>
            <a:off x="2746183" y="4419602"/>
            <a:ext cx="2739525" cy="20400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478630C-F63A-48C0-8531-F5737EDD5A9B}"/>
              </a:ext>
            </a:extLst>
          </p:cNvPr>
          <p:cNvPicPr>
            <a:picLocks noChangeAspect="1"/>
          </p:cNvPicPr>
          <p:nvPr/>
        </p:nvPicPr>
        <p:blipFill>
          <a:blip r:embed="rId3"/>
          <a:stretch>
            <a:fillRect/>
          </a:stretch>
        </p:blipFill>
        <p:spPr>
          <a:xfrm>
            <a:off x="5677732" y="4144125"/>
            <a:ext cx="1981372" cy="2591025"/>
          </a:xfrm>
          <a:prstGeom prst="rect">
            <a:avLst/>
          </a:prstGeom>
        </p:spPr>
      </p:pic>
      <p:pic>
        <p:nvPicPr>
          <p:cNvPr id="6" name="Picture 5">
            <a:extLst>
              <a:ext uri="{FF2B5EF4-FFF2-40B4-BE49-F238E27FC236}">
                <a16:creationId xmlns:a16="http://schemas.microsoft.com/office/drawing/2014/main" id="{BE482508-C092-41C6-8F33-673875F60987}"/>
              </a:ext>
            </a:extLst>
          </p:cNvPr>
          <p:cNvPicPr>
            <a:picLocks noChangeAspect="1"/>
          </p:cNvPicPr>
          <p:nvPr/>
        </p:nvPicPr>
        <p:blipFill>
          <a:blip r:embed="rId4"/>
          <a:stretch>
            <a:fillRect/>
          </a:stretch>
        </p:blipFill>
        <p:spPr>
          <a:xfrm>
            <a:off x="7780170" y="4104497"/>
            <a:ext cx="1255885" cy="2670279"/>
          </a:xfrm>
          <a:prstGeom prst="rect">
            <a:avLst/>
          </a:prstGeom>
        </p:spPr>
      </p:pic>
    </p:spTree>
    <p:extLst>
      <p:ext uri="{BB962C8B-B14F-4D97-AF65-F5344CB8AC3E}">
        <p14:creationId xmlns:p14="http://schemas.microsoft.com/office/powerpoint/2010/main" val="336695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3DDC-A264-4D3F-877C-CF60F78C84F5}"/>
              </a:ext>
            </a:extLst>
          </p:cNvPr>
          <p:cNvSpPr>
            <a:spLocks noGrp="1"/>
          </p:cNvSpPr>
          <p:nvPr>
            <p:ph type="title"/>
          </p:nvPr>
        </p:nvSpPr>
        <p:spPr/>
        <p:txBody>
          <a:bodyPr/>
          <a:lstStyle/>
          <a:p>
            <a:r>
              <a:rPr lang="en-US" dirty="0"/>
              <a:t>Categories of Machine Learning</a:t>
            </a:r>
          </a:p>
        </p:txBody>
      </p:sp>
      <p:sp>
        <p:nvSpPr>
          <p:cNvPr id="3" name="Content Placeholder 2">
            <a:extLst>
              <a:ext uri="{FF2B5EF4-FFF2-40B4-BE49-F238E27FC236}">
                <a16:creationId xmlns:a16="http://schemas.microsoft.com/office/drawing/2014/main" id="{8C0B47BA-0DA2-4275-832E-4CA28CD8C712}"/>
              </a:ext>
            </a:extLst>
          </p:cNvPr>
          <p:cNvSpPr>
            <a:spLocks noGrp="1"/>
          </p:cNvSpPr>
          <p:nvPr>
            <p:ph idx="1"/>
          </p:nvPr>
        </p:nvSpPr>
        <p:spPr>
          <a:xfrm>
            <a:off x="1484311" y="1866899"/>
            <a:ext cx="10018713" cy="3124201"/>
          </a:xfrm>
        </p:spPr>
        <p:txBody>
          <a:bodyPr/>
          <a:lstStyle/>
          <a:p>
            <a:r>
              <a:rPr lang="en-GB" dirty="0"/>
              <a:t>Machine learning algorithms are often categorized as follows:</a:t>
            </a:r>
          </a:p>
          <a:p>
            <a:pPr lvl="1"/>
            <a:r>
              <a:rPr lang="en-GB" dirty="0"/>
              <a:t>Supervised Learning</a:t>
            </a:r>
          </a:p>
          <a:p>
            <a:pPr lvl="1"/>
            <a:r>
              <a:rPr lang="en-GB" dirty="0"/>
              <a:t>Unsupervised Learning</a:t>
            </a:r>
          </a:p>
          <a:p>
            <a:pPr lvl="1"/>
            <a:r>
              <a:rPr lang="en-GB" dirty="0"/>
              <a:t>Reinforcement Learning</a:t>
            </a:r>
          </a:p>
          <a:p>
            <a:pPr lvl="1"/>
            <a:r>
              <a:rPr lang="en-GB" dirty="0"/>
              <a:t>Sometimes Semi-supervised also</a:t>
            </a:r>
            <a:endParaRPr lang="en-US" dirty="0"/>
          </a:p>
        </p:txBody>
      </p:sp>
      <p:pic>
        <p:nvPicPr>
          <p:cNvPr id="4" name="Picture 3">
            <a:extLst>
              <a:ext uri="{FF2B5EF4-FFF2-40B4-BE49-F238E27FC236}">
                <a16:creationId xmlns:a16="http://schemas.microsoft.com/office/drawing/2014/main" id="{CD9FF6AF-F198-42DF-9EEF-81ADB52C8756}"/>
              </a:ext>
            </a:extLst>
          </p:cNvPr>
          <p:cNvPicPr>
            <a:picLocks noChangeAspect="1"/>
          </p:cNvPicPr>
          <p:nvPr/>
        </p:nvPicPr>
        <p:blipFill>
          <a:blip r:embed="rId2"/>
          <a:stretch>
            <a:fillRect/>
          </a:stretch>
        </p:blipFill>
        <p:spPr>
          <a:xfrm>
            <a:off x="6493667" y="3428999"/>
            <a:ext cx="4795457" cy="2054385"/>
          </a:xfrm>
          <a:prstGeom prst="rect">
            <a:avLst/>
          </a:prstGeom>
        </p:spPr>
      </p:pic>
    </p:spTree>
    <p:extLst>
      <p:ext uri="{BB962C8B-B14F-4D97-AF65-F5344CB8AC3E}">
        <p14:creationId xmlns:p14="http://schemas.microsoft.com/office/powerpoint/2010/main" val="239965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6B9F-FE2A-407D-A773-63952F82CFBA}"/>
              </a:ext>
            </a:extLst>
          </p:cNvPr>
          <p:cNvSpPr>
            <a:spLocks noGrp="1"/>
          </p:cNvSpPr>
          <p:nvPr>
            <p:ph type="title"/>
          </p:nvPr>
        </p:nvSpPr>
        <p:spPr/>
        <p:txBody>
          <a:bodyPr/>
          <a:lstStyle/>
          <a:p>
            <a:r>
              <a:rPr lang="en-US" dirty="0"/>
              <a:t>Supervised VS Unsupervised Machine Learning</a:t>
            </a:r>
          </a:p>
        </p:txBody>
      </p:sp>
      <p:pic>
        <p:nvPicPr>
          <p:cNvPr id="4" name="Content Placeholder 3">
            <a:extLst>
              <a:ext uri="{FF2B5EF4-FFF2-40B4-BE49-F238E27FC236}">
                <a16:creationId xmlns:a16="http://schemas.microsoft.com/office/drawing/2014/main" id="{9DE2F2F9-C60A-4C0B-BD01-1CEAEE34AB12}"/>
              </a:ext>
            </a:extLst>
          </p:cNvPr>
          <p:cNvPicPr>
            <a:picLocks noGrp="1" noChangeAspect="1"/>
          </p:cNvPicPr>
          <p:nvPr>
            <p:ph idx="1"/>
          </p:nvPr>
        </p:nvPicPr>
        <p:blipFill>
          <a:blip r:embed="rId2"/>
          <a:stretch>
            <a:fillRect/>
          </a:stretch>
        </p:blipFill>
        <p:spPr>
          <a:xfrm>
            <a:off x="2851368" y="2464553"/>
            <a:ext cx="6489264" cy="3910092"/>
          </a:xfrm>
          <a:prstGeom prst="rect">
            <a:avLst/>
          </a:prstGeom>
        </p:spPr>
      </p:pic>
    </p:spTree>
    <p:extLst>
      <p:ext uri="{BB962C8B-B14F-4D97-AF65-F5344CB8AC3E}">
        <p14:creationId xmlns:p14="http://schemas.microsoft.com/office/powerpoint/2010/main" val="232906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D02-318A-475D-A32E-7B82887628C6}"/>
              </a:ext>
            </a:extLst>
          </p:cNvPr>
          <p:cNvSpPr>
            <a:spLocks noGrp="1"/>
          </p:cNvSpPr>
          <p:nvPr>
            <p:ph type="title"/>
          </p:nvPr>
        </p:nvSpPr>
        <p:spPr/>
        <p:txBody>
          <a:bodyPr/>
          <a:lstStyle/>
          <a:p>
            <a:r>
              <a:rPr lang="en-US" dirty="0"/>
              <a:t>Example of Supervised VS Unsupervised Machine Learning</a:t>
            </a:r>
          </a:p>
        </p:txBody>
      </p:sp>
      <p:pic>
        <p:nvPicPr>
          <p:cNvPr id="4" name="Content Placeholder 3">
            <a:extLst>
              <a:ext uri="{FF2B5EF4-FFF2-40B4-BE49-F238E27FC236}">
                <a16:creationId xmlns:a16="http://schemas.microsoft.com/office/drawing/2014/main" id="{D4EC850A-8F7E-403D-AAF3-1A1E17E7F86B}"/>
              </a:ext>
            </a:extLst>
          </p:cNvPr>
          <p:cNvPicPr>
            <a:picLocks noGrp="1" noChangeAspect="1"/>
          </p:cNvPicPr>
          <p:nvPr>
            <p:ph idx="1"/>
          </p:nvPr>
        </p:nvPicPr>
        <p:blipFill>
          <a:blip r:embed="rId2"/>
          <a:stretch>
            <a:fillRect/>
          </a:stretch>
        </p:blipFill>
        <p:spPr>
          <a:xfrm>
            <a:off x="2568197" y="2433830"/>
            <a:ext cx="7850940" cy="3971544"/>
          </a:xfrm>
          <a:prstGeom prst="rect">
            <a:avLst/>
          </a:prstGeom>
        </p:spPr>
      </p:pic>
    </p:spTree>
    <p:extLst>
      <p:ext uri="{BB962C8B-B14F-4D97-AF65-F5344CB8AC3E}">
        <p14:creationId xmlns:p14="http://schemas.microsoft.com/office/powerpoint/2010/main" val="284147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E0BE-21EA-49F9-9BFC-9B52F8479EE1}"/>
              </a:ext>
            </a:extLst>
          </p:cNvPr>
          <p:cNvSpPr>
            <a:spLocks noGrp="1"/>
          </p:cNvSpPr>
          <p:nvPr>
            <p:ph type="title"/>
          </p:nvPr>
        </p:nvSpPr>
        <p:spPr/>
        <p:txBody>
          <a:bodyPr/>
          <a:lstStyle/>
          <a:p>
            <a:r>
              <a:rPr lang="en-US" dirty="0"/>
              <a:t>Example of Supervised VS Unsupervised Machine Learning</a:t>
            </a:r>
          </a:p>
        </p:txBody>
      </p:sp>
      <p:pic>
        <p:nvPicPr>
          <p:cNvPr id="5" name="Picture 4">
            <a:extLst>
              <a:ext uri="{FF2B5EF4-FFF2-40B4-BE49-F238E27FC236}">
                <a16:creationId xmlns:a16="http://schemas.microsoft.com/office/drawing/2014/main" id="{0D726011-EB7A-459F-9F35-D9762B763B39}"/>
              </a:ext>
            </a:extLst>
          </p:cNvPr>
          <p:cNvPicPr>
            <a:picLocks noChangeAspect="1"/>
          </p:cNvPicPr>
          <p:nvPr/>
        </p:nvPicPr>
        <p:blipFill>
          <a:blip r:embed="rId2"/>
          <a:stretch>
            <a:fillRect/>
          </a:stretch>
        </p:blipFill>
        <p:spPr>
          <a:xfrm>
            <a:off x="6493667" y="3428047"/>
            <a:ext cx="3971828" cy="2790824"/>
          </a:xfrm>
          <a:prstGeom prst="rect">
            <a:avLst/>
          </a:prstGeom>
        </p:spPr>
      </p:pic>
      <p:pic>
        <p:nvPicPr>
          <p:cNvPr id="6" name="Picture 5">
            <a:extLst>
              <a:ext uri="{FF2B5EF4-FFF2-40B4-BE49-F238E27FC236}">
                <a16:creationId xmlns:a16="http://schemas.microsoft.com/office/drawing/2014/main" id="{CD188D3C-618E-42B7-B7D3-88A1FFA268E5}"/>
              </a:ext>
            </a:extLst>
          </p:cNvPr>
          <p:cNvPicPr>
            <a:picLocks noChangeAspect="1"/>
          </p:cNvPicPr>
          <p:nvPr/>
        </p:nvPicPr>
        <p:blipFill>
          <a:blip r:embed="rId3"/>
          <a:stretch>
            <a:fillRect/>
          </a:stretch>
        </p:blipFill>
        <p:spPr>
          <a:xfrm>
            <a:off x="2124171" y="3428047"/>
            <a:ext cx="3971829" cy="2790824"/>
          </a:xfrm>
          <a:prstGeom prst="rect">
            <a:avLst/>
          </a:prstGeom>
        </p:spPr>
      </p:pic>
      <p:sp>
        <p:nvSpPr>
          <p:cNvPr id="8" name="TextBox 7">
            <a:extLst>
              <a:ext uri="{FF2B5EF4-FFF2-40B4-BE49-F238E27FC236}">
                <a16:creationId xmlns:a16="http://schemas.microsoft.com/office/drawing/2014/main" id="{E1925329-5EE2-4ED2-AF3F-368C95AA347A}"/>
              </a:ext>
            </a:extLst>
          </p:cNvPr>
          <p:cNvSpPr txBox="1"/>
          <p:nvPr/>
        </p:nvSpPr>
        <p:spPr>
          <a:xfrm>
            <a:off x="2770489" y="2757701"/>
            <a:ext cx="2679192" cy="369332"/>
          </a:xfrm>
          <a:prstGeom prst="rect">
            <a:avLst/>
          </a:prstGeom>
          <a:noFill/>
        </p:spPr>
        <p:txBody>
          <a:bodyPr wrap="square" rtlCol="0">
            <a:spAutoFit/>
          </a:bodyPr>
          <a:lstStyle/>
          <a:p>
            <a:pPr algn="ctr"/>
            <a:r>
              <a:rPr lang="en-US" dirty="0"/>
              <a:t>Supervised</a:t>
            </a:r>
          </a:p>
        </p:txBody>
      </p:sp>
      <p:sp>
        <p:nvSpPr>
          <p:cNvPr id="11" name="TextBox 10">
            <a:extLst>
              <a:ext uri="{FF2B5EF4-FFF2-40B4-BE49-F238E27FC236}">
                <a16:creationId xmlns:a16="http://schemas.microsoft.com/office/drawing/2014/main" id="{8BAD8D76-9C21-4B11-A9B2-A7A93C9B5052}"/>
              </a:ext>
            </a:extLst>
          </p:cNvPr>
          <p:cNvSpPr txBox="1"/>
          <p:nvPr/>
        </p:nvSpPr>
        <p:spPr>
          <a:xfrm>
            <a:off x="7139985" y="2757701"/>
            <a:ext cx="2679192" cy="369332"/>
          </a:xfrm>
          <a:prstGeom prst="rect">
            <a:avLst/>
          </a:prstGeom>
          <a:noFill/>
        </p:spPr>
        <p:txBody>
          <a:bodyPr wrap="square" rtlCol="0">
            <a:spAutoFit/>
          </a:bodyPr>
          <a:lstStyle/>
          <a:p>
            <a:pPr algn="ctr"/>
            <a:r>
              <a:rPr lang="en-US" dirty="0"/>
              <a:t>Unsupervised</a:t>
            </a:r>
          </a:p>
        </p:txBody>
      </p:sp>
    </p:spTree>
    <p:extLst>
      <p:ext uri="{BB962C8B-B14F-4D97-AF65-F5344CB8AC3E}">
        <p14:creationId xmlns:p14="http://schemas.microsoft.com/office/powerpoint/2010/main" val="2419002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1286</TotalTime>
  <Words>1038</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Corbel</vt:lpstr>
      <vt:lpstr>Parallax</vt:lpstr>
      <vt:lpstr>Machine Learning Supervised Learning</vt:lpstr>
      <vt:lpstr>Content</vt:lpstr>
      <vt:lpstr>Machine learning</vt:lpstr>
      <vt:lpstr>Example of Machine Learning</vt:lpstr>
      <vt:lpstr>Example of Machine Learning</vt:lpstr>
      <vt:lpstr>Categories of Machine Learning</vt:lpstr>
      <vt:lpstr>Supervised VS Unsupervised Machine Learning</vt:lpstr>
      <vt:lpstr>Example of Supervised VS Unsupervised Machine Learning</vt:lpstr>
      <vt:lpstr>Example of Supervised VS Unsupervised Machine Learning</vt:lpstr>
      <vt:lpstr>Example of Supervised VS Unsupervised Machine Learning</vt:lpstr>
      <vt:lpstr>Supervised VS Unsupervised Machine Learning</vt:lpstr>
      <vt:lpstr>Classification</vt:lpstr>
      <vt:lpstr>Classification</vt:lpstr>
      <vt:lpstr>Classification</vt:lpstr>
      <vt:lpstr>Regression</vt:lpstr>
      <vt:lpstr>Classification VS Regression</vt:lpstr>
      <vt:lpstr>Classification VS Regression</vt:lpstr>
      <vt:lpstr>Classification VS Regression</vt:lpstr>
      <vt:lpstr>Classification VS Regression</vt:lpstr>
      <vt:lpstr>Selection of Machine Learning Algorithm</vt:lpstr>
      <vt:lpstr>Selection of Machine Learning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Zainab</dc:creator>
  <cp:lastModifiedBy>Syeda Zainab Yousaf Zaidi</cp:lastModifiedBy>
  <cp:revision>30</cp:revision>
  <dcterms:created xsi:type="dcterms:W3CDTF">2020-04-24T20:16:40Z</dcterms:created>
  <dcterms:modified xsi:type="dcterms:W3CDTF">2021-05-17T04:59:17Z</dcterms:modified>
</cp:coreProperties>
</file>