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6" r:id="rId10"/>
    <p:sldId id="267" r:id="rId11"/>
    <p:sldId id="268" r:id="rId12"/>
    <p:sldId id="270" r:id="rId13"/>
    <p:sldId id="269" r:id="rId14"/>
    <p:sldId id="271" r:id="rId15"/>
    <p:sldId id="32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8" d="100"/>
          <a:sy n="118" d="100"/>
        </p:scale>
        <p:origin x="11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53DE58-3B2A-4857-B3D2-745165AD71A4}" type="datetimeFigureOut">
              <a:rPr lang="en-US" smtClean="0"/>
              <a:t>6/2/2020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394473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3DE58-3B2A-4857-B3D2-745165AD71A4}"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321133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3DE58-3B2A-4857-B3D2-745165AD71A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3006064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3DE58-3B2A-4857-B3D2-745165AD71A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141986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3DE58-3B2A-4857-B3D2-745165AD71A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2973694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3DE58-3B2A-4857-B3D2-745165AD71A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1773105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3DE58-3B2A-4857-B3D2-745165AD71A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1432244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3DE58-3B2A-4857-B3D2-745165AD71A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2119594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3DE58-3B2A-4857-B3D2-745165AD71A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346105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3DE58-3B2A-4857-B3D2-745165AD71A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790529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3DE58-3B2A-4857-B3D2-745165AD71A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355646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53DE58-3B2A-4857-B3D2-745165AD71A4}"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227314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3DE58-3B2A-4857-B3D2-745165AD71A4}" type="datetimeFigureOut">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340908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53DE58-3B2A-4857-B3D2-745165AD71A4}"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137344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3DE58-3B2A-4857-B3D2-745165AD71A4}" type="datetimeFigureOut">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2450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3DE58-3B2A-4857-B3D2-745165AD71A4}"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236956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3DE58-3B2A-4857-B3D2-745165AD71A4}"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05832-2D93-4A9F-B71A-E2A18A8874B9}" type="slidenum">
              <a:rPr lang="en-US" smtClean="0"/>
              <a:t>‹#›</a:t>
            </a:fld>
            <a:endParaRPr lang="en-US"/>
          </a:p>
        </p:txBody>
      </p:sp>
    </p:spTree>
    <p:extLst>
      <p:ext uri="{BB962C8B-B14F-4D97-AF65-F5344CB8AC3E}">
        <p14:creationId xmlns:p14="http://schemas.microsoft.com/office/powerpoint/2010/main" val="196544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53DE58-3B2A-4857-B3D2-745165AD71A4}" type="datetimeFigureOut">
              <a:rPr lang="en-US" smtClean="0"/>
              <a:t>6/2/2020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805832-2D93-4A9F-B71A-E2A18A8874B9}" type="slidenum">
              <a:rPr lang="en-US" smtClean="0"/>
              <a:t>‹#›</a:t>
            </a:fld>
            <a:endParaRPr lang="en-US"/>
          </a:p>
        </p:txBody>
      </p:sp>
    </p:spTree>
    <p:extLst>
      <p:ext uri="{BB962C8B-B14F-4D97-AF65-F5344CB8AC3E}">
        <p14:creationId xmlns:p14="http://schemas.microsoft.com/office/powerpoint/2010/main" val="1524563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03A1-C820-41CF-9724-E06504A18BD8}"/>
              </a:ext>
            </a:extLst>
          </p:cNvPr>
          <p:cNvSpPr>
            <a:spLocks noGrp="1"/>
          </p:cNvSpPr>
          <p:nvPr>
            <p:ph type="ctrTitle"/>
          </p:nvPr>
        </p:nvSpPr>
        <p:spPr/>
        <p:txBody>
          <a:bodyPr>
            <a:normAutofit/>
          </a:bodyPr>
          <a:lstStyle/>
          <a:p>
            <a:r>
              <a:rPr lang="en-US" dirty="0"/>
              <a:t>Machine Learning</a:t>
            </a:r>
            <a:br>
              <a:rPr lang="en-US" dirty="0"/>
            </a:br>
            <a:r>
              <a:rPr lang="en-US" sz="3200" dirty="0"/>
              <a:t>Supervised Learning</a:t>
            </a:r>
            <a:br>
              <a:rPr lang="en-US" sz="3200" dirty="0"/>
            </a:br>
            <a:r>
              <a:rPr lang="en-US" sz="3200" dirty="0"/>
              <a:t>Preliminaries for a Predictive Model</a:t>
            </a:r>
            <a:endParaRPr lang="en-US" dirty="0"/>
          </a:p>
        </p:txBody>
      </p:sp>
      <p:sp>
        <p:nvSpPr>
          <p:cNvPr id="3" name="Subtitle 2">
            <a:extLst>
              <a:ext uri="{FF2B5EF4-FFF2-40B4-BE49-F238E27FC236}">
                <a16:creationId xmlns:a16="http://schemas.microsoft.com/office/drawing/2014/main" id="{640FC5B4-079F-42F7-AEDC-278541F38D24}"/>
              </a:ext>
            </a:extLst>
          </p:cNvPr>
          <p:cNvSpPr>
            <a:spLocks noGrp="1"/>
          </p:cNvSpPr>
          <p:nvPr>
            <p:ph type="subTitle" idx="1"/>
          </p:nvPr>
        </p:nvSpPr>
        <p:spPr/>
        <p:txBody>
          <a:bodyPr/>
          <a:lstStyle/>
          <a:p>
            <a:r>
              <a:rPr lang="en-US" dirty="0"/>
              <a:t>Instructor: Zainab Yousuf</a:t>
            </a:r>
          </a:p>
        </p:txBody>
      </p:sp>
    </p:spTree>
    <p:extLst>
      <p:ext uri="{BB962C8B-B14F-4D97-AF65-F5344CB8AC3E}">
        <p14:creationId xmlns:p14="http://schemas.microsoft.com/office/powerpoint/2010/main" val="239148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9CBC-A016-44EA-A198-06A04064B1F4}"/>
              </a:ext>
            </a:extLst>
          </p:cNvPr>
          <p:cNvSpPr>
            <a:spLocks noGrp="1"/>
          </p:cNvSpPr>
          <p:nvPr>
            <p:ph type="title"/>
          </p:nvPr>
        </p:nvSpPr>
        <p:spPr/>
        <p:txBody>
          <a:bodyPr/>
          <a:lstStyle/>
          <a:p>
            <a:r>
              <a:rPr lang="en-US" dirty="0"/>
              <a:t>Probability of Dependent &amp; Independent Events </a:t>
            </a:r>
          </a:p>
        </p:txBody>
      </p:sp>
      <p:sp>
        <p:nvSpPr>
          <p:cNvPr id="3" name="Content Placeholder 2">
            <a:extLst>
              <a:ext uri="{FF2B5EF4-FFF2-40B4-BE49-F238E27FC236}">
                <a16:creationId xmlns:a16="http://schemas.microsoft.com/office/drawing/2014/main" id="{6F140F89-963D-4E51-BA59-7A95C9649F2A}"/>
              </a:ext>
            </a:extLst>
          </p:cNvPr>
          <p:cNvSpPr>
            <a:spLocks noGrp="1"/>
          </p:cNvSpPr>
          <p:nvPr>
            <p:ph idx="1"/>
          </p:nvPr>
        </p:nvSpPr>
        <p:spPr/>
        <p:txBody>
          <a:bodyPr>
            <a:normAutofit fontScale="92500" lnSpcReduction="20000"/>
          </a:bodyPr>
          <a:lstStyle/>
          <a:p>
            <a:r>
              <a:rPr lang="en-GB" dirty="0"/>
              <a:t>Two events are independent when the outcome of the first event does not influence the outcome of the second event. And when we determine the probability of two independent events we multiply the probability of the first event by the probability of the second event.</a:t>
            </a:r>
          </a:p>
          <a:p>
            <a:pPr lvl="1"/>
            <a:r>
              <a:rPr lang="en-GB" dirty="0"/>
              <a:t>P(</a:t>
            </a:r>
            <a:r>
              <a:rPr lang="en-GB" dirty="0" err="1"/>
              <a:t>XandY</a:t>
            </a:r>
            <a:r>
              <a:rPr lang="en-GB" dirty="0"/>
              <a:t>)=P(X)⋅P(Y)   or   </a:t>
            </a:r>
            <a:r>
              <a:rPr lang="es-ES" dirty="0"/>
              <a:t>P(X∩Y)=P(X).P(Y)</a:t>
            </a:r>
            <a:r>
              <a:rPr lang="en-GB" dirty="0"/>
              <a:t> </a:t>
            </a:r>
          </a:p>
          <a:p>
            <a:r>
              <a:rPr lang="en-GB" dirty="0"/>
              <a:t>Two events are dependent when the outcome of the first event influences the outcome of the second event. The probability of two dependent events is the product of the probability of X and the probability of Y AFTER X occurs which is called as conditional probability.</a:t>
            </a:r>
          </a:p>
          <a:p>
            <a:pPr lvl="1"/>
            <a:r>
              <a:rPr lang="en-GB" dirty="0"/>
              <a:t>P(</a:t>
            </a:r>
            <a:r>
              <a:rPr lang="en-GB" dirty="0" err="1"/>
              <a:t>XandY</a:t>
            </a:r>
            <a:r>
              <a:rPr lang="en-GB" dirty="0"/>
              <a:t>)=P(X)⋅P(Y After X)   or    P(X</a:t>
            </a:r>
            <a:r>
              <a:rPr lang="en-US" i="1" dirty="0"/>
              <a:t>∩Y)=P(X).P(Y|X)  </a:t>
            </a:r>
            <a:endParaRPr lang="en-GB" dirty="0"/>
          </a:p>
        </p:txBody>
      </p:sp>
    </p:spTree>
    <p:extLst>
      <p:ext uri="{BB962C8B-B14F-4D97-AF65-F5344CB8AC3E}">
        <p14:creationId xmlns:p14="http://schemas.microsoft.com/office/powerpoint/2010/main" val="88745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6500D-02C4-4406-A04F-1D4717E7B3B7}"/>
              </a:ext>
            </a:extLst>
          </p:cNvPr>
          <p:cNvSpPr>
            <a:spLocks noGrp="1"/>
          </p:cNvSpPr>
          <p:nvPr>
            <p:ph type="title"/>
          </p:nvPr>
        </p:nvSpPr>
        <p:spPr/>
        <p:txBody>
          <a:bodyPr/>
          <a:lstStyle/>
          <a:p>
            <a:r>
              <a:rPr lang="en-US" dirty="0"/>
              <a:t>Probability of Dependent &amp; Independent Events </a:t>
            </a:r>
          </a:p>
        </p:txBody>
      </p:sp>
      <p:sp>
        <p:nvSpPr>
          <p:cNvPr id="3" name="Content Placeholder 2">
            <a:extLst>
              <a:ext uri="{FF2B5EF4-FFF2-40B4-BE49-F238E27FC236}">
                <a16:creationId xmlns:a16="http://schemas.microsoft.com/office/drawing/2014/main" id="{8D562616-2ECE-4F00-A631-1D9C22654720}"/>
              </a:ext>
            </a:extLst>
          </p:cNvPr>
          <p:cNvSpPr>
            <a:spLocks noGrp="1"/>
          </p:cNvSpPr>
          <p:nvPr>
            <p:ph idx="1"/>
          </p:nvPr>
        </p:nvSpPr>
        <p:spPr>
          <a:xfrm>
            <a:off x="1484310" y="2280356"/>
            <a:ext cx="10018713" cy="4007555"/>
          </a:xfrm>
        </p:spPr>
        <p:txBody>
          <a:bodyPr>
            <a:normAutofit fontScale="77500" lnSpcReduction="20000"/>
          </a:bodyPr>
          <a:lstStyle/>
          <a:p>
            <a:r>
              <a:rPr lang="en-GB" dirty="0"/>
              <a:t>Example of Independent Events: If one has three dice what is the probability of getting three 4s?</a:t>
            </a:r>
          </a:p>
          <a:p>
            <a:pPr lvl="1"/>
            <a:r>
              <a:rPr lang="en-GB" dirty="0"/>
              <a:t>The probability of getting a 4 on one dice is 1/6 (for each dice)</a:t>
            </a:r>
          </a:p>
          <a:p>
            <a:pPr lvl="1"/>
            <a:r>
              <a:rPr lang="en-GB" dirty="0"/>
              <a:t>The probability of getting 3 4s is:</a:t>
            </a:r>
          </a:p>
          <a:p>
            <a:pPr lvl="1"/>
            <a:r>
              <a:rPr lang="en-GB" dirty="0"/>
              <a:t>P(4and4and4)=1/6⋅1/6⋅1/6=1/216</a:t>
            </a:r>
            <a:endParaRPr lang="en-US" dirty="0"/>
          </a:p>
          <a:p>
            <a:pPr marL="285750" lvl="1"/>
            <a:r>
              <a:rPr lang="en-GB" sz="2400" dirty="0"/>
              <a:t>Example of dependent Events: What is the probability for you to choose two red cards in a deck of cards? (A deck of cards has 26 black and 26 red cards)</a:t>
            </a:r>
          </a:p>
          <a:p>
            <a:pPr marL="742950" lvl="2"/>
            <a:r>
              <a:rPr lang="en-GB" sz="2200" dirty="0"/>
              <a:t>The probability of choosing a red card randomly is: </a:t>
            </a:r>
            <a:r>
              <a:rPr lang="en-GB" dirty="0"/>
              <a:t>(for first time)</a:t>
            </a:r>
          </a:p>
          <a:p>
            <a:pPr marL="914400" lvl="3" indent="0">
              <a:buNone/>
            </a:pPr>
            <a:r>
              <a:rPr lang="en-GB" sz="2000" dirty="0"/>
              <a:t>		P(A)=P(red)=26/52=1/2</a:t>
            </a:r>
          </a:p>
          <a:p>
            <a:pPr marL="742950" lvl="2"/>
            <a:r>
              <a:rPr lang="en-GB" sz="2200" dirty="0"/>
              <a:t>The probability of choosing a second red card from the deck is now: </a:t>
            </a:r>
            <a:r>
              <a:rPr lang="en-GB" dirty="0"/>
              <a:t>(since the first red card is withdrawn)</a:t>
            </a:r>
            <a:endParaRPr lang="en-GB" sz="2200" dirty="0"/>
          </a:p>
          <a:p>
            <a:pPr marL="914400" lvl="3" indent="0">
              <a:buNone/>
            </a:pPr>
            <a:r>
              <a:rPr lang="en-GB" sz="2000" dirty="0"/>
              <a:t>		P(B/A)=P(red)=25/51</a:t>
            </a:r>
          </a:p>
          <a:p>
            <a:pPr marL="742950" lvl="2"/>
            <a:r>
              <a:rPr lang="en-GB" sz="2200" dirty="0"/>
              <a:t>The probability of 2 red cards is:</a:t>
            </a:r>
          </a:p>
          <a:p>
            <a:pPr marL="914400" lvl="3" indent="0">
              <a:buNone/>
            </a:pPr>
            <a:r>
              <a:rPr lang="en-GB" sz="2000" dirty="0"/>
              <a:t>		P(A and B)=P(A)*P(B/A)=1/2⋅25/51=25/102</a:t>
            </a:r>
          </a:p>
        </p:txBody>
      </p:sp>
    </p:spTree>
    <p:extLst>
      <p:ext uri="{BB962C8B-B14F-4D97-AF65-F5344CB8AC3E}">
        <p14:creationId xmlns:p14="http://schemas.microsoft.com/office/powerpoint/2010/main" val="281635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7EAC-3AD8-4222-92BE-994C35A6DC12}"/>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id="{E92ED6AE-23F2-461B-9E02-5551E3F8D59C}"/>
              </a:ext>
            </a:extLst>
          </p:cNvPr>
          <p:cNvSpPr>
            <a:spLocks noGrp="1"/>
          </p:cNvSpPr>
          <p:nvPr>
            <p:ph idx="1"/>
          </p:nvPr>
        </p:nvSpPr>
        <p:spPr/>
        <p:txBody>
          <a:bodyPr>
            <a:normAutofit fontScale="77500" lnSpcReduction="20000"/>
          </a:bodyPr>
          <a:lstStyle/>
          <a:p>
            <a:r>
              <a:rPr lang="en-GB" dirty="0"/>
              <a:t>The </a:t>
            </a:r>
            <a:r>
              <a:rPr lang="en-GB" b="1" i="1" dirty="0"/>
              <a:t>conditional probability</a:t>
            </a:r>
            <a:r>
              <a:rPr lang="en-GB" dirty="0"/>
              <a:t> of an event </a:t>
            </a:r>
            <a:r>
              <a:rPr lang="en-GB" i="1" dirty="0"/>
              <a:t>B</a:t>
            </a:r>
            <a:r>
              <a:rPr lang="en-GB" dirty="0"/>
              <a:t> is the probability that the event will occur given the knowledge that an event </a:t>
            </a:r>
            <a:r>
              <a:rPr lang="en-GB" i="1" dirty="0"/>
              <a:t>A</a:t>
            </a:r>
            <a:r>
              <a:rPr lang="en-GB" dirty="0"/>
              <a:t> has already occurred. This probability is written </a:t>
            </a:r>
            <a:r>
              <a:rPr lang="en-GB" i="1" dirty="0"/>
              <a:t>P(B|A)</a:t>
            </a:r>
            <a:r>
              <a:rPr lang="en-GB" dirty="0"/>
              <a:t>, notation for the </a:t>
            </a:r>
            <a:r>
              <a:rPr lang="en-GB" i="1" dirty="0"/>
              <a:t>probability of B given A</a:t>
            </a:r>
            <a:r>
              <a:rPr lang="en-GB" dirty="0"/>
              <a:t>. </a:t>
            </a:r>
          </a:p>
          <a:p>
            <a:r>
              <a:rPr lang="en-GB" dirty="0"/>
              <a:t>In the case where events </a:t>
            </a:r>
            <a:r>
              <a:rPr lang="en-GB" i="1" dirty="0"/>
              <a:t>A</a:t>
            </a:r>
            <a:r>
              <a:rPr lang="en-GB" dirty="0"/>
              <a:t> and </a:t>
            </a:r>
            <a:r>
              <a:rPr lang="en-GB" i="1" dirty="0"/>
              <a:t>B</a:t>
            </a:r>
            <a:r>
              <a:rPr lang="en-GB" dirty="0"/>
              <a:t> are </a:t>
            </a:r>
            <a:r>
              <a:rPr lang="en-GB" i="1" dirty="0"/>
              <a:t>independent</a:t>
            </a:r>
            <a:r>
              <a:rPr lang="en-GB" dirty="0"/>
              <a:t> (where event </a:t>
            </a:r>
            <a:r>
              <a:rPr lang="en-GB" i="1" dirty="0"/>
              <a:t>A</a:t>
            </a:r>
            <a:r>
              <a:rPr lang="en-GB" dirty="0"/>
              <a:t> has no effect on the probability of event </a:t>
            </a:r>
            <a:r>
              <a:rPr lang="en-GB" i="1" dirty="0"/>
              <a:t>B</a:t>
            </a:r>
            <a:r>
              <a:rPr lang="en-GB" dirty="0"/>
              <a:t>), the conditional probability of event </a:t>
            </a:r>
            <a:r>
              <a:rPr lang="en-GB" i="1" dirty="0"/>
              <a:t>B</a:t>
            </a:r>
            <a:r>
              <a:rPr lang="en-GB" dirty="0"/>
              <a:t> given event </a:t>
            </a:r>
            <a:r>
              <a:rPr lang="en-GB" i="1" dirty="0"/>
              <a:t>A</a:t>
            </a:r>
            <a:r>
              <a:rPr lang="en-GB" dirty="0"/>
              <a:t> is simply the probability of event </a:t>
            </a:r>
            <a:r>
              <a:rPr lang="en-GB" i="1" dirty="0"/>
              <a:t>B</a:t>
            </a:r>
            <a:r>
              <a:rPr lang="en-GB" dirty="0"/>
              <a:t>, that is </a:t>
            </a:r>
            <a:r>
              <a:rPr lang="en-GB" i="1" dirty="0"/>
              <a:t>P(B)</a:t>
            </a:r>
            <a:r>
              <a:rPr lang="en-GB" dirty="0"/>
              <a:t>.</a:t>
            </a:r>
          </a:p>
          <a:p>
            <a:r>
              <a:rPr lang="en-GB" b="1" dirty="0"/>
              <a:t>If events </a:t>
            </a:r>
            <a:r>
              <a:rPr lang="en-GB" b="1" i="1" dirty="0"/>
              <a:t>A</a:t>
            </a:r>
            <a:r>
              <a:rPr lang="en-GB" b="1" dirty="0"/>
              <a:t> and </a:t>
            </a:r>
            <a:r>
              <a:rPr lang="en-GB" b="1" i="1" dirty="0"/>
              <a:t>B</a:t>
            </a:r>
            <a:r>
              <a:rPr lang="en-GB" b="1" dirty="0"/>
              <a:t> are not independent, then the probability of the </a:t>
            </a:r>
            <a:r>
              <a:rPr lang="en-GB" b="1" i="1" dirty="0"/>
              <a:t>intersection of A and B</a:t>
            </a:r>
            <a:r>
              <a:rPr lang="en-GB" b="1" dirty="0"/>
              <a:t> (the probability that both events occur) is defined by</a:t>
            </a:r>
            <a:br>
              <a:rPr lang="en-GB" b="1" dirty="0"/>
            </a:br>
            <a:r>
              <a:rPr lang="en-GB" b="1" dirty="0"/>
              <a:t>								</a:t>
            </a:r>
            <a:r>
              <a:rPr lang="en-GB" b="1" i="1" dirty="0"/>
              <a:t>P(A </a:t>
            </a:r>
            <a:r>
              <a:rPr lang="en-US" i="1" dirty="0"/>
              <a:t>∩</a:t>
            </a:r>
            <a:r>
              <a:rPr lang="en-GB" b="1" i="1" dirty="0"/>
              <a:t> B) = P(A)P(B|A)</a:t>
            </a:r>
            <a:endParaRPr lang="en-GB" dirty="0"/>
          </a:p>
          <a:p>
            <a:r>
              <a:rPr lang="en-GB" dirty="0"/>
              <a:t>From this definition, the conditional probability </a:t>
            </a:r>
            <a:r>
              <a:rPr lang="en-GB" i="1" dirty="0"/>
              <a:t>P(B|A)</a:t>
            </a:r>
            <a:r>
              <a:rPr lang="en-GB" dirty="0"/>
              <a:t> is easily obtained by dividing </a:t>
            </a:r>
            <a:r>
              <a:rPr lang="en-GB" i="1" dirty="0"/>
              <a:t>P(A and B)</a:t>
            </a:r>
            <a:r>
              <a:rPr lang="en-GB" b="1" i="1" dirty="0"/>
              <a:t> </a:t>
            </a:r>
            <a:r>
              <a:rPr lang="en-GB" dirty="0"/>
              <a:t>by </a:t>
            </a:r>
            <a:r>
              <a:rPr lang="en-GB" i="1" dirty="0"/>
              <a:t>P(A)</a:t>
            </a:r>
            <a:endParaRPr lang="en-GB" dirty="0"/>
          </a:p>
          <a:p>
            <a:endParaRPr lang="en-US" dirty="0"/>
          </a:p>
        </p:txBody>
      </p:sp>
    </p:spTree>
    <p:extLst>
      <p:ext uri="{BB962C8B-B14F-4D97-AF65-F5344CB8AC3E}">
        <p14:creationId xmlns:p14="http://schemas.microsoft.com/office/powerpoint/2010/main" val="713083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DA32-76BD-4797-BC68-A7C867056F65}"/>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id="{C6EC3FD1-7F39-43B3-8FA4-A0FD56AA1250}"/>
              </a:ext>
            </a:extLst>
          </p:cNvPr>
          <p:cNvSpPr>
            <a:spLocks noGrp="1"/>
          </p:cNvSpPr>
          <p:nvPr>
            <p:ph idx="1"/>
          </p:nvPr>
        </p:nvSpPr>
        <p:spPr/>
        <p:txBody>
          <a:bodyPr>
            <a:normAutofit fontScale="85000" lnSpcReduction="20000"/>
          </a:bodyPr>
          <a:lstStyle/>
          <a:p>
            <a:r>
              <a:rPr lang="en-GB" dirty="0"/>
              <a:t>Conditional Probability is a measure of the probability of an event given that (by assumption, presumption, assertion or evidence) another event has already occurred. </a:t>
            </a:r>
          </a:p>
          <a:p>
            <a:r>
              <a:rPr lang="en-GB" dirty="0"/>
              <a:t>If the event of interest is A and the event B is known or assumed to have occurred, “the conditional probability of A given B”, is usually written as P(A|B).</a:t>
            </a:r>
          </a:p>
          <a:p>
            <a:endParaRPr lang="en-GB" dirty="0"/>
          </a:p>
          <a:p>
            <a:endParaRPr lang="en-GB" dirty="0"/>
          </a:p>
          <a:p>
            <a:r>
              <a:rPr lang="en-GB" b="1" dirty="0"/>
              <a:t>Example</a:t>
            </a:r>
            <a:r>
              <a:rPr lang="en-GB" dirty="0"/>
              <a:t>: Event A is that it is raining outside, and it has a 0.3 (30%) chance of raining today and Event B is that you will need to go outside, and that has a probability of 0.5 (50%).</a:t>
            </a:r>
          </a:p>
          <a:p>
            <a:pPr marL="0" indent="0">
              <a:buNone/>
            </a:pPr>
            <a:r>
              <a:rPr lang="en-GB" dirty="0"/>
              <a:t>							P(A|B) = (0.3*0.5)/0.3 = 50%</a:t>
            </a:r>
            <a:endParaRPr lang="en-US" dirty="0"/>
          </a:p>
          <a:p>
            <a:endParaRPr lang="en-US" dirty="0"/>
          </a:p>
        </p:txBody>
      </p:sp>
      <p:pic>
        <p:nvPicPr>
          <p:cNvPr id="4" name="Picture 3">
            <a:extLst>
              <a:ext uri="{FF2B5EF4-FFF2-40B4-BE49-F238E27FC236}">
                <a16:creationId xmlns:a16="http://schemas.microsoft.com/office/drawing/2014/main" id="{C15F7C45-6549-4041-86FA-53D1D421D6D2}"/>
              </a:ext>
            </a:extLst>
          </p:cNvPr>
          <p:cNvPicPr>
            <a:picLocks noChangeAspect="1"/>
          </p:cNvPicPr>
          <p:nvPr/>
        </p:nvPicPr>
        <p:blipFill>
          <a:blip r:embed="rId2"/>
          <a:stretch>
            <a:fillRect/>
          </a:stretch>
        </p:blipFill>
        <p:spPr>
          <a:xfrm>
            <a:off x="5138737" y="3768726"/>
            <a:ext cx="1914525" cy="742950"/>
          </a:xfrm>
          <a:prstGeom prst="rect">
            <a:avLst/>
          </a:prstGeom>
        </p:spPr>
      </p:pic>
    </p:spTree>
    <p:extLst>
      <p:ext uri="{BB962C8B-B14F-4D97-AF65-F5344CB8AC3E}">
        <p14:creationId xmlns:p14="http://schemas.microsoft.com/office/powerpoint/2010/main" val="382606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0BA9-75CB-45E6-B3DD-D27C6654FB5C}"/>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id="{F0D16A40-B2E6-46D7-9568-A1CC0CEC5C28}"/>
              </a:ext>
            </a:extLst>
          </p:cNvPr>
          <p:cNvSpPr>
            <a:spLocks noGrp="1"/>
          </p:cNvSpPr>
          <p:nvPr>
            <p:ph idx="1"/>
          </p:nvPr>
        </p:nvSpPr>
        <p:spPr>
          <a:xfrm>
            <a:off x="1484310" y="3058888"/>
            <a:ext cx="10018713" cy="3124201"/>
          </a:xfrm>
        </p:spPr>
        <p:txBody>
          <a:bodyPr>
            <a:normAutofit fontScale="92500" lnSpcReduction="20000"/>
          </a:bodyPr>
          <a:lstStyle/>
          <a:p>
            <a:r>
              <a:rPr lang="en-US" dirty="0"/>
              <a:t>Example: In a group of 100 sports car buyers, 40 bought alarm systems, 30 purchased bucket seats, and 20 purchased an alarm system and bucket seats. If a car buyer chosen at random bought an alarm system, what is the probability they also bought bucket seats?</a:t>
            </a:r>
          </a:p>
          <a:p>
            <a:pPr lvl="1" fontAlgn="base"/>
            <a:r>
              <a:rPr lang="en-US" sz="1800" dirty="0"/>
              <a:t>Step 1: Figure out P(A). It’s given in the question as 40%, or 0.4.</a:t>
            </a:r>
          </a:p>
          <a:p>
            <a:pPr lvl="1" fontAlgn="base"/>
            <a:r>
              <a:rPr lang="en-US" sz="1800" dirty="0"/>
              <a:t>Step 2: Figure out P(A∩B). This is the intersection of A and B: both happening together. It’s given in the question 20 out of 100 buyers, or 0.2.</a:t>
            </a:r>
          </a:p>
          <a:p>
            <a:pPr lvl="1" fontAlgn="base"/>
            <a:r>
              <a:rPr lang="en-US" sz="1800" dirty="0"/>
              <a:t>Step 3: Insert your answers into the formula:</a:t>
            </a:r>
            <a:br>
              <a:rPr lang="en-US" sz="1800" dirty="0"/>
            </a:br>
            <a:r>
              <a:rPr lang="en-US" sz="1800" dirty="0"/>
              <a:t>P(B|A) = P(A∩B) / P(A) = 0.2 / 0.4 = 0.5.</a:t>
            </a:r>
          </a:p>
          <a:p>
            <a:pPr lvl="1" fontAlgn="base"/>
            <a:r>
              <a:rPr lang="en-US" sz="1800" dirty="0"/>
              <a:t>The probability that a buyer bought bucket seats, given that they purchased an alarm system, is 50%.</a:t>
            </a:r>
          </a:p>
          <a:p>
            <a:endParaRPr lang="en-US" dirty="0"/>
          </a:p>
          <a:p>
            <a:endParaRPr lang="en-US" dirty="0"/>
          </a:p>
        </p:txBody>
      </p:sp>
    </p:spTree>
    <p:extLst>
      <p:ext uri="{BB962C8B-B14F-4D97-AF65-F5344CB8AC3E}">
        <p14:creationId xmlns:p14="http://schemas.microsoft.com/office/powerpoint/2010/main" val="2415190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4299-61F3-4E35-BBBB-BDDE393C37AE}"/>
              </a:ext>
            </a:extLst>
          </p:cNvPr>
          <p:cNvSpPr>
            <a:spLocks noGrp="1"/>
          </p:cNvSpPr>
          <p:nvPr>
            <p:ph type="title"/>
          </p:nvPr>
        </p:nvSpPr>
        <p:spPr>
          <a:xfrm>
            <a:off x="3905610" y="2552700"/>
            <a:ext cx="4380780" cy="1752599"/>
          </a:xfrm>
        </p:spPr>
        <p:txBody>
          <a:bodyPr/>
          <a:lstStyle/>
          <a:p>
            <a:r>
              <a:rPr lang="en-US" b="1" i="1" dirty="0">
                <a:solidFill>
                  <a:schemeClr val="accent1">
                    <a:lumMod val="75000"/>
                  </a:schemeClr>
                </a:solidFill>
              </a:rPr>
              <a:t>Thank You</a:t>
            </a:r>
          </a:p>
        </p:txBody>
      </p:sp>
    </p:spTree>
    <p:extLst>
      <p:ext uri="{BB962C8B-B14F-4D97-AF65-F5344CB8AC3E}">
        <p14:creationId xmlns:p14="http://schemas.microsoft.com/office/powerpoint/2010/main" val="53403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9DAC-B2F5-4484-8567-184D7C4E8613}"/>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B3AF21D3-62D6-4614-9D5F-E0EC4C591635}"/>
              </a:ext>
            </a:extLst>
          </p:cNvPr>
          <p:cNvSpPr>
            <a:spLocks noGrp="1"/>
          </p:cNvSpPr>
          <p:nvPr>
            <p:ph idx="1"/>
          </p:nvPr>
        </p:nvSpPr>
        <p:spPr>
          <a:xfrm>
            <a:off x="1484310" y="2438398"/>
            <a:ext cx="10018713" cy="3731491"/>
          </a:xfrm>
        </p:spPr>
        <p:txBody>
          <a:bodyPr>
            <a:normAutofit fontScale="92500" lnSpcReduction="20000"/>
          </a:bodyPr>
          <a:lstStyle/>
          <a:p>
            <a:pPr lvl="0"/>
            <a:r>
              <a:rPr lang="en-US" dirty="0"/>
              <a:t>Introduction to probability as a building block of Bayesian Classifier</a:t>
            </a:r>
          </a:p>
          <a:p>
            <a:pPr lvl="1"/>
            <a:r>
              <a:rPr lang="en-GB" dirty="0"/>
              <a:t>Probability theory</a:t>
            </a:r>
          </a:p>
          <a:p>
            <a:pPr lvl="1"/>
            <a:r>
              <a:rPr lang="en-GB" dirty="0"/>
              <a:t>Random Experiment</a:t>
            </a:r>
          </a:p>
          <a:p>
            <a:pPr lvl="1"/>
            <a:r>
              <a:rPr lang="en-GB" dirty="0"/>
              <a:t>Sample Space</a:t>
            </a:r>
          </a:p>
          <a:p>
            <a:pPr lvl="1"/>
            <a:r>
              <a:rPr lang="en-US" dirty="0"/>
              <a:t>Events</a:t>
            </a:r>
          </a:p>
          <a:p>
            <a:pPr lvl="1"/>
            <a:r>
              <a:rPr lang="en-US" dirty="0"/>
              <a:t>Types of Events</a:t>
            </a:r>
          </a:p>
          <a:p>
            <a:pPr lvl="1"/>
            <a:r>
              <a:rPr lang="en-GB" dirty="0"/>
              <a:t>Independent Events VS Dependent Events</a:t>
            </a:r>
          </a:p>
          <a:p>
            <a:pPr lvl="1"/>
            <a:r>
              <a:rPr lang="en-US" dirty="0"/>
              <a:t>Probability of events</a:t>
            </a:r>
          </a:p>
          <a:p>
            <a:pPr lvl="1"/>
            <a:r>
              <a:rPr lang="en-US" dirty="0"/>
              <a:t>Probability of Dependent &amp; Independent Events </a:t>
            </a:r>
          </a:p>
          <a:p>
            <a:pPr lvl="1"/>
            <a:r>
              <a:rPr lang="en-US" dirty="0"/>
              <a:t>Conditional Probability</a:t>
            </a:r>
          </a:p>
          <a:p>
            <a:endParaRPr lang="en-US" dirty="0"/>
          </a:p>
        </p:txBody>
      </p:sp>
    </p:spTree>
    <p:extLst>
      <p:ext uri="{BB962C8B-B14F-4D97-AF65-F5344CB8AC3E}">
        <p14:creationId xmlns:p14="http://schemas.microsoft.com/office/powerpoint/2010/main" val="23870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DB65-6132-4EBE-938C-D3D594B1F01B}"/>
              </a:ext>
            </a:extLst>
          </p:cNvPr>
          <p:cNvSpPr>
            <a:spLocks noGrp="1"/>
          </p:cNvSpPr>
          <p:nvPr>
            <p:ph type="title"/>
          </p:nvPr>
        </p:nvSpPr>
        <p:spPr/>
        <p:txBody>
          <a:bodyPr/>
          <a:lstStyle/>
          <a:p>
            <a:r>
              <a:rPr lang="en-GB" dirty="0"/>
              <a:t>Probability theory</a:t>
            </a:r>
            <a:endParaRPr lang="en-US" dirty="0"/>
          </a:p>
        </p:txBody>
      </p:sp>
      <p:sp>
        <p:nvSpPr>
          <p:cNvPr id="3" name="Content Placeholder 2">
            <a:extLst>
              <a:ext uri="{FF2B5EF4-FFF2-40B4-BE49-F238E27FC236}">
                <a16:creationId xmlns:a16="http://schemas.microsoft.com/office/drawing/2014/main" id="{AF123A0A-E3D5-423A-B350-B51E916F53E0}"/>
              </a:ext>
            </a:extLst>
          </p:cNvPr>
          <p:cNvSpPr>
            <a:spLocks noGrp="1"/>
          </p:cNvSpPr>
          <p:nvPr>
            <p:ph idx="1"/>
          </p:nvPr>
        </p:nvSpPr>
        <p:spPr>
          <a:xfrm>
            <a:off x="1481201" y="2438398"/>
            <a:ext cx="10018713" cy="3124201"/>
          </a:xfrm>
        </p:spPr>
        <p:txBody>
          <a:bodyPr>
            <a:normAutofit/>
          </a:bodyPr>
          <a:lstStyle/>
          <a:p>
            <a:r>
              <a:rPr lang="en-GB" dirty="0"/>
              <a:t>Randomness is all around us. </a:t>
            </a:r>
          </a:p>
          <a:p>
            <a:r>
              <a:rPr lang="en-GB" dirty="0"/>
              <a:t>Probability theory is the mathematical framework that allows us to analyse chance events in a logically sound manner. </a:t>
            </a:r>
          </a:p>
          <a:p>
            <a:r>
              <a:rPr lang="en-GB" dirty="0"/>
              <a:t>The probability of an event is a number indicating how likely that event will occur. </a:t>
            </a:r>
          </a:p>
          <a:p>
            <a:r>
              <a:rPr lang="en-GB" dirty="0"/>
              <a:t>This number is always between 0 and 1, where 0 indicates impossibility and 1 indicates certainty.</a:t>
            </a:r>
          </a:p>
        </p:txBody>
      </p:sp>
      <p:pic>
        <p:nvPicPr>
          <p:cNvPr id="4" name="Picture 3">
            <a:extLst>
              <a:ext uri="{FF2B5EF4-FFF2-40B4-BE49-F238E27FC236}">
                <a16:creationId xmlns:a16="http://schemas.microsoft.com/office/drawing/2014/main" id="{C46FE8BE-DF1E-414B-8CC6-02955B302BCF}"/>
              </a:ext>
            </a:extLst>
          </p:cNvPr>
          <p:cNvPicPr>
            <a:picLocks noChangeAspect="1"/>
          </p:cNvPicPr>
          <p:nvPr/>
        </p:nvPicPr>
        <p:blipFill>
          <a:blip r:embed="rId2"/>
          <a:stretch>
            <a:fillRect/>
          </a:stretch>
        </p:blipFill>
        <p:spPr>
          <a:xfrm>
            <a:off x="8770776" y="935295"/>
            <a:ext cx="2584859" cy="1253608"/>
          </a:xfrm>
          <a:prstGeom prst="rect">
            <a:avLst/>
          </a:prstGeom>
        </p:spPr>
      </p:pic>
    </p:spTree>
    <p:extLst>
      <p:ext uri="{BB962C8B-B14F-4D97-AF65-F5344CB8AC3E}">
        <p14:creationId xmlns:p14="http://schemas.microsoft.com/office/powerpoint/2010/main" val="4176409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EBEE-325A-4ED8-8B25-7B13DEF055D4}"/>
              </a:ext>
            </a:extLst>
          </p:cNvPr>
          <p:cNvSpPr>
            <a:spLocks noGrp="1"/>
          </p:cNvSpPr>
          <p:nvPr>
            <p:ph type="title"/>
          </p:nvPr>
        </p:nvSpPr>
        <p:spPr/>
        <p:txBody>
          <a:bodyPr/>
          <a:lstStyle/>
          <a:p>
            <a:r>
              <a:rPr lang="en-GB" dirty="0"/>
              <a:t>Random Experiment</a:t>
            </a:r>
            <a:endParaRPr lang="en-US" dirty="0"/>
          </a:p>
        </p:txBody>
      </p:sp>
      <p:sp>
        <p:nvSpPr>
          <p:cNvPr id="3" name="Content Placeholder 2">
            <a:extLst>
              <a:ext uri="{FF2B5EF4-FFF2-40B4-BE49-F238E27FC236}">
                <a16:creationId xmlns:a16="http://schemas.microsoft.com/office/drawing/2014/main" id="{E0C0B11F-D522-4975-A813-7941ED28B8D2}"/>
              </a:ext>
            </a:extLst>
          </p:cNvPr>
          <p:cNvSpPr>
            <a:spLocks noGrp="1"/>
          </p:cNvSpPr>
          <p:nvPr>
            <p:ph idx="1"/>
          </p:nvPr>
        </p:nvSpPr>
        <p:spPr/>
        <p:txBody>
          <a:bodyPr>
            <a:normAutofit fontScale="85000" lnSpcReduction="10000"/>
          </a:bodyPr>
          <a:lstStyle/>
          <a:p>
            <a:pPr algn="just"/>
            <a:r>
              <a:rPr lang="en-GB" dirty="0"/>
              <a:t>A random experiment is a physical situation whose outcome cannot be predicted until it is observed.</a:t>
            </a:r>
          </a:p>
          <a:p>
            <a:pPr algn="just"/>
            <a:r>
              <a:rPr lang="en-GB" dirty="0"/>
              <a:t>Before rolling a die you do not know the result. This is an example of a </a:t>
            </a:r>
            <a:r>
              <a:rPr lang="en-GB" b="1" dirty="0"/>
              <a:t>random experiment</a:t>
            </a:r>
            <a:r>
              <a:rPr lang="en-GB" dirty="0"/>
              <a:t>. </a:t>
            </a:r>
          </a:p>
          <a:p>
            <a:pPr algn="just"/>
            <a:r>
              <a:rPr lang="en-GB" dirty="0"/>
              <a:t>A classic example of a probabilistic experiment is a fair coin toss, in which the two possible outcomes are heads or tails. In this case, the probability of flipping a head or a tail is ½ that is 50%.</a:t>
            </a:r>
          </a:p>
          <a:p>
            <a:pPr algn="just"/>
            <a:r>
              <a:rPr lang="en-GB" dirty="0"/>
              <a:t>In particular, a random experiment is a process by which we observe something uncertain. </a:t>
            </a:r>
          </a:p>
          <a:p>
            <a:pPr algn="just"/>
            <a:r>
              <a:rPr lang="en-GB" dirty="0"/>
              <a:t>After the experiment, the result of the random experiment is known. </a:t>
            </a:r>
            <a:endParaRPr lang="en-US" dirty="0"/>
          </a:p>
        </p:txBody>
      </p:sp>
      <p:pic>
        <p:nvPicPr>
          <p:cNvPr id="4" name="Picture 3">
            <a:extLst>
              <a:ext uri="{FF2B5EF4-FFF2-40B4-BE49-F238E27FC236}">
                <a16:creationId xmlns:a16="http://schemas.microsoft.com/office/drawing/2014/main" id="{214489F6-48DD-499E-9982-BA892A15FD1B}"/>
              </a:ext>
            </a:extLst>
          </p:cNvPr>
          <p:cNvPicPr>
            <a:picLocks noChangeAspect="1"/>
          </p:cNvPicPr>
          <p:nvPr/>
        </p:nvPicPr>
        <p:blipFill>
          <a:blip r:embed="rId2"/>
          <a:stretch>
            <a:fillRect/>
          </a:stretch>
        </p:blipFill>
        <p:spPr>
          <a:xfrm>
            <a:off x="8820641" y="601289"/>
            <a:ext cx="1887048" cy="1921620"/>
          </a:xfrm>
          <a:prstGeom prst="rect">
            <a:avLst/>
          </a:prstGeom>
        </p:spPr>
      </p:pic>
    </p:spTree>
    <p:extLst>
      <p:ext uri="{BB962C8B-B14F-4D97-AF65-F5344CB8AC3E}">
        <p14:creationId xmlns:p14="http://schemas.microsoft.com/office/powerpoint/2010/main" val="387133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A8F4-41D6-400F-963F-8E52014BE924}"/>
              </a:ext>
            </a:extLst>
          </p:cNvPr>
          <p:cNvSpPr>
            <a:spLocks noGrp="1"/>
          </p:cNvSpPr>
          <p:nvPr>
            <p:ph type="title"/>
          </p:nvPr>
        </p:nvSpPr>
        <p:spPr/>
        <p:txBody>
          <a:bodyPr/>
          <a:lstStyle/>
          <a:p>
            <a:r>
              <a:rPr lang="en-GB" dirty="0"/>
              <a:t>Sample Space</a:t>
            </a:r>
            <a:endParaRPr lang="en-US" dirty="0"/>
          </a:p>
        </p:txBody>
      </p:sp>
      <p:sp>
        <p:nvSpPr>
          <p:cNvPr id="3" name="Content Placeholder 2">
            <a:extLst>
              <a:ext uri="{FF2B5EF4-FFF2-40B4-BE49-F238E27FC236}">
                <a16:creationId xmlns:a16="http://schemas.microsoft.com/office/drawing/2014/main" id="{24A0F4AA-2DAB-475C-9B31-9FD11437157E}"/>
              </a:ext>
            </a:extLst>
          </p:cNvPr>
          <p:cNvSpPr>
            <a:spLocks noGrp="1"/>
          </p:cNvSpPr>
          <p:nvPr>
            <p:ph idx="1"/>
          </p:nvPr>
        </p:nvSpPr>
        <p:spPr>
          <a:xfrm>
            <a:off x="1484310" y="2303106"/>
            <a:ext cx="10018713" cy="3869094"/>
          </a:xfrm>
        </p:spPr>
        <p:txBody>
          <a:bodyPr>
            <a:normAutofit fontScale="85000" lnSpcReduction="20000"/>
          </a:bodyPr>
          <a:lstStyle/>
          <a:p>
            <a:r>
              <a:rPr lang="en-GB" dirty="0"/>
              <a:t>An </a:t>
            </a:r>
            <a:r>
              <a:rPr lang="en-GB" b="1" dirty="0"/>
              <a:t>outcome</a:t>
            </a:r>
            <a:r>
              <a:rPr lang="en-GB" dirty="0"/>
              <a:t> is a result of a random experiment and the set of all possible outcomes is called the </a:t>
            </a:r>
            <a:r>
              <a:rPr lang="en-GB" b="1" dirty="0"/>
              <a:t>sample space</a:t>
            </a:r>
            <a:r>
              <a:rPr lang="en-GB" dirty="0"/>
              <a:t>. </a:t>
            </a:r>
          </a:p>
          <a:p>
            <a:r>
              <a:rPr lang="en-GB" dirty="0"/>
              <a:t>Thus in the context of a random experiment, the sample space is our </a:t>
            </a:r>
            <a:r>
              <a:rPr lang="en-GB" i="1" dirty="0"/>
              <a:t>universal set</a:t>
            </a:r>
            <a:r>
              <a:rPr lang="en-GB" dirty="0"/>
              <a:t>. </a:t>
            </a:r>
          </a:p>
          <a:p>
            <a:r>
              <a:rPr lang="en-GB" dirty="0"/>
              <a:t>Here are some examples of random experiments and their sample spaces:</a:t>
            </a:r>
          </a:p>
          <a:p>
            <a:pPr lvl="1"/>
            <a:r>
              <a:rPr lang="en-GB" dirty="0"/>
              <a:t>Random experiment#1: toss a coin; sample space: S={heads, tails} or as we usually write it as {H,T}</a:t>
            </a:r>
          </a:p>
          <a:p>
            <a:pPr lvl="1"/>
            <a:r>
              <a:rPr lang="en-GB" dirty="0"/>
              <a:t>Random experiment #2: roll a die; sample space: S={1,2,3,4,5,6} </a:t>
            </a:r>
          </a:p>
          <a:p>
            <a:pPr lvl="1"/>
            <a:r>
              <a:rPr lang="en-GB" dirty="0"/>
              <a:t>Random experiment #3: observe the number of iPhones sold by an Apple store in Boston in 2015;  sample space: S={0,1,2,3,⋯}</a:t>
            </a:r>
          </a:p>
          <a:p>
            <a:pPr lvl="1"/>
            <a:r>
              <a:rPr lang="en-GB" dirty="0"/>
              <a:t>Random experiment #4: observe the number of goals in a soccer match; sample space: S={0,1,2,3,⋯}</a:t>
            </a:r>
          </a:p>
          <a:p>
            <a:pPr marL="285750" lvl="1"/>
            <a:r>
              <a:rPr lang="en-GB" dirty="0"/>
              <a:t>We toss a coin three times and observe the sequence of heads/tails. The sample space here may be defined as:</a:t>
            </a:r>
          </a:p>
          <a:p>
            <a:pPr lvl="1"/>
            <a:r>
              <a:rPr lang="en-GB" dirty="0"/>
              <a:t>S={(H,H,H),(H,H,T),(H,T,H),(T,H,H),(H,T,T),(T,H,T),(T,T,H),(T,T,T)}.</a:t>
            </a:r>
          </a:p>
        </p:txBody>
      </p:sp>
      <p:sp>
        <p:nvSpPr>
          <p:cNvPr id="5" name="Rectangle 2">
            <a:extLst>
              <a:ext uri="{FF2B5EF4-FFF2-40B4-BE49-F238E27FC236}">
                <a16:creationId xmlns:a16="http://schemas.microsoft.com/office/drawing/2014/main" id="{33DC62A7-5817-40A4-A75E-5724BCEF2BBA}"/>
              </a:ext>
            </a:extLst>
          </p:cNvPr>
          <p:cNvSpPr>
            <a:spLocks noChangeArrowheads="1"/>
          </p:cNvSpPr>
          <p:nvPr/>
        </p:nvSpPr>
        <p:spPr bwMode="auto">
          <a:xfrm>
            <a:off x="0" y="-184666"/>
            <a:ext cx="184731" cy="369332"/>
          </a:xfrm>
          <a:prstGeom prst="rect">
            <a:avLst/>
          </a:prstGeom>
          <a:solidFill>
            <a:srgbClr val="F6F4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11 sample Space PNG cliparts for free download | UIHere">
            <a:extLst>
              <a:ext uri="{FF2B5EF4-FFF2-40B4-BE49-F238E27FC236}">
                <a16:creationId xmlns:a16="http://schemas.microsoft.com/office/drawing/2014/main" id="{309A0009-C881-4775-B699-D56D9CD22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3949" y="685800"/>
            <a:ext cx="1703740" cy="1430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00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7D5B-7D4D-4B58-AF1B-703889A907B1}"/>
              </a:ext>
            </a:extLst>
          </p:cNvPr>
          <p:cNvSpPr>
            <a:spLocks noGrp="1"/>
          </p:cNvSpPr>
          <p:nvPr>
            <p:ph type="title"/>
          </p:nvPr>
        </p:nvSpPr>
        <p:spPr/>
        <p:txBody>
          <a:bodyPr/>
          <a:lstStyle/>
          <a:p>
            <a:r>
              <a:rPr lang="en-US" dirty="0"/>
              <a:t>Events	</a:t>
            </a:r>
          </a:p>
        </p:txBody>
      </p:sp>
      <p:sp>
        <p:nvSpPr>
          <p:cNvPr id="3" name="Content Placeholder 2">
            <a:extLst>
              <a:ext uri="{FF2B5EF4-FFF2-40B4-BE49-F238E27FC236}">
                <a16:creationId xmlns:a16="http://schemas.microsoft.com/office/drawing/2014/main" id="{6F8DA615-B7DB-47C5-BC8D-2A7205D26369}"/>
              </a:ext>
            </a:extLst>
          </p:cNvPr>
          <p:cNvSpPr>
            <a:spLocks noGrp="1"/>
          </p:cNvSpPr>
          <p:nvPr>
            <p:ph idx="1"/>
          </p:nvPr>
        </p:nvSpPr>
        <p:spPr/>
        <p:txBody>
          <a:bodyPr>
            <a:normAutofit fontScale="92500"/>
          </a:bodyPr>
          <a:lstStyle/>
          <a:p>
            <a:r>
              <a:rPr lang="en-GB" dirty="0"/>
              <a:t>An event (E) is a subset of the sample space.</a:t>
            </a:r>
          </a:p>
          <a:p>
            <a:r>
              <a:rPr lang="en-GB" dirty="0"/>
              <a:t>For example, The sample space for the tossing of three coins simultaneously is given by:</a:t>
            </a:r>
          </a:p>
          <a:p>
            <a:pPr lvl="1"/>
            <a:r>
              <a:rPr lang="en-GB" dirty="0"/>
              <a:t>S = {(T , T , T) , (T , T , H) , (T , H , T) , (T , H , H ) , (H , T , T ) , (H , T , H) , (H , H, T) ,(H , H , H)}</a:t>
            </a:r>
          </a:p>
          <a:p>
            <a:r>
              <a:rPr lang="en-GB" dirty="0"/>
              <a:t>Suppose, if we want to find only the outcomes which have at least two heads; then the set of all such possibilities can be given as:</a:t>
            </a:r>
          </a:p>
          <a:p>
            <a:pPr lvl="1"/>
            <a:r>
              <a:rPr lang="en-GB" dirty="0"/>
              <a:t>E = { (H , T , H) , (H , H ,T) , (H , H ,H) , (T , H , H)}</a:t>
            </a:r>
          </a:p>
          <a:p>
            <a:endParaRPr lang="en-US" dirty="0"/>
          </a:p>
        </p:txBody>
      </p:sp>
      <p:pic>
        <p:nvPicPr>
          <p:cNvPr id="3074" name="Picture 2" descr="Statistics &amp; Probability — Probability - OmarElGabry's Blog - Medium">
            <a:extLst>
              <a:ext uri="{FF2B5EF4-FFF2-40B4-BE49-F238E27FC236}">
                <a16:creationId xmlns:a16="http://schemas.microsoft.com/office/drawing/2014/main" id="{4505F696-2281-43F4-B61B-E4F38EEF4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0664" y="685800"/>
            <a:ext cx="28670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91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75C4-B57C-46DA-BF61-E056579C0F54}"/>
              </a:ext>
            </a:extLst>
          </p:cNvPr>
          <p:cNvSpPr>
            <a:spLocks noGrp="1"/>
          </p:cNvSpPr>
          <p:nvPr>
            <p:ph type="title"/>
          </p:nvPr>
        </p:nvSpPr>
        <p:spPr/>
        <p:txBody>
          <a:bodyPr/>
          <a:lstStyle/>
          <a:p>
            <a:r>
              <a:rPr lang="en-US" dirty="0"/>
              <a:t>Types of Events	</a:t>
            </a:r>
          </a:p>
        </p:txBody>
      </p:sp>
      <p:sp>
        <p:nvSpPr>
          <p:cNvPr id="3" name="Content Placeholder 2">
            <a:extLst>
              <a:ext uri="{FF2B5EF4-FFF2-40B4-BE49-F238E27FC236}">
                <a16:creationId xmlns:a16="http://schemas.microsoft.com/office/drawing/2014/main" id="{AD2AD83F-9190-46AD-944E-D66D60D1F63A}"/>
              </a:ext>
            </a:extLst>
          </p:cNvPr>
          <p:cNvSpPr>
            <a:spLocks noGrp="1"/>
          </p:cNvSpPr>
          <p:nvPr>
            <p:ph idx="1"/>
          </p:nvPr>
        </p:nvSpPr>
        <p:spPr>
          <a:xfrm>
            <a:off x="1484311" y="4887998"/>
            <a:ext cx="10018713" cy="1752599"/>
          </a:xfrm>
        </p:spPr>
        <p:txBody>
          <a:bodyPr/>
          <a:lstStyle/>
          <a:p>
            <a:r>
              <a:rPr lang="en-US" dirty="0"/>
              <a:t>From the above types of events we will be discussing the following:</a:t>
            </a:r>
          </a:p>
          <a:p>
            <a:pPr lvl="1"/>
            <a:r>
              <a:rPr lang="en-US" dirty="0"/>
              <a:t>Independent Events</a:t>
            </a:r>
          </a:p>
          <a:p>
            <a:pPr lvl="1"/>
            <a:r>
              <a:rPr lang="en-US" dirty="0"/>
              <a:t>Dependent Events</a:t>
            </a:r>
          </a:p>
        </p:txBody>
      </p:sp>
      <p:pic>
        <p:nvPicPr>
          <p:cNvPr id="4" name="Picture 3">
            <a:extLst>
              <a:ext uri="{FF2B5EF4-FFF2-40B4-BE49-F238E27FC236}">
                <a16:creationId xmlns:a16="http://schemas.microsoft.com/office/drawing/2014/main" id="{609CBFDC-C4AA-4EB2-9E38-BE4AC96EE7F3}"/>
              </a:ext>
            </a:extLst>
          </p:cNvPr>
          <p:cNvPicPr>
            <a:picLocks noChangeAspect="1"/>
          </p:cNvPicPr>
          <p:nvPr/>
        </p:nvPicPr>
        <p:blipFill>
          <a:blip r:embed="rId2"/>
          <a:stretch>
            <a:fillRect/>
          </a:stretch>
        </p:blipFill>
        <p:spPr>
          <a:xfrm>
            <a:off x="2336705" y="2046099"/>
            <a:ext cx="8313923" cy="2776988"/>
          </a:xfrm>
          <a:prstGeom prst="rect">
            <a:avLst/>
          </a:prstGeom>
        </p:spPr>
      </p:pic>
      <p:sp>
        <p:nvSpPr>
          <p:cNvPr id="6" name="Oval 5">
            <a:extLst>
              <a:ext uri="{FF2B5EF4-FFF2-40B4-BE49-F238E27FC236}">
                <a16:creationId xmlns:a16="http://schemas.microsoft.com/office/drawing/2014/main" id="{4F67D7FF-C174-45F9-B7F7-E7F9D5A7DF3D}"/>
              </a:ext>
            </a:extLst>
          </p:cNvPr>
          <p:cNvSpPr/>
          <p:nvPr/>
        </p:nvSpPr>
        <p:spPr>
          <a:xfrm>
            <a:off x="7558351" y="3788743"/>
            <a:ext cx="851871" cy="71120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E66E6C6F-E434-4F65-8DAA-F7404C89F88B}"/>
              </a:ext>
            </a:extLst>
          </p:cNvPr>
          <p:cNvSpPr/>
          <p:nvPr/>
        </p:nvSpPr>
        <p:spPr>
          <a:xfrm>
            <a:off x="8678553" y="3805663"/>
            <a:ext cx="851871" cy="71120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153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C180-F940-4B4A-877C-DDCD602824D2}"/>
              </a:ext>
            </a:extLst>
          </p:cNvPr>
          <p:cNvSpPr>
            <a:spLocks noGrp="1"/>
          </p:cNvSpPr>
          <p:nvPr>
            <p:ph type="title"/>
          </p:nvPr>
        </p:nvSpPr>
        <p:spPr/>
        <p:txBody>
          <a:bodyPr/>
          <a:lstStyle/>
          <a:p>
            <a:r>
              <a:rPr lang="en-GB" dirty="0"/>
              <a:t>Independent Events VS Dependent Events</a:t>
            </a:r>
            <a:endParaRPr lang="en-US" dirty="0"/>
          </a:p>
        </p:txBody>
      </p:sp>
      <p:sp>
        <p:nvSpPr>
          <p:cNvPr id="3" name="Content Placeholder 2">
            <a:extLst>
              <a:ext uri="{FF2B5EF4-FFF2-40B4-BE49-F238E27FC236}">
                <a16:creationId xmlns:a16="http://schemas.microsoft.com/office/drawing/2014/main" id="{AD0EA0C3-F315-4191-883F-C7A631845D30}"/>
              </a:ext>
            </a:extLst>
          </p:cNvPr>
          <p:cNvSpPr>
            <a:spLocks noGrp="1"/>
          </p:cNvSpPr>
          <p:nvPr>
            <p:ph idx="1"/>
          </p:nvPr>
        </p:nvSpPr>
        <p:spPr>
          <a:xfrm>
            <a:off x="1484311" y="2438399"/>
            <a:ext cx="10018713" cy="3889024"/>
          </a:xfrm>
        </p:spPr>
        <p:txBody>
          <a:bodyPr>
            <a:normAutofit fontScale="92500"/>
          </a:bodyPr>
          <a:lstStyle/>
          <a:p>
            <a:r>
              <a:rPr lang="en-GB" dirty="0"/>
              <a:t>If the occurrence of any event is completely unaffected by the occurrence of any other event, such events are known as an </a:t>
            </a:r>
            <a:r>
              <a:rPr lang="en-GB" b="1" dirty="0"/>
              <a:t>independent event</a:t>
            </a:r>
            <a:r>
              <a:rPr lang="en-GB" dirty="0"/>
              <a:t> in probability and the events which are affected by other events are known as </a:t>
            </a:r>
            <a:r>
              <a:rPr lang="en-GB" b="1" dirty="0"/>
              <a:t>dependent events</a:t>
            </a:r>
            <a:r>
              <a:rPr lang="en-GB" dirty="0"/>
              <a:t>.</a:t>
            </a:r>
          </a:p>
          <a:p>
            <a:r>
              <a:rPr lang="en-GB" b="1" dirty="0"/>
              <a:t>Example of independent event</a:t>
            </a:r>
            <a:r>
              <a:rPr lang="en-GB" dirty="0"/>
              <a:t>, (coin again!) if you toss a coin twice, then the result of the second throw is not affected by the result of the first throw.</a:t>
            </a:r>
          </a:p>
          <a:p>
            <a:r>
              <a:rPr lang="en-GB" b="1" dirty="0"/>
              <a:t>Example of dependent event</a:t>
            </a:r>
            <a:r>
              <a:rPr lang="en-GB" dirty="0"/>
              <a:t>, (No coin this time) Let’s say that the event is drawing a Queen from a pack of 52 cards. When you start with a new deck of cards, the probability of drawing a Queen is 4/52. However, if you manage to draw a Queen in one trial and do not replace the card in the pack, then the probability of drawing a Queen in the remaining trials becomes 3/51.</a:t>
            </a:r>
          </a:p>
          <a:p>
            <a:endParaRPr lang="en-US" dirty="0"/>
          </a:p>
        </p:txBody>
      </p:sp>
    </p:spTree>
    <p:extLst>
      <p:ext uri="{BB962C8B-B14F-4D97-AF65-F5344CB8AC3E}">
        <p14:creationId xmlns:p14="http://schemas.microsoft.com/office/powerpoint/2010/main" val="242518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AA0E-00F7-4247-8FD1-C3D4D249DD1E}"/>
              </a:ext>
            </a:extLst>
          </p:cNvPr>
          <p:cNvSpPr>
            <a:spLocks noGrp="1"/>
          </p:cNvSpPr>
          <p:nvPr>
            <p:ph type="title"/>
          </p:nvPr>
        </p:nvSpPr>
        <p:spPr/>
        <p:txBody>
          <a:bodyPr/>
          <a:lstStyle/>
          <a:p>
            <a:r>
              <a:rPr lang="en-US" dirty="0"/>
              <a:t>Probability of events</a:t>
            </a:r>
          </a:p>
        </p:txBody>
      </p:sp>
      <p:sp>
        <p:nvSpPr>
          <p:cNvPr id="3" name="Content Placeholder 2">
            <a:extLst>
              <a:ext uri="{FF2B5EF4-FFF2-40B4-BE49-F238E27FC236}">
                <a16:creationId xmlns:a16="http://schemas.microsoft.com/office/drawing/2014/main" id="{E03F222D-BEE8-4BB8-932B-10FEADE0CF0C}"/>
              </a:ext>
            </a:extLst>
          </p:cNvPr>
          <p:cNvSpPr>
            <a:spLocks noGrp="1"/>
          </p:cNvSpPr>
          <p:nvPr>
            <p:ph idx="1"/>
          </p:nvPr>
        </p:nvSpPr>
        <p:spPr>
          <a:xfrm>
            <a:off x="1484310" y="2574504"/>
            <a:ext cx="10018713" cy="3544711"/>
          </a:xfrm>
        </p:spPr>
        <p:txBody>
          <a:bodyPr>
            <a:normAutofit fontScale="92500" lnSpcReduction="10000"/>
          </a:bodyPr>
          <a:lstStyle/>
          <a:p>
            <a:r>
              <a:rPr lang="en-GB" dirty="0"/>
              <a:t>Probability is a type of ratio where we compare how many times an outcome can occur compared to all possible outcomes.</a:t>
            </a:r>
          </a:p>
          <a:p>
            <a:endParaRPr lang="en-GB" dirty="0"/>
          </a:p>
          <a:p>
            <a:endParaRPr lang="en-GB" dirty="0"/>
          </a:p>
          <a:p>
            <a:r>
              <a:rPr lang="en-GB" dirty="0"/>
              <a:t>Probability is the measure of the likelihood that an event will occur in a Random Experiment.</a:t>
            </a:r>
          </a:p>
          <a:p>
            <a:r>
              <a:rPr lang="en-GB" dirty="0"/>
              <a:t>Example: What is the probability to get a 6 when you roll a die? A die has 6 sides, 1 side contain the number 6 that give us 1 wanted outcome in 6 possible outcomes so it becomes 1/6</a:t>
            </a:r>
          </a:p>
          <a:p>
            <a:endParaRPr lang="en-GB" dirty="0"/>
          </a:p>
        </p:txBody>
      </p:sp>
      <p:pic>
        <p:nvPicPr>
          <p:cNvPr id="4" name="Picture 3">
            <a:extLst>
              <a:ext uri="{FF2B5EF4-FFF2-40B4-BE49-F238E27FC236}">
                <a16:creationId xmlns:a16="http://schemas.microsoft.com/office/drawing/2014/main" id="{922F7BDB-194E-42FF-A072-CD0F39F5894A}"/>
              </a:ext>
            </a:extLst>
          </p:cNvPr>
          <p:cNvPicPr>
            <a:picLocks noChangeAspect="1"/>
          </p:cNvPicPr>
          <p:nvPr/>
        </p:nvPicPr>
        <p:blipFill>
          <a:blip r:embed="rId2"/>
          <a:stretch>
            <a:fillRect/>
          </a:stretch>
        </p:blipFill>
        <p:spPr>
          <a:xfrm>
            <a:off x="4114447" y="3244920"/>
            <a:ext cx="3963106" cy="729406"/>
          </a:xfrm>
          <a:prstGeom prst="rect">
            <a:avLst/>
          </a:prstGeom>
        </p:spPr>
      </p:pic>
      <p:pic>
        <p:nvPicPr>
          <p:cNvPr id="5122" name="Picture 2" descr="1,541 Probability Cliparts, Stock Vector And Royalty Free ...">
            <a:extLst>
              <a:ext uri="{FF2B5EF4-FFF2-40B4-BE49-F238E27FC236}">
                <a16:creationId xmlns:a16="http://schemas.microsoft.com/office/drawing/2014/main" id="{31434872-D9FB-456B-9408-22234743A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2756" y="685800"/>
            <a:ext cx="1924933" cy="1441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6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1500</TotalTime>
  <Words>1707</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Parallax</vt:lpstr>
      <vt:lpstr>Machine Learning Supervised Learning Preliminaries for a Predictive Model</vt:lpstr>
      <vt:lpstr>Content</vt:lpstr>
      <vt:lpstr>Probability theory</vt:lpstr>
      <vt:lpstr>Random Experiment</vt:lpstr>
      <vt:lpstr>Sample Space</vt:lpstr>
      <vt:lpstr>Events </vt:lpstr>
      <vt:lpstr>Types of Events </vt:lpstr>
      <vt:lpstr>Independent Events VS Dependent Events</vt:lpstr>
      <vt:lpstr>Probability of events</vt:lpstr>
      <vt:lpstr>Probability of Dependent &amp; Independent Events </vt:lpstr>
      <vt:lpstr>Probability of Dependent &amp; Independent Events </vt:lpstr>
      <vt:lpstr>Conditional Probability</vt:lpstr>
      <vt:lpstr>Conditional Probability</vt:lpstr>
      <vt:lpstr>Conditional Probability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Zainab</dc:creator>
  <cp:lastModifiedBy>Syeda Zainab Yousaf Zaidi</cp:lastModifiedBy>
  <cp:revision>60</cp:revision>
  <dcterms:created xsi:type="dcterms:W3CDTF">2020-04-24T20:16:40Z</dcterms:created>
  <dcterms:modified xsi:type="dcterms:W3CDTF">2020-06-02T05:35:05Z</dcterms:modified>
</cp:coreProperties>
</file>