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73" r:id="rId7"/>
    <p:sldId id="274" r:id="rId8"/>
    <p:sldId id="268" r:id="rId9"/>
    <p:sldId id="299" r:id="rId10"/>
    <p:sldId id="319" r:id="rId11"/>
    <p:sldId id="320" r:id="rId12"/>
    <p:sldId id="272" r:id="rId13"/>
    <p:sldId id="324" r:id="rId14"/>
    <p:sldId id="326" r:id="rId15"/>
    <p:sldId id="325" r:id="rId16"/>
    <p:sldId id="327" r:id="rId17"/>
    <p:sldId id="300" r:id="rId18"/>
    <p:sldId id="328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D5A88-DBDF-4A32-86C8-4F57A803B8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408C83-6FE1-479E-821A-8A27907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6933-7C68-4A4F-BDDD-F2314A59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903943"/>
            <a:ext cx="8574622" cy="2616199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3200" dirty="0">
                <a:solidFill>
                  <a:prstClr val="black"/>
                </a:solidFill>
              </a:rPr>
              <a:t>Supervised Learning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Bayesian Classifier for continues feature(s)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097F-8246-4E9C-BD45-5C4F3E41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20142"/>
            <a:ext cx="6987645" cy="1388534"/>
          </a:xfrm>
        </p:spPr>
        <p:txBody>
          <a:bodyPr/>
          <a:lstStyle/>
          <a:p>
            <a:r>
              <a:rPr lang="en-US" dirty="0"/>
              <a:t>Instructor: Zainab Yousuf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compute P(x1|Ci):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P(age=“&lt;30” | Buy Computer = Yes)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Yes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(2/9)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P(age=“&lt;30” | Buy Computer = No)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  <a:blipFill>
                <a:blip r:embed="rId2"/>
                <a:stretch>
                  <a:fillRect l="-547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5" y="178386"/>
            <a:ext cx="10018713" cy="1752599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0985"/>
            <a:ext cx="10018713" cy="5095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			=2/9=0.222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=6/9=0.667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		=6/9=0.667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P(income=“405” | Buy Computer = Yes)      			=???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 0.222 *  0.667 *0.667*?= 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		=3/5=0.600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=1/5=0.200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=2/5= 0.400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P(income=“405” | Buy Computer = </a:t>
            </a:r>
            <a:r>
              <a:rPr lang="en-US" b="1" dirty="0">
                <a:highlight>
                  <a:srgbClr val="FFFF00"/>
                </a:highlight>
              </a:rPr>
              <a:t>No</a:t>
            </a:r>
            <a:r>
              <a:rPr lang="en-US" dirty="0">
                <a:highlight>
                  <a:srgbClr val="FFFF00"/>
                </a:highlight>
              </a:rPr>
              <a:t>)       			=???</a:t>
            </a:r>
          </a:p>
          <a:p>
            <a:pPr marL="0" indent="0" algn="ctr">
              <a:buNone/>
            </a:pPr>
            <a:r>
              <a:rPr lang="en-US" b="1" dirty="0"/>
              <a:t>  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 0.600 *  0.200 * 0.400*?= ?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47950" y="4055938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950" y="6341060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EFFB-8D79-4B64-AEED-F464A269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707689" cy="1752599"/>
          </a:xfrm>
        </p:spPr>
        <p:txBody>
          <a:bodyPr>
            <a:normAutofit/>
          </a:bodyPr>
          <a:lstStyle/>
          <a:p>
            <a:r>
              <a:rPr lang="en-US" dirty="0"/>
              <a:t>P(income=“405” | Buy Computer = Yes)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269F-F3E5-4A0C-83E4-3C6DE151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en-US" dirty="0"/>
              <a:t>For class “Yes”- Separate the values of income that belongs to “Yes” class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5F708B-96A9-478E-A4DB-0D86CD9F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33339"/>
              </p:ext>
            </p:extLst>
          </p:nvPr>
        </p:nvGraphicFramePr>
        <p:xfrm>
          <a:off x="4382059" y="2860290"/>
          <a:ext cx="4223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0">
                  <a:extLst>
                    <a:ext uri="{9D8B030D-6E8A-4147-A177-3AD203B41FA5}">
                      <a16:colId xmlns:a16="http://schemas.microsoft.com/office/drawing/2014/main" val="977088659"/>
                    </a:ext>
                  </a:extLst>
                </a:gridCol>
                <a:gridCol w="2456985">
                  <a:extLst>
                    <a:ext uri="{9D8B030D-6E8A-4147-A177-3AD203B41FA5}">
                      <a16:colId xmlns:a16="http://schemas.microsoft.com/office/drawing/2014/main" val="525991105"/>
                    </a:ext>
                  </a:extLst>
                </a:gridCol>
              </a:tblGrid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11579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01885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14573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502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52623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37856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44767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1007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02122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5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6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803-C17A-41C0-8A8F-77E10F2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P(income=“405” | Buy Computer = Yes)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7B09-433D-4142-80A2-F8DE48675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18370"/>
                <a:ext cx="10018713" cy="46389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calculate the mean and variance of the income for “Yes” class:</a:t>
                </a:r>
              </a:p>
              <a:p>
                <a:r>
                  <a:rPr lang="el-GR" dirty="0"/>
                  <a:t>μ</a:t>
                </a:r>
                <a:r>
                  <a:rPr lang="en-US" baseline="-25000" dirty="0"/>
                  <a:t>yes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𝒂𝒍𝒍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𝒗𝒂𝒍𝒖𝒆𝒔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𝒔𝒂𝒎𝒑𝒍𝒆𝒔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𝒚𝒆𝒔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l-GR" dirty="0"/>
                  <a:t>μ</a:t>
                </a:r>
                <a:r>
                  <a:rPr lang="en-US" baseline="-25000" dirty="0"/>
                  <a:t>yes </a:t>
                </a:r>
                <a:r>
                  <a:rPr lang="en-US" dirty="0"/>
                  <a:t>=(525+320+210+230+215+325+315+305+565)/9 = </a:t>
                </a:r>
                <a:r>
                  <a:rPr lang="en-US" b="1" dirty="0"/>
                  <a:t>334 </a:t>
                </a:r>
                <a:r>
                  <a:rPr lang="en-US" sz="1600" dirty="0"/>
                  <a:t>(</a:t>
                </a:r>
                <a:r>
                  <a:rPr lang="en-US" sz="1600" dirty="0">
                    <a:solidFill>
                      <a:prstClr val="black"/>
                    </a:solidFill>
                  </a:rPr>
                  <a:t>approx.</a:t>
                </a:r>
                <a:r>
                  <a:rPr lang="en-US" sz="1600" dirty="0"/>
                  <a:t>)</a:t>
                </a:r>
                <a:endParaRPr lang="en-US" dirty="0"/>
              </a:p>
              <a:p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yes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μ</m:t>
                            </m:r>
                          </m:e>
                        </m:d>
                        <m:r>
                          <a:rPr lang="en-US" b="1" i="1" baseline="3000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x</a:t>
                </a:r>
                <a:r>
                  <a:rPr lang="en-US" baseline="-25000" dirty="0"/>
                  <a:t>i</a:t>
                </a:r>
                <a:r>
                  <a:rPr lang="en-US" dirty="0"/>
                  <a:t>= {1,2……N}</a:t>
                </a:r>
              </a:p>
              <a:p>
                <a:pPr lvl="0">
                  <a:buClr>
                    <a:srgbClr val="30ACEC">
                      <a:lumMod val="75000"/>
                    </a:srgbClr>
                  </a:buClr>
                </a:pPr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yes </a:t>
                </a:r>
                <a:r>
                  <a:rPr lang="en-US" dirty="0"/>
                  <a:t>= ((525-334)</a:t>
                </a:r>
                <a:r>
                  <a:rPr lang="en-US" baseline="30000" dirty="0"/>
                  <a:t>2</a:t>
                </a:r>
                <a:r>
                  <a:rPr lang="en-US" dirty="0"/>
                  <a:t>+(320-334)</a:t>
                </a:r>
                <a:r>
                  <a:rPr lang="en-US" baseline="30000" dirty="0"/>
                  <a:t>2</a:t>
                </a:r>
                <a:r>
                  <a:rPr lang="en-US" dirty="0"/>
                  <a:t>+……..+(565-334)</a:t>
                </a:r>
                <a:r>
                  <a:rPr lang="en-US" baseline="30000" dirty="0"/>
                  <a:t>2</a:t>
                </a:r>
                <a:r>
                  <a:rPr lang="en-US" dirty="0"/>
                  <a:t>)/9 = </a:t>
                </a:r>
                <a:r>
                  <a:rPr lang="en-US" b="1" dirty="0"/>
                  <a:t>14630.44</a:t>
                </a:r>
                <a:r>
                  <a:rPr lang="en-US" dirty="0"/>
                  <a:t> </a:t>
                </a:r>
                <a:r>
                  <a:rPr lang="en-US" sz="1600" dirty="0">
                    <a:solidFill>
                      <a:prstClr val="black"/>
                    </a:solidFill>
                  </a:rPr>
                  <a:t>(approx.)</a:t>
                </a:r>
              </a:p>
              <a:p>
                <a:pPr lvl="0">
                  <a:buClr>
                    <a:srgbClr val="30ACEC">
                      <a:lumMod val="75000"/>
                    </a:srgbClr>
                  </a:buClr>
                </a:pPr>
                <a:endParaRPr lang="en-US" sz="16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30ACEC">
                      <a:lumMod val="75000"/>
                    </a:srgbClr>
                  </a:buClr>
                </a:pPr>
                <a:r>
                  <a:rPr lang="en-US" sz="2200" dirty="0"/>
                  <a:t>P(income=“405” | Buy Computer = Yes) =</a:t>
                </a:r>
                <a:endParaRPr lang="en-US" sz="2200" dirty="0">
                  <a:solidFill>
                    <a:prstClr val="black"/>
                  </a:solidFill>
                </a:endParaRPr>
              </a:p>
              <a:p>
                <a:r>
                  <a:rPr lang="en-US" sz="2200" dirty="0"/>
                  <a:t>P(income=“405” | Buy Computer = Yes)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1</m:t>
                        </m:r>
                      </m:num>
                      <m:den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𝟏𝟒𝟔𝟑𝟎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1</m:t>
                        </m:r>
                      </m:num>
                      <m:den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(405-334)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/14630.44] </a:t>
                </a:r>
                <a:r>
                  <a:rPr lang="en-US" sz="2200"/>
                  <a:t>= </a:t>
                </a:r>
                <a:r>
                  <a:rPr lang="en-US" sz="2200" b="1"/>
                  <a:t>0.0027636</a:t>
                </a:r>
                <a:endParaRPr lang="en-US" sz="2200" b="1" baseline="30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7B09-433D-4142-80A2-F8DE48675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18370"/>
                <a:ext cx="10018713" cy="4638908"/>
              </a:xfrm>
              <a:blipFill>
                <a:blip r:embed="rId2"/>
                <a:stretch>
                  <a:fillRect l="-1338" t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9E1E8D-1BD4-44D2-AE38-046A3A8D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5732"/>
            <a:ext cx="3707543" cy="7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EFFB-8D79-4B64-AEED-F464A269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707689" cy="1752599"/>
          </a:xfrm>
        </p:spPr>
        <p:txBody>
          <a:bodyPr>
            <a:normAutofit/>
          </a:bodyPr>
          <a:lstStyle/>
          <a:p>
            <a:r>
              <a:rPr lang="en-US" dirty="0"/>
              <a:t>P(income=“405” | Buy Computer = 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269F-F3E5-4A0C-83E4-3C6DE151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en-US" dirty="0"/>
              <a:t>For class “NO”- Separate the values of income that belongs to “No” class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5F708B-96A9-478E-A4DB-0D86CD9F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7219"/>
              </p:ext>
            </p:extLst>
          </p:nvPr>
        </p:nvGraphicFramePr>
        <p:xfrm>
          <a:off x="4382059" y="3048000"/>
          <a:ext cx="422321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0">
                  <a:extLst>
                    <a:ext uri="{9D8B030D-6E8A-4147-A177-3AD203B41FA5}">
                      <a16:colId xmlns:a16="http://schemas.microsoft.com/office/drawing/2014/main" val="977088659"/>
                    </a:ext>
                  </a:extLst>
                </a:gridCol>
                <a:gridCol w="2456985">
                  <a:extLst>
                    <a:ext uri="{9D8B030D-6E8A-4147-A177-3AD203B41FA5}">
                      <a16:colId xmlns:a16="http://schemas.microsoft.com/office/drawing/2014/main" val="525991105"/>
                    </a:ext>
                  </a:extLst>
                </a:gridCol>
              </a:tblGrid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11579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01885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14573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502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52623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1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803-C17A-41C0-8A8F-77E10F2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P(income=“405” | Buy Computer = NO)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7B09-433D-4142-80A2-F8DE48675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38399"/>
                <a:ext cx="10018713" cy="41296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Now calculate the mean and variance of the income for “Yes” class:</a:t>
                </a:r>
              </a:p>
              <a:p>
                <a:r>
                  <a:rPr lang="el-GR" dirty="0"/>
                  <a:t>μ</a:t>
                </a:r>
                <a:r>
                  <a:rPr lang="en-US" baseline="-25000" dirty="0"/>
                  <a:t>no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𝒂𝒍𝒍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𝒗𝒂𝒍𝒖𝒆𝒔𝒐𝒇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𝒔𝒂𝒎𝒑𝒍𝒆𝒔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l-GR" dirty="0"/>
                  <a:t>μ</a:t>
                </a:r>
                <a:r>
                  <a:rPr lang="en-US" baseline="-25000" dirty="0"/>
                  <a:t>no </a:t>
                </a:r>
                <a:r>
                  <a:rPr lang="en-US" dirty="0"/>
                  <a:t>=(500+650+200+300+335)/5 = </a:t>
                </a:r>
                <a:r>
                  <a:rPr lang="en-US" b="1" dirty="0"/>
                  <a:t>397 </a:t>
                </a:r>
                <a:r>
                  <a:rPr lang="en-US" sz="1600" dirty="0"/>
                  <a:t>(</a:t>
                </a:r>
                <a:r>
                  <a:rPr lang="en-US" sz="1600" dirty="0">
                    <a:solidFill>
                      <a:prstClr val="black"/>
                    </a:solidFill>
                  </a:rPr>
                  <a:t>approx.</a:t>
                </a:r>
                <a:r>
                  <a:rPr lang="en-US" sz="1600" dirty="0"/>
                  <a:t>)</a:t>
                </a:r>
                <a:endParaRPr lang="en-US" dirty="0"/>
              </a:p>
              <a:p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no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μ</m:t>
                            </m:r>
                          </m:e>
                        </m:d>
                        <m:r>
                          <a:rPr lang="en-US" b="1" i="1" baseline="3000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x</a:t>
                </a:r>
                <a:r>
                  <a:rPr lang="en-US" baseline="-25000" dirty="0"/>
                  <a:t>i</a:t>
                </a:r>
                <a:r>
                  <a:rPr lang="en-US" dirty="0"/>
                  <a:t>= {1,2……N}</a:t>
                </a:r>
              </a:p>
              <a:p>
                <a:pPr lvl="0">
                  <a:buClr>
                    <a:srgbClr val="30ACEC">
                      <a:lumMod val="75000"/>
                    </a:srgbClr>
                  </a:buClr>
                </a:pPr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no </a:t>
                </a:r>
                <a:r>
                  <a:rPr lang="en-US" dirty="0"/>
                  <a:t>= ((500-397)</a:t>
                </a:r>
                <a:r>
                  <a:rPr lang="en-US" baseline="30000" dirty="0"/>
                  <a:t>2</a:t>
                </a:r>
                <a:r>
                  <a:rPr lang="en-US" dirty="0"/>
                  <a:t>+(650-397)</a:t>
                </a:r>
                <a:r>
                  <a:rPr lang="en-US" baseline="30000" dirty="0"/>
                  <a:t>2</a:t>
                </a:r>
                <a:r>
                  <a:rPr lang="en-US" dirty="0"/>
                  <a:t>+……..+(335-397)</a:t>
                </a:r>
                <a:r>
                  <a:rPr lang="en-US" baseline="30000" dirty="0"/>
                  <a:t>2</a:t>
                </a:r>
                <a:r>
                  <a:rPr lang="en-US" dirty="0"/>
                  <a:t>)/5 = </a:t>
                </a:r>
                <a:r>
                  <a:rPr lang="en-US" b="1" dirty="0"/>
                  <a:t>25336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30ACEC">
                      <a:lumMod val="75000"/>
                    </a:srgbClr>
                  </a:buClr>
                  <a:buNone/>
                </a:pPr>
                <a:endParaRPr lang="en-US" dirty="0"/>
              </a:p>
              <a:p>
                <a:pPr lvl="0">
                  <a:buClr>
                    <a:srgbClr val="30ACEC">
                      <a:lumMod val="75000"/>
                    </a:srgbClr>
                  </a:buClr>
                </a:pPr>
                <a:r>
                  <a:rPr lang="en-US" sz="2200" dirty="0"/>
                  <a:t>P(income=“405” | Buy Computer = No) =</a:t>
                </a:r>
                <a:endParaRPr lang="en-US" sz="2200" dirty="0">
                  <a:solidFill>
                    <a:prstClr val="black"/>
                  </a:solidFill>
                </a:endParaRPr>
              </a:p>
              <a:p>
                <a:r>
                  <a:rPr lang="en-US" sz="2200" dirty="0"/>
                  <a:t>P(income=“405” | Buy Computer = 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dirty="0" smtClean="0"/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𝟐𝟓𝟑𝟑𝟔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1</m:t>
                        </m:r>
                      </m:num>
                      <m:den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(405-397)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/25336] = </a:t>
                </a:r>
                <a:r>
                  <a:rPr lang="en-US" sz="2200" b="1" dirty="0"/>
                  <a:t>0.00250</a:t>
                </a:r>
                <a:endParaRPr lang="en-US" sz="2200" b="1" baseline="30000" dirty="0"/>
              </a:p>
              <a:p>
                <a:endParaRPr lang="en-US" baseline="30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7B09-433D-4142-80A2-F8DE48675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38399"/>
                <a:ext cx="10018713" cy="4129669"/>
              </a:xfrm>
              <a:blipFill>
                <a:blip r:embed="rId2"/>
                <a:stretch>
                  <a:fillRect l="-1338" t="-1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0395CB-DEE2-49D4-9CFA-615B6BFE9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0095"/>
            <a:ext cx="3364643" cy="6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2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5" y="178386"/>
            <a:ext cx="10018713" cy="1752599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0985"/>
            <a:ext cx="10018713" cy="5095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			=2/9=0.222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=6/9=0.667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		=6/9=0.667</a:t>
            </a:r>
          </a:p>
          <a:p>
            <a:pPr marL="0" indent="0">
              <a:buNone/>
            </a:pPr>
            <a:r>
              <a:rPr lang="en-US" dirty="0"/>
              <a:t>P(income=“405” | Buy Computer = Yes)      			=0.027636</a:t>
            </a:r>
          </a:p>
          <a:p>
            <a:pPr marL="0" indent="0" algn="ctr">
              <a:buNone/>
            </a:pPr>
            <a:r>
              <a:rPr lang="en-US" b="1" dirty="0"/>
              <a:t>     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 0.222 *  0.667 *0.667*0.027636= 0.002729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		=3/5=0.600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=1/5=0.200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=2/5= 0.400</a:t>
            </a:r>
          </a:p>
          <a:p>
            <a:pPr marL="0" indent="0">
              <a:buNone/>
            </a:pPr>
            <a:r>
              <a:rPr lang="en-US" dirty="0"/>
              <a:t>P(income=“405” | Buy Computer = </a:t>
            </a:r>
            <a:r>
              <a:rPr lang="en-US" b="1" dirty="0"/>
              <a:t>No</a:t>
            </a:r>
            <a:r>
              <a:rPr lang="en-US" dirty="0"/>
              <a:t>)       			=0.0250</a:t>
            </a:r>
          </a:p>
          <a:p>
            <a:pPr marL="0" indent="0" algn="ctr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 0.600 *  0.200 * 0.400*0.0250= 0.00120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66900" y="4082592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900" y="6341060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05" y="433387"/>
            <a:ext cx="7678739" cy="990600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199" y="1478508"/>
            <a:ext cx="9246239" cy="5141368"/>
          </a:xfrm>
        </p:spPr>
        <p:txBody>
          <a:bodyPr>
            <a:noAutofit/>
          </a:bodyPr>
          <a:lstStyle/>
          <a:p>
            <a:r>
              <a:rPr lang="en-US" sz="1800" dirty="0"/>
              <a:t>According to previous calculations (slide 14&amp;17)</a:t>
            </a:r>
          </a:p>
          <a:p>
            <a:pPr marL="548640" lvl="2" indent="0">
              <a:buNone/>
            </a:pPr>
            <a:r>
              <a:rPr lang="en-US" sz="1400" dirty="0"/>
              <a:t>P(C1)	=	P(Buy Computer=Yes)		=	 </a:t>
            </a:r>
            <a:r>
              <a:rPr lang="en-US" sz="1400" b="1" dirty="0"/>
              <a:t>0.643</a:t>
            </a:r>
          </a:p>
          <a:p>
            <a:pPr marL="548640" lvl="2" indent="0">
              <a:buNone/>
            </a:pPr>
            <a:r>
              <a:rPr lang="en-US" sz="1400" dirty="0"/>
              <a:t>P(X| C1)	=	P(</a:t>
            </a:r>
            <a:r>
              <a:rPr lang="en-US" sz="1400" dirty="0" err="1"/>
              <a:t>X|Buy</a:t>
            </a:r>
            <a:r>
              <a:rPr lang="en-US" sz="1400" dirty="0"/>
              <a:t> Computer=Yes)		= 	 </a:t>
            </a:r>
            <a:r>
              <a:rPr lang="en-US" sz="1400" b="1" dirty="0"/>
              <a:t>0.002729 </a:t>
            </a:r>
            <a:endParaRPr lang="en-US" sz="1800" dirty="0"/>
          </a:p>
          <a:p>
            <a:pPr marL="548640" lvl="2" indent="0">
              <a:buNone/>
            </a:pPr>
            <a:r>
              <a:rPr lang="en-US" sz="1400" dirty="0"/>
              <a:t>P(C2)	=	P(Buy Computer=No)		=	 </a:t>
            </a:r>
            <a:r>
              <a:rPr lang="en-US" sz="1400" b="1" dirty="0"/>
              <a:t>0.357</a:t>
            </a:r>
          </a:p>
          <a:p>
            <a:pPr marL="548640" lvl="2" indent="0">
              <a:buNone/>
            </a:pPr>
            <a:r>
              <a:rPr lang="en-US" sz="1400" dirty="0"/>
              <a:t>P(X| C2)	=	P(</a:t>
            </a:r>
            <a:r>
              <a:rPr lang="en-US" sz="1400" dirty="0" err="1"/>
              <a:t>X|Buy</a:t>
            </a:r>
            <a:r>
              <a:rPr lang="en-US" sz="1400" dirty="0"/>
              <a:t> Computer=No)		= 	</a:t>
            </a:r>
            <a:r>
              <a:rPr lang="en-US" sz="1400" b="1" dirty="0"/>
              <a:t> 0.00120</a:t>
            </a:r>
            <a:endParaRPr lang="en-US" sz="1800" dirty="0"/>
          </a:p>
          <a:p>
            <a:r>
              <a:rPr lang="en-US" sz="1800" dirty="0"/>
              <a:t>Now posterior probability P(</a:t>
            </a:r>
            <a:r>
              <a:rPr lang="en-US" sz="1800" dirty="0" err="1"/>
              <a:t>Ci|X</a:t>
            </a:r>
            <a:r>
              <a:rPr lang="en-US" sz="1800" dirty="0"/>
              <a:t>) = P(</a:t>
            </a:r>
            <a:r>
              <a:rPr lang="en-US" sz="1800" dirty="0" err="1"/>
              <a:t>X|Ci</a:t>
            </a:r>
            <a:r>
              <a:rPr lang="en-US" sz="1800" dirty="0"/>
              <a:t>) P(Ci) for each class can be computed as</a:t>
            </a:r>
          </a:p>
          <a:p>
            <a:pPr marL="274320" lvl="1" indent="0">
              <a:buNone/>
            </a:pPr>
            <a:r>
              <a:rPr lang="en-US" sz="1600" b="1" dirty="0"/>
              <a:t>P(Buy Computer=</a:t>
            </a:r>
            <a:r>
              <a:rPr lang="en-US" sz="1600" b="1" dirty="0" err="1"/>
              <a:t>Yes|X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Computer=Yes) P(Buy Computer=Yes)</a:t>
            </a:r>
          </a:p>
          <a:p>
            <a:pPr marL="274320" lvl="1" indent="0">
              <a:buNone/>
            </a:pPr>
            <a:r>
              <a:rPr lang="en-US" sz="1600" dirty="0"/>
              <a:t>		P(C1|X) = P(X|C1)P(C1)</a:t>
            </a:r>
          </a:p>
          <a:p>
            <a:pPr marL="274320" lvl="1" indent="0">
              <a:buNone/>
            </a:pPr>
            <a:r>
              <a:rPr lang="en-US" sz="1600" dirty="0"/>
              <a:t>		              =</a:t>
            </a:r>
            <a:r>
              <a:rPr lang="en-US" sz="1600" b="1" dirty="0"/>
              <a:t> 0.002729</a:t>
            </a:r>
            <a:r>
              <a:rPr lang="en-US" sz="1600" dirty="0"/>
              <a:t> * 0.643= 0.00175</a:t>
            </a:r>
            <a:endParaRPr lang="en-US" sz="1800" dirty="0"/>
          </a:p>
          <a:p>
            <a:pPr marL="274320" lvl="1" indent="0">
              <a:buNone/>
            </a:pPr>
            <a:r>
              <a:rPr lang="en-US" sz="1600" b="1" dirty="0"/>
              <a:t> P(Buy Computer=</a:t>
            </a:r>
            <a:r>
              <a:rPr lang="en-US" sz="1600" b="1" dirty="0" err="1"/>
              <a:t>No|X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Computer=No) P(Buy Computer=No)</a:t>
            </a:r>
          </a:p>
          <a:p>
            <a:pPr marL="274320" lvl="1" indent="0">
              <a:buNone/>
            </a:pPr>
            <a:r>
              <a:rPr lang="en-US" sz="1600" dirty="0"/>
              <a:t>		P(C2|X) = P(X|C2)P(C2)</a:t>
            </a:r>
          </a:p>
          <a:p>
            <a:pPr marL="274320" lvl="1" indent="0">
              <a:buNone/>
            </a:pPr>
            <a:r>
              <a:rPr lang="en-US" sz="1600" dirty="0"/>
              <a:t>		              =</a:t>
            </a:r>
            <a:r>
              <a:rPr lang="en-US" sz="1600" b="1" dirty="0"/>
              <a:t> 0.00120</a:t>
            </a:r>
            <a:r>
              <a:rPr lang="en-US" sz="1600" dirty="0"/>
              <a:t> * 0.357= 0.00042</a:t>
            </a:r>
            <a:endParaRPr lang="en-US" sz="1600" b="1" dirty="0"/>
          </a:p>
          <a:p>
            <a:r>
              <a:rPr lang="en-US" sz="1800" dirty="0"/>
              <a:t>Hence the Bayesian classifier predicts that the student will buy computer.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0AD7-ACC4-4EF1-876A-FFEE6CA3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BB61-49AC-40D4-AE4A-AC31A6E2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66638"/>
            <a:ext cx="10018713" cy="3124201"/>
          </a:xfrm>
        </p:spPr>
        <p:txBody>
          <a:bodyPr/>
          <a:lstStyle/>
          <a:p>
            <a:r>
              <a:rPr lang="en-US" dirty="0"/>
              <a:t>Since P(C1|X) &gt; P(C2|X)</a:t>
            </a:r>
          </a:p>
          <a:p>
            <a:r>
              <a:rPr lang="en-US" dirty="0"/>
              <a:t>The new customer X will buy computer.</a:t>
            </a:r>
          </a:p>
          <a:p>
            <a:endParaRPr lang="en-US" dirty="0"/>
          </a:p>
          <a:p>
            <a:r>
              <a:rPr lang="en-US" dirty="0"/>
              <a:t>If the dataset contains more then one feature having continuous values:</a:t>
            </a:r>
          </a:p>
          <a:p>
            <a:pPr lvl="1"/>
            <a:r>
              <a:rPr lang="en-US" dirty="0"/>
              <a:t>Calculate mean and variance of each feature for each class</a:t>
            </a:r>
          </a:p>
          <a:p>
            <a:pPr lvl="1"/>
            <a:r>
              <a:rPr lang="en-US" dirty="0"/>
              <a:t>Calculate probabilities of each class for all the continuous features using the formula </a:t>
            </a:r>
          </a:p>
        </p:txBody>
      </p:sp>
    </p:spTree>
    <p:extLst>
      <p:ext uri="{BB962C8B-B14F-4D97-AF65-F5344CB8AC3E}">
        <p14:creationId xmlns:p14="http://schemas.microsoft.com/office/powerpoint/2010/main" val="132156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299-61F3-4E35-BBBB-BDDE393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10" y="2552700"/>
            <a:ext cx="4380780" cy="1752599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03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CC56-483F-468F-9A09-D5AD5459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3DFC-FA41-4BBD-8E47-4786DC9F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lvl="0"/>
            <a:r>
              <a:rPr lang="en-US" dirty="0"/>
              <a:t>Bayesian Classifier</a:t>
            </a:r>
          </a:p>
          <a:p>
            <a:pPr lvl="0"/>
            <a:r>
              <a:rPr lang="en-US" dirty="0"/>
              <a:t>Classification using Bayesian classifier over Continuous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AF7-E396-4494-AD19-92B1D476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7050-4C23-4073-AE02-9459A088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same example of the previous lecture of </a:t>
            </a:r>
            <a:r>
              <a:rPr lang="en-US" spc="-100" dirty="0"/>
              <a:t>customers whether they will buy a computer or not</a:t>
            </a:r>
          </a:p>
          <a:p>
            <a:r>
              <a:rPr lang="en-US" spc="-100" dirty="0"/>
              <a:t>If the Income features is changed from discrete values {low, medium, high} to continuous values{any range of the income}</a:t>
            </a:r>
          </a:p>
          <a:p>
            <a:r>
              <a:rPr lang="en-US" spc="-100" dirty="0"/>
              <a:t>How the probabilities will be calculated???</a:t>
            </a:r>
          </a:p>
        </p:txBody>
      </p:sp>
    </p:spTree>
    <p:extLst>
      <p:ext uri="{BB962C8B-B14F-4D97-AF65-F5344CB8AC3E}">
        <p14:creationId xmlns:p14="http://schemas.microsoft.com/office/powerpoint/2010/main" val="4551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9932F-013E-4CB4-810F-9370A089F5DC}"/>
              </a:ext>
            </a:extLst>
          </p:cNvPr>
          <p:cNvGraphicFramePr>
            <a:graphicFrameLocks/>
          </p:cNvGraphicFramePr>
          <p:nvPr/>
        </p:nvGraphicFramePr>
        <p:xfrm>
          <a:off x="2590800" y="933450"/>
          <a:ext cx="8153400" cy="56963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5CE5C-3278-4F6B-B46E-8B3175C134D5}"/>
              </a:ext>
            </a:extLst>
          </p:cNvPr>
          <p:cNvSpPr txBox="1"/>
          <p:nvPr/>
        </p:nvSpPr>
        <p:spPr>
          <a:xfrm>
            <a:off x="2590799" y="134101"/>
            <a:ext cx="815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Previously the dataset was like this in which the income feature has a discrete set of values. If we change this to range (in next slide)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DB894C-33EB-4991-BBE7-93DC03014AE0}"/>
              </a:ext>
            </a:extLst>
          </p:cNvPr>
          <p:cNvSpPr/>
          <p:nvPr/>
        </p:nvSpPr>
        <p:spPr>
          <a:xfrm>
            <a:off x="4025590" y="780432"/>
            <a:ext cx="1349297" cy="60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6CA6E84-B8CB-48D6-82D3-69FCAEE4E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663048"/>
              </p:ext>
            </p:extLst>
          </p:nvPr>
        </p:nvGraphicFramePr>
        <p:xfrm>
          <a:off x="2546193" y="796897"/>
          <a:ext cx="8315094" cy="60885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597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917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B1E29F3-CC9A-4915-AAE2-4B1C50140E9E}"/>
              </a:ext>
            </a:extLst>
          </p:cNvPr>
          <p:cNvSpPr/>
          <p:nvPr/>
        </p:nvSpPr>
        <p:spPr>
          <a:xfrm>
            <a:off x="3947531" y="688303"/>
            <a:ext cx="1349297" cy="6305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4A0A0-4997-4E96-8945-433042D86436}"/>
              </a:ext>
            </a:extLst>
          </p:cNvPr>
          <p:cNvSpPr txBox="1"/>
          <p:nvPr/>
        </p:nvSpPr>
        <p:spPr>
          <a:xfrm>
            <a:off x="2590799" y="134101"/>
            <a:ext cx="815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Now the income features in dataset is a range and we cant calculate the probability of a range like we did previously for the discrete values.</a:t>
            </a:r>
          </a:p>
        </p:txBody>
      </p:sp>
    </p:spTree>
    <p:extLst>
      <p:ext uri="{BB962C8B-B14F-4D97-AF65-F5344CB8AC3E}">
        <p14:creationId xmlns:p14="http://schemas.microsoft.com/office/powerpoint/2010/main" val="13768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BC5-2818-4B74-8D47-4747DDD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 The data features of a new customer X:</a:t>
                </a:r>
              </a:p>
              <a:p>
                <a:pPr lvl="1"/>
                <a:r>
                  <a:rPr lang="en-US" dirty="0"/>
                  <a:t>age = &lt; 30</a:t>
                </a:r>
              </a:p>
              <a:p>
                <a:pPr lvl="1"/>
                <a:r>
                  <a:rPr lang="en-US" dirty="0"/>
                  <a:t>income = 405</a:t>
                </a:r>
              </a:p>
              <a:p>
                <a:pPr lvl="1"/>
                <a:r>
                  <a:rPr lang="en-US" dirty="0"/>
                  <a:t>student = yes</a:t>
                </a:r>
              </a:p>
              <a:p>
                <a:pPr lvl="1"/>
                <a:r>
                  <a:rPr lang="en-US" dirty="0"/>
                  <a:t>credit-rating = fair</a:t>
                </a:r>
              </a:p>
              <a:p>
                <a:r>
                  <a:rPr lang="en-US" dirty="0"/>
                  <a:t>Classify X using the Bayesian classifier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1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7E1-BB38-4E1D-AFE0-521CE018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522" y="2874949"/>
            <a:ext cx="9484652" cy="1108101"/>
          </a:xfrm>
        </p:spPr>
        <p:txBody>
          <a:bodyPr/>
          <a:lstStyle/>
          <a:p>
            <a:r>
              <a:rPr lang="en-US" dirty="0"/>
              <a:t>First Few steps will be same</a:t>
            </a:r>
          </a:p>
        </p:txBody>
      </p:sp>
    </p:spTree>
    <p:extLst>
      <p:ext uri="{BB962C8B-B14F-4D97-AF65-F5344CB8AC3E}">
        <p14:creationId xmlns:p14="http://schemas.microsoft.com/office/powerpoint/2010/main" val="28841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74AA-E0D6-4B39-8571-B14814F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7407-1AC1-4681-8BE0-49E5E42B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two classes (C1 &amp; C2) so, we need to find the prior probability P(Ci) for both.</a:t>
            </a:r>
          </a:p>
          <a:p>
            <a:pPr lvl="1"/>
            <a:r>
              <a:rPr lang="en-US" dirty="0"/>
              <a:t>P(C1) = P(Buy Computer = yes) </a:t>
            </a:r>
          </a:p>
          <a:p>
            <a:pPr marL="548640" lvl="2" indent="0">
              <a:buNone/>
            </a:pPr>
            <a:r>
              <a:rPr lang="en-US" dirty="0"/>
              <a:t>          </a:t>
            </a:r>
            <a:r>
              <a:rPr lang="en-US" sz="2000" dirty="0"/>
              <a:t>= samples with class C1/ total samples</a:t>
            </a:r>
          </a:p>
          <a:p>
            <a:pPr marL="548640" lvl="2" indent="0">
              <a:buNone/>
            </a:pPr>
            <a:r>
              <a:rPr lang="en-US" dirty="0"/>
              <a:t>	   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9/14 = 0.643</a:t>
            </a:r>
          </a:p>
          <a:p>
            <a:pPr lvl="1"/>
            <a:r>
              <a:rPr lang="en-US" dirty="0"/>
              <a:t>P(C2) =P(Buy Computer = no)</a:t>
            </a:r>
          </a:p>
          <a:p>
            <a:pPr marL="274320" lvl="1" indent="0">
              <a:buNone/>
            </a:pPr>
            <a:r>
              <a:rPr lang="en-US" dirty="0"/>
              <a:t>            =  samples with class C2/ total samples 	    </a:t>
            </a:r>
          </a:p>
          <a:p>
            <a:pPr marL="548640" lvl="2" indent="0">
              <a:buNone/>
            </a:pPr>
            <a:r>
              <a:rPr lang="en-US" dirty="0"/>
              <a:t>         = </a:t>
            </a:r>
            <a:r>
              <a:rPr lang="en-US" b="1" dirty="0"/>
              <a:t>5/14 = 0.357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/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6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900"/>
            <a:ext cx="10018713" cy="4819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</a:t>
            </a:r>
          </a:p>
          <a:p>
            <a:pPr marL="0" indent="0">
              <a:buNone/>
            </a:pPr>
            <a:r>
              <a:rPr lang="en-US" dirty="0"/>
              <a:t>P(income=“405” | Buy Computer = Yes)      		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</a:t>
            </a:r>
          </a:p>
          <a:p>
            <a:pPr marL="0" indent="0">
              <a:buNone/>
            </a:pPr>
            <a:r>
              <a:rPr lang="en-US" dirty="0"/>
              <a:t>P(income=“405” | Buy Computer = </a:t>
            </a:r>
            <a:r>
              <a:rPr lang="en-US" b="1" dirty="0"/>
              <a:t>No</a:t>
            </a:r>
            <a:r>
              <a:rPr lang="en-US" dirty="0"/>
              <a:t>)       		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1002" y="3098150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P(X|C1)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162800" y="2543170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81002" y="5133972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P(X|C2)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162800" y="4578992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683623" y="99350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23" y="99350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206</TotalTime>
  <Words>1794</Words>
  <Application>Microsoft Office PowerPoint</Application>
  <PresentationFormat>Widescreen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Corbel</vt:lpstr>
      <vt:lpstr>Parallax</vt:lpstr>
      <vt:lpstr>Machine Learning Supervised Learning  Bayesian Classifier for continues feature(s)</vt:lpstr>
      <vt:lpstr>Content</vt:lpstr>
      <vt:lpstr>Bayesian Classifier</vt:lpstr>
      <vt:lpstr>PowerPoint Presentation</vt:lpstr>
      <vt:lpstr>PowerPoint Presentation</vt:lpstr>
      <vt:lpstr>Example (Cont..)</vt:lpstr>
      <vt:lpstr>First Few steps will be same</vt:lpstr>
      <vt:lpstr>Example (Cont..)</vt:lpstr>
      <vt:lpstr>Example (Cont..)</vt:lpstr>
      <vt:lpstr>To compute P(x1|Ci):</vt:lpstr>
      <vt:lpstr>Example (Cont..)</vt:lpstr>
      <vt:lpstr>P(income=“405” | Buy Computer = Yes)</vt:lpstr>
      <vt:lpstr>P(income=“405” | Buy Computer = Yes)</vt:lpstr>
      <vt:lpstr>P(income=“405” | Buy Computer = No)</vt:lpstr>
      <vt:lpstr>P(income=“405” | Buy Computer = NO)</vt:lpstr>
      <vt:lpstr>Example (Cont..)</vt:lpstr>
      <vt:lpstr>Example (Cont..)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</dc:creator>
  <cp:lastModifiedBy>Syeda Zainab Yousaf Zaidi</cp:lastModifiedBy>
  <cp:revision>35</cp:revision>
  <dcterms:created xsi:type="dcterms:W3CDTF">2020-05-05T16:43:47Z</dcterms:created>
  <dcterms:modified xsi:type="dcterms:W3CDTF">2021-01-25T10:01:19Z</dcterms:modified>
</cp:coreProperties>
</file>