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5" r:id="rId3"/>
    <p:sldId id="266" r:id="rId4"/>
    <p:sldId id="257" r:id="rId5"/>
    <p:sldId id="260" r:id="rId6"/>
    <p:sldId id="261" r:id="rId7"/>
    <p:sldId id="262" r:id="rId8"/>
    <p:sldId id="263" r:id="rId9"/>
    <p:sldId id="267" r:id="rId10"/>
    <p:sldId id="268" r:id="rId11"/>
    <p:sldId id="269" r:id="rId12"/>
    <p:sldId id="270" r:id="rId13"/>
    <p:sldId id="271" r:id="rId14"/>
    <p:sldId id="272" r:id="rId15"/>
    <p:sldId id="323" r:id="rId16"/>
    <p:sldId id="324" r:id="rId17"/>
    <p:sldId id="325" r:id="rId18"/>
    <p:sldId id="258"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50" autoAdjust="0"/>
  </p:normalViewPr>
  <p:slideViewPr>
    <p:cSldViewPr snapToGrid="0">
      <p:cViewPr varScale="1">
        <p:scale>
          <a:sx n="71" d="100"/>
          <a:sy n="71" d="100"/>
        </p:scale>
        <p:origin x="10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F438B-1631-4B25-8F14-3D2338099BBE}" type="datetimeFigureOut">
              <a:rPr lang="en-US" smtClean="0"/>
              <a:t>12/24/2020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CEEF7-1CA3-4EB0-8310-98AC64A9C589}" type="slidenum">
              <a:rPr lang="en-US" smtClean="0"/>
              <a:t>‹#›</a:t>
            </a:fld>
            <a:endParaRPr lang="en-US"/>
          </a:p>
        </p:txBody>
      </p:sp>
    </p:spTree>
    <p:extLst>
      <p:ext uri="{BB962C8B-B14F-4D97-AF65-F5344CB8AC3E}">
        <p14:creationId xmlns:p14="http://schemas.microsoft.com/office/powerpoint/2010/main" val="3970730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machine learning, instance-based learning (memory-based learning) is a family of learning algorithms that, instead of performing explicit generalization, compares new problem instances with instances seen in training, which have been stored in memory.</a:t>
            </a:r>
            <a:endParaRPr lang="en-US" dirty="0"/>
          </a:p>
        </p:txBody>
      </p:sp>
      <p:sp>
        <p:nvSpPr>
          <p:cNvPr id="4" name="Slide Number Placeholder 3"/>
          <p:cNvSpPr>
            <a:spLocks noGrp="1"/>
          </p:cNvSpPr>
          <p:nvPr>
            <p:ph type="sldNum" sz="quarter" idx="5"/>
          </p:nvPr>
        </p:nvSpPr>
        <p:spPr/>
        <p:txBody>
          <a:bodyPr/>
          <a:lstStyle/>
          <a:p>
            <a:fld id="{5EACEEF7-1CA3-4EB0-8310-98AC64A9C589}" type="slidenum">
              <a:rPr lang="en-US" smtClean="0"/>
              <a:t>3</a:t>
            </a:fld>
            <a:endParaRPr lang="en-US"/>
          </a:p>
        </p:txBody>
      </p:sp>
    </p:spTree>
    <p:extLst>
      <p:ext uri="{BB962C8B-B14F-4D97-AF65-F5344CB8AC3E}">
        <p14:creationId xmlns:p14="http://schemas.microsoft.com/office/powerpoint/2010/main" val="383185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AD3400-F54A-4E05-82F0-A3C330FA45DF}" type="datetimeFigureOut">
              <a:rPr lang="en-US" smtClean="0"/>
              <a:t>12/24/2020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92180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AD3400-F54A-4E05-82F0-A3C330FA45DF}"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427772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D3400-F54A-4E05-82F0-A3C330FA45DF}"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956159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D3400-F54A-4E05-82F0-A3C330FA45DF}"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3857539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D3400-F54A-4E05-82F0-A3C330FA45DF}"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3935574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D3400-F54A-4E05-82F0-A3C330FA45DF}"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190533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D3400-F54A-4E05-82F0-A3C330FA45DF}"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2085498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D3400-F54A-4E05-82F0-A3C330FA45DF}"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3285538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D3400-F54A-4E05-82F0-A3C330FA45DF}"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106120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D3400-F54A-4E05-82F0-A3C330FA45DF}"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232051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D3400-F54A-4E05-82F0-A3C330FA45DF}"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340943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AD3400-F54A-4E05-82F0-A3C330FA45DF}"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138881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AD3400-F54A-4E05-82F0-A3C330FA45DF}" type="datetimeFigureOut">
              <a:rPr lang="en-US" smtClean="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2997236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AD3400-F54A-4E05-82F0-A3C330FA45DF}" type="datetimeFigureOut">
              <a:rPr lang="en-US" smtClean="0"/>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25746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D3400-F54A-4E05-82F0-A3C330FA45DF}" type="datetimeFigureOut">
              <a:rPr lang="en-US" smtClean="0"/>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398761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AD3400-F54A-4E05-82F0-A3C330FA45DF}"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41705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AD3400-F54A-4E05-82F0-A3C330FA45DF}"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99552B-D271-47C7-8DEB-3F1986B5B020}" type="slidenum">
              <a:rPr lang="en-US" smtClean="0"/>
              <a:t>‹#›</a:t>
            </a:fld>
            <a:endParaRPr lang="en-US"/>
          </a:p>
        </p:txBody>
      </p:sp>
    </p:spTree>
    <p:extLst>
      <p:ext uri="{BB962C8B-B14F-4D97-AF65-F5344CB8AC3E}">
        <p14:creationId xmlns:p14="http://schemas.microsoft.com/office/powerpoint/2010/main" val="262446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AD3400-F54A-4E05-82F0-A3C330FA45DF}" type="datetimeFigureOut">
              <a:rPr lang="en-US" smtClean="0"/>
              <a:t>12/24/2020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99552B-D271-47C7-8DEB-3F1986B5B020}" type="slidenum">
              <a:rPr lang="en-US" smtClean="0"/>
              <a:t>‹#›</a:t>
            </a:fld>
            <a:endParaRPr lang="en-US"/>
          </a:p>
        </p:txBody>
      </p:sp>
    </p:spTree>
    <p:extLst>
      <p:ext uri="{BB962C8B-B14F-4D97-AF65-F5344CB8AC3E}">
        <p14:creationId xmlns:p14="http://schemas.microsoft.com/office/powerpoint/2010/main" val="4169349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A56D-F7B8-4230-9B17-B6DF45F9D686}"/>
              </a:ext>
            </a:extLst>
          </p:cNvPr>
          <p:cNvSpPr>
            <a:spLocks noGrp="1"/>
          </p:cNvSpPr>
          <p:nvPr>
            <p:ph type="ctrTitle"/>
          </p:nvPr>
        </p:nvSpPr>
        <p:spPr/>
        <p:txBody>
          <a:bodyPr/>
          <a:lstStyle/>
          <a:p>
            <a:r>
              <a:rPr lang="en-US" dirty="0">
                <a:solidFill>
                  <a:prstClr val="black"/>
                </a:solidFill>
              </a:rPr>
              <a:t>Machine Learning</a:t>
            </a:r>
            <a:br>
              <a:rPr lang="en-US" dirty="0">
                <a:solidFill>
                  <a:prstClr val="black"/>
                </a:solidFill>
              </a:rPr>
            </a:br>
            <a:r>
              <a:rPr lang="en-US" sz="3200" dirty="0">
                <a:solidFill>
                  <a:prstClr val="black"/>
                </a:solidFill>
              </a:rPr>
              <a:t>Supervised Learning </a:t>
            </a:r>
            <a:br>
              <a:rPr lang="en-US" sz="3200" dirty="0">
                <a:solidFill>
                  <a:prstClr val="black"/>
                </a:solidFill>
              </a:rPr>
            </a:br>
            <a:r>
              <a:rPr lang="en-US" sz="3200" dirty="0">
                <a:solidFill>
                  <a:prstClr val="black"/>
                </a:solidFill>
              </a:rPr>
              <a:t>K- Nearest Neighbors (KNN) Classifier</a:t>
            </a:r>
            <a:endParaRPr lang="en-US" dirty="0"/>
          </a:p>
        </p:txBody>
      </p:sp>
      <p:sp>
        <p:nvSpPr>
          <p:cNvPr id="3" name="Subtitle 2">
            <a:extLst>
              <a:ext uri="{FF2B5EF4-FFF2-40B4-BE49-F238E27FC236}">
                <a16:creationId xmlns:a16="http://schemas.microsoft.com/office/drawing/2014/main" id="{AF78286D-DF32-409D-A3ED-09921A445731}"/>
              </a:ext>
            </a:extLst>
          </p:cNvPr>
          <p:cNvSpPr>
            <a:spLocks noGrp="1"/>
          </p:cNvSpPr>
          <p:nvPr>
            <p:ph type="subTitle" idx="1"/>
          </p:nvPr>
        </p:nvSpPr>
        <p:spPr/>
        <p:txBody>
          <a:bodyPr/>
          <a:lstStyle/>
          <a:p>
            <a:r>
              <a:rPr lang="en-US" dirty="0"/>
              <a:t>Instructor: Zainab Yousuf</a:t>
            </a:r>
          </a:p>
          <a:p>
            <a:endParaRPr lang="en-US" dirty="0"/>
          </a:p>
          <a:p>
            <a:endParaRPr lang="en-US" dirty="0"/>
          </a:p>
          <a:p>
            <a:endParaRPr lang="en-US" dirty="0"/>
          </a:p>
        </p:txBody>
      </p:sp>
    </p:spTree>
    <p:extLst>
      <p:ext uri="{BB962C8B-B14F-4D97-AF65-F5344CB8AC3E}">
        <p14:creationId xmlns:p14="http://schemas.microsoft.com/office/powerpoint/2010/main" val="253374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8791-4061-479C-89C2-A0233BC3C0AE}"/>
              </a:ext>
            </a:extLst>
          </p:cNvPr>
          <p:cNvSpPr>
            <a:spLocks noGrp="1"/>
          </p:cNvSpPr>
          <p:nvPr>
            <p:ph type="title"/>
          </p:nvPr>
        </p:nvSpPr>
        <p:spPr/>
        <p:txBody>
          <a:bodyPr/>
          <a:lstStyle/>
          <a:p>
            <a:r>
              <a:rPr lang="en-US" dirty="0"/>
              <a:t>Example (Cont.…)</a:t>
            </a:r>
          </a:p>
        </p:txBody>
      </p:sp>
      <p:sp>
        <p:nvSpPr>
          <p:cNvPr id="3" name="Content Placeholder 2">
            <a:extLst>
              <a:ext uri="{FF2B5EF4-FFF2-40B4-BE49-F238E27FC236}">
                <a16:creationId xmlns:a16="http://schemas.microsoft.com/office/drawing/2014/main" id="{6DA88021-3716-4FDC-8856-50FA6F2EF7A1}"/>
              </a:ext>
            </a:extLst>
          </p:cNvPr>
          <p:cNvSpPr>
            <a:spLocks noGrp="1"/>
          </p:cNvSpPr>
          <p:nvPr>
            <p:ph idx="1"/>
          </p:nvPr>
        </p:nvSpPr>
        <p:spPr/>
        <p:txBody>
          <a:bodyPr>
            <a:normAutofit fontScale="92500" lnSpcReduction="20000"/>
          </a:bodyPr>
          <a:lstStyle/>
          <a:p>
            <a:r>
              <a:rPr lang="en-US" dirty="0"/>
              <a:t>Step 1: Initialize and define k</a:t>
            </a:r>
          </a:p>
          <a:p>
            <a:pPr marL="457200" lvl="1" indent="0">
              <a:buNone/>
            </a:pPr>
            <a:r>
              <a:rPr lang="en-US" b="1" dirty="0"/>
              <a:t>Lets say k=3</a:t>
            </a:r>
            <a:r>
              <a:rPr lang="en-US" dirty="0"/>
              <a:t>, (always choose k as an odd number to avoid the tie in the class prediction)</a:t>
            </a:r>
          </a:p>
          <a:p>
            <a:r>
              <a:rPr lang="en-US" dirty="0"/>
              <a:t>Step 2: Compute the distance between test sample and training samples</a:t>
            </a:r>
          </a:p>
          <a:p>
            <a:pPr lvl="1">
              <a:buFont typeface="Wingdings" panose="05000000000000000000" pitchFamily="2" charset="2"/>
              <a:buChar char="§"/>
            </a:pPr>
            <a:r>
              <a:rPr lang="en-US" dirty="0"/>
              <a:t>Let’s say the test sample is </a:t>
            </a:r>
            <a:r>
              <a:rPr lang="en-US" b="1" dirty="0"/>
              <a:t>(3,7)</a:t>
            </a:r>
          </a:p>
          <a:p>
            <a:pPr lvl="1">
              <a:buFont typeface="Wingdings" panose="05000000000000000000" pitchFamily="2" charset="2"/>
              <a:buChar char="§"/>
            </a:pPr>
            <a:r>
              <a:rPr lang="en-US" dirty="0"/>
              <a:t>Several distance formulas can be used:</a:t>
            </a:r>
          </a:p>
          <a:p>
            <a:pPr lvl="2"/>
            <a:r>
              <a:rPr lang="en-US" dirty="0"/>
              <a:t>Euclidean distance:</a:t>
            </a:r>
          </a:p>
          <a:p>
            <a:pPr lvl="2"/>
            <a:r>
              <a:rPr lang="en-US" dirty="0"/>
              <a:t>Squared Euclidean distance: </a:t>
            </a:r>
            <a:r>
              <a:rPr lang="en-GB" sz="1400" dirty="0"/>
              <a:t>The Euclidean Squared distance metric uses the same equation as the Euclidean distance metric, but does not take the square root.</a:t>
            </a:r>
            <a:endParaRPr lang="en-US" sz="1200" dirty="0"/>
          </a:p>
          <a:p>
            <a:pPr lvl="2"/>
            <a:r>
              <a:rPr lang="en-US" dirty="0"/>
              <a:t>Manhattan Distance:</a:t>
            </a:r>
          </a:p>
        </p:txBody>
      </p:sp>
      <p:pic>
        <p:nvPicPr>
          <p:cNvPr id="1026" name="Picture 2" descr="What is the difference between Euclidean, Manhattan and Hamming ...">
            <a:extLst>
              <a:ext uri="{FF2B5EF4-FFF2-40B4-BE49-F238E27FC236}">
                <a16:creationId xmlns:a16="http://schemas.microsoft.com/office/drawing/2014/main" id="{E5EA74F7-9044-450C-8878-F336F1A11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187" y="4543237"/>
            <a:ext cx="1357693" cy="3831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nhattan Distance Metric">
            <a:extLst>
              <a:ext uri="{FF2B5EF4-FFF2-40B4-BE49-F238E27FC236}">
                <a16:creationId xmlns:a16="http://schemas.microsoft.com/office/drawing/2014/main" id="{41D8629B-7E61-490C-838A-46CE84313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823" y="5380579"/>
            <a:ext cx="1357694" cy="383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81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92A5-19B1-4675-B244-96BD25565B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373B91-7730-4D06-AB87-AB38E3F157AC}"/>
              </a:ext>
            </a:extLst>
          </p:cNvPr>
          <p:cNvSpPr>
            <a:spLocks noGrp="1"/>
          </p:cNvSpPr>
          <p:nvPr>
            <p:ph idx="1"/>
          </p:nvPr>
        </p:nvSpPr>
        <p:spPr>
          <a:xfrm>
            <a:off x="1484310" y="2118359"/>
            <a:ext cx="10018713" cy="3124201"/>
          </a:xfrm>
        </p:spPr>
        <p:txBody>
          <a:bodyPr/>
          <a:lstStyle/>
          <a:p>
            <a:r>
              <a:rPr lang="en-US" dirty="0"/>
              <a:t>Step 2:</a:t>
            </a:r>
          </a:p>
          <a:p>
            <a:pPr lvl="1"/>
            <a:r>
              <a:rPr lang="en-US" dirty="0"/>
              <a:t>Calculating the distance of test sample (3,7) with all the training samples of the dataset shown on slide 9.</a:t>
            </a:r>
          </a:p>
          <a:p>
            <a:pPr lvl="1"/>
            <a:r>
              <a:rPr lang="en-US" dirty="0"/>
              <a:t>Squared Euclidean distance formula is used as follows:</a:t>
            </a:r>
          </a:p>
          <a:p>
            <a:endParaRPr lang="en-US" dirty="0"/>
          </a:p>
        </p:txBody>
      </p:sp>
      <p:pic>
        <p:nvPicPr>
          <p:cNvPr id="4" name="Picture 3">
            <a:extLst>
              <a:ext uri="{FF2B5EF4-FFF2-40B4-BE49-F238E27FC236}">
                <a16:creationId xmlns:a16="http://schemas.microsoft.com/office/drawing/2014/main" id="{0778CB2E-C648-49C8-8BBE-7542949A66E8}"/>
              </a:ext>
            </a:extLst>
          </p:cNvPr>
          <p:cNvPicPr>
            <a:picLocks noChangeAspect="1"/>
          </p:cNvPicPr>
          <p:nvPr/>
        </p:nvPicPr>
        <p:blipFill>
          <a:blip r:embed="rId2"/>
          <a:stretch>
            <a:fillRect/>
          </a:stretch>
        </p:blipFill>
        <p:spPr>
          <a:xfrm>
            <a:off x="2917028" y="4419602"/>
            <a:ext cx="7153275" cy="2152650"/>
          </a:xfrm>
          <a:prstGeom prst="rect">
            <a:avLst/>
          </a:prstGeom>
        </p:spPr>
      </p:pic>
    </p:spTree>
    <p:extLst>
      <p:ext uri="{BB962C8B-B14F-4D97-AF65-F5344CB8AC3E}">
        <p14:creationId xmlns:p14="http://schemas.microsoft.com/office/powerpoint/2010/main" val="163501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1337-D2BF-4B90-A877-B8764484B97A}"/>
              </a:ext>
            </a:extLst>
          </p:cNvPr>
          <p:cNvSpPr>
            <a:spLocks noGrp="1"/>
          </p:cNvSpPr>
          <p:nvPr>
            <p:ph type="title"/>
          </p:nvPr>
        </p:nvSpPr>
        <p:spPr/>
        <p:txBody>
          <a:bodyPr/>
          <a:lstStyle/>
          <a:p>
            <a:r>
              <a:rPr lang="en-US" dirty="0"/>
              <a:t>Example (Cont.…)</a:t>
            </a:r>
          </a:p>
        </p:txBody>
      </p:sp>
      <p:sp>
        <p:nvSpPr>
          <p:cNvPr id="3" name="Content Placeholder 2">
            <a:extLst>
              <a:ext uri="{FF2B5EF4-FFF2-40B4-BE49-F238E27FC236}">
                <a16:creationId xmlns:a16="http://schemas.microsoft.com/office/drawing/2014/main" id="{F017E831-0AE3-4A3D-8F6C-87A257D498B0}"/>
              </a:ext>
            </a:extLst>
          </p:cNvPr>
          <p:cNvSpPr>
            <a:spLocks noGrp="1"/>
          </p:cNvSpPr>
          <p:nvPr>
            <p:ph idx="1"/>
          </p:nvPr>
        </p:nvSpPr>
        <p:spPr>
          <a:xfrm>
            <a:off x="1484310" y="1866899"/>
            <a:ext cx="10018713" cy="3124201"/>
          </a:xfrm>
        </p:spPr>
        <p:txBody>
          <a:bodyPr/>
          <a:lstStyle/>
          <a:p>
            <a:r>
              <a:rPr lang="en-US" dirty="0"/>
              <a:t>Step 3:</a:t>
            </a:r>
          </a:p>
          <a:p>
            <a:pPr lvl="1"/>
            <a:r>
              <a:rPr lang="en-US" dirty="0"/>
              <a:t>Sort the distance and determine the nearest neighbors (k=3 we need 3 nearest neighbors)</a:t>
            </a:r>
          </a:p>
          <a:p>
            <a:pPr lvl="1"/>
            <a:endParaRPr lang="en-US" dirty="0"/>
          </a:p>
          <a:p>
            <a:pPr marL="0" indent="0">
              <a:buNone/>
            </a:pPr>
            <a:endParaRPr lang="en-US" dirty="0"/>
          </a:p>
        </p:txBody>
      </p:sp>
      <p:pic>
        <p:nvPicPr>
          <p:cNvPr id="4" name="Picture 3">
            <a:extLst>
              <a:ext uri="{FF2B5EF4-FFF2-40B4-BE49-F238E27FC236}">
                <a16:creationId xmlns:a16="http://schemas.microsoft.com/office/drawing/2014/main" id="{8E81E840-1461-4DE9-8DFD-39F199D1F95F}"/>
              </a:ext>
            </a:extLst>
          </p:cNvPr>
          <p:cNvPicPr>
            <a:picLocks noChangeAspect="1"/>
          </p:cNvPicPr>
          <p:nvPr/>
        </p:nvPicPr>
        <p:blipFill>
          <a:blip r:embed="rId2"/>
          <a:stretch>
            <a:fillRect/>
          </a:stretch>
        </p:blipFill>
        <p:spPr>
          <a:xfrm>
            <a:off x="2902741" y="3781424"/>
            <a:ext cx="7181850" cy="2390775"/>
          </a:xfrm>
          <a:prstGeom prst="rect">
            <a:avLst/>
          </a:prstGeom>
        </p:spPr>
      </p:pic>
    </p:spTree>
    <p:extLst>
      <p:ext uri="{BB962C8B-B14F-4D97-AF65-F5344CB8AC3E}">
        <p14:creationId xmlns:p14="http://schemas.microsoft.com/office/powerpoint/2010/main" val="1472974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4B65-348D-4FAB-AAA0-227DE3CFDC16}"/>
              </a:ext>
            </a:extLst>
          </p:cNvPr>
          <p:cNvSpPr>
            <a:spLocks noGrp="1"/>
          </p:cNvSpPr>
          <p:nvPr>
            <p:ph type="title"/>
          </p:nvPr>
        </p:nvSpPr>
        <p:spPr/>
        <p:txBody>
          <a:bodyPr/>
          <a:lstStyle/>
          <a:p>
            <a:r>
              <a:rPr lang="en-US" dirty="0"/>
              <a:t>Example (Cont.…)</a:t>
            </a:r>
          </a:p>
        </p:txBody>
      </p:sp>
      <p:sp>
        <p:nvSpPr>
          <p:cNvPr id="3" name="Content Placeholder 2">
            <a:extLst>
              <a:ext uri="{FF2B5EF4-FFF2-40B4-BE49-F238E27FC236}">
                <a16:creationId xmlns:a16="http://schemas.microsoft.com/office/drawing/2014/main" id="{E10A6178-A663-4F86-815C-C531953A2388}"/>
              </a:ext>
            </a:extLst>
          </p:cNvPr>
          <p:cNvSpPr>
            <a:spLocks noGrp="1"/>
          </p:cNvSpPr>
          <p:nvPr>
            <p:ph idx="1"/>
          </p:nvPr>
        </p:nvSpPr>
        <p:spPr>
          <a:xfrm>
            <a:off x="1484311" y="2173223"/>
            <a:ext cx="10018713" cy="3124201"/>
          </a:xfrm>
        </p:spPr>
        <p:txBody>
          <a:bodyPr/>
          <a:lstStyle/>
          <a:p>
            <a:r>
              <a:rPr lang="en-US" dirty="0"/>
              <a:t>Step 4:</a:t>
            </a:r>
          </a:p>
          <a:p>
            <a:pPr lvl="1"/>
            <a:r>
              <a:rPr lang="en-US" dirty="0"/>
              <a:t>Take 3 nearest neighbors as the value of k=3</a:t>
            </a:r>
          </a:p>
          <a:p>
            <a:pPr lvl="1"/>
            <a:r>
              <a:rPr lang="en-US" dirty="0"/>
              <a:t>Check the class label (Y) of the three nearest neighbors</a:t>
            </a:r>
          </a:p>
          <a:p>
            <a:pPr marL="457200" lvl="1"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B48D6C6F-23CF-4CD4-AC78-C06095275D01}"/>
              </a:ext>
            </a:extLst>
          </p:cNvPr>
          <p:cNvPicPr>
            <a:picLocks noChangeAspect="1"/>
          </p:cNvPicPr>
          <p:nvPr/>
        </p:nvPicPr>
        <p:blipFill>
          <a:blip r:embed="rId2"/>
          <a:stretch>
            <a:fillRect/>
          </a:stretch>
        </p:blipFill>
        <p:spPr>
          <a:xfrm>
            <a:off x="2917029" y="3925822"/>
            <a:ext cx="7153275" cy="2533650"/>
          </a:xfrm>
          <a:prstGeom prst="rect">
            <a:avLst/>
          </a:prstGeom>
        </p:spPr>
      </p:pic>
    </p:spTree>
    <p:extLst>
      <p:ext uri="{BB962C8B-B14F-4D97-AF65-F5344CB8AC3E}">
        <p14:creationId xmlns:p14="http://schemas.microsoft.com/office/powerpoint/2010/main" val="1555011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A05E-499E-4C44-AD6A-9596945A12A2}"/>
              </a:ext>
            </a:extLst>
          </p:cNvPr>
          <p:cNvSpPr>
            <a:spLocks noGrp="1"/>
          </p:cNvSpPr>
          <p:nvPr>
            <p:ph type="title"/>
          </p:nvPr>
        </p:nvSpPr>
        <p:spPr/>
        <p:txBody>
          <a:bodyPr/>
          <a:lstStyle/>
          <a:p>
            <a:r>
              <a:rPr lang="en-US" dirty="0"/>
              <a:t>Example (Cont.…)</a:t>
            </a:r>
          </a:p>
        </p:txBody>
      </p:sp>
      <p:sp>
        <p:nvSpPr>
          <p:cNvPr id="3" name="Content Placeholder 2">
            <a:extLst>
              <a:ext uri="{FF2B5EF4-FFF2-40B4-BE49-F238E27FC236}">
                <a16:creationId xmlns:a16="http://schemas.microsoft.com/office/drawing/2014/main" id="{8C63B8D8-A4CC-4385-B910-A046D2AB4FC9}"/>
              </a:ext>
            </a:extLst>
          </p:cNvPr>
          <p:cNvSpPr>
            <a:spLocks noGrp="1"/>
          </p:cNvSpPr>
          <p:nvPr>
            <p:ph idx="1"/>
          </p:nvPr>
        </p:nvSpPr>
        <p:spPr/>
        <p:txBody>
          <a:bodyPr/>
          <a:lstStyle/>
          <a:p>
            <a:r>
              <a:rPr lang="en-US" dirty="0"/>
              <a:t>Step 5:</a:t>
            </a:r>
          </a:p>
          <a:p>
            <a:pPr lvl="1"/>
            <a:r>
              <a:rPr lang="en-US" dirty="0"/>
              <a:t>Apply simple majority</a:t>
            </a:r>
          </a:p>
          <a:p>
            <a:pPr lvl="1"/>
            <a:r>
              <a:rPr lang="en-US" dirty="0"/>
              <a:t>We have </a:t>
            </a:r>
            <a:r>
              <a:rPr lang="en-US" b="1" dirty="0"/>
              <a:t>2 Good and 1 Bad</a:t>
            </a:r>
            <a:r>
              <a:rPr lang="en-US" dirty="0"/>
              <a:t>. </a:t>
            </a:r>
          </a:p>
          <a:p>
            <a:pPr lvl="1"/>
            <a:r>
              <a:rPr lang="en-US" dirty="0"/>
              <a:t>Thus we can conclude that the new paper tissue that passes the laboratory test with x1= 3 and x2= 7 is included in the </a:t>
            </a:r>
            <a:r>
              <a:rPr lang="en-US" b="1" dirty="0"/>
              <a:t>“Good” </a:t>
            </a:r>
            <a:r>
              <a:rPr lang="en-US" dirty="0"/>
              <a:t>category.</a:t>
            </a:r>
          </a:p>
        </p:txBody>
      </p:sp>
    </p:spTree>
    <p:extLst>
      <p:ext uri="{BB962C8B-B14F-4D97-AF65-F5344CB8AC3E}">
        <p14:creationId xmlns:p14="http://schemas.microsoft.com/office/powerpoint/2010/main" val="373156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4299-61F3-4E35-BBBB-BDDE393C37AE}"/>
              </a:ext>
            </a:extLst>
          </p:cNvPr>
          <p:cNvSpPr>
            <a:spLocks noGrp="1"/>
          </p:cNvSpPr>
          <p:nvPr>
            <p:ph type="title"/>
          </p:nvPr>
        </p:nvSpPr>
        <p:spPr>
          <a:xfrm>
            <a:off x="3905610" y="2552700"/>
            <a:ext cx="4380780" cy="1752599"/>
          </a:xfrm>
        </p:spPr>
        <p:txBody>
          <a:bodyPr/>
          <a:lstStyle/>
          <a:p>
            <a:r>
              <a:rPr lang="en-US" b="1" i="1" dirty="0">
                <a:solidFill>
                  <a:schemeClr val="accent1">
                    <a:lumMod val="75000"/>
                  </a:schemeClr>
                </a:solidFill>
              </a:rPr>
              <a:t>Thank You</a:t>
            </a:r>
          </a:p>
        </p:txBody>
      </p:sp>
    </p:spTree>
    <p:extLst>
      <p:ext uri="{BB962C8B-B14F-4D97-AF65-F5344CB8AC3E}">
        <p14:creationId xmlns:p14="http://schemas.microsoft.com/office/powerpoint/2010/main" val="53403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9325B61-369D-4D9B-B429-B4C208709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103" y="825813"/>
            <a:ext cx="6095794" cy="5206373"/>
          </a:xfrm>
          <a:prstGeom prst="rect">
            <a:avLst/>
          </a:prstGeom>
        </p:spPr>
      </p:pic>
    </p:spTree>
    <p:extLst>
      <p:ext uri="{BB962C8B-B14F-4D97-AF65-F5344CB8AC3E}">
        <p14:creationId xmlns:p14="http://schemas.microsoft.com/office/powerpoint/2010/main" val="108003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2896B1-30F9-4883-AC83-9E92EED82D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151" y="1319428"/>
            <a:ext cx="6497698" cy="4219143"/>
          </a:xfrm>
        </p:spPr>
      </p:pic>
    </p:spTree>
    <p:extLst>
      <p:ext uri="{BB962C8B-B14F-4D97-AF65-F5344CB8AC3E}">
        <p14:creationId xmlns:p14="http://schemas.microsoft.com/office/powerpoint/2010/main" val="156405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B381-7A36-4F96-A911-A92EF301E2C3}"/>
              </a:ext>
            </a:extLst>
          </p:cNvPr>
          <p:cNvSpPr>
            <a:spLocks noGrp="1"/>
          </p:cNvSpPr>
          <p:nvPr>
            <p:ph type="title"/>
          </p:nvPr>
        </p:nvSpPr>
        <p:spPr/>
        <p:txBody>
          <a:bodyPr/>
          <a:lstStyle/>
          <a:p>
            <a:r>
              <a:rPr lang="en-US" dirty="0"/>
              <a:t>Simple explanation of Supervised Learning </a:t>
            </a:r>
          </a:p>
        </p:txBody>
      </p:sp>
      <p:sp>
        <p:nvSpPr>
          <p:cNvPr id="3" name="Content Placeholder 2">
            <a:extLst>
              <a:ext uri="{FF2B5EF4-FFF2-40B4-BE49-F238E27FC236}">
                <a16:creationId xmlns:a16="http://schemas.microsoft.com/office/drawing/2014/main" id="{48EE68FD-EE2C-4A65-8742-B1A074EB2E4D}"/>
              </a:ext>
            </a:extLst>
          </p:cNvPr>
          <p:cNvSpPr>
            <a:spLocks noGrp="1"/>
          </p:cNvSpPr>
          <p:nvPr>
            <p:ph idx="1"/>
          </p:nvPr>
        </p:nvSpPr>
        <p:spPr>
          <a:xfrm>
            <a:off x="1484310" y="2281084"/>
            <a:ext cx="10018713" cy="3891115"/>
          </a:xfrm>
        </p:spPr>
        <p:txBody>
          <a:bodyPr>
            <a:normAutofit fontScale="92500" lnSpcReduction="20000"/>
          </a:bodyPr>
          <a:lstStyle/>
          <a:p>
            <a:endParaRPr lang="en-GB" dirty="0"/>
          </a:p>
          <a:p>
            <a:r>
              <a:rPr lang="en-GB" dirty="0"/>
              <a:t>A </a:t>
            </a:r>
            <a:r>
              <a:rPr lang="en-GB" b="1" dirty="0"/>
              <a:t>supervised machine learning</a:t>
            </a:r>
            <a:r>
              <a:rPr lang="en-GB" dirty="0"/>
              <a:t> algorithm (as opposed to an unsupervised machine learning algorithm) is one that relies on labelled input data to learn a function that produces an appropriate output when given new unlabelled data.</a:t>
            </a:r>
          </a:p>
          <a:p>
            <a:r>
              <a:rPr lang="en-GB" dirty="0"/>
              <a:t>Imagine a computer is a child, we are its supervisor (e.g. parent, guardian, or teacher), and we want the child (computer) to learn what a dog looks like. We will show the child several different pictures, some of which are dogs and the rest could be pictures of anything (cats, tigers, etc).</a:t>
            </a:r>
          </a:p>
          <a:p>
            <a:r>
              <a:rPr lang="en-GB" dirty="0"/>
              <a:t>When we see a dog, we shout “dog!” When it’s not a dog, we shout “no, not dog!” After doing this several times with the child, we show them a picture and ask “dog?” and they will correctly (most of the time) say “dog!” or “no, not dog!” depending on what the picture is. </a:t>
            </a:r>
            <a:r>
              <a:rPr lang="en-GB" b="1" dirty="0"/>
              <a:t>That is supervised machine learning.</a:t>
            </a:r>
          </a:p>
          <a:p>
            <a:endParaRPr lang="en-US" dirty="0"/>
          </a:p>
        </p:txBody>
      </p:sp>
    </p:spTree>
    <p:extLst>
      <p:ext uri="{BB962C8B-B14F-4D97-AF65-F5344CB8AC3E}">
        <p14:creationId xmlns:p14="http://schemas.microsoft.com/office/powerpoint/2010/main" val="42601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EA58-D817-4CC9-A37D-D4772D57DBB6}"/>
              </a:ext>
            </a:extLst>
          </p:cNvPr>
          <p:cNvSpPr>
            <a:spLocks noGrp="1"/>
          </p:cNvSpPr>
          <p:nvPr>
            <p:ph type="title"/>
          </p:nvPr>
        </p:nvSpPr>
        <p:spPr/>
        <p:txBody>
          <a:bodyPr/>
          <a:lstStyle/>
          <a:p>
            <a:r>
              <a:rPr lang="en-US" dirty="0"/>
              <a:t>Simple explanation of Supervised Learning </a:t>
            </a:r>
          </a:p>
        </p:txBody>
      </p:sp>
      <p:sp>
        <p:nvSpPr>
          <p:cNvPr id="3" name="Content Placeholder 2">
            <a:extLst>
              <a:ext uri="{FF2B5EF4-FFF2-40B4-BE49-F238E27FC236}">
                <a16:creationId xmlns:a16="http://schemas.microsoft.com/office/drawing/2014/main" id="{CB47EAB5-C0F4-4EDF-8FAC-ECDA860D1716}"/>
              </a:ext>
            </a:extLst>
          </p:cNvPr>
          <p:cNvSpPr>
            <a:spLocks noGrp="1"/>
          </p:cNvSpPr>
          <p:nvPr>
            <p:ph idx="1"/>
          </p:nvPr>
        </p:nvSpPr>
        <p:spPr/>
        <p:txBody>
          <a:bodyPr>
            <a:normAutofit lnSpcReduction="10000"/>
          </a:bodyPr>
          <a:lstStyle/>
          <a:p>
            <a:r>
              <a:rPr lang="en-GB" dirty="0"/>
              <a:t>A </a:t>
            </a:r>
            <a:r>
              <a:rPr lang="en-GB" b="1" dirty="0"/>
              <a:t>classification problem</a:t>
            </a:r>
            <a:r>
              <a:rPr lang="en-GB" dirty="0"/>
              <a:t> has a discrete value as its output. For example, “likes pineapple on pizza” and “does not like pineapple on pizza” are discrete. There is no middle ground. The analogy on previous slide of teaching a child to identify a dog is another example of a classification problem.</a:t>
            </a:r>
          </a:p>
          <a:p>
            <a:r>
              <a:rPr lang="en-GB" dirty="0"/>
              <a:t>A </a:t>
            </a:r>
            <a:r>
              <a:rPr lang="en-GB" b="1" dirty="0"/>
              <a:t>regression problem</a:t>
            </a:r>
            <a:r>
              <a:rPr lang="en-GB" dirty="0"/>
              <a:t> has a real number (a number with a decimal point) as its output. For example, we could use the data of individuals to estimate someone’s weight given their height.</a:t>
            </a:r>
            <a:endParaRPr lang="en-US" dirty="0"/>
          </a:p>
        </p:txBody>
      </p:sp>
    </p:spTree>
    <p:extLst>
      <p:ext uri="{BB962C8B-B14F-4D97-AF65-F5344CB8AC3E}">
        <p14:creationId xmlns:p14="http://schemas.microsoft.com/office/powerpoint/2010/main" val="244724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D8AF-B952-463A-8733-8C67A0B811BA}"/>
              </a:ext>
            </a:extLst>
          </p:cNvPr>
          <p:cNvSpPr>
            <a:spLocks noGrp="1"/>
          </p:cNvSpPr>
          <p:nvPr>
            <p:ph type="title"/>
          </p:nvPr>
        </p:nvSpPr>
        <p:spPr/>
        <p:txBody>
          <a:bodyPr/>
          <a:lstStyle/>
          <a:p>
            <a:r>
              <a:rPr lang="en-US" dirty="0"/>
              <a:t>Simple Analogy of KNN Classifier</a:t>
            </a:r>
          </a:p>
        </p:txBody>
      </p:sp>
      <p:sp>
        <p:nvSpPr>
          <p:cNvPr id="3" name="Content Placeholder 2">
            <a:extLst>
              <a:ext uri="{FF2B5EF4-FFF2-40B4-BE49-F238E27FC236}">
                <a16:creationId xmlns:a16="http://schemas.microsoft.com/office/drawing/2014/main" id="{A731FB29-B6FB-4293-BEEA-78DBC1E9AB8E}"/>
              </a:ext>
            </a:extLst>
          </p:cNvPr>
          <p:cNvSpPr>
            <a:spLocks noGrp="1"/>
          </p:cNvSpPr>
          <p:nvPr>
            <p:ph idx="1"/>
          </p:nvPr>
        </p:nvSpPr>
        <p:spPr>
          <a:xfrm>
            <a:off x="1484311" y="975851"/>
            <a:ext cx="10018713" cy="3124201"/>
          </a:xfrm>
        </p:spPr>
        <p:txBody>
          <a:bodyPr/>
          <a:lstStyle/>
          <a:p>
            <a:r>
              <a:rPr lang="en-US" dirty="0"/>
              <a:t>Tell me your friends (who your neighbors are) and I will tell you who you are:</a:t>
            </a:r>
          </a:p>
          <a:p>
            <a:endParaRPr lang="en-US" dirty="0"/>
          </a:p>
        </p:txBody>
      </p:sp>
      <p:pic>
        <p:nvPicPr>
          <p:cNvPr id="8" name="Picture 7">
            <a:extLst>
              <a:ext uri="{FF2B5EF4-FFF2-40B4-BE49-F238E27FC236}">
                <a16:creationId xmlns:a16="http://schemas.microsoft.com/office/drawing/2014/main" id="{4D8FC9AF-5A06-49B4-9279-E43CC126D143}"/>
              </a:ext>
            </a:extLst>
          </p:cNvPr>
          <p:cNvPicPr>
            <a:picLocks noChangeAspect="1"/>
          </p:cNvPicPr>
          <p:nvPr/>
        </p:nvPicPr>
        <p:blipFill>
          <a:blip r:embed="rId2"/>
          <a:stretch>
            <a:fillRect/>
          </a:stretch>
        </p:blipFill>
        <p:spPr>
          <a:xfrm>
            <a:off x="3400038" y="2537951"/>
            <a:ext cx="6010275" cy="4248150"/>
          </a:xfrm>
          <a:prstGeom prst="rect">
            <a:avLst/>
          </a:prstGeom>
        </p:spPr>
      </p:pic>
    </p:spTree>
    <p:extLst>
      <p:ext uri="{BB962C8B-B14F-4D97-AF65-F5344CB8AC3E}">
        <p14:creationId xmlns:p14="http://schemas.microsoft.com/office/powerpoint/2010/main" val="274081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tance based learning">
            <a:extLst>
              <a:ext uri="{FF2B5EF4-FFF2-40B4-BE49-F238E27FC236}">
                <a16:creationId xmlns:a16="http://schemas.microsoft.com/office/drawing/2014/main" id="{1F1C9560-A3F2-4ED7-B10B-A527EAC2C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149" y="573881"/>
            <a:ext cx="7605702" cy="571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09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5108-A42B-4B86-A0E3-9B651977D3D9}"/>
              </a:ext>
            </a:extLst>
          </p:cNvPr>
          <p:cNvSpPr>
            <a:spLocks noGrp="1"/>
          </p:cNvSpPr>
          <p:nvPr>
            <p:ph type="title"/>
          </p:nvPr>
        </p:nvSpPr>
        <p:spPr/>
        <p:txBody>
          <a:bodyPr/>
          <a:lstStyle/>
          <a:p>
            <a:r>
              <a:rPr lang="en-US" dirty="0"/>
              <a:t>Intro to KNN Classifier</a:t>
            </a:r>
          </a:p>
        </p:txBody>
      </p:sp>
      <p:sp>
        <p:nvSpPr>
          <p:cNvPr id="3" name="Content Placeholder 2">
            <a:extLst>
              <a:ext uri="{FF2B5EF4-FFF2-40B4-BE49-F238E27FC236}">
                <a16:creationId xmlns:a16="http://schemas.microsoft.com/office/drawing/2014/main" id="{F2544D80-31C2-43B0-B38D-5DA247FFFD9B}"/>
              </a:ext>
            </a:extLst>
          </p:cNvPr>
          <p:cNvSpPr>
            <a:spLocks noGrp="1"/>
          </p:cNvSpPr>
          <p:nvPr>
            <p:ph idx="1"/>
          </p:nvPr>
        </p:nvSpPr>
        <p:spPr>
          <a:xfrm>
            <a:off x="1484310" y="2222089"/>
            <a:ext cx="10018713" cy="3950111"/>
          </a:xfrm>
        </p:spPr>
        <p:txBody>
          <a:bodyPr>
            <a:normAutofit fontScale="92500" lnSpcReduction="20000"/>
          </a:bodyPr>
          <a:lstStyle/>
          <a:p>
            <a:r>
              <a:rPr lang="en-GB" dirty="0"/>
              <a:t>The k-nearest neighbors (KNN) algorithm is a simple, easy-to-implement supervised machine learning algorithm.</a:t>
            </a:r>
          </a:p>
          <a:p>
            <a:r>
              <a:rPr lang="en-GB" dirty="0"/>
              <a:t>K-nearest neighbors (KNN) algorithm is a type of supervised ML algorithm which can be used for both classification as well as regression predictive problems. However, it is mainly used for classification predictive problems in industry. The following two properties would define KNN well −</a:t>
            </a:r>
          </a:p>
          <a:p>
            <a:pPr lvl="1"/>
            <a:r>
              <a:rPr lang="en-GB" b="1" dirty="0"/>
              <a:t>Lazy learning algorithm</a:t>
            </a:r>
            <a:r>
              <a:rPr lang="en-GB" dirty="0"/>
              <a:t> − KNN is a lazy learning algorithm because it does not have a specialized training phase and uses all the data for training while classification.</a:t>
            </a:r>
          </a:p>
          <a:p>
            <a:pPr lvl="1"/>
            <a:r>
              <a:rPr lang="en-GB" b="1" dirty="0"/>
              <a:t>Non-parametric learning algorithm</a:t>
            </a:r>
            <a:r>
              <a:rPr lang="en-GB" dirty="0"/>
              <a:t> − KNN is also a non-parametric learning algorithm because it doesn’t assume anything about the underlying data.</a:t>
            </a:r>
          </a:p>
          <a:p>
            <a:pPr marL="285750" lvl="1"/>
            <a:r>
              <a:rPr lang="en-GB" dirty="0"/>
              <a:t>K-nearest neighbors (KNN) algorithm uses ‘feature similarity’ to predict the values of new datapoints which further means that the new data point will be assigned a value based on how closely it matches the points in the training set.</a:t>
            </a:r>
            <a:endParaRPr lang="en-US" dirty="0"/>
          </a:p>
        </p:txBody>
      </p:sp>
    </p:spTree>
    <p:extLst>
      <p:ext uri="{BB962C8B-B14F-4D97-AF65-F5344CB8AC3E}">
        <p14:creationId xmlns:p14="http://schemas.microsoft.com/office/powerpoint/2010/main" val="268452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9EBD-0350-49A6-A9A2-C7B1E3EFDEAB}"/>
              </a:ext>
            </a:extLst>
          </p:cNvPr>
          <p:cNvSpPr>
            <a:spLocks noGrp="1"/>
          </p:cNvSpPr>
          <p:nvPr>
            <p:ph type="title"/>
          </p:nvPr>
        </p:nvSpPr>
        <p:spPr>
          <a:xfrm>
            <a:off x="1086643" y="262706"/>
            <a:ext cx="10018713" cy="1752599"/>
          </a:xfrm>
        </p:spPr>
        <p:txBody>
          <a:bodyPr/>
          <a:lstStyle/>
          <a:p>
            <a:r>
              <a:rPr lang="en-US" dirty="0"/>
              <a:t>Working of KNN classifier</a:t>
            </a:r>
          </a:p>
        </p:txBody>
      </p:sp>
      <p:sp>
        <p:nvSpPr>
          <p:cNvPr id="3" name="Content Placeholder 2">
            <a:extLst>
              <a:ext uri="{FF2B5EF4-FFF2-40B4-BE49-F238E27FC236}">
                <a16:creationId xmlns:a16="http://schemas.microsoft.com/office/drawing/2014/main" id="{83182C03-B8DD-4742-9DDC-EC580CA9ED26}"/>
              </a:ext>
            </a:extLst>
          </p:cNvPr>
          <p:cNvSpPr>
            <a:spLocks noGrp="1"/>
          </p:cNvSpPr>
          <p:nvPr>
            <p:ph idx="1"/>
          </p:nvPr>
        </p:nvSpPr>
        <p:spPr>
          <a:xfrm>
            <a:off x="1484308" y="1789472"/>
            <a:ext cx="10018713" cy="4493342"/>
          </a:xfrm>
        </p:spPr>
        <p:txBody>
          <a:bodyPr>
            <a:normAutofit fontScale="92500" lnSpcReduction="20000"/>
          </a:bodyPr>
          <a:lstStyle/>
          <a:p>
            <a:r>
              <a:rPr lang="en-GB" dirty="0"/>
              <a:t>We can understand its working with the help of following steps −</a:t>
            </a:r>
          </a:p>
          <a:p>
            <a:r>
              <a:rPr lang="en-GB" b="1" dirty="0"/>
              <a:t>Step 1</a:t>
            </a:r>
            <a:r>
              <a:rPr lang="en-GB" dirty="0"/>
              <a:t> − For implementing any algorithm, we need dataset. So during the first step of KNN, we must load the training as well as test data.</a:t>
            </a:r>
          </a:p>
          <a:p>
            <a:r>
              <a:rPr lang="en-GB" b="1" dirty="0"/>
              <a:t>Step 2</a:t>
            </a:r>
            <a:r>
              <a:rPr lang="en-GB" dirty="0"/>
              <a:t> − Next, we need to choose the value of K i.e. the nearest data points. K can be any integer.</a:t>
            </a:r>
          </a:p>
          <a:p>
            <a:r>
              <a:rPr lang="en-GB" b="1" dirty="0"/>
              <a:t>Step 3</a:t>
            </a:r>
            <a:r>
              <a:rPr lang="en-GB" dirty="0"/>
              <a:t> − For each point in the test data do the following −</a:t>
            </a:r>
          </a:p>
          <a:p>
            <a:pPr lvl="1"/>
            <a:r>
              <a:rPr lang="en-GB" b="1" dirty="0"/>
              <a:t>3.1</a:t>
            </a:r>
            <a:r>
              <a:rPr lang="en-GB" dirty="0"/>
              <a:t> − Calculate the distance between test data and each row of training data with the help of any of the method namely: Euclidean, Manhattan or Hamming distance. The most commonly used method to calculate distance is Euclidean.</a:t>
            </a:r>
          </a:p>
          <a:p>
            <a:pPr lvl="1"/>
            <a:r>
              <a:rPr lang="en-GB" b="1" dirty="0"/>
              <a:t>3.2</a:t>
            </a:r>
            <a:r>
              <a:rPr lang="en-GB" dirty="0"/>
              <a:t> − Now, based on the distance value, sort them in ascending order.</a:t>
            </a:r>
          </a:p>
          <a:p>
            <a:pPr lvl="1"/>
            <a:r>
              <a:rPr lang="en-GB" b="1" dirty="0"/>
              <a:t>3.3</a:t>
            </a:r>
            <a:r>
              <a:rPr lang="en-GB" dirty="0"/>
              <a:t> − Next, it will choose the top K rows from the sorted array.</a:t>
            </a:r>
          </a:p>
          <a:p>
            <a:pPr lvl="1"/>
            <a:r>
              <a:rPr lang="en-GB" b="1" dirty="0"/>
              <a:t>3.4</a:t>
            </a:r>
            <a:r>
              <a:rPr lang="en-GB" dirty="0"/>
              <a:t> − Now, it will assign a class to the test point based on most frequent class of these rows.</a:t>
            </a:r>
          </a:p>
          <a:p>
            <a:r>
              <a:rPr lang="en-GB" b="1" dirty="0"/>
              <a:t>Step 4</a:t>
            </a:r>
            <a:r>
              <a:rPr lang="en-GB" dirty="0"/>
              <a:t> − End</a:t>
            </a:r>
          </a:p>
        </p:txBody>
      </p:sp>
      <p:pic>
        <p:nvPicPr>
          <p:cNvPr id="4" name="Picture 3">
            <a:extLst>
              <a:ext uri="{FF2B5EF4-FFF2-40B4-BE49-F238E27FC236}">
                <a16:creationId xmlns:a16="http://schemas.microsoft.com/office/drawing/2014/main" id="{FE20791F-B358-472A-BDBC-D39FF779B5BB}"/>
              </a:ext>
            </a:extLst>
          </p:cNvPr>
          <p:cNvPicPr>
            <a:picLocks noChangeAspect="1"/>
          </p:cNvPicPr>
          <p:nvPr/>
        </p:nvPicPr>
        <p:blipFill>
          <a:blip r:embed="rId2"/>
          <a:stretch>
            <a:fillRect/>
          </a:stretch>
        </p:blipFill>
        <p:spPr>
          <a:xfrm>
            <a:off x="8948798" y="223070"/>
            <a:ext cx="2554223" cy="1566402"/>
          </a:xfrm>
          <a:prstGeom prst="rect">
            <a:avLst/>
          </a:prstGeom>
        </p:spPr>
      </p:pic>
    </p:spTree>
    <p:extLst>
      <p:ext uri="{BB962C8B-B14F-4D97-AF65-F5344CB8AC3E}">
        <p14:creationId xmlns:p14="http://schemas.microsoft.com/office/powerpoint/2010/main" val="210594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4E3524-C9FD-4BF6-8736-0B60AFD2DE4E}"/>
              </a:ext>
            </a:extLst>
          </p:cNvPr>
          <p:cNvSpPr>
            <a:spLocks noGrp="1"/>
          </p:cNvSpPr>
          <p:nvPr>
            <p:ph idx="1"/>
          </p:nvPr>
        </p:nvSpPr>
        <p:spPr>
          <a:xfrm>
            <a:off x="1572802" y="957294"/>
            <a:ext cx="10018713" cy="5355192"/>
          </a:xfrm>
        </p:spPr>
        <p:txBody>
          <a:bodyPr>
            <a:normAutofit fontScale="85000" lnSpcReduction="10000"/>
          </a:bodyPr>
          <a:lstStyle/>
          <a:p>
            <a:r>
              <a:rPr lang="en-GB" dirty="0"/>
              <a:t>Suppose we have a dataset which can be plotted as follows:</a:t>
            </a:r>
          </a:p>
          <a:p>
            <a:endParaRPr lang="en-GB" dirty="0"/>
          </a:p>
          <a:p>
            <a:endParaRPr lang="en-GB" dirty="0"/>
          </a:p>
          <a:p>
            <a:endParaRPr lang="en-GB" dirty="0"/>
          </a:p>
          <a:p>
            <a:endParaRPr lang="en-US" dirty="0"/>
          </a:p>
          <a:p>
            <a:r>
              <a:rPr lang="en-GB" dirty="0"/>
              <a:t>Now, we need to classify new data point with black dot (at point 60,60) into blue or red class. We are assuming K = 3 i.e. it would find three nearest data points as shown below:</a:t>
            </a:r>
          </a:p>
          <a:p>
            <a:endParaRPr lang="en-US" dirty="0"/>
          </a:p>
          <a:p>
            <a:endParaRPr lang="en-US" dirty="0"/>
          </a:p>
          <a:p>
            <a:endParaRPr lang="en-US" dirty="0"/>
          </a:p>
          <a:p>
            <a:endParaRPr lang="en-US" dirty="0"/>
          </a:p>
          <a:p>
            <a:r>
              <a:rPr lang="en-GB" dirty="0"/>
              <a:t>We can see in the above diagram the three nearest neighbors of the data point with black dot. Among those three, two of them lies in Red class hence the black dot will also be assigned in red class.</a:t>
            </a:r>
            <a:endParaRPr lang="en-US" dirty="0"/>
          </a:p>
        </p:txBody>
      </p:sp>
      <p:pic>
        <p:nvPicPr>
          <p:cNvPr id="4" name="Picture 3">
            <a:extLst>
              <a:ext uri="{FF2B5EF4-FFF2-40B4-BE49-F238E27FC236}">
                <a16:creationId xmlns:a16="http://schemas.microsoft.com/office/drawing/2014/main" id="{D5F42C7C-BA13-4AD0-AD72-2BE13759D7BA}"/>
              </a:ext>
            </a:extLst>
          </p:cNvPr>
          <p:cNvPicPr>
            <a:picLocks noChangeAspect="1"/>
          </p:cNvPicPr>
          <p:nvPr/>
        </p:nvPicPr>
        <p:blipFill>
          <a:blip r:embed="rId2"/>
          <a:stretch>
            <a:fillRect/>
          </a:stretch>
        </p:blipFill>
        <p:spPr>
          <a:xfrm>
            <a:off x="4725552" y="1309478"/>
            <a:ext cx="2740895" cy="1760817"/>
          </a:xfrm>
          <a:prstGeom prst="rect">
            <a:avLst/>
          </a:prstGeom>
        </p:spPr>
      </p:pic>
      <p:pic>
        <p:nvPicPr>
          <p:cNvPr id="5" name="Picture 4">
            <a:extLst>
              <a:ext uri="{FF2B5EF4-FFF2-40B4-BE49-F238E27FC236}">
                <a16:creationId xmlns:a16="http://schemas.microsoft.com/office/drawing/2014/main" id="{0253FE80-6B52-4B0E-B0CF-D2C7D02C18FB}"/>
              </a:ext>
            </a:extLst>
          </p:cNvPr>
          <p:cNvPicPr>
            <a:picLocks noChangeAspect="1"/>
          </p:cNvPicPr>
          <p:nvPr/>
        </p:nvPicPr>
        <p:blipFill>
          <a:blip r:embed="rId3"/>
          <a:stretch>
            <a:fillRect/>
          </a:stretch>
        </p:blipFill>
        <p:spPr>
          <a:xfrm>
            <a:off x="4725551" y="3634890"/>
            <a:ext cx="2740895" cy="1785820"/>
          </a:xfrm>
          <a:prstGeom prst="rect">
            <a:avLst/>
          </a:prstGeom>
        </p:spPr>
      </p:pic>
      <p:sp>
        <p:nvSpPr>
          <p:cNvPr id="6" name="Title 1">
            <a:extLst>
              <a:ext uri="{FF2B5EF4-FFF2-40B4-BE49-F238E27FC236}">
                <a16:creationId xmlns:a16="http://schemas.microsoft.com/office/drawing/2014/main" id="{3435FFE1-8869-409D-A04D-7693D8EA7A17}"/>
              </a:ext>
            </a:extLst>
          </p:cNvPr>
          <p:cNvSpPr>
            <a:spLocks noGrp="1"/>
          </p:cNvSpPr>
          <p:nvPr>
            <p:ph type="title"/>
          </p:nvPr>
        </p:nvSpPr>
        <p:spPr>
          <a:xfrm>
            <a:off x="2526711" y="254233"/>
            <a:ext cx="8110893" cy="582561"/>
          </a:xfrm>
        </p:spPr>
        <p:txBody>
          <a:bodyPr>
            <a:normAutofit fontScale="90000"/>
          </a:bodyPr>
          <a:lstStyle/>
          <a:p>
            <a:r>
              <a:rPr lang="en-US" dirty="0"/>
              <a:t>Working of KNN classifier</a:t>
            </a:r>
          </a:p>
        </p:txBody>
      </p:sp>
    </p:spTree>
    <p:extLst>
      <p:ext uri="{BB962C8B-B14F-4D97-AF65-F5344CB8AC3E}">
        <p14:creationId xmlns:p14="http://schemas.microsoft.com/office/powerpoint/2010/main" val="183306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7A70-8112-4FCB-8A5F-17514584D9C5}"/>
              </a:ext>
            </a:extLst>
          </p:cNvPr>
          <p:cNvSpPr>
            <a:spLocks noGrp="1"/>
          </p:cNvSpPr>
          <p:nvPr>
            <p:ph type="title"/>
          </p:nvPr>
        </p:nvSpPr>
        <p:spPr>
          <a:xfrm>
            <a:off x="1235120" y="658368"/>
            <a:ext cx="10517093" cy="1752599"/>
          </a:xfrm>
        </p:spPr>
        <p:txBody>
          <a:bodyPr/>
          <a:lstStyle/>
          <a:p>
            <a:r>
              <a:rPr lang="en-US" dirty="0"/>
              <a:t>Example Classify the fish to Sea Bass or Salmon</a:t>
            </a:r>
          </a:p>
        </p:txBody>
      </p:sp>
      <p:sp>
        <p:nvSpPr>
          <p:cNvPr id="3" name="Content Placeholder 2">
            <a:extLst>
              <a:ext uri="{FF2B5EF4-FFF2-40B4-BE49-F238E27FC236}">
                <a16:creationId xmlns:a16="http://schemas.microsoft.com/office/drawing/2014/main" id="{12BB8928-F831-4505-B3BA-A1F3FEC82591}"/>
              </a:ext>
            </a:extLst>
          </p:cNvPr>
          <p:cNvSpPr>
            <a:spLocks noGrp="1"/>
          </p:cNvSpPr>
          <p:nvPr>
            <p:ph idx="1"/>
          </p:nvPr>
        </p:nvSpPr>
        <p:spPr>
          <a:xfrm>
            <a:off x="1235119" y="2036063"/>
            <a:ext cx="10267905" cy="4081273"/>
          </a:xfrm>
        </p:spPr>
        <p:txBody>
          <a:bodyPr>
            <a:normAutofit/>
          </a:bodyPr>
          <a:lstStyle/>
          <a:p>
            <a:r>
              <a:rPr lang="en-GB" dirty="0"/>
              <a:t>classify an unknown example with the most  common class among k closest examples </a:t>
            </a:r>
          </a:p>
          <a:p>
            <a:r>
              <a:rPr lang="en-GB" b="1" dirty="0"/>
              <a:t>k= 3 </a:t>
            </a:r>
          </a:p>
          <a:p>
            <a:r>
              <a:rPr lang="en-GB" dirty="0"/>
              <a:t>2 fish species(class): sea bass and salmon</a:t>
            </a:r>
          </a:p>
          <a:p>
            <a:r>
              <a:rPr lang="en-GB" dirty="0"/>
              <a:t>2 features: </a:t>
            </a:r>
            <a:r>
              <a:rPr lang="en-US" dirty="0"/>
              <a:t>lightness and length</a:t>
            </a:r>
          </a:p>
          <a:p>
            <a:r>
              <a:rPr lang="en-GB" dirty="0"/>
              <a:t> For k=3, 2 sea bass, 1  salmon are NN</a:t>
            </a:r>
          </a:p>
          <a:p>
            <a:r>
              <a:rPr lang="en-GB" dirty="0"/>
              <a:t>Thus, classify as </a:t>
            </a:r>
            <a:r>
              <a:rPr lang="en-GB" b="1" dirty="0"/>
              <a:t>sea bass</a:t>
            </a:r>
            <a:endParaRPr lang="en-US" b="1" dirty="0"/>
          </a:p>
        </p:txBody>
      </p:sp>
      <p:pic>
        <p:nvPicPr>
          <p:cNvPr id="4" name="Picture 3">
            <a:extLst>
              <a:ext uri="{FF2B5EF4-FFF2-40B4-BE49-F238E27FC236}">
                <a16:creationId xmlns:a16="http://schemas.microsoft.com/office/drawing/2014/main" id="{69867245-DCEB-4F86-8CBA-C3342062683E}"/>
              </a:ext>
            </a:extLst>
          </p:cNvPr>
          <p:cNvPicPr>
            <a:picLocks noChangeAspect="1"/>
          </p:cNvPicPr>
          <p:nvPr/>
        </p:nvPicPr>
        <p:blipFill>
          <a:blip r:embed="rId2"/>
          <a:stretch>
            <a:fillRect/>
          </a:stretch>
        </p:blipFill>
        <p:spPr>
          <a:xfrm>
            <a:off x="7021717" y="3075431"/>
            <a:ext cx="4730496" cy="3124201"/>
          </a:xfrm>
          <a:prstGeom prst="rect">
            <a:avLst/>
          </a:prstGeom>
        </p:spPr>
      </p:pic>
    </p:spTree>
    <p:extLst>
      <p:ext uri="{BB962C8B-B14F-4D97-AF65-F5344CB8AC3E}">
        <p14:creationId xmlns:p14="http://schemas.microsoft.com/office/powerpoint/2010/main" val="406274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5B0D-5DF0-4D37-AF56-78ADEA35B90C}"/>
              </a:ext>
            </a:extLst>
          </p:cNvPr>
          <p:cNvSpPr>
            <a:spLocks noGrp="1"/>
          </p:cNvSpPr>
          <p:nvPr>
            <p:ph type="title"/>
          </p:nvPr>
        </p:nvSpPr>
        <p:spPr>
          <a:xfrm>
            <a:off x="1130710" y="190500"/>
            <a:ext cx="10725911" cy="1752599"/>
          </a:xfrm>
        </p:spPr>
        <p:txBody>
          <a:bodyPr>
            <a:normAutofit/>
          </a:bodyPr>
          <a:lstStyle/>
          <a:p>
            <a:r>
              <a:rPr lang="en-US" sz="3200" dirty="0"/>
              <a:t>Example Classify the fish to Sea Bass or Salmon- Multi Class</a:t>
            </a:r>
          </a:p>
        </p:txBody>
      </p:sp>
      <p:sp>
        <p:nvSpPr>
          <p:cNvPr id="3" name="Content Placeholder 2">
            <a:extLst>
              <a:ext uri="{FF2B5EF4-FFF2-40B4-BE49-F238E27FC236}">
                <a16:creationId xmlns:a16="http://schemas.microsoft.com/office/drawing/2014/main" id="{6C0399B4-925E-455F-9141-13F82198D1F9}"/>
              </a:ext>
            </a:extLst>
          </p:cNvPr>
          <p:cNvSpPr>
            <a:spLocks noGrp="1"/>
          </p:cNvSpPr>
          <p:nvPr>
            <p:ph idx="1"/>
          </p:nvPr>
        </p:nvSpPr>
        <p:spPr>
          <a:xfrm>
            <a:off x="1484308" y="1943099"/>
            <a:ext cx="10018713" cy="3124201"/>
          </a:xfrm>
        </p:spPr>
        <p:txBody>
          <a:bodyPr/>
          <a:lstStyle/>
          <a:p>
            <a:r>
              <a:rPr lang="en-US" dirty="0"/>
              <a:t>Easy to implement for multiple classes </a:t>
            </a:r>
          </a:p>
          <a:p>
            <a:r>
              <a:rPr lang="en-US" b="1" dirty="0"/>
              <a:t>k= 5</a:t>
            </a:r>
          </a:p>
          <a:p>
            <a:r>
              <a:rPr lang="en-US" dirty="0"/>
              <a:t>3 fish species</a:t>
            </a:r>
            <a:r>
              <a:rPr lang="en-GB" dirty="0"/>
              <a:t>(class): </a:t>
            </a:r>
            <a:r>
              <a:rPr lang="en-US" dirty="0"/>
              <a:t>salmon, sea bass, and eel </a:t>
            </a:r>
          </a:p>
          <a:p>
            <a:r>
              <a:rPr lang="en-GB" dirty="0"/>
              <a:t>2 features: </a:t>
            </a:r>
            <a:r>
              <a:rPr lang="en-US" dirty="0"/>
              <a:t>lightness and length</a:t>
            </a:r>
          </a:p>
          <a:p>
            <a:r>
              <a:rPr lang="en-GB" dirty="0"/>
              <a:t> For k=5, </a:t>
            </a:r>
            <a:r>
              <a:rPr lang="en-US" dirty="0"/>
              <a:t>3 sea bass, 1 eel, 1 salmon </a:t>
            </a:r>
            <a:r>
              <a:rPr lang="en-GB" dirty="0"/>
              <a:t>are NN</a:t>
            </a:r>
          </a:p>
          <a:p>
            <a:r>
              <a:rPr lang="en-GB" dirty="0"/>
              <a:t>Thus, classify as </a:t>
            </a:r>
            <a:r>
              <a:rPr lang="en-GB" b="1" dirty="0"/>
              <a:t>sea bass</a:t>
            </a:r>
            <a:endParaRPr lang="en-US" b="1" dirty="0"/>
          </a:p>
        </p:txBody>
      </p:sp>
      <p:pic>
        <p:nvPicPr>
          <p:cNvPr id="4" name="Picture 3">
            <a:extLst>
              <a:ext uri="{FF2B5EF4-FFF2-40B4-BE49-F238E27FC236}">
                <a16:creationId xmlns:a16="http://schemas.microsoft.com/office/drawing/2014/main" id="{4EDCD686-B063-4A9E-BA99-D5660683FF0D}"/>
              </a:ext>
            </a:extLst>
          </p:cNvPr>
          <p:cNvPicPr>
            <a:picLocks noChangeAspect="1"/>
          </p:cNvPicPr>
          <p:nvPr/>
        </p:nvPicPr>
        <p:blipFill>
          <a:blip r:embed="rId2"/>
          <a:stretch>
            <a:fillRect/>
          </a:stretch>
        </p:blipFill>
        <p:spPr>
          <a:xfrm>
            <a:off x="7735824" y="2154112"/>
            <a:ext cx="4120795" cy="3124201"/>
          </a:xfrm>
          <a:prstGeom prst="rect">
            <a:avLst/>
          </a:prstGeom>
        </p:spPr>
      </p:pic>
    </p:spTree>
    <p:extLst>
      <p:ext uri="{BB962C8B-B14F-4D97-AF65-F5344CB8AC3E}">
        <p14:creationId xmlns:p14="http://schemas.microsoft.com/office/powerpoint/2010/main" val="389634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4C45-A0FE-4ED8-BA92-537F7C3BEFE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CA62641-22D3-4278-859F-BC679F0D8E32}"/>
              </a:ext>
            </a:extLst>
          </p:cNvPr>
          <p:cNvSpPr>
            <a:spLocks noGrp="1"/>
          </p:cNvSpPr>
          <p:nvPr>
            <p:ph idx="1"/>
          </p:nvPr>
        </p:nvSpPr>
        <p:spPr>
          <a:xfrm>
            <a:off x="1484311" y="1947766"/>
            <a:ext cx="10018713" cy="3124201"/>
          </a:xfrm>
        </p:spPr>
        <p:txBody>
          <a:bodyPr/>
          <a:lstStyle/>
          <a:p>
            <a:r>
              <a:rPr lang="en-US" dirty="0"/>
              <a:t>We have data from the questionnaires survey and objective testing with two features (acid durability and strength) to classify whether a special paper tissue is good or not. Following are the four training samples:</a:t>
            </a:r>
          </a:p>
          <a:p>
            <a:endParaRPr lang="en-US" dirty="0"/>
          </a:p>
        </p:txBody>
      </p:sp>
      <p:pic>
        <p:nvPicPr>
          <p:cNvPr id="5" name="Picture 4">
            <a:extLst>
              <a:ext uri="{FF2B5EF4-FFF2-40B4-BE49-F238E27FC236}">
                <a16:creationId xmlns:a16="http://schemas.microsoft.com/office/drawing/2014/main" id="{FE51A507-8689-4466-91D5-2FE2F9EB58D5}"/>
              </a:ext>
            </a:extLst>
          </p:cNvPr>
          <p:cNvPicPr>
            <a:picLocks noChangeAspect="1"/>
          </p:cNvPicPr>
          <p:nvPr/>
        </p:nvPicPr>
        <p:blipFill>
          <a:blip r:embed="rId2"/>
          <a:stretch>
            <a:fillRect/>
          </a:stretch>
        </p:blipFill>
        <p:spPr>
          <a:xfrm>
            <a:off x="3212304" y="4124325"/>
            <a:ext cx="6562725" cy="2047875"/>
          </a:xfrm>
          <a:prstGeom prst="rect">
            <a:avLst/>
          </a:prstGeom>
        </p:spPr>
      </p:pic>
    </p:spTree>
    <p:extLst>
      <p:ext uri="{BB962C8B-B14F-4D97-AF65-F5344CB8AC3E}">
        <p14:creationId xmlns:p14="http://schemas.microsoft.com/office/powerpoint/2010/main" val="3039806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169</TotalTime>
  <Words>1225</Words>
  <Application>Microsoft Office PowerPoint</Application>
  <PresentationFormat>Widescreen</PresentationFormat>
  <Paragraphs>85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Wingdings</vt:lpstr>
      <vt:lpstr>Parallax</vt:lpstr>
      <vt:lpstr>Machine Learning Supervised Learning  K- Nearest Neighbors (KNN) Classifier</vt:lpstr>
      <vt:lpstr>Simple Analogy of KNN Classifier</vt:lpstr>
      <vt:lpstr>PowerPoint Presentation</vt:lpstr>
      <vt:lpstr>Intro to KNN Classifier</vt:lpstr>
      <vt:lpstr>Working of KNN classifier</vt:lpstr>
      <vt:lpstr>Working of KNN classifier</vt:lpstr>
      <vt:lpstr>Example Classify the fish to Sea Bass or Salmon</vt:lpstr>
      <vt:lpstr>Example Classify the fish to Sea Bass or Salmon- Multi Class</vt:lpstr>
      <vt:lpstr>Example</vt:lpstr>
      <vt:lpstr>Example (Cont.…)</vt:lpstr>
      <vt:lpstr>PowerPoint Presentation</vt:lpstr>
      <vt:lpstr>Example (Cont.…)</vt:lpstr>
      <vt:lpstr>Example (Cont.…)</vt:lpstr>
      <vt:lpstr>Example (Cont.…)</vt:lpstr>
      <vt:lpstr>Thank You</vt:lpstr>
      <vt:lpstr>PowerPoint Presentation</vt:lpstr>
      <vt:lpstr>PowerPoint Presentation</vt:lpstr>
      <vt:lpstr>Simple explanation of Supervised Learning </vt:lpstr>
      <vt:lpstr>Simple explanation of Supervised 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Supervised Learning  K- Nearest Neighbors (KNN) Classifier</dc:title>
  <dc:creator>Zainab</dc:creator>
  <cp:lastModifiedBy>Syeda Zainab Yousaf Zaidi</cp:lastModifiedBy>
  <cp:revision>17</cp:revision>
  <dcterms:created xsi:type="dcterms:W3CDTF">2020-05-07T08:42:44Z</dcterms:created>
  <dcterms:modified xsi:type="dcterms:W3CDTF">2020-12-24T06:52:36Z</dcterms:modified>
</cp:coreProperties>
</file>