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332" r:id="rId3"/>
    <p:sldId id="290" r:id="rId4"/>
    <p:sldId id="293" r:id="rId5"/>
    <p:sldId id="333" r:id="rId6"/>
    <p:sldId id="295" r:id="rId7"/>
    <p:sldId id="309" r:id="rId8"/>
    <p:sldId id="329" r:id="rId9"/>
    <p:sldId id="294" r:id="rId10"/>
    <p:sldId id="300" r:id="rId11"/>
    <p:sldId id="302" r:id="rId12"/>
    <p:sldId id="308" r:id="rId13"/>
    <p:sldId id="330" r:id="rId14"/>
    <p:sldId id="334" r:id="rId15"/>
    <p:sldId id="335" r:id="rId16"/>
    <p:sldId id="298" r:id="rId17"/>
    <p:sldId id="297" r:id="rId18"/>
    <p:sldId id="32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94" autoAdjust="0"/>
    <p:restoredTop sz="94660"/>
  </p:normalViewPr>
  <p:slideViewPr>
    <p:cSldViewPr snapToGrid="0">
      <p:cViewPr varScale="1">
        <p:scale>
          <a:sx n="105" d="100"/>
          <a:sy n="105" d="100"/>
        </p:scale>
        <p:origin x="1152"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40E7F4-6082-4882-B194-46570306F585}" type="datetimeFigureOut">
              <a:rPr lang="en-US" smtClean="0"/>
              <a:t>5/15/2020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D5FFFA-6C9F-408D-8E14-EFBE7D9ED4C3}" type="slidenum">
              <a:rPr lang="en-US" smtClean="0"/>
              <a:t>‹#›</a:t>
            </a:fld>
            <a:endParaRPr lang="en-US"/>
          </a:p>
        </p:txBody>
      </p:sp>
    </p:spTree>
    <p:extLst>
      <p:ext uri="{BB962C8B-B14F-4D97-AF65-F5344CB8AC3E}">
        <p14:creationId xmlns:p14="http://schemas.microsoft.com/office/powerpoint/2010/main" val="214327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D9D356-9898-4091-B7D4-B18CEC11F9AD}" type="slidenum">
              <a:rPr lang="en-US" smtClean="0"/>
              <a:t>5</a:t>
            </a:fld>
            <a:endParaRPr lang="en-US"/>
          </a:p>
        </p:txBody>
      </p:sp>
    </p:spTree>
    <p:extLst>
      <p:ext uri="{BB962C8B-B14F-4D97-AF65-F5344CB8AC3E}">
        <p14:creationId xmlns:p14="http://schemas.microsoft.com/office/powerpoint/2010/main" val="2278893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A2DFC9-EDC2-4A6D-AD9B-B51DF3E1EDDB}" type="datetimeFigureOut">
              <a:rPr lang="en-US" smtClean="0"/>
              <a:t>5/15/2020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2ABE8E2-3EE3-4BB4-AF2B-BFD8DE1C1A09}" type="slidenum">
              <a:rPr lang="en-US" smtClean="0"/>
              <a:t>‹#›</a:t>
            </a:fld>
            <a:endParaRPr lang="en-US"/>
          </a:p>
        </p:txBody>
      </p:sp>
    </p:spTree>
    <p:extLst>
      <p:ext uri="{BB962C8B-B14F-4D97-AF65-F5344CB8AC3E}">
        <p14:creationId xmlns:p14="http://schemas.microsoft.com/office/powerpoint/2010/main" val="2136541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A2DFC9-EDC2-4A6D-AD9B-B51DF3E1EDDB}" type="datetimeFigureOut">
              <a:rPr lang="en-US" smtClean="0"/>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BE8E2-3EE3-4BB4-AF2B-BFD8DE1C1A09}" type="slidenum">
              <a:rPr lang="en-US" smtClean="0"/>
              <a:t>‹#›</a:t>
            </a:fld>
            <a:endParaRPr lang="en-US"/>
          </a:p>
        </p:txBody>
      </p:sp>
    </p:spTree>
    <p:extLst>
      <p:ext uri="{BB962C8B-B14F-4D97-AF65-F5344CB8AC3E}">
        <p14:creationId xmlns:p14="http://schemas.microsoft.com/office/powerpoint/2010/main" val="1634633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A2DFC9-EDC2-4A6D-AD9B-B51DF3E1EDDB}"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BE8E2-3EE3-4BB4-AF2B-BFD8DE1C1A09}" type="slidenum">
              <a:rPr lang="en-US" smtClean="0"/>
              <a:t>‹#›</a:t>
            </a:fld>
            <a:endParaRPr lang="en-US"/>
          </a:p>
        </p:txBody>
      </p:sp>
    </p:spTree>
    <p:extLst>
      <p:ext uri="{BB962C8B-B14F-4D97-AF65-F5344CB8AC3E}">
        <p14:creationId xmlns:p14="http://schemas.microsoft.com/office/powerpoint/2010/main" val="3191103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A2DFC9-EDC2-4A6D-AD9B-B51DF3E1EDDB}"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BE8E2-3EE3-4BB4-AF2B-BFD8DE1C1A09}" type="slidenum">
              <a:rPr lang="en-US" smtClean="0"/>
              <a:t>‹#›</a:t>
            </a:fld>
            <a:endParaRPr lang="en-US"/>
          </a:p>
        </p:txBody>
      </p:sp>
    </p:spTree>
    <p:extLst>
      <p:ext uri="{BB962C8B-B14F-4D97-AF65-F5344CB8AC3E}">
        <p14:creationId xmlns:p14="http://schemas.microsoft.com/office/powerpoint/2010/main" val="3437156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A2DFC9-EDC2-4A6D-AD9B-B51DF3E1EDDB}"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BE8E2-3EE3-4BB4-AF2B-BFD8DE1C1A09}" type="slidenum">
              <a:rPr lang="en-US" smtClean="0"/>
              <a:t>‹#›</a:t>
            </a:fld>
            <a:endParaRPr lang="en-US"/>
          </a:p>
        </p:txBody>
      </p:sp>
    </p:spTree>
    <p:extLst>
      <p:ext uri="{BB962C8B-B14F-4D97-AF65-F5344CB8AC3E}">
        <p14:creationId xmlns:p14="http://schemas.microsoft.com/office/powerpoint/2010/main" val="3740206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A2DFC9-EDC2-4A6D-AD9B-B51DF3E1EDDB}"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BE8E2-3EE3-4BB4-AF2B-BFD8DE1C1A09}" type="slidenum">
              <a:rPr lang="en-US" smtClean="0"/>
              <a:t>‹#›</a:t>
            </a:fld>
            <a:endParaRPr lang="en-US"/>
          </a:p>
        </p:txBody>
      </p:sp>
    </p:spTree>
    <p:extLst>
      <p:ext uri="{BB962C8B-B14F-4D97-AF65-F5344CB8AC3E}">
        <p14:creationId xmlns:p14="http://schemas.microsoft.com/office/powerpoint/2010/main" val="36148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A2DFC9-EDC2-4A6D-AD9B-B51DF3E1EDDB}"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BE8E2-3EE3-4BB4-AF2B-BFD8DE1C1A09}" type="slidenum">
              <a:rPr lang="en-US" smtClean="0"/>
              <a:t>‹#›</a:t>
            </a:fld>
            <a:endParaRPr lang="en-US"/>
          </a:p>
        </p:txBody>
      </p:sp>
    </p:spTree>
    <p:extLst>
      <p:ext uri="{BB962C8B-B14F-4D97-AF65-F5344CB8AC3E}">
        <p14:creationId xmlns:p14="http://schemas.microsoft.com/office/powerpoint/2010/main" val="1050622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A2DFC9-EDC2-4A6D-AD9B-B51DF3E1EDDB}"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BE8E2-3EE3-4BB4-AF2B-BFD8DE1C1A09}" type="slidenum">
              <a:rPr lang="en-US" smtClean="0"/>
              <a:t>‹#›</a:t>
            </a:fld>
            <a:endParaRPr lang="en-US"/>
          </a:p>
        </p:txBody>
      </p:sp>
    </p:spTree>
    <p:extLst>
      <p:ext uri="{BB962C8B-B14F-4D97-AF65-F5344CB8AC3E}">
        <p14:creationId xmlns:p14="http://schemas.microsoft.com/office/powerpoint/2010/main" val="1150854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A2DFC9-EDC2-4A6D-AD9B-B51DF3E1EDDB}"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BE8E2-3EE3-4BB4-AF2B-BFD8DE1C1A09}" type="slidenum">
              <a:rPr lang="en-US" smtClean="0"/>
              <a:t>‹#›</a:t>
            </a:fld>
            <a:endParaRPr lang="en-US"/>
          </a:p>
        </p:txBody>
      </p:sp>
    </p:spTree>
    <p:extLst>
      <p:ext uri="{BB962C8B-B14F-4D97-AF65-F5344CB8AC3E}">
        <p14:creationId xmlns:p14="http://schemas.microsoft.com/office/powerpoint/2010/main" val="273261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A2DFC9-EDC2-4A6D-AD9B-B51DF3E1EDDB}"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2ABE8E2-3EE3-4BB4-AF2B-BFD8DE1C1A09}" type="slidenum">
              <a:rPr lang="en-US" smtClean="0"/>
              <a:t>‹#›</a:t>
            </a:fld>
            <a:endParaRPr lang="en-US"/>
          </a:p>
        </p:txBody>
      </p:sp>
    </p:spTree>
    <p:extLst>
      <p:ext uri="{BB962C8B-B14F-4D97-AF65-F5344CB8AC3E}">
        <p14:creationId xmlns:p14="http://schemas.microsoft.com/office/powerpoint/2010/main" val="240702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A2DFC9-EDC2-4A6D-AD9B-B51DF3E1EDDB}"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BE8E2-3EE3-4BB4-AF2B-BFD8DE1C1A09}" type="slidenum">
              <a:rPr lang="en-US" smtClean="0"/>
              <a:t>‹#›</a:t>
            </a:fld>
            <a:endParaRPr lang="en-US"/>
          </a:p>
        </p:txBody>
      </p:sp>
    </p:spTree>
    <p:extLst>
      <p:ext uri="{BB962C8B-B14F-4D97-AF65-F5344CB8AC3E}">
        <p14:creationId xmlns:p14="http://schemas.microsoft.com/office/powerpoint/2010/main" val="939400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A2DFC9-EDC2-4A6D-AD9B-B51DF3E1EDDB}" type="datetimeFigureOut">
              <a:rPr lang="en-US" smtClean="0"/>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BE8E2-3EE3-4BB4-AF2B-BFD8DE1C1A09}" type="slidenum">
              <a:rPr lang="en-US" smtClean="0"/>
              <a:t>‹#›</a:t>
            </a:fld>
            <a:endParaRPr lang="en-US"/>
          </a:p>
        </p:txBody>
      </p:sp>
    </p:spTree>
    <p:extLst>
      <p:ext uri="{BB962C8B-B14F-4D97-AF65-F5344CB8AC3E}">
        <p14:creationId xmlns:p14="http://schemas.microsoft.com/office/powerpoint/2010/main" val="198665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A2DFC9-EDC2-4A6D-AD9B-B51DF3E1EDDB}" type="datetimeFigureOut">
              <a:rPr lang="en-US" smtClean="0"/>
              <a:t>5/15/2020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ABE8E2-3EE3-4BB4-AF2B-BFD8DE1C1A09}" type="slidenum">
              <a:rPr lang="en-US" smtClean="0"/>
              <a:t>‹#›</a:t>
            </a:fld>
            <a:endParaRPr lang="en-US"/>
          </a:p>
        </p:txBody>
      </p:sp>
    </p:spTree>
    <p:extLst>
      <p:ext uri="{BB962C8B-B14F-4D97-AF65-F5344CB8AC3E}">
        <p14:creationId xmlns:p14="http://schemas.microsoft.com/office/powerpoint/2010/main" val="2661269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A2DFC9-EDC2-4A6D-AD9B-B51DF3E1EDDB}" type="datetimeFigureOut">
              <a:rPr lang="en-US" smtClean="0"/>
              <a:t>5/15/2020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ABE8E2-3EE3-4BB4-AF2B-BFD8DE1C1A09}" type="slidenum">
              <a:rPr lang="en-US" smtClean="0"/>
              <a:t>‹#›</a:t>
            </a:fld>
            <a:endParaRPr lang="en-US"/>
          </a:p>
        </p:txBody>
      </p:sp>
    </p:spTree>
    <p:extLst>
      <p:ext uri="{BB962C8B-B14F-4D97-AF65-F5344CB8AC3E}">
        <p14:creationId xmlns:p14="http://schemas.microsoft.com/office/powerpoint/2010/main" val="167934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2DFC9-EDC2-4A6D-AD9B-B51DF3E1EDDB}" type="datetimeFigureOut">
              <a:rPr lang="en-US" smtClean="0"/>
              <a:t>5/15/2020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ABE8E2-3EE3-4BB4-AF2B-BFD8DE1C1A09}" type="slidenum">
              <a:rPr lang="en-US" smtClean="0"/>
              <a:t>‹#›</a:t>
            </a:fld>
            <a:endParaRPr lang="en-US"/>
          </a:p>
        </p:txBody>
      </p:sp>
    </p:spTree>
    <p:extLst>
      <p:ext uri="{BB962C8B-B14F-4D97-AF65-F5344CB8AC3E}">
        <p14:creationId xmlns:p14="http://schemas.microsoft.com/office/powerpoint/2010/main" val="2457649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A2DFC9-EDC2-4A6D-AD9B-B51DF3E1EDDB}" type="datetimeFigureOut">
              <a:rPr lang="en-US" smtClean="0"/>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BE8E2-3EE3-4BB4-AF2B-BFD8DE1C1A09}" type="slidenum">
              <a:rPr lang="en-US" smtClean="0"/>
              <a:t>‹#›</a:t>
            </a:fld>
            <a:endParaRPr lang="en-US"/>
          </a:p>
        </p:txBody>
      </p:sp>
    </p:spTree>
    <p:extLst>
      <p:ext uri="{BB962C8B-B14F-4D97-AF65-F5344CB8AC3E}">
        <p14:creationId xmlns:p14="http://schemas.microsoft.com/office/powerpoint/2010/main" val="455052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A2DFC9-EDC2-4A6D-AD9B-B51DF3E1EDDB}" type="datetimeFigureOut">
              <a:rPr lang="en-US" smtClean="0"/>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BE8E2-3EE3-4BB4-AF2B-BFD8DE1C1A09}" type="slidenum">
              <a:rPr lang="en-US" smtClean="0"/>
              <a:t>‹#›</a:t>
            </a:fld>
            <a:endParaRPr lang="en-US"/>
          </a:p>
        </p:txBody>
      </p:sp>
    </p:spTree>
    <p:extLst>
      <p:ext uri="{BB962C8B-B14F-4D97-AF65-F5344CB8AC3E}">
        <p14:creationId xmlns:p14="http://schemas.microsoft.com/office/powerpoint/2010/main" val="4287785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A2DFC9-EDC2-4A6D-AD9B-B51DF3E1EDDB}" type="datetimeFigureOut">
              <a:rPr lang="en-US" smtClean="0"/>
              <a:t>5/15/2020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ABE8E2-3EE3-4BB4-AF2B-BFD8DE1C1A09}" type="slidenum">
              <a:rPr lang="en-US" smtClean="0"/>
              <a:t>‹#›</a:t>
            </a:fld>
            <a:endParaRPr lang="en-US"/>
          </a:p>
        </p:txBody>
      </p:sp>
    </p:spTree>
    <p:extLst>
      <p:ext uri="{BB962C8B-B14F-4D97-AF65-F5344CB8AC3E}">
        <p14:creationId xmlns:p14="http://schemas.microsoft.com/office/powerpoint/2010/main" val="27299704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hyperlink" Target="https://www.researchgate.net/figure/The-feed-forward-multilayer-perceptron-artificial-neural-network-architecture-used-to_fig1_221226040" TargetMode="External"/><Relationship Id="rId4" Type="http://schemas.openxmlformats.org/officeDocument/2006/relationships/hyperlink" Target="https://www.researchgate.net/figure/Single-Layer-Perceptron-Network-Multilayer-Perceptron-Network-These-type-of-feed-forward_fig2_28333970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owardsdatascience.com/"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www.researchgate.net/figure/Single-Layer-Perceptron-Network-Multilayer-Perceptron-Network-These-type-of-feed-forward_fig2_283339701"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4A56D-F7B8-4230-9B17-B6DF45F9D686}"/>
              </a:ext>
            </a:extLst>
          </p:cNvPr>
          <p:cNvSpPr>
            <a:spLocks noGrp="1"/>
          </p:cNvSpPr>
          <p:nvPr>
            <p:ph type="ctrTitle"/>
          </p:nvPr>
        </p:nvSpPr>
        <p:spPr/>
        <p:txBody>
          <a:bodyPr/>
          <a:lstStyle/>
          <a:p>
            <a:r>
              <a:rPr lang="en-US" dirty="0">
                <a:solidFill>
                  <a:prstClr val="black"/>
                </a:solidFill>
              </a:rPr>
              <a:t>Machine Learning</a:t>
            </a:r>
            <a:br>
              <a:rPr lang="en-US" dirty="0">
                <a:solidFill>
                  <a:prstClr val="black"/>
                </a:solidFill>
              </a:rPr>
            </a:br>
            <a:r>
              <a:rPr lang="en-US" sz="3200" dirty="0">
                <a:solidFill>
                  <a:prstClr val="black"/>
                </a:solidFill>
              </a:rPr>
              <a:t>Supervised Learning </a:t>
            </a:r>
            <a:br>
              <a:rPr lang="en-US" sz="3200" dirty="0">
                <a:solidFill>
                  <a:prstClr val="black"/>
                </a:solidFill>
              </a:rPr>
            </a:br>
            <a:r>
              <a:rPr lang="en-US" sz="3200" dirty="0">
                <a:solidFill>
                  <a:prstClr val="black"/>
                </a:solidFill>
              </a:rPr>
              <a:t>Artificial Neural Network (ANN)-A</a:t>
            </a:r>
            <a:endParaRPr lang="en-US" dirty="0"/>
          </a:p>
        </p:txBody>
      </p:sp>
      <p:sp>
        <p:nvSpPr>
          <p:cNvPr id="3" name="Subtitle 2">
            <a:extLst>
              <a:ext uri="{FF2B5EF4-FFF2-40B4-BE49-F238E27FC236}">
                <a16:creationId xmlns:a16="http://schemas.microsoft.com/office/drawing/2014/main" id="{AF78286D-DF32-409D-A3ED-09921A445731}"/>
              </a:ext>
            </a:extLst>
          </p:cNvPr>
          <p:cNvSpPr>
            <a:spLocks noGrp="1"/>
          </p:cNvSpPr>
          <p:nvPr>
            <p:ph type="subTitle" idx="1"/>
          </p:nvPr>
        </p:nvSpPr>
        <p:spPr/>
        <p:txBody>
          <a:bodyPr/>
          <a:lstStyle/>
          <a:p>
            <a:r>
              <a:rPr lang="en-US" dirty="0"/>
              <a:t>Instructor: Zainab Yousuf</a:t>
            </a:r>
          </a:p>
          <a:p>
            <a:endParaRPr lang="en-US" dirty="0"/>
          </a:p>
          <a:p>
            <a:endParaRPr lang="en-US" dirty="0"/>
          </a:p>
          <a:p>
            <a:endParaRPr lang="en-US" dirty="0"/>
          </a:p>
        </p:txBody>
      </p:sp>
    </p:spTree>
    <p:extLst>
      <p:ext uri="{BB962C8B-B14F-4D97-AF65-F5344CB8AC3E}">
        <p14:creationId xmlns:p14="http://schemas.microsoft.com/office/powerpoint/2010/main" val="2533749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Single Layer vs. Multi Layer Perceptron</a:t>
            </a:r>
          </a:p>
        </p:txBody>
      </p:sp>
      <p:sp>
        <p:nvSpPr>
          <p:cNvPr id="6" name="Text Placeholder 5"/>
          <p:cNvSpPr>
            <a:spLocks noGrp="1"/>
          </p:cNvSpPr>
          <p:nvPr>
            <p:ph type="body" idx="1"/>
          </p:nvPr>
        </p:nvSpPr>
        <p:spPr>
          <a:xfrm>
            <a:off x="1772179" y="2264569"/>
            <a:ext cx="4607188" cy="576262"/>
          </a:xfrm>
        </p:spPr>
        <p:txBody>
          <a:bodyPr/>
          <a:lstStyle/>
          <a:p>
            <a:r>
              <a:rPr lang="en-US" dirty="0"/>
              <a:t>Single Layer Perceptron</a:t>
            </a:r>
          </a:p>
        </p:txBody>
      </p:sp>
      <p:sp>
        <p:nvSpPr>
          <p:cNvPr id="7" name="Content Placeholder 6"/>
          <p:cNvSpPr>
            <a:spLocks noGrp="1"/>
          </p:cNvSpPr>
          <p:nvPr>
            <p:ph sz="half" idx="2"/>
          </p:nvPr>
        </p:nvSpPr>
        <p:spPr>
          <a:xfrm>
            <a:off x="1484311" y="3152457"/>
            <a:ext cx="4895056" cy="1084265"/>
          </a:xfrm>
        </p:spPr>
        <p:txBody>
          <a:bodyPr>
            <a:noAutofit/>
          </a:bodyPr>
          <a:lstStyle/>
          <a:p>
            <a:r>
              <a:rPr lang="en-US" dirty="0"/>
              <a:t>Can perform pattern classification only on linearly separable patterns e.g. </a:t>
            </a:r>
          </a:p>
          <a:p>
            <a:pPr lvl="1"/>
            <a:r>
              <a:rPr lang="en-US" sz="1800" dirty="0"/>
              <a:t>AND gate </a:t>
            </a:r>
          </a:p>
          <a:p>
            <a:pPr lvl="1"/>
            <a:r>
              <a:rPr lang="en-US" sz="1800" dirty="0"/>
              <a:t>OR Gate</a:t>
            </a:r>
          </a:p>
        </p:txBody>
      </p:sp>
      <p:sp>
        <p:nvSpPr>
          <p:cNvPr id="8" name="Text Placeholder 7"/>
          <p:cNvSpPr>
            <a:spLocks noGrp="1"/>
          </p:cNvSpPr>
          <p:nvPr>
            <p:ph type="body" sz="quarter" idx="3"/>
          </p:nvPr>
        </p:nvSpPr>
        <p:spPr>
          <a:xfrm>
            <a:off x="6880486" y="2264569"/>
            <a:ext cx="4622537" cy="576262"/>
          </a:xfrm>
        </p:spPr>
        <p:txBody>
          <a:bodyPr/>
          <a:lstStyle/>
          <a:p>
            <a:r>
              <a:rPr lang="en-US" dirty="0"/>
              <a:t>Multi Layer Perceptron</a:t>
            </a:r>
          </a:p>
        </p:txBody>
      </p:sp>
      <p:sp>
        <p:nvSpPr>
          <p:cNvPr id="9" name="Content Placeholder 8"/>
          <p:cNvSpPr>
            <a:spLocks noGrp="1"/>
          </p:cNvSpPr>
          <p:nvPr>
            <p:ph sz="quarter" idx="4"/>
          </p:nvPr>
        </p:nvSpPr>
        <p:spPr>
          <a:xfrm>
            <a:off x="6607967" y="3147138"/>
            <a:ext cx="4895056" cy="2096199"/>
          </a:xfrm>
        </p:spPr>
        <p:txBody>
          <a:bodyPr>
            <a:normAutofit fontScale="25000" lnSpcReduction="20000"/>
          </a:bodyPr>
          <a:lstStyle/>
          <a:p>
            <a:pPr algn="just"/>
            <a:r>
              <a:rPr lang="en-US" sz="7200" dirty="0"/>
              <a:t>Is used for complex problems which require multiple decision lines for a good acceptable solution e.g. XOR gate</a:t>
            </a:r>
          </a:p>
          <a:p>
            <a:pPr algn="just"/>
            <a:r>
              <a:rPr lang="en-US" sz="7200" dirty="0"/>
              <a:t>Multiple layer perceptron achieve this task by the introduction of one or more hidden layers. </a:t>
            </a:r>
          </a:p>
          <a:p>
            <a:pPr algn="just"/>
            <a:r>
              <a:rPr lang="en-US" sz="7200" dirty="0"/>
              <a:t>Each neuron in the hidden layer is responsible for a different line. Together they form a classification for the given problem</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056762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55448"/>
            <a:ext cx="10018713" cy="1752599"/>
          </a:xfrm>
        </p:spPr>
        <p:txBody>
          <a:bodyPr>
            <a:normAutofit/>
          </a:bodyPr>
          <a:lstStyle/>
          <a:p>
            <a:r>
              <a:rPr lang="en-US" dirty="0"/>
              <a:t>Single Layer vs. Multi Layer Perceptron</a:t>
            </a:r>
          </a:p>
        </p:txBody>
      </p:sp>
      <p:sp>
        <p:nvSpPr>
          <p:cNvPr id="3" name="Text Placeholder 2"/>
          <p:cNvSpPr>
            <a:spLocks noGrp="1"/>
          </p:cNvSpPr>
          <p:nvPr>
            <p:ph type="body" idx="1"/>
          </p:nvPr>
        </p:nvSpPr>
        <p:spPr>
          <a:xfrm>
            <a:off x="1671693" y="1711261"/>
            <a:ext cx="4607188" cy="576262"/>
          </a:xfrm>
        </p:spPr>
        <p:txBody>
          <a:bodyPr/>
          <a:lstStyle/>
          <a:p>
            <a:r>
              <a:rPr lang="en-US" dirty="0"/>
              <a:t>Single Layer Perceptron</a:t>
            </a:r>
          </a:p>
        </p:txBody>
      </p:sp>
      <p:pic>
        <p:nvPicPr>
          <p:cNvPr id="9" name="Content Placeholder 8"/>
          <p:cNvPicPr>
            <a:picLocks noGrp="1" noChangeAspect="1"/>
          </p:cNvPicPr>
          <p:nvPr>
            <p:ph sz="half" idx="2"/>
          </p:nvPr>
        </p:nvPicPr>
        <p:blipFill>
          <a:blip r:embed="rId2"/>
          <a:stretch>
            <a:fillRect/>
          </a:stretch>
        </p:blipFill>
        <p:spPr>
          <a:xfrm>
            <a:off x="2056379" y="2297112"/>
            <a:ext cx="2830905" cy="3951288"/>
          </a:xfrm>
          <a:prstGeom prst="rect">
            <a:avLst/>
          </a:prstGeom>
        </p:spPr>
      </p:pic>
      <p:sp>
        <p:nvSpPr>
          <p:cNvPr id="5" name="Text Placeholder 4"/>
          <p:cNvSpPr>
            <a:spLocks noGrp="1"/>
          </p:cNvSpPr>
          <p:nvPr>
            <p:ph type="body" sz="quarter" idx="3"/>
          </p:nvPr>
        </p:nvSpPr>
        <p:spPr>
          <a:xfrm>
            <a:off x="6278881" y="1711261"/>
            <a:ext cx="4622537" cy="576262"/>
          </a:xfrm>
        </p:spPr>
        <p:txBody>
          <a:bodyPr/>
          <a:lstStyle/>
          <a:p>
            <a:r>
              <a:rPr lang="en-US" dirty="0"/>
              <a:t>Multi Layer Perceptron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a:p>
        </p:txBody>
      </p:sp>
      <p:pic>
        <p:nvPicPr>
          <p:cNvPr id="11" name="Content Placeholder 10"/>
          <p:cNvPicPr>
            <a:picLocks noGrp="1" noChangeAspect="1"/>
          </p:cNvPicPr>
          <p:nvPr>
            <p:ph sz="quarter" idx="4"/>
          </p:nvPr>
        </p:nvPicPr>
        <p:blipFill>
          <a:blip r:embed="rId3"/>
          <a:stretch>
            <a:fillRect/>
          </a:stretch>
        </p:blipFill>
        <p:spPr>
          <a:xfrm>
            <a:off x="6203384" y="2287523"/>
            <a:ext cx="3932237" cy="3960877"/>
          </a:xfrm>
          <a:prstGeom prst="rect">
            <a:avLst/>
          </a:prstGeom>
        </p:spPr>
      </p:pic>
    </p:spTree>
    <p:extLst>
      <p:ext uri="{BB962C8B-B14F-4D97-AF65-F5344CB8AC3E}">
        <p14:creationId xmlns:p14="http://schemas.microsoft.com/office/powerpoint/2010/main" val="2415069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Single Layer vs. Multi Layer Perceptron</a:t>
            </a:r>
          </a:p>
        </p:txBody>
      </p:sp>
      <p:sp>
        <p:nvSpPr>
          <p:cNvPr id="3" name="Text Placeholder 2"/>
          <p:cNvSpPr>
            <a:spLocks noGrp="1"/>
          </p:cNvSpPr>
          <p:nvPr>
            <p:ph type="body" idx="1"/>
          </p:nvPr>
        </p:nvSpPr>
        <p:spPr>
          <a:xfrm>
            <a:off x="1771704" y="2212356"/>
            <a:ext cx="4607188" cy="576262"/>
          </a:xfrm>
        </p:spPr>
        <p:txBody>
          <a:bodyPr/>
          <a:lstStyle/>
          <a:p>
            <a:r>
              <a:rPr lang="en-US" dirty="0"/>
              <a:t>Single Layer Perceptron</a:t>
            </a:r>
          </a:p>
        </p:txBody>
      </p:sp>
      <p:sp>
        <p:nvSpPr>
          <p:cNvPr id="5" name="Text Placeholder 4"/>
          <p:cNvSpPr>
            <a:spLocks noGrp="1"/>
          </p:cNvSpPr>
          <p:nvPr>
            <p:ph type="body" sz="quarter" idx="3"/>
          </p:nvPr>
        </p:nvSpPr>
        <p:spPr>
          <a:xfrm>
            <a:off x="6259831" y="2212356"/>
            <a:ext cx="4622537" cy="576262"/>
          </a:xfrm>
        </p:spPr>
        <p:txBody>
          <a:bodyPr/>
          <a:lstStyle/>
          <a:p>
            <a:r>
              <a:rPr lang="en-US" dirty="0"/>
              <a:t>Multi Layer Perceptron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12</a:t>
            </a:fld>
            <a:endParaRPr lang="en-US"/>
          </a:p>
        </p:txBody>
      </p:sp>
      <p:pic>
        <p:nvPicPr>
          <p:cNvPr id="8" name="Content Placeholder 7"/>
          <p:cNvPicPr>
            <a:picLocks noGrp="1" noChangeAspect="1"/>
          </p:cNvPicPr>
          <p:nvPr>
            <p:ph sz="half" idx="2"/>
          </p:nvPr>
        </p:nvPicPr>
        <p:blipFill>
          <a:blip r:embed="rId2"/>
          <a:stretch>
            <a:fillRect/>
          </a:stretch>
        </p:blipFill>
        <p:spPr>
          <a:xfrm>
            <a:off x="1771704" y="2910235"/>
            <a:ext cx="3932238" cy="2448376"/>
          </a:xfrm>
          <a:prstGeom prst="rect">
            <a:avLst/>
          </a:prstGeom>
        </p:spPr>
      </p:pic>
      <p:pic>
        <p:nvPicPr>
          <p:cNvPr id="12" name="Picture 2" descr="The feed forward multilayer perceptron artificial neural network ..."/>
          <p:cNvPicPr>
            <a:picLocks noGrp="1" noChangeAspect="1" noChangeArrowheads="1"/>
          </p:cNvPicPr>
          <p:nvPr>
            <p:ph sz="quarter" idx="4"/>
          </p:nvPr>
        </p:nvPicPr>
        <p:blipFill rotWithShape="1">
          <a:blip r:embed="rId3">
            <a:extLst>
              <a:ext uri="{28A0092B-C50C-407E-A947-70E740481C1C}">
                <a14:useLocalDpi xmlns:a14="http://schemas.microsoft.com/office/drawing/2010/main" val="0"/>
              </a:ext>
            </a:extLst>
          </a:blip>
          <a:srcRect l="9819" r="8622"/>
          <a:stretch/>
        </p:blipFill>
        <p:spPr bwMode="auto">
          <a:xfrm>
            <a:off x="6259831" y="2910235"/>
            <a:ext cx="4078605" cy="244837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100103" y="5913850"/>
            <a:ext cx="3646170" cy="646331"/>
          </a:xfrm>
          <a:prstGeom prst="rect">
            <a:avLst/>
          </a:prstGeom>
        </p:spPr>
        <p:txBody>
          <a:bodyPr wrap="square">
            <a:spAutoFit/>
          </a:bodyPr>
          <a:lstStyle/>
          <a:p>
            <a:r>
              <a:rPr lang="en-US" sz="1200" dirty="0">
                <a:hlinkClick r:id="rId4"/>
              </a:rPr>
              <a:t>https://www.researchgate.net/figure/Single-Layer-Perceptron-Network-Multilayer-Perceptron-Network-These-type-of-feed-forward_fig2_283339701</a:t>
            </a:r>
            <a:endParaRPr lang="en-US" sz="1200" dirty="0"/>
          </a:p>
        </p:txBody>
      </p:sp>
      <p:sp>
        <p:nvSpPr>
          <p:cNvPr id="9" name="Rectangle 8"/>
          <p:cNvSpPr/>
          <p:nvPr/>
        </p:nvSpPr>
        <p:spPr>
          <a:xfrm>
            <a:off x="6378892" y="5913850"/>
            <a:ext cx="4419600" cy="646331"/>
          </a:xfrm>
          <a:prstGeom prst="rect">
            <a:avLst/>
          </a:prstGeom>
        </p:spPr>
        <p:txBody>
          <a:bodyPr wrap="square">
            <a:spAutoFit/>
          </a:bodyPr>
          <a:lstStyle/>
          <a:p>
            <a:r>
              <a:rPr lang="en-US" sz="1200" dirty="0">
                <a:hlinkClick r:id="rId5"/>
              </a:rPr>
              <a:t>https://www.researchgate.net/figure/The-feed-forward-multilayer-perceptron-artificial-neural-network-architecture-used-to_fig1_221226040</a:t>
            </a:r>
            <a:endParaRPr lang="en-US" sz="1200" dirty="0"/>
          </a:p>
        </p:txBody>
      </p:sp>
    </p:spTree>
    <p:extLst>
      <p:ext uri="{BB962C8B-B14F-4D97-AF65-F5344CB8AC3E}">
        <p14:creationId xmlns:p14="http://schemas.microsoft.com/office/powerpoint/2010/main" val="4250499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Linearly Separable vs. Non Linearly Separable</a:t>
            </a:r>
          </a:p>
        </p:txBody>
      </p:sp>
      <p:sp>
        <p:nvSpPr>
          <p:cNvPr id="5" name="Text Placeholder 4"/>
          <p:cNvSpPr>
            <a:spLocks noGrp="1"/>
          </p:cNvSpPr>
          <p:nvPr>
            <p:ph type="body" idx="1"/>
          </p:nvPr>
        </p:nvSpPr>
        <p:spPr>
          <a:xfrm>
            <a:off x="1628245" y="2150268"/>
            <a:ext cx="4607188" cy="576262"/>
          </a:xfrm>
        </p:spPr>
        <p:txBody>
          <a:bodyPr/>
          <a:lstStyle/>
          <a:p>
            <a:r>
              <a:rPr lang="en-US" b="1" dirty="0"/>
              <a:t>Linearly separable problems</a:t>
            </a:r>
          </a:p>
        </p:txBody>
      </p:sp>
      <p:sp>
        <p:nvSpPr>
          <p:cNvPr id="3" name="Content Placeholder 2"/>
          <p:cNvSpPr>
            <a:spLocks noGrp="1"/>
          </p:cNvSpPr>
          <p:nvPr>
            <p:ph sz="half" idx="2"/>
          </p:nvPr>
        </p:nvSpPr>
        <p:spPr>
          <a:xfrm>
            <a:off x="1484311" y="2932906"/>
            <a:ext cx="4895056" cy="3056414"/>
          </a:xfrm>
        </p:spPr>
        <p:txBody>
          <a:bodyPr>
            <a:normAutofit fontScale="92500" lnSpcReduction="20000"/>
          </a:bodyPr>
          <a:lstStyle/>
          <a:p>
            <a:r>
              <a:rPr lang="en-US" b="1" dirty="0"/>
              <a:t>Linearly separable</a:t>
            </a:r>
          </a:p>
          <a:p>
            <a:pPr lvl="1"/>
            <a:r>
              <a:rPr lang="en-US" dirty="0"/>
              <a:t>Any two sets of inputs are linearly separable if there exists one straight line in the plane with all the values of one set lie on one side of the line and all the values of other set lie on the other side of the line.</a:t>
            </a:r>
            <a:endParaRPr lang="en-US" b="1" dirty="0"/>
          </a:p>
          <a:p>
            <a:r>
              <a:rPr lang="en-US" b="1" dirty="0"/>
              <a:t>Linearly separable problems</a:t>
            </a:r>
          </a:p>
          <a:p>
            <a:pPr lvl="1"/>
            <a:r>
              <a:rPr lang="en-US" dirty="0"/>
              <a:t>Represents those problems whose input can be classify using a straight line.</a:t>
            </a:r>
          </a:p>
          <a:p>
            <a:pPr lvl="1"/>
            <a:r>
              <a:rPr lang="en-US" dirty="0"/>
              <a:t>The simplest examples are the logical AND or OR gate. We can draw them in to 2D input spaces</a:t>
            </a:r>
          </a:p>
        </p:txBody>
      </p:sp>
      <p:sp>
        <p:nvSpPr>
          <p:cNvPr id="6" name="Text Placeholder 5"/>
          <p:cNvSpPr>
            <a:spLocks noGrp="1"/>
          </p:cNvSpPr>
          <p:nvPr>
            <p:ph type="body" sz="quarter" idx="3"/>
          </p:nvPr>
        </p:nvSpPr>
        <p:spPr>
          <a:xfrm>
            <a:off x="6607967" y="2149458"/>
            <a:ext cx="5324953" cy="576262"/>
          </a:xfrm>
        </p:spPr>
        <p:txBody>
          <a:bodyPr>
            <a:noAutofit/>
          </a:bodyPr>
          <a:lstStyle/>
          <a:p>
            <a:r>
              <a:rPr lang="en-US" b="1" dirty="0"/>
              <a:t>Non Linearly separable problems</a:t>
            </a:r>
          </a:p>
        </p:txBody>
      </p:sp>
      <p:sp>
        <p:nvSpPr>
          <p:cNvPr id="7" name="Content Placeholder 6"/>
          <p:cNvSpPr>
            <a:spLocks noGrp="1"/>
          </p:cNvSpPr>
          <p:nvPr>
            <p:ph sz="quarter" idx="4"/>
          </p:nvPr>
        </p:nvSpPr>
        <p:spPr>
          <a:xfrm>
            <a:off x="6607967" y="2932906"/>
            <a:ext cx="4895056" cy="2455862"/>
          </a:xfrm>
        </p:spPr>
        <p:txBody>
          <a:bodyPr>
            <a:normAutofit fontScale="92500" lnSpcReduction="20000"/>
          </a:bodyPr>
          <a:lstStyle/>
          <a:p>
            <a:r>
              <a:rPr lang="en-US" b="1" dirty="0"/>
              <a:t>Non Linearly separable</a:t>
            </a:r>
          </a:p>
          <a:p>
            <a:pPr marL="640080" lvl="2"/>
            <a:r>
              <a:rPr lang="en-US" sz="1600" dirty="0"/>
              <a:t>Any two sets of inputs are non linearly separable if there may not exists </a:t>
            </a:r>
            <a:r>
              <a:rPr lang="en-US" sz="1600" b="1" dirty="0"/>
              <a:t>a single straight</a:t>
            </a:r>
            <a:r>
              <a:rPr lang="en-US" sz="1600" dirty="0"/>
              <a:t> line in the plane to clearly separate the input data</a:t>
            </a:r>
          </a:p>
          <a:p>
            <a:pPr marL="182880" lvl="1"/>
            <a:endParaRPr lang="en-US" dirty="0"/>
          </a:p>
          <a:p>
            <a:r>
              <a:rPr lang="en-US" b="1" dirty="0"/>
              <a:t>Non Linearly separable problems</a:t>
            </a:r>
            <a:endParaRPr lang="en-US" dirty="0"/>
          </a:p>
          <a:p>
            <a:pPr lvl="1"/>
            <a:r>
              <a:rPr lang="en-US" dirty="0"/>
              <a:t>The data for these problems cannot be separated into their respective classes by using a single straight line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477522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Linearly Separable vs. Non Linearly Separable</a:t>
            </a:r>
          </a:p>
        </p:txBody>
      </p:sp>
      <p:pic>
        <p:nvPicPr>
          <p:cNvPr id="8" name="Content Placeholder 7"/>
          <p:cNvPicPr>
            <a:picLocks noGrp="1" noChangeAspect="1"/>
          </p:cNvPicPr>
          <p:nvPr>
            <p:ph sz="half" idx="2"/>
          </p:nvPr>
        </p:nvPicPr>
        <p:blipFill>
          <a:blip r:embed="rId2"/>
          <a:stretch>
            <a:fillRect/>
          </a:stretch>
        </p:blipFill>
        <p:spPr>
          <a:xfrm>
            <a:off x="2154940" y="2655196"/>
            <a:ext cx="3584759" cy="3517697"/>
          </a:xfrm>
          <a:prstGeom prst="rect">
            <a:avLst/>
          </a:prstGeom>
        </p:spPr>
      </p:pic>
      <p:pic>
        <p:nvPicPr>
          <p:cNvPr id="9" name="Content Placeholder 8"/>
          <p:cNvPicPr>
            <a:picLocks noGrp="1" noChangeAspect="1"/>
          </p:cNvPicPr>
          <p:nvPr>
            <p:ph sz="quarter" idx="4"/>
          </p:nvPr>
        </p:nvPicPr>
        <p:blipFill>
          <a:blip r:embed="rId3"/>
          <a:stretch>
            <a:fillRect/>
          </a:stretch>
        </p:blipFill>
        <p:spPr>
          <a:xfrm>
            <a:off x="6318178" y="2658244"/>
            <a:ext cx="3853006" cy="3511600"/>
          </a:xfrm>
          <a:prstGeom prst="rect">
            <a:avLst/>
          </a:prstGeom>
        </p:spPr>
      </p:pic>
      <p:sp>
        <p:nvSpPr>
          <p:cNvPr id="7" name="Slide Number Placeholder 6"/>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457039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Linearly Separable vs. Non Linearly Separable</a:t>
            </a:r>
          </a:p>
        </p:txBody>
      </p:sp>
      <p:sp>
        <p:nvSpPr>
          <p:cNvPr id="3" name="Text Placeholder 2"/>
          <p:cNvSpPr>
            <a:spLocks noGrp="1"/>
          </p:cNvSpPr>
          <p:nvPr>
            <p:ph type="body" idx="1"/>
          </p:nvPr>
        </p:nvSpPr>
        <p:spPr/>
        <p:txBody>
          <a:bodyPr/>
          <a:lstStyle/>
          <a:p>
            <a:r>
              <a:rPr lang="en-US" b="1" dirty="0"/>
              <a:t>Linearly separable problems</a:t>
            </a:r>
          </a:p>
        </p:txBody>
      </p:sp>
      <p:sp>
        <p:nvSpPr>
          <p:cNvPr id="5" name="Text Placeholder 4"/>
          <p:cNvSpPr>
            <a:spLocks noGrp="1"/>
          </p:cNvSpPr>
          <p:nvPr>
            <p:ph type="body" sz="quarter" idx="3"/>
          </p:nvPr>
        </p:nvSpPr>
        <p:spPr/>
        <p:txBody>
          <a:bodyPr>
            <a:normAutofit fontScale="85000" lnSpcReduction="10000"/>
          </a:bodyPr>
          <a:lstStyle/>
          <a:p>
            <a:r>
              <a:rPr lang="en-US" b="1" dirty="0"/>
              <a:t>Non Linearly separable problems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15</a:t>
            </a:fld>
            <a:endParaRPr lang="en-US"/>
          </a:p>
        </p:txBody>
      </p:sp>
      <p:pic>
        <p:nvPicPr>
          <p:cNvPr id="10" name="Content Placeholder 9"/>
          <p:cNvPicPr>
            <a:picLocks noGrp="1" noChangeAspect="1"/>
          </p:cNvPicPr>
          <p:nvPr>
            <p:ph sz="half" idx="2"/>
          </p:nvPr>
        </p:nvPicPr>
        <p:blipFill rotWithShape="1">
          <a:blip r:embed="rId2"/>
          <a:srcRect b="17588"/>
          <a:stretch/>
        </p:blipFill>
        <p:spPr>
          <a:xfrm>
            <a:off x="2810743" y="3623206"/>
            <a:ext cx="2530059" cy="2145365"/>
          </a:xfrm>
          <a:prstGeom prst="rect">
            <a:avLst/>
          </a:prstGeom>
        </p:spPr>
      </p:pic>
      <p:pic>
        <p:nvPicPr>
          <p:cNvPr id="11" name="Content Placeholder 10"/>
          <p:cNvPicPr>
            <a:picLocks noGrp="1" noChangeAspect="1"/>
          </p:cNvPicPr>
          <p:nvPr>
            <p:ph sz="quarter" idx="4"/>
          </p:nvPr>
        </p:nvPicPr>
        <p:blipFill rotWithShape="1">
          <a:blip r:embed="rId3"/>
          <a:srcRect b="14578"/>
          <a:stretch/>
        </p:blipFill>
        <p:spPr>
          <a:xfrm>
            <a:off x="7957208" y="3586629"/>
            <a:ext cx="2469094" cy="2218517"/>
          </a:xfrm>
          <a:prstGeom prst="rect">
            <a:avLst/>
          </a:prstGeom>
        </p:spPr>
      </p:pic>
    </p:spTree>
    <p:extLst>
      <p:ext uri="{BB962C8B-B14F-4D97-AF65-F5344CB8AC3E}">
        <p14:creationId xmlns:p14="http://schemas.microsoft.com/office/powerpoint/2010/main" val="176949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 : Linearly separable problems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pic>
        <p:nvPicPr>
          <p:cNvPr id="8" name="Picture 7"/>
          <p:cNvPicPr>
            <a:picLocks noChangeAspect="1"/>
          </p:cNvPicPr>
          <p:nvPr/>
        </p:nvPicPr>
        <p:blipFill>
          <a:blip r:embed="rId2"/>
          <a:stretch>
            <a:fillRect/>
          </a:stretch>
        </p:blipFill>
        <p:spPr>
          <a:xfrm>
            <a:off x="2971800" y="2286000"/>
            <a:ext cx="6172200" cy="1752600"/>
          </a:xfrm>
          <a:prstGeom prst="rect">
            <a:avLst/>
          </a:prstGeom>
        </p:spPr>
      </p:pic>
      <p:pic>
        <p:nvPicPr>
          <p:cNvPr id="6" name="Picture 5"/>
          <p:cNvPicPr>
            <a:picLocks noChangeAspect="1"/>
          </p:cNvPicPr>
          <p:nvPr/>
        </p:nvPicPr>
        <p:blipFill>
          <a:blip r:embed="rId3"/>
          <a:stretch>
            <a:fillRect/>
          </a:stretch>
        </p:blipFill>
        <p:spPr>
          <a:xfrm>
            <a:off x="2957513" y="4414838"/>
            <a:ext cx="6324601" cy="2062163"/>
          </a:xfrm>
          <a:prstGeom prst="rect">
            <a:avLst/>
          </a:prstGeom>
        </p:spPr>
      </p:pic>
    </p:spTree>
    <p:extLst>
      <p:ext uri="{BB962C8B-B14F-4D97-AF65-F5344CB8AC3E}">
        <p14:creationId xmlns:p14="http://schemas.microsoft.com/office/powerpoint/2010/main" val="91027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 Non Linearly separable problems/ Complex problems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pic>
        <p:nvPicPr>
          <p:cNvPr id="5" name="Content Placeholder 5"/>
          <p:cNvPicPr>
            <a:picLocks noChangeAspect="1"/>
          </p:cNvPicPr>
          <p:nvPr/>
        </p:nvPicPr>
        <p:blipFill>
          <a:blip r:embed="rId2"/>
          <a:stretch>
            <a:fillRect/>
          </a:stretch>
        </p:blipFill>
        <p:spPr>
          <a:xfrm>
            <a:off x="2743200" y="2514600"/>
            <a:ext cx="6705600" cy="3357562"/>
          </a:xfrm>
          <a:prstGeom prst="rect">
            <a:avLst/>
          </a:prstGeom>
        </p:spPr>
      </p:pic>
    </p:spTree>
    <p:extLst>
      <p:ext uri="{BB962C8B-B14F-4D97-AF65-F5344CB8AC3E}">
        <p14:creationId xmlns:p14="http://schemas.microsoft.com/office/powerpoint/2010/main" val="3354058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A4299-61F3-4E35-BBBB-BDDE393C37AE}"/>
              </a:ext>
            </a:extLst>
          </p:cNvPr>
          <p:cNvSpPr>
            <a:spLocks noGrp="1"/>
          </p:cNvSpPr>
          <p:nvPr>
            <p:ph type="title"/>
          </p:nvPr>
        </p:nvSpPr>
        <p:spPr>
          <a:xfrm>
            <a:off x="3905610" y="2552700"/>
            <a:ext cx="4380780" cy="1752599"/>
          </a:xfrm>
        </p:spPr>
        <p:txBody>
          <a:bodyPr/>
          <a:lstStyle/>
          <a:p>
            <a:r>
              <a:rPr lang="en-US" b="1" i="1" dirty="0">
                <a:solidFill>
                  <a:schemeClr val="accent1">
                    <a:lumMod val="75000"/>
                  </a:schemeClr>
                </a:solidFill>
              </a:rPr>
              <a:t>Thank You</a:t>
            </a:r>
          </a:p>
        </p:txBody>
      </p:sp>
    </p:spTree>
    <p:extLst>
      <p:ext uri="{BB962C8B-B14F-4D97-AF65-F5344CB8AC3E}">
        <p14:creationId xmlns:p14="http://schemas.microsoft.com/office/powerpoint/2010/main" val="534030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a:xfrm>
            <a:off x="1484310" y="1866899"/>
            <a:ext cx="10018713" cy="3124201"/>
          </a:xfrm>
        </p:spPr>
        <p:txBody>
          <a:bodyPr>
            <a:normAutofit fontScale="92500" lnSpcReduction="10000"/>
          </a:bodyPr>
          <a:lstStyle/>
          <a:p>
            <a:pPr lvl="0"/>
            <a:r>
              <a:rPr lang="en-US" dirty="0"/>
              <a:t>Introduction </a:t>
            </a:r>
          </a:p>
          <a:p>
            <a:pPr lvl="0"/>
            <a:r>
              <a:rPr lang="en-US" dirty="0"/>
              <a:t>Artificial Neural Networks (ANN)</a:t>
            </a:r>
          </a:p>
          <a:p>
            <a:r>
              <a:rPr lang="en-US" dirty="0"/>
              <a:t>Single Perceptron ANN vs Multiple Perceptron ANN</a:t>
            </a:r>
          </a:p>
          <a:p>
            <a:pPr lvl="0"/>
            <a:r>
              <a:rPr lang="en-US" dirty="0"/>
              <a:t>Linearly Separable vs. Non-linearly separable problems</a:t>
            </a:r>
          </a:p>
          <a:p>
            <a:pPr lvl="0"/>
            <a:r>
              <a:rPr lang="en-US" dirty="0"/>
              <a:t>In Next Lecture (B)</a:t>
            </a:r>
          </a:p>
          <a:p>
            <a:pPr lvl="1"/>
            <a:r>
              <a:rPr lang="en-US" dirty="0"/>
              <a:t>Learning process of supervised ANN</a:t>
            </a:r>
          </a:p>
          <a:p>
            <a:pPr lvl="1"/>
            <a:r>
              <a:rPr lang="en-US" dirty="0"/>
              <a:t>Example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920852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20000"/>
          </a:bodyPr>
          <a:lstStyle/>
          <a:p>
            <a:pPr algn="just"/>
            <a:r>
              <a:rPr lang="en-US" dirty="0"/>
              <a:t>There are many algorithms in AI which are inspired from biological phenomena. Artificial Neural networks (ANN) is one of them.</a:t>
            </a:r>
          </a:p>
          <a:p>
            <a:pPr algn="just"/>
            <a:r>
              <a:rPr lang="en-US" dirty="0"/>
              <a:t>ANN (also called “perceptron”) have been around since 1940 and got much attention in last few decades.</a:t>
            </a:r>
          </a:p>
          <a:p>
            <a:pPr algn="just"/>
            <a:r>
              <a:rPr lang="en-US" dirty="0"/>
              <a:t>Artificial Neural networks (ANN) are inspired from human brain system.</a:t>
            </a:r>
          </a:p>
          <a:p>
            <a:pPr algn="just"/>
            <a:r>
              <a:rPr lang="en-US" dirty="0"/>
              <a:t>It tends to adopt the human learning behavior in machines</a:t>
            </a:r>
          </a:p>
          <a:p>
            <a:pPr algn="just"/>
            <a:r>
              <a:rPr lang="en-US" dirty="0"/>
              <a:t>It tries to find the recognition pattern for both Classification problems and regression problems.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371781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92480"/>
            <a:ext cx="8077200" cy="1264920"/>
          </a:xfrm>
        </p:spPr>
        <p:txBody>
          <a:bodyPr>
            <a:noAutofit/>
          </a:bodyPr>
          <a:lstStyle/>
          <a:p>
            <a:r>
              <a:rPr lang="en-US" sz="4000" dirty="0"/>
              <a:t>Introduction (Cont..)</a:t>
            </a:r>
            <a:br>
              <a:rPr lang="en-US" sz="4000" dirty="0"/>
            </a:br>
            <a:endParaRPr lang="en-US" sz="4000" dirty="0"/>
          </a:p>
        </p:txBody>
      </p:sp>
      <p:pic>
        <p:nvPicPr>
          <p:cNvPr id="5" name="Content Placeholder 4"/>
          <p:cNvPicPr>
            <a:picLocks noGrp="1" noChangeAspect="1"/>
          </p:cNvPicPr>
          <p:nvPr>
            <p:ph type="pic" idx="1"/>
          </p:nvPr>
        </p:nvPicPr>
        <p:blipFill>
          <a:blip r:embed="rId2"/>
          <a:srcRect t="3415" b="3415"/>
          <a:stretch>
            <a:fillRect/>
          </a:stretch>
        </p:blipFill>
        <p:spPr>
          <a:xfrm>
            <a:off x="6248401" y="1954550"/>
            <a:ext cx="4067175" cy="3991316"/>
          </a:xfrm>
          <a:prstGeom prst="rect">
            <a:avLst/>
          </a:prstGeom>
        </p:spPr>
      </p:pic>
      <p:sp>
        <p:nvSpPr>
          <p:cNvPr id="3" name="Text Placeholder 2"/>
          <p:cNvSpPr>
            <a:spLocks noGrp="1"/>
          </p:cNvSpPr>
          <p:nvPr>
            <p:ph type="body" sz="half" idx="2"/>
          </p:nvPr>
        </p:nvSpPr>
        <p:spPr>
          <a:xfrm>
            <a:off x="1981200" y="1828800"/>
            <a:ext cx="4114800" cy="4242816"/>
          </a:xfrm>
        </p:spPr>
        <p:txBody>
          <a:bodyPr>
            <a:normAutofit/>
          </a:bodyPr>
          <a:lstStyle/>
          <a:p>
            <a:pPr marL="285750" indent="-285750" algn="l">
              <a:buFont typeface="Arial" panose="020B0604020202020204" pitchFamily="34" charset="0"/>
              <a:buChar char="•"/>
            </a:pPr>
            <a:r>
              <a:rPr lang="en-US" dirty="0"/>
              <a:t>Human brain system is comprises of multiple cells, called neuron</a:t>
            </a:r>
          </a:p>
          <a:p>
            <a:pPr marL="285750" indent="-285750" algn="l">
              <a:buFont typeface="Arial" panose="020B0604020202020204" pitchFamily="34" charset="0"/>
              <a:buChar char="•"/>
            </a:pPr>
            <a:r>
              <a:rPr lang="en-US" dirty="0"/>
              <a:t>Neurons of human brain system are connected with each other, thus it forms the network of neurons.</a:t>
            </a:r>
          </a:p>
          <a:p>
            <a:pPr marL="285750" indent="-285750" algn="l">
              <a:buFont typeface="Arial" panose="020B0604020202020204" pitchFamily="34" charset="0"/>
              <a:buChar char="•"/>
            </a:pPr>
            <a:r>
              <a:rPr lang="en-US" dirty="0"/>
              <a:t>A neuron cell comprises of </a:t>
            </a:r>
          </a:p>
          <a:p>
            <a:pPr marL="742950" lvl="1" indent="-285750">
              <a:buFont typeface="Arial" panose="020B0604020202020204" pitchFamily="34" charset="0"/>
              <a:buChar char="•"/>
            </a:pPr>
            <a:r>
              <a:rPr lang="en-US" sz="1600" dirty="0"/>
              <a:t>A cell body</a:t>
            </a:r>
          </a:p>
          <a:p>
            <a:pPr marL="742950" lvl="1" indent="-285750">
              <a:buFont typeface="Arial" panose="020B0604020202020204" pitchFamily="34" charset="0"/>
              <a:buChar char="•"/>
            </a:pPr>
            <a:r>
              <a:rPr lang="en-US" sz="1600" dirty="0"/>
              <a:t>Dendrites (1,000 to 10,000)</a:t>
            </a:r>
          </a:p>
          <a:p>
            <a:pPr marL="742950" lvl="1" indent="-285750">
              <a:buFont typeface="Arial" panose="020B0604020202020204" pitchFamily="34" charset="0"/>
              <a:buChar char="•"/>
            </a:pPr>
            <a:r>
              <a:rPr lang="en-US" sz="1600" dirty="0"/>
              <a:t>An axon</a:t>
            </a:r>
          </a:p>
          <a:p>
            <a:pPr marL="742950" lvl="1" indent="-285750">
              <a:buFont typeface="Arial" panose="020B0604020202020204" pitchFamily="34" charset="0"/>
              <a:buChar char="•"/>
            </a:pPr>
            <a:r>
              <a:rPr lang="en-US" sz="1600" dirty="0"/>
              <a:t>Synapse</a:t>
            </a:r>
            <a:endParaRPr lang="en-US" sz="1800" dirty="0"/>
          </a:p>
          <a:p>
            <a:pPr marL="284163" lvl="1" indent="-284163"/>
            <a:r>
              <a:rPr lang="en-US" sz="1800" dirty="0"/>
              <a:t>Each element has its own function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619117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(Cont.)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1026" name="Picture 2" descr="Brain Diagram Clipart by ClipART SUZY | Teachers Pay Teach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209800"/>
            <a:ext cx="6553200" cy="3505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017167" y="5918360"/>
            <a:ext cx="4953000" cy="338554"/>
          </a:xfrm>
          <a:prstGeom prst="rect">
            <a:avLst/>
          </a:prstGeom>
          <a:noFill/>
        </p:spPr>
        <p:txBody>
          <a:bodyPr wrap="square" rtlCol="0">
            <a:spAutoFit/>
          </a:bodyPr>
          <a:lstStyle/>
          <a:p>
            <a:pPr algn="ctr"/>
            <a:r>
              <a:rPr lang="en-US" sz="1600" i="1" dirty="0"/>
              <a:t>Structure of a Neuron Cell</a:t>
            </a:r>
          </a:p>
        </p:txBody>
      </p:sp>
    </p:spTree>
    <p:extLst>
      <p:ext uri="{BB962C8B-B14F-4D97-AF65-F5344CB8AC3E}">
        <p14:creationId xmlns:p14="http://schemas.microsoft.com/office/powerpoint/2010/main" val="4074325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Neural Networks (ANN)</a:t>
            </a:r>
          </a:p>
        </p:txBody>
      </p:sp>
      <p:sp>
        <p:nvSpPr>
          <p:cNvPr id="3" name="Content Placeholder 2"/>
          <p:cNvSpPr>
            <a:spLocks noGrp="1"/>
          </p:cNvSpPr>
          <p:nvPr>
            <p:ph idx="1"/>
          </p:nvPr>
        </p:nvSpPr>
        <p:spPr>
          <a:xfrm>
            <a:off x="1484311" y="1543705"/>
            <a:ext cx="10018713" cy="2086974"/>
          </a:xfrm>
        </p:spPr>
        <p:txBody>
          <a:bodyPr>
            <a:normAutofit/>
          </a:bodyPr>
          <a:lstStyle/>
          <a:p>
            <a:r>
              <a:rPr lang="en-US" sz="2000" dirty="0"/>
              <a:t>To capture the essence of biological neural systems, an artificial neuron can be represented as: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pic>
        <p:nvPicPr>
          <p:cNvPr id="5" name="Picture 4"/>
          <p:cNvPicPr>
            <a:picLocks noChangeAspect="1"/>
          </p:cNvPicPr>
          <p:nvPr/>
        </p:nvPicPr>
        <p:blipFill>
          <a:blip r:embed="rId2"/>
          <a:stretch>
            <a:fillRect/>
          </a:stretch>
        </p:blipFill>
        <p:spPr>
          <a:xfrm>
            <a:off x="3048000" y="2766999"/>
            <a:ext cx="6096000" cy="3276600"/>
          </a:xfrm>
          <a:prstGeom prst="rect">
            <a:avLst/>
          </a:prstGeom>
        </p:spPr>
      </p:pic>
      <p:sp>
        <p:nvSpPr>
          <p:cNvPr id="6" name="Rectangle 5"/>
          <p:cNvSpPr/>
          <p:nvPr/>
        </p:nvSpPr>
        <p:spPr>
          <a:xfrm>
            <a:off x="5180647" y="6172200"/>
            <a:ext cx="2626040" cy="307777"/>
          </a:xfrm>
          <a:prstGeom prst="rect">
            <a:avLst/>
          </a:prstGeom>
        </p:spPr>
        <p:txBody>
          <a:bodyPr wrap="none">
            <a:spAutoFit/>
          </a:bodyPr>
          <a:lstStyle/>
          <a:p>
            <a:r>
              <a:rPr lang="en-US" sz="1400" dirty="0">
                <a:hlinkClick r:id="rId3"/>
              </a:rPr>
              <a:t>https://towardsdatascience.com/</a:t>
            </a:r>
            <a:endParaRPr lang="en-US" sz="1400" dirty="0"/>
          </a:p>
        </p:txBody>
      </p:sp>
    </p:spTree>
    <p:extLst>
      <p:ext uri="{BB962C8B-B14F-4D97-AF65-F5344CB8AC3E}">
        <p14:creationId xmlns:p14="http://schemas.microsoft.com/office/powerpoint/2010/main" val="2145139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Artificial Neural Networks (ANN)</a:t>
            </a:r>
          </a:p>
        </p:txBody>
      </p:sp>
      <p:sp>
        <p:nvSpPr>
          <p:cNvPr id="9" name="Content Placeholder 8"/>
          <p:cNvSpPr>
            <a:spLocks noGrp="1"/>
          </p:cNvSpPr>
          <p:nvPr>
            <p:ph idx="1"/>
          </p:nvPr>
        </p:nvSpPr>
        <p:spPr/>
        <p:txBody>
          <a:bodyPr>
            <a:normAutofit fontScale="77500" lnSpcReduction="20000"/>
          </a:bodyPr>
          <a:lstStyle/>
          <a:p>
            <a:endParaRPr lang="en-US" dirty="0"/>
          </a:p>
          <a:p>
            <a:r>
              <a:rPr lang="en-US" dirty="0"/>
              <a:t>An ANN is based on a collection of connected units, nodes  called artificial neurons or perceptron</a:t>
            </a:r>
          </a:p>
          <a:p>
            <a:r>
              <a:rPr lang="en-US" dirty="0"/>
              <a:t>Artificial Neural Networks resembles the brain in two respects:</a:t>
            </a:r>
          </a:p>
          <a:p>
            <a:pPr lvl="1"/>
            <a:r>
              <a:rPr lang="en-US" dirty="0"/>
              <a:t>Knowledge is acquired by the network through a learning process (called training; supervised or unsupervised)</a:t>
            </a:r>
          </a:p>
          <a:p>
            <a:pPr lvl="1"/>
            <a:r>
              <a:rPr lang="en-US" dirty="0"/>
              <a:t>Interneuron connection strengths, known as synaptic weights, are used to store the knowledge</a:t>
            </a:r>
          </a:p>
          <a:p>
            <a:r>
              <a:rPr lang="en-US" dirty="0"/>
              <a:t>Knowledge in the artificial neural networks is implicit and distributed</a:t>
            </a:r>
          </a:p>
          <a:p>
            <a:r>
              <a:rPr lang="en-US" dirty="0"/>
              <a:t>Knowledge is primarily encoded in the weights of the neurons within the network</a:t>
            </a:r>
          </a:p>
          <a:p>
            <a:r>
              <a:rPr lang="en-US" dirty="0"/>
              <a:t>ANN can be comprised of single layer or multiple layers of perceptron</a:t>
            </a:r>
          </a:p>
          <a:p>
            <a:endParaRPr lang="en-US" dirty="0"/>
          </a:p>
          <a:p>
            <a:endParaRPr lang="en-US" dirty="0"/>
          </a:p>
          <a:p>
            <a:endParaRPr lang="en-US" dirty="0"/>
          </a:p>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20030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Neural Networks (ANN)</a:t>
            </a:r>
          </a:p>
        </p:txBody>
      </p:sp>
      <p:sp>
        <p:nvSpPr>
          <p:cNvPr id="3" name="Content Placeholder 2"/>
          <p:cNvSpPr>
            <a:spLocks noGrp="1"/>
          </p:cNvSpPr>
          <p:nvPr>
            <p:ph idx="1"/>
          </p:nvPr>
        </p:nvSpPr>
        <p:spPr>
          <a:xfrm>
            <a:off x="1484311" y="2471926"/>
            <a:ext cx="10018713" cy="3124201"/>
          </a:xfrm>
        </p:spPr>
        <p:txBody>
          <a:bodyPr>
            <a:normAutofit/>
          </a:bodyPr>
          <a:lstStyle/>
          <a:p>
            <a:r>
              <a:rPr lang="en-US" sz="2000" dirty="0"/>
              <a:t>To capture the essence of biological neural systems, an artificial neuron can be represented as: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11" name="Picture 2" descr="Single Layer Perceptron Network Multilayer Perceptron Networ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5318" y="3976205"/>
            <a:ext cx="5943600" cy="24957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858768" y="1974516"/>
            <a:ext cx="4076700" cy="1384966"/>
          </a:xfrm>
          <a:prstGeom prst="rect">
            <a:avLst/>
          </a:prstGeom>
        </p:spPr>
      </p:pic>
      <p:sp>
        <p:nvSpPr>
          <p:cNvPr id="6" name="Rectangle 5"/>
          <p:cNvSpPr/>
          <p:nvPr/>
        </p:nvSpPr>
        <p:spPr>
          <a:xfrm>
            <a:off x="1781175" y="6471985"/>
            <a:ext cx="8915400" cy="253916"/>
          </a:xfrm>
          <a:prstGeom prst="rect">
            <a:avLst/>
          </a:prstGeom>
        </p:spPr>
        <p:txBody>
          <a:bodyPr wrap="square">
            <a:spAutoFit/>
          </a:bodyPr>
          <a:lstStyle/>
          <a:p>
            <a:r>
              <a:rPr lang="en-US" sz="1050" dirty="0">
                <a:hlinkClick r:id="rId4"/>
              </a:rPr>
              <a:t>https://www.researchgate.net/figure/Single-Layer-Perceptron-Network-Multilayer-Perceptron-Network-These-type-of-feed-forward_fig2_283339701</a:t>
            </a:r>
            <a:endParaRPr lang="en-US" sz="1050" dirty="0"/>
          </a:p>
        </p:txBody>
      </p:sp>
    </p:spTree>
    <p:extLst>
      <p:ext uri="{BB962C8B-B14F-4D97-AF65-F5344CB8AC3E}">
        <p14:creationId xmlns:p14="http://schemas.microsoft.com/office/powerpoint/2010/main" val="1762760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Single Layer Perceptron Network Multilayer Perceptron Networ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0764" y="1538153"/>
            <a:ext cx="3876675" cy="23717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520031" y="200027"/>
            <a:ext cx="10018713" cy="1752599"/>
          </a:xfrm>
        </p:spPr>
        <p:txBody>
          <a:bodyPr/>
          <a:lstStyle/>
          <a:p>
            <a:r>
              <a:rPr lang="en-US" dirty="0"/>
              <a:t>Artificial Neuron or Perceptron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7" name="Content Placeholder 6"/>
          <p:cNvSpPr>
            <a:spLocks noGrp="1"/>
          </p:cNvSpPr>
          <p:nvPr>
            <p:ph idx="1"/>
          </p:nvPr>
        </p:nvSpPr>
        <p:spPr>
          <a:xfrm>
            <a:off x="1981200" y="1600200"/>
            <a:ext cx="4548188" cy="2362200"/>
          </a:xfrm>
        </p:spPr>
        <p:txBody>
          <a:bodyPr>
            <a:normAutofit fontScale="92500"/>
          </a:bodyPr>
          <a:lstStyle/>
          <a:p>
            <a:pPr>
              <a:lnSpc>
                <a:spcPct val="110000"/>
              </a:lnSpc>
            </a:pPr>
            <a:r>
              <a:rPr lang="en-US" sz="2100" dirty="0"/>
              <a:t>It receives a number of inputs (either from original data, or from the output of other neurons in the neural network).</a:t>
            </a:r>
          </a:p>
          <a:p>
            <a:pPr>
              <a:lnSpc>
                <a:spcPct val="110000"/>
              </a:lnSpc>
            </a:pPr>
            <a:r>
              <a:rPr lang="en-US" sz="1900" dirty="0"/>
              <a:t>Each input comes via a connection that has a weight which is also known as the strength of the connection. </a:t>
            </a:r>
          </a:p>
        </p:txBody>
      </p:sp>
      <mc:AlternateContent xmlns:mc="http://schemas.openxmlformats.org/markup-compatibility/2006" xmlns:a14="http://schemas.microsoft.com/office/drawing/2010/main">
        <mc:Choice Requires="a14">
          <p:sp>
            <p:nvSpPr>
              <p:cNvPr id="9" name="TextBox 8"/>
              <p:cNvSpPr txBox="1"/>
              <p:nvPr/>
            </p:nvSpPr>
            <p:spPr>
              <a:xfrm>
                <a:off x="1981200" y="4038600"/>
                <a:ext cx="8229600" cy="2191369"/>
              </a:xfrm>
              <a:prstGeom prst="rect">
                <a:avLst/>
              </a:prstGeom>
              <a:noFill/>
            </p:spPr>
            <p:txBody>
              <a:bodyPr wrap="square" rtlCol="0">
                <a:spAutoFit/>
              </a:bodyPr>
              <a:lstStyle/>
              <a:p>
                <a:pPr marL="182880" indent="-182880">
                  <a:lnSpc>
                    <a:spcPct val="90000"/>
                  </a:lnSpc>
                  <a:spcBef>
                    <a:spcPct val="20000"/>
                  </a:spcBef>
                  <a:buClr>
                    <a:schemeClr val="accent1"/>
                  </a:buClr>
                  <a:buSzPct val="85000"/>
                  <a:buFont typeface="Arial" pitchFamily="34" charset="0"/>
                  <a:buChar char="•"/>
                </a:pPr>
                <a:r>
                  <a:rPr lang="en-US" sz="1600" dirty="0"/>
                  <a:t>Each neuron also has a threshold value. The weighted sum of the inputs is formed and matched with the threshold to compose the activation signal. </a:t>
                </a:r>
                <a:endParaRPr lang="en-US" dirty="0"/>
              </a:p>
              <a:p>
                <a:pPr marL="182880" indent="-182880">
                  <a:lnSpc>
                    <a:spcPct val="90000"/>
                  </a:lnSpc>
                  <a:spcBef>
                    <a:spcPct val="20000"/>
                  </a:spcBef>
                  <a:buClr>
                    <a:schemeClr val="accent1"/>
                  </a:buClr>
                  <a:buSzPct val="85000"/>
                  <a:buFont typeface="Arial" pitchFamily="34" charset="0"/>
                  <a:buChar char="•"/>
                </a:pPr>
                <a:r>
                  <a:rPr lang="en-US" sz="1600" dirty="0"/>
                  <a:t>The activation signal is passed through an activation function (also known as a transfer function) to produce the output of the neuron</a:t>
                </a:r>
                <a:r>
                  <a:rPr lang="en-US" dirty="0"/>
                  <a:t>.</a:t>
                </a:r>
              </a:p>
              <a:p>
                <a:r>
                  <a:rPr lang="en-US" dirty="0"/>
                  <a:t>	if </a:t>
                </a:r>
                <a14:m>
                  <m:oMath xmlns:m="http://schemas.openxmlformats.org/officeDocument/2006/math">
                    <m:d>
                      <m:dPr>
                        <m:ctrlPr>
                          <a:rPr lang="en-US" i="1" dirty="0">
                            <a:latin typeface="Cambria Math" panose="02040503050406030204" pitchFamily="18" charset="0"/>
                          </a:rPr>
                        </m:ctrlPr>
                      </m:dPr>
                      <m:e>
                        <m:r>
                          <a:rPr lang="en-US" i="1" dirty="0">
                            <a:latin typeface="Cambria Math" panose="02040503050406030204" pitchFamily="18" charset="0"/>
                          </a:rPr>
                          <m:t>𝑖</m:t>
                        </m:r>
                        <m:sSub>
                          <m:sSubPr>
                            <m:ctrlPr>
                              <a:rPr lang="en-US" i="1" dirty="0">
                                <a:latin typeface="Cambria Math" panose="02040503050406030204" pitchFamily="18" charset="0"/>
                              </a:rPr>
                            </m:ctrlPr>
                          </m:sSubPr>
                          <m:e>
                            <m:r>
                              <a:rPr lang="en-US" i="1" dirty="0">
                                <a:latin typeface="Cambria Math" panose="02040503050406030204" pitchFamily="18" charset="0"/>
                              </a:rPr>
                              <m:t>𝑛</m:t>
                            </m:r>
                          </m:e>
                          <m:sub>
                            <m:r>
                              <a:rPr lang="en-US" i="1" dirty="0">
                                <a:latin typeface="Cambria Math" panose="02040503050406030204" pitchFamily="18" charset="0"/>
                              </a:rPr>
                              <m:t>1</m:t>
                            </m:r>
                          </m:sub>
                        </m:sSub>
                        <m:r>
                          <a:rPr lang="en-US" b="0" i="1" dirty="0" smtClean="0">
                            <a:latin typeface="Cambria Math" panose="02040503050406030204" pitchFamily="18" charset="0"/>
                          </a:rPr>
                          <m:t>.</m:t>
                        </m:r>
                        <m:r>
                          <a:rPr lang="en-US" i="1" dirty="0">
                            <a:latin typeface="Cambria Math" panose="02040503050406030204" pitchFamily="18" charset="0"/>
                          </a:rPr>
                          <m:t> </m:t>
                        </m:r>
                        <m:r>
                          <a:rPr lang="en-US" i="1" dirty="0">
                            <a:latin typeface="Cambria Math" panose="02040503050406030204" pitchFamily="18" charset="0"/>
                          </a:rPr>
                          <m:t>𝑤𝑒𝑖𝑔h</m:t>
                        </m:r>
                        <m:sSub>
                          <m:sSubPr>
                            <m:ctrlPr>
                              <a:rPr lang="en-US" i="1" dirty="0">
                                <a:latin typeface="Cambria Math" panose="02040503050406030204" pitchFamily="18" charset="0"/>
                              </a:rPr>
                            </m:ctrlPr>
                          </m:sSubPr>
                          <m:e>
                            <m:r>
                              <a:rPr lang="en-US" i="1" dirty="0">
                                <a:latin typeface="Cambria Math" panose="02040503050406030204" pitchFamily="18" charset="0"/>
                              </a:rPr>
                              <m:t>𝑡</m:t>
                            </m:r>
                          </m:e>
                          <m:sub>
                            <m:r>
                              <a:rPr lang="en-US" i="1" dirty="0">
                                <a:latin typeface="Cambria Math" panose="02040503050406030204" pitchFamily="18" charset="0"/>
                              </a:rPr>
                              <m:t>1</m:t>
                            </m:r>
                          </m:sub>
                        </m:sSub>
                      </m:e>
                    </m:d>
                    <m:r>
                      <a:rPr lang="en-US" i="1" dirty="0">
                        <a:latin typeface="Cambria Math" panose="02040503050406030204" pitchFamily="18" charset="0"/>
                      </a:rPr>
                      <m:t>+ </m:t>
                    </m:r>
                    <m:d>
                      <m:dPr>
                        <m:ctrlPr>
                          <a:rPr lang="en-US" i="1" dirty="0">
                            <a:latin typeface="Cambria Math" panose="02040503050406030204" pitchFamily="18" charset="0"/>
                          </a:rPr>
                        </m:ctrlPr>
                      </m:dPr>
                      <m:e>
                        <m:r>
                          <a:rPr lang="en-US" i="1" dirty="0">
                            <a:latin typeface="Cambria Math" panose="02040503050406030204" pitchFamily="18" charset="0"/>
                          </a:rPr>
                          <m:t>𝑖</m:t>
                        </m:r>
                        <m:sSub>
                          <m:sSubPr>
                            <m:ctrlPr>
                              <a:rPr lang="en-US" i="1" dirty="0">
                                <a:latin typeface="Cambria Math" panose="02040503050406030204" pitchFamily="18" charset="0"/>
                              </a:rPr>
                            </m:ctrlPr>
                          </m:sSubPr>
                          <m:e>
                            <m:r>
                              <a:rPr lang="en-US" i="1" dirty="0">
                                <a:latin typeface="Cambria Math" panose="02040503050406030204" pitchFamily="18" charset="0"/>
                              </a:rPr>
                              <m:t>𝑛</m:t>
                            </m:r>
                          </m:e>
                          <m:sub>
                            <m:r>
                              <a:rPr lang="en-US" i="1" dirty="0">
                                <a:latin typeface="Cambria Math" panose="02040503050406030204" pitchFamily="18" charset="0"/>
                              </a:rPr>
                              <m:t>2</m:t>
                            </m:r>
                          </m:sub>
                        </m:sSub>
                        <m:r>
                          <a:rPr lang="en-US" b="0" i="1" dirty="0" smtClean="0">
                            <a:latin typeface="Cambria Math" panose="02040503050406030204" pitchFamily="18" charset="0"/>
                          </a:rPr>
                          <m:t>.</m:t>
                        </m:r>
                        <m:r>
                          <a:rPr lang="en-US" i="1" dirty="0">
                            <a:latin typeface="Cambria Math" panose="02040503050406030204" pitchFamily="18" charset="0"/>
                          </a:rPr>
                          <m:t> </m:t>
                        </m:r>
                        <m:r>
                          <a:rPr lang="en-US" i="1" dirty="0">
                            <a:latin typeface="Cambria Math" panose="02040503050406030204" pitchFamily="18" charset="0"/>
                          </a:rPr>
                          <m:t>𝑤𝑒𝑖𝑔h</m:t>
                        </m:r>
                        <m:sSub>
                          <m:sSubPr>
                            <m:ctrlPr>
                              <a:rPr lang="en-US" i="1" dirty="0">
                                <a:latin typeface="Cambria Math" panose="02040503050406030204" pitchFamily="18" charset="0"/>
                              </a:rPr>
                            </m:ctrlPr>
                          </m:sSubPr>
                          <m:e>
                            <m:r>
                              <a:rPr lang="en-US" i="1" dirty="0">
                                <a:latin typeface="Cambria Math" panose="02040503050406030204" pitchFamily="18" charset="0"/>
                              </a:rPr>
                              <m:t>𝑡</m:t>
                            </m:r>
                          </m:e>
                          <m:sub>
                            <m:r>
                              <a:rPr lang="en-US" i="1" dirty="0">
                                <a:latin typeface="Cambria Math" panose="02040503050406030204" pitchFamily="18" charset="0"/>
                              </a:rPr>
                              <m:t>2</m:t>
                            </m:r>
                          </m:sub>
                        </m:sSub>
                      </m:e>
                    </m:d>
                    <m:r>
                      <a:rPr lang="en-US" i="1" dirty="0">
                        <a:latin typeface="Cambria Math" panose="02040503050406030204" pitchFamily="18" charset="0"/>
                      </a:rPr>
                      <m:t>…+ </m:t>
                    </m:r>
                    <m:d>
                      <m:dPr>
                        <m:ctrlPr>
                          <a:rPr lang="en-US" i="1" dirty="0">
                            <a:latin typeface="Cambria Math" panose="02040503050406030204" pitchFamily="18" charset="0"/>
                          </a:rPr>
                        </m:ctrlPr>
                      </m:dPr>
                      <m:e>
                        <m:r>
                          <a:rPr lang="en-US" i="1" dirty="0" err="1">
                            <a:latin typeface="Cambria Math" panose="02040503050406030204" pitchFamily="18" charset="0"/>
                          </a:rPr>
                          <m:t>𝑖</m:t>
                        </m:r>
                        <m:sSub>
                          <m:sSubPr>
                            <m:ctrlPr>
                              <a:rPr lang="en-US" i="1" dirty="0" err="1">
                                <a:latin typeface="Cambria Math" panose="02040503050406030204" pitchFamily="18" charset="0"/>
                              </a:rPr>
                            </m:ctrlPr>
                          </m:sSubPr>
                          <m:e>
                            <m:r>
                              <a:rPr lang="en-US" i="1" dirty="0" err="1">
                                <a:latin typeface="Cambria Math" panose="02040503050406030204" pitchFamily="18" charset="0"/>
                              </a:rPr>
                              <m:t>𝑛</m:t>
                            </m:r>
                          </m:e>
                          <m:sub>
                            <m:r>
                              <a:rPr lang="en-US" i="1" dirty="0" err="1">
                                <a:latin typeface="Cambria Math" panose="02040503050406030204" pitchFamily="18" charset="0"/>
                              </a:rPr>
                              <m:t>𝑛</m:t>
                            </m:r>
                          </m:sub>
                        </m:sSub>
                        <m:r>
                          <a:rPr lang="en-US" b="0" i="1" dirty="0" smtClean="0">
                            <a:latin typeface="Cambria Math" panose="02040503050406030204" pitchFamily="18" charset="0"/>
                          </a:rPr>
                          <m:t>.</m:t>
                        </m:r>
                        <m:r>
                          <a:rPr lang="en-US" i="1" dirty="0">
                            <a:latin typeface="Cambria Math" panose="02040503050406030204" pitchFamily="18" charset="0"/>
                          </a:rPr>
                          <m:t> </m:t>
                        </m:r>
                        <m:r>
                          <a:rPr lang="en-US" i="1" dirty="0" err="1">
                            <a:latin typeface="Cambria Math" panose="02040503050406030204" pitchFamily="18" charset="0"/>
                          </a:rPr>
                          <m:t>𝑤𝑒𝑖𝑔h</m:t>
                        </m:r>
                        <m:sSub>
                          <m:sSubPr>
                            <m:ctrlPr>
                              <a:rPr lang="en-US" i="1" dirty="0" err="1">
                                <a:latin typeface="Cambria Math" panose="02040503050406030204" pitchFamily="18" charset="0"/>
                              </a:rPr>
                            </m:ctrlPr>
                          </m:sSubPr>
                          <m:e>
                            <m:r>
                              <a:rPr lang="en-US" i="1" dirty="0" err="1">
                                <a:latin typeface="Cambria Math" panose="02040503050406030204" pitchFamily="18" charset="0"/>
                              </a:rPr>
                              <m:t>𝑡</m:t>
                            </m:r>
                          </m:e>
                          <m:sub>
                            <m:r>
                              <a:rPr lang="en-US" i="1" dirty="0" err="1">
                                <a:latin typeface="Cambria Math" panose="02040503050406030204" pitchFamily="18" charset="0"/>
                              </a:rPr>
                              <m:t>𝑛</m:t>
                            </m:r>
                          </m:sub>
                        </m:sSub>
                      </m:e>
                    </m:d>
                    <m:r>
                      <a:rPr lang="en-US" i="1" dirty="0">
                        <a:latin typeface="Cambria Math" panose="02040503050406030204" pitchFamily="18" charset="0"/>
                      </a:rPr>
                      <m:t>+ </m:t>
                    </m:r>
                    <m:d>
                      <m:dPr>
                        <m:ctrlPr>
                          <a:rPr lang="en-US" i="1" dirty="0">
                            <a:latin typeface="Cambria Math" panose="02040503050406030204" pitchFamily="18" charset="0"/>
                          </a:rPr>
                        </m:ctrlPr>
                      </m:dPr>
                      <m:e>
                        <m:r>
                          <a:rPr lang="en-US" i="1" dirty="0">
                            <a:latin typeface="Cambria Math" panose="02040503050406030204" pitchFamily="18" charset="0"/>
                          </a:rPr>
                          <m:t>𝐵𝑖𝑎𝑠</m:t>
                        </m:r>
                      </m:e>
                    </m:d>
                  </m:oMath>
                </a14:m>
                <a:r>
                  <a:rPr lang="en-US" dirty="0"/>
                  <a:t>	satisfies Threshold value, then Output = 1 else Output = 0</a:t>
                </a:r>
              </a:p>
              <a:p>
                <a:pPr marL="182880" indent="-182880">
                  <a:lnSpc>
                    <a:spcPct val="90000"/>
                  </a:lnSpc>
                  <a:spcBef>
                    <a:spcPct val="20000"/>
                  </a:spcBef>
                  <a:buClr>
                    <a:schemeClr val="accent1"/>
                  </a:buClr>
                  <a:buSzPct val="85000"/>
                  <a:buFont typeface="Arial" pitchFamily="34" charset="0"/>
                  <a:buChar char="•"/>
                </a:pPr>
                <a:endParaRPr lang="en-US" dirty="0"/>
              </a:p>
              <a:p>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981200" y="4038600"/>
                <a:ext cx="8229600" cy="2191369"/>
              </a:xfrm>
              <a:prstGeom prst="rect">
                <a:avLst/>
              </a:prstGeom>
              <a:blipFill>
                <a:blip r:embed="rId3"/>
                <a:stretch>
                  <a:fillRect l="-593" t="-1950"/>
                </a:stretch>
              </a:blipFill>
            </p:spPr>
            <p:txBody>
              <a:bodyPr/>
              <a:lstStyle/>
              <a:p>
                <a:r>
                  <a:rPr lang="en-US">
                    <a:noFill/>
                  </a:rPr>
                  <a:t> </a:t>
                </a:r>
              </a:p>
            </p:txBody>
          </p:sp>
        </mc:Fallback>
      </mc:AlternateContent>
    </p:spTree>
    <p:extLst>
      <p:ext uri="{BB962C8B-B14F-4D97-AF65-F5344CB8AC3E}">
        <p14:creationId xmlns:p14="http://schemas.microsoft.com/office/powerpoint/2010/main" val="35040616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126</TotalTime>
  <Words>837</Words>
  <Application>Microsoft Office PowerPoint</Application>
  <PresentationFormat>Widescreen</PresentationFormat>
  <Paragraphs>105</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Cambria Math</vt:lpstr>
      <vt:lpstr>Corbel</vt:lpstr>
      <vt:lpstr>Parallax</vt:lpstr>
      <vt:lpstr>Machine Learning Supervised Learning  Artificial Neural Network (ANN)-A</vt:lpstr>
      <vt:lpstr>Content</vt:lpstr>
      <vt:lpstr>Introduction</vt:lpstr>
      <vt:lpstr>Introduction (Cont..) </vt:lpstr>
      <vt:lpstr>Introduction (Cont.)</vt:lpstr>
      <vt:lpstr>Artificial Neural Networks (ANN)</vt:lpstr>
      <vt:lpstr>Artificial Neural Networks (ANN)</vt:lpstr>
      <vt:lpstr>Artificial Neural Networks (ANN)</vt:lpstr>
      <vt:lpstr>Artificial Neuron or Perceptron</vt:lpstr>
      <vt:lpstr>Single Layer vs. Multi Layer Perceptron</vt:lpstr>
      <vt:lpstr>Single Layer vs. Multi Layer Perceptron</vt:lpstr>
      <vt:lpstr>Single Layer vs. Multi Layer Perceptron</vt:lpstr>
      <vt:lpstr>Linearly Separable vs. Non Linearly Separable</vt:lpstr>
      <vt:lpstr>Linearly Separable vs. Non Linearly Separable</vt:lpstr>
      <vt:lpstr>Linearly Separable vs. Non Linearly Separable</vt:lpstr>
      <vt:lpstr>Example : Linearly separable problems</vt:lpstr>
      <vt:lpstr>Example : Non Linearly separable problems/ Complex problems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Supervised Learning  Artificial Neural Network (ANN)</dc:title>
  <dc:creator>Zainab</dc:creator>
  <cp:lastModifiedBy>Zainab</cp:lastModifiedBy>
  <cp:revision>33</cp:revision>
  <dcterms:created xsi:type="dcterms:W3CDTF">2020-05-14T20:07:44Z</dcterms:created>
  <dcterms:modified xsi:type="dcterms:W3CDTF">2020-05-15T16:24:20Z</dcterms:modified>
</cp:coreProperties>
</file>