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9" r:id="rId2"/>
    <p:sldId id="258" r:id="rId3"/>
    <p:sldId id="310" r:id="rId4"/>
    <p:sldId id="312" r:id="rId5"/>
    <p:sldId id="313" r:id="rId6"/>
    <p:sldId id="295" r:id="rId7"/>
    <p:sldId id="314" r:id="rId8"/>
    <p:sldId id="316" r:id="rId9"/>
    <p:sldId id="315" r:id="rId10"/>
    <p:sldId id="291" r:id="rId11"/>
    <p:sldId id="296" r:id="rId12"/>
    <p:sldId id="297" r:id="rId13"/>
    <p:sldId id="298" r:id="rId14"/>
    <p:sldId id="300" r:id="rId15"/>
    <p:sldId id="301" r:id="rId16"/>
    <p:sldId id="302" r:id="rId17"/>
    <p:sldId id="305" r:id="rId18"/>
    <p:sldId id="303" r:id="rId19"/>
    <p:sldId id="304" r:id="rId20"/>
    <p:sldId id="306" r:id="rId21"/>
    <p:sldId id="308" r:id="rId22"/>
    <p:sldId id="317" r:id="rId23"/>
    <p:sldId id="318" r:id="rId24"/>
    <p:sldId id="32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BD5B-3A89-4825-B54B-6BF6597AE0C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D46-4798-4697-9A95-E4F499DD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2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BD5B-3A89-4825-B54B-6BF6597AE0C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D46-4798-4697-9A95-E4F499DD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19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BD5B-3A89-4825-B54B-6BF6597AE0C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D46-4798-4697-9A95-E4F499DD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55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BD5B-3A89-4825-B54B-6BF6597AE0C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D46-4798-4697-9A95-E4F499DD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20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BD5B-3A89-4825-B54B-6BF6597AE0C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D46-4798-4697-9A95-E4F499DD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34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BD5B-3A89-4825-B54B-6BF6597AE0C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D46-4798-4697-9A95-E4F499DD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68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BD5B-3A89-4825-B54B-6BF6597AE0C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D46-4798-4697-9A95-E4F499DD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91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BD5B-3A89-4825-B54B-6BF6597AE0C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D46-4798-4697-9A95-E4F499DD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BD5B-3A89-4825-B54B-6BF6597AE0C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D46-4798-4697-9A95-E4F499DD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3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BD5B-3A89-4825-B54B-6BF6597AE0C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CCA4D46-4798-4697-9A95-E4F499DD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4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BD5B-3A89-4825-B54B-6BF6597AE0C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D46-4798-4697-9A95-E4F499DD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8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BD5B-3A89-4825-B54B-6BF6597AE0C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D46-4798-4697-9A95-E4F499DD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9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BD5B-3A89-4825-B54B-6BF6597AE0C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D46-4798-4697-9A95-E4F499DD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BD5B-3A89-4825-B54B-6BF6597AE0C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D46-4798-4697-9A95-E4F499DD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0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BD5B-3A89-4825-B54B-6BF6597AE0C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D46-4798-4697-9A95-E4F499DD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8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BD5B-3A89-4825-B54B-6BF6597AE0C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D46-4798-4697-9A95-E4F499DD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BD5B-3A89-4825-B54B-6BF6597AE0C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D46-4798-4697-9A95-E4F499DD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8BBD5B-3A89-4825-B54B-6BF6597AE0C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CA4D46-4798-4697-9A95-E4F499DD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0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A56D-F7B8-4230-9B17-B6DF45F9D6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Machine Learning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3200" dirty="0">
                <a:solidFill>
                  <a:prstClr val="black"/>
                </a:solidFill>
              </a:rPr>
              <a:t>Unsupervised Learning </a:t>
            </a:r>
            <a:br>
              <a:rPr lang="en-US" sz="3200" dirty="0">
                <a:solidFill>
                  <a:prstClr val="black"/>
                </a:solidFill>
              </a:rPr>
            </a:br>
            <a:r>
              <a:rPr lang="en-US" sz="3200" dirty="0">
                <a:solidFill>
                  <a:prstClr val="black"/>
                </a:solidFill>
              </a:rPr>
              <a:t>K-mean Clustering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8286D-DF32-409D-A3ED-09921A4457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Zainab Yousuf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49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524001" y="1307592"/>
            <a:ext cx="4267200" cy="424281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It is an iterative approach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It starts by picking some random center points, then gradually refine those clusters by re-estimating the center points of each cluster in an iterative manner.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It stops when cluster get stable---no change in cluster members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14" name="Picture 2" descr="K-means clustering algorithm. An example 2-cluster run is shown ...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0" b="8450"/>
          <a:stretch>
            <a:fillRect/>
          </a:stretch>
        </p:blipFill>
        <p:spPr bwMode="auto">
          <a:xfrm>
            <a:off x="6096000" y="1750735"/>
            <a:ext cx="4267200" cy="390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b="1" dirty="0"/>
              <a:t>K-Means Clustering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98422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05400" y="1024774"/>
            <a:ext cx="22098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43100" y="2015374"/>
            <a:ext cx="8534400" cy="3242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the following eight points (with (x, y) representing locations) into three clusters   P1(2, 10)  P2(2, 5)  P3(8, 4)  P4(5, 8)  P5(7, 5)  P6(6, 4)  P7(1, 2)  P8(4, 9).</a:t>
            </a:r>
          </a:p>
          <a:p>
            <a:pPr algn="just">
              <a:lnSpc>
                <a:spcPct val="115000"/>
              </a:lnSpc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 cluster centers, chosen randomly,  are: C1=P1=(2, 10),  C2=P4=(5, 8)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 C3=P7=(1, 2).  </a:t>
            </a:r>
          </a:p>
          <a:p>
            <a:pPr algn="just">
              <a:lnSpc>
                <a:spcPct val="115000"/>
              </a:lnSpc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distance function between two points 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a=(x1, y1)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and 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b=(x2, y2)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defined as:  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ρ(a, b) = |x2 – x1| + |y2 – y1|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  </a:t>
            </a:r>
          </a:p>
          <a:p>
            <a:pPr algn="just">
              <a:lnSpc>
                <a:spcPct val="115000"/>
              </a:lnSpc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k-means algorithm to find the three cluster centers after the second iteration.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294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k-Mean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2943" y="2109216"/>
            <a:ext cx="1908114" cy="405385"/>
          </a:xfrm>
        </p:spPr>
        <p:txBody>
          <a:bodyPr>
            <a:normAutofit fontScale="77500" lnSpcReduction="20000"/>
          </a:bodyPr>
          <a:lstStyle/>
          <a:p>
            <a:r>
              <a:rPr lang="en-US" u="sng" dirty="0"/>
              <a:t>Iteration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67000" y="2514601"/>
          <a:ext cx="7543800" cy="37619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35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3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19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99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9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C1= (2, 10)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C2= (5, 8)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C3=(1, 2)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Point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Dist</a:t>
                      </a:r>
                      <a:r>
                        <a:rPr lang="en-US" sz="1800" dirty="0">
                          <a:effectLst/>
                        </a:rPr>
                        <a:t> Mean 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Dist Mean 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Dist Mean 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Cluster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(2, 10)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(2, 5)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(8, 4)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(5, 8)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(7, 5)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(6, 4)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(1, 2)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(4, 9)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410">
                <a:tc gridSpan="6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887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52462"/>
            <a:ext cx="10018713" cy="1752599"/>
          </a:xfrm>
        </p:spPr>
        <p:txBody>
          <a:bodyPr/>
          <a:lstStyle/>
          <a:p>
            <a:r>
              <a:rPr lang="en-US" dirty="0"/>
              <a:t>Example: k-Mean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44017"/>
            <a:ext cx="8229600" cy="990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/>
              <a:t>Iteration 1</a:t>
            </a:r>
          </a:p>
          <a:p>
            <a:pPr lvl="1"/>
            <a:r>
              <a:rPr lang="en-US" dirty="0"/>
              <a:t>Calculate distance of </a:t>
            </a:r>
            <a:r>
              <a:rPr lang="en-US" b="0" i="0" dirty="0">
                <a:latin typeface="+mj-lt"/>
              </a:rPr>
              <a:t>P1</a:t>
            </a:r>
            <a:r>
              <a:rPr lang="en-US" dirty="0"/>
              <a:t> with C1, C2 and C3</a:t>
            </a:r>
          </a:p>
          <a:p>
            <a:pPr lvl="1"/>
            <a:r>
              <a:rPr lang="en-US" dirty="0"/>
              <a:t>Assign </a:t>
            </a:r>
            <a:r>
              <a:rPr lang="en-US" b="0" i="0" dirty="0">
                <a:latin typeface="+mj-lt"/>
              </a:rPr>
              <a:t>P1</a:t>
            </a:r>
            <a:r>
              <a:rPr lang="en-US" dirty="0"/>
              <a:t> to a cluster with minimum distance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0" y="2783313"/>
            <a:ext cx="0" cy="290117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467600" y="2783313"/>
            <a:ext cx="76200" cy="29652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620001" y="2736569"/>
            <a:ext cx="2942903" cy="299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	C</a:t>
            </a:r>
            <a:r>
              <a:rPr lang="bg-BG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y1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y2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99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EE0077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	(</a:t>
            </a:r>
            <a:r>
              <a:rPr lang="bg-BG" sz="1600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dirty="0">
                <a:solidFill>
                  <a:srgbClr val="32D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ρ(a, b) = |x2 – x1| + |y2 – y1|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bg-BG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ρ(P1, C3) = |x2 – x1| + |y2 – y1|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= |</a:t>
            </a:r>
            <a:r>
              <a:rPr lang="bg-BG" sz="1600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>
                <a:solidFill>
                  <a:srgbClr val="99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+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bg-BG" sz="1600" dirty="0">
                <a:solidFill>
                  <a:srgbClr val="32D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>
                <a:solidFill>
                  <a:srgbClr val="EE0077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= </a:t>
            </a:r>
            <a:r>
              <a:rPr lang="bg-BG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bg-BG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= </a:t>
            </a:r>
            <a:r>
              <a:rPr lang="bg-BG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29003" y="2783313"/>
            <a:ext cx="2922889" cy="2901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	C</a:t>
            </a:r>
            <a:r>
              <a:rPr lang="bg-BG" sz="16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b="1" i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x1, y1	x2, y2</a:t>
            </a:r>
          </a:p>
          <a:p>
            <a:pPr>
              <a:lnSpc>
                <a:spcPct val="115000"/>
              </a:lnSpc>
            </a:pP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99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EE0077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	(</a:t>
            </a:r>
            <a:r>
              <a:rPr lang="bg-BG" sz="1600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dirty="0">
                <a:solidFill>
                  <a:srgbClr val="32D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  <a:p>
            <a:pPr>
              <a:lnSpc>
                <a:spcPct val="115000"/>
              </a:lnSpc>
            </a:pPr>
            <a:endParaRPr lang="en-US" sz="1600" i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ρ(a, b) = |x2 – x1| + |y2 – y1|</a:t>
            </a:r>
          </a:p>
          <a:p>
            <a:pPr>
              <a:lnSpc>
                <a:spcPct val="115000"/>
              </a:lnSpc>
            </a:pPr>
            <a:r>
              <a:rPr lang="bg-BG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i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ρ(P1, C</a:t>
            </a:r>
            <a:r>
              <a:rPr lang="bg-BG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|x2 – x1| + |y2 – y1|</a:t>
            </a:r>
          </a:p>
          <a:p>
            <a:pPr>
              <a:lnSpc>
                <a:spcPct val="115000"/>
              </a:lnSpc>
            </a:pP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= |</a:t>
            </a:r>
            <a:r>
              <a:rPr lang="bg-BG" sz="1600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>
                <a:solidFill>
                  <a:srgbClr val="99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+ |</a:t>
            </a:r>
            <a:r>
              <a:rPr lang="bg-BG" sz="1600" dirty="0">
                <a:solidFill>
                  <a:srgbClr val="32D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>
                <a:solidFill>
                  <a:srgbClr val="EE0077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>
              <a:lnSpc>
                <a:spcPct val="115000"/>
              </a:lnSpc>
            </a:pP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= </a:t>
            </a:r>
            <a:r>
              <a:rPr lang="bg-BG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bg-BG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i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= </a:t>
            </a:r>
            <a:r>
              <a:rPr lang="bg-BG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600" i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72294" y="2736569"/>
            <a:ext cx="2952107" cy="320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	C1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y1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y2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99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EE0077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	(</a:t>
            </a:r>
            <a:r>
              <a:rPr lang="en-US" sz="1600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32D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ρ(a, b) = |x2 – x1| + |y2 – y1|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bg-BG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ρ(P1,C1) = |x2 – x1| + |y2 – y1|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= |</a:t>
            </a:r>
            <a:r>
              <a:rPr lang="en-US" sz="1600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>
                <a:solidFill>
                  <a:srgbClr val="99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+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600" dirty="0">
                <a:solidFill>
                  <a:srgbClr val="32D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>
                <a:solidFill>
                  <a:srgbClr val="EE0077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=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+ 0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=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bg-BG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67248" y="5952507"/>
            <a:ext cx="8562653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which cluster should the point (2, 10) be placed in?  The one, where the point has the shortest distance to the mean – that is mean 1 (cluster 1), since the distance is 0.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857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k-Mean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358" y="1926334"/>
            <a:ext cx="7714553" cy="7559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Iteration 1</a:t>
            </a:r>
          </a:p>
          <a:p>
            <a:pPr lvl="1"/>
            <a:r>
              <a:rPr lang="en-US" dirty="0"/>
              <a:t>After calculating distance of P1 with all three clusters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15440"/>
              </p:ext>
            </p:extLst>
          </p:nvPr>
        </p:nvGraphicFramePr>
        <p:xfrm>
          <a:off x="2721767" y="2926081"/>
          <a:ext cx="7543800" cy="37619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35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3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19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99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9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C1= (2, 10)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C2= (5, 8)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C3=(1, 2)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Point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Dist</a:t>
                      </a:r>
                      <a:r>
                        <a:rPr lang="en-US" sz="1800" dirty="0">
                          <a:effectLst/>
                        </a:rPr>
                        <a:t> Mean 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Dist Mean 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Dist Mean 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Cluster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(2, 10)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(2, 5)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(8, 4)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(5, 8)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(7, 5)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(6, 4)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(1, 2)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(4, 9)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410">
                <a:tc gridSpan="6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169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12309"/>
            <a:ext cx="10018713" cy="1752599"/>
          </a:xfrm>
        </p:spPr>
        <p:txBody>
          <a:bodyPr/>
          <a:lstStyle/>
          <a:p>
            <a:r>
              <a:rPr lang="en-US" dirty="0"/>
              <a:t>Example: k-Mean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64908"/>
            <a:ext cx="8229600" cy="990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/>
              <a:t>Iteration 1</a:t>
            </a:r>
            <a:endParaRPr lang="en-US" dirty="0"/>
          </a:p>
          <a:p>
            <a:pPr lvl="1"/>
            <a:r>
              <a:rPr lang="en-US" dirty="0"/>
              <a:t>Now, calculate distance of </a:t>
            </a:r>
            <a:r>
              <a:rPr lang="en-US" b="0" i="0" dirty="0">
                <a:latin typeface="+mj-lt"/>
              </a:rPr>
              <a:t>P2</a:t>
            </a:r>
            <a:r>
              <a:rPr lang="en-US" dirty="0"/>
              <a:t> with C1, C2 and C3</a:t>
            </a:r>
          </a:p>
          <a:p>
            <a:pPr lvl="1"/>
            <a:r>
              <a:rPr lang="en-US" dirty="0"/>
              <a:t>Assign </a:t>
            </a:r>
            <a:r>
              <a:rPr lang="en-US" b="0" i="0" dirty="0">
                <a:latin typeface="+mj-lt"/>
              </a:rPr>
              <a:t>P2</a:t>
            </a:r>
            <a:r>
              <a:rPr lang="en-US" dirty="0"/>
              <a:t> to a cluster with minimum distance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0" y="2783313"/>
            <a:ext cx="0" cy="290117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467600" y="2783313"/>
            <a:ext cx="76200" cy="29652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067248" y="5952507"/>
            <a:ext cx="8562653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which cluster should the point (2, 5) be placed in?  The one, where the point has the shortest distance to the mean – that is mean 3 (cluster 3), since the distance is 4.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03770" y="2868341"/>
            <a:ext cx="2877354" cy="299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	C1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y1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y2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99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EE0077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	(</a:t>
            </a:r>
            <a:r>
              <a:rPr lang="en-US" sz="1600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32D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ρ(a, b) = |x2 – x1| + |y2 – y1|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bg-BG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ρ(P2, C1) = |x2 – x1| + |y2 – y1|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= |</a:t>
            </a:r>
            <a:r>
              <a:rPr lang="en-US" sz="1600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>
                <a:solidFill>
                  <a:srgbClr val="99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+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600" dirty="0">
                <a:solidFill>
                  <a:srgbClr val="32D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>
                <a:solidFill>
                  <a:srgbClr val="EE0077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=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+ 5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=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2868342"/>
            <a:ext cx="28956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	C</a:t>
            </a:r>
            <a:r>
              <a:rPr lang="bg-BG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y1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y2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99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EE0077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	(</a:t>
            </a:r>
            <a:r>
              <a:rPr lang="bg-BG" sz="1600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dirty="0">
                <a:solidFill>
                  <a:srgbClr val="32D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ρ(a, b) = |x2 – x1| + |y2 – y1|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bg-BG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ρ(P2, C</a:t>
            </a:r>
            <a:r>
              <a:rPr lang="bg-BG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|x2 – x1| + |y2 – y1|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= |</a:t>
            </a:r>
            <a:r>
              <a:rPr lang="bg-BG" sz="1600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>
                <a:solidFill>
                  <a:srgbClr val="99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+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bg-BG" sz="1600" dirty="0">
                <a:solidFill>
                  <a:srgbClr val="32D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>
                <a:solidFill>
                  <a:srgbClr val="EE0077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= </a:t>
            </a:r>
            <a:r>
              <a:rPr lang="bg-BG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+ 3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=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96602" y="2868341"/>
            <a:ext cx="3199999" cy="299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	C</a:t>
            </a:r>
            <a:r>
              <a:rPr lang="bg-BG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y1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y2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99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EE0077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	(</a:t>
            </a:r>
            <a:r>
              <a:rPr lang="bg-BG" sz="1600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dirty="0">
                <a:solidFill>
                  <a:srgbClr val="32D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ρ(a, b) = |x2 – x1| + |y2 – y1|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bg-BG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ρ(P2,C3) = |x2 – x1| + |y2 – y1|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= |</a:t>
            </a:r>
            <a:r>
              <a:rPr lang="bg-BG" sz="1600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>
                <a:solidFill>
                  <a:srgbClr val="99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+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bg-BG" sz="1600" dirty="0">
                <a:solidFill>
                  <a:srgbClr val="32D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>
                <a:solidFill>
                  <a:srgbClr val="EE0077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= </a:t>
            </a:r>
            <a:r>
              <a:rPr lang="bg-BG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+ 3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=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497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69763"/>
            <a:ext cx="10018713" cy="1752599"/>
          </a:xfrm>
        </p:spPr>
        <p:txBody>
          <a:bodyPr/>
          <a:lstStyle/>
          <a:p>
            <a:r>
              <a:rPr lang="en-US" dirty="0"/>
              <a:t>Example: k-Mean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359" y="1586497"/>
            <a:ext cx="7074474" cy="871729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/>
              <a:t>Iteration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After calculating distance of P2 with all three clusters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14465"/>
              </p:ext>
            </p:extLst>
          </p:nvPr>
        </p:nvGraphicFramePr>
        <p:xfrm>
          <a:off x="2721767" y="2689078"/>
          <a:ext cx="7543800" cy="37619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35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3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19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99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9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C1= (2, 10)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C2= (5, 8)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C3=(1, 2)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Point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Dist</a:t>
                      </a:r>
                      <a:r>
                        <a:rPr lang="en-US" sz="1800" dirty="0">
                          <a:effectLst/>
                        </a:rPr>
                        <a:t> Mean 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Dist Mean 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Dist Mean 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Cluster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(2, 10)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(2, 5)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(8, 4)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(5, 8)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(7, 5)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(6, 4)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(1, 2)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(4, 9)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410">
                <a:tc gridSpan="6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813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n-US" dirty="0"/>
              <a:t>Example: k-Mean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6064" y="1883664"/>
            <a:ext cx="7714554" cy="9235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Iteration 1: </a:t>
            </a:r>
          </a:p>
          <a:p>
            <a:pPr lvl="1"/>
            <a:r>
              <a:rPr lang="en-US" dirty="0"/>
              <a:t>After calculating distance of each point with all three clusters.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693130"/>
              </p:ext>
            </p:extLst>
          </p:nvPr>
        </p:nvGraphicFramePr>
        <p:xfrm>
          <a:off x="2612136" y="2807208"/>
          <a:ext cx="7543800" cy="37619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35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3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19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99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9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C1= (2, 10)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C2= (5, 8)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C3=(1, 2)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Point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Dist</a:t>
                      </a:r>
                      <a:r>
                        <a:rPr lang="en-US" sz="1800" dirty="0">
                          <a:effectLst/>
                        </a:rPr>
                        <a:t> Mean 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Dist Mean 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Dist Mean 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Cluster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(2, 10)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(2, 5)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(8, 4)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(5, 8)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(7, 5)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(6, 4)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(1, 2)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(4, 9)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410">
                <a:tc gridSpan="6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503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5732"/>
            <a:ext cx="10018713" cy="1752599"/>
          </a:xfrm>
        </p:spPr>
        <p:txBody>
          <a:bodyPr/>
          <a:lstStyle/>
          <a:p>
            <a:r>
              <a:rPr lang="en-US" dirty="0"/>
              <a:t>Example: k-Mean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643" y="206230"/>
            <a:ext cx="10018713" cy="3124201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b="1" dirty="0"/>
              <a:t>Iteration 1: </a:t>
            </a:r>
            <a:r>
              <a:rPr lang="en-US" sz="1800" dirty="0"/>
              <a:t>Recalculating the centroid/mean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E97418-67EF-4FB5-8425-591CF010E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524944"/>
              </p:ext>
            </p:extLst>
          </p:nvPr>
        </p:nvGraphicFramePr>
        <p:xfrm>
          <a:off x="2455066" y="1958829"/>
          <a:ext cx="8077199" cy="463246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{69012ECD-51FC-41F1-AA8D-1B2483CD663E}</a:tableStyleId>
              </a:tblPr>
              <a:tblGrid>
                <a:gridCol w="1922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1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17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Old Mean/Centroid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   C1= (2, 10)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   C2= (5, 8)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   C3=(1, 2)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410"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baseline="0" dirty="0">
                          <a:solidFill>
                            <a:schemeClr val="tx1"/>
                          </a:solidFill>
                          <a:effectLst/>
                        </a:rPr>
                        <a:t>P1 =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(2, 10)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P3=(8, 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P2=(2, 5)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410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P4= (5, 8)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P7= (1, 2)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410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P5= (7, 5)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410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P6= (6, 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33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P8= (4, 9)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410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=( (8+5+7+6+4)/5,   (4+8+5+4+9)/5 )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=( (2+1)/2, (5+2)/2 )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4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New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Mean/Centroid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C1= (2, 10)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C2 = (6, 6)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C3=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(1.5, 3.5)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343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1" t="16886" r="511" b="43311"/>
          <a:stretch/>
        </p:blipFill>
        <p:spPr bwMode="auto">
          <a:xfrm>
            <a:off x="1862137" y="371284"/>
            <a:ext cx="83820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764506" y="6196393"/>
            <a:ext cx="857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initial cluster centers are shown in red 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The new cluster centers are shown in red (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80"/>
          <a:stretch/>
        </p:blipFill>
        <p:spPr bwMode="auto">
          <a:xfrm>
            <a:off x="1959768" y="3276600"/>
            <a:ext cx="83820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886200" y="288588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7200" y="28189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585651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77200" y="590876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304478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/>
          <a:lstStyle/>
          <a:p>
            <a:pPr lvl="0"/>
            <a:r>
              <a:rPr lang="en-US" dirty="0"/>
              <a:t>Clustering</a:t>
            </a:r>
          </a:p>
          <a:p>
            <a:pPr lvl="0"/>
            <a:r>
              <a:rPr lang="en-US" dirty="0"/>
              <a:t>Clustering vs. Classification</a:t>
            </a:r>
          </a:p>
          <a:p>
            <a:pPr lvl="0"/>
            <a:r>
              <a:rPr lang="en-US" dirty="0"/>
              <a:t>K-mean Clustering Algorithm</a:t>
            </a:r>
          </a:p>
          <a:p>
            <a:pPr lvl="0"/>
            <a:r>
              <a:rPr lang="en-US" dirty="0"/>
              <a:t>Example of k-mean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52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6437" y="566738"/>
            <a:ext cx="8229600" cy="990600"/>
          </a:xfrm>
        </p:spPr>
        <p:txBody>
          <a:bodyPr/>
          <a:lstStyle/>
          <a:p>
            <a:r>
              <a:rPr lang="en-US" dirty="0"/>
              <a:t>Example: k-Mean Clustering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895587"/>
            <a:ext cx="10018713" cy="3971544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That was Iteration1 (epoch1). </a:t>
            </a:r>
          </a:p>
          <a:p>
            <a:r>
              <a:rPr lang="en-US" sz="2000" dirty="0"/>
              <a:t>In Iteration2, we basically repeat the process from Iteration1 this time using the new means we computed.</a:t>
            </a:r>
          </a:p>
          <a:p>
            <a:r>
              <a:rPr lang="en-US" sz="2000" dirty="0"/>
              <a:t>Next, we go to Iteration3, Iteration4, and so on until the means do not change anymore. </a:t>
            </a:r>
          </a:p>
          <a:p>
            <a:r>
              <a:rPr lang="en-US" sz="2000" dirty="0"/>
              <a:t>After the 2</a:t>
            </a:r>
            <a:r>
              <a:rPr lang="en-US" sz="2000" baseline="30000" dirty="0"/>
              <a:t>nd</a:t>
            </a:r>
            <a:r>
              <a:rPr lang="en-US" sz="2000" dirty="0"/>
              <a:t> iteration, the result would be:</a:t>
            </a:r>
          </a:p>
          <a:p>
            <a:pPr lvl="1"/>
            <a:r>
              <a:rPr lang="en-US" sz="1800" dirty="0"/>
              <a:t>C1= {P1, P8}, C2={P3,P4,P5,P6} and C3={P2,P7}</a:t>
            </a:r>
          </a:p>
          <a:p>
            <a:pPr lvl="1"/>
            <a:r>
              <a:rPr lang="en-US" sz="1800" dirty="0"/>
              <a:t>C1={3,9.5}, C2={6.5,5.25} and C3={1.5,3.5}</a:t>
            </a:r>
            <a:endParaRPr lang="en-US" sz="2000" dirty="0"/>
          </a:p>
          <a:p>
            <a:r>
              <a:rPr lang="en-US" sz="2000" dirty="0"/>
              <a:t>After the 3</a:t>
            </a:r>
            <a:r>
              <a:rPr lang="en-US" sz="2000" baseline="30000" dirty="0"/>
              <a:t>rd</a:t>
            </a:r>
            <a:r>
              <a:rPr lang="en-US" sz="2000" dirty="0"/>
              <a:t> iteration, the result would be:</a:t>
            </a:r>
          </a:p>
          <a:p>
            <a:pPr lvl="1"/>
            <a:r>
              <a:rPr lang="en-US" sz="1800" dirty="0"/>
              <a:t>C1= {P1,P4, P8}, C2={P3,P5,P6} and C3={P2,P7}</a:t>
            </a:r>
          </a:p>
          <a:p>
            <a:pPr lvl="1"/>
            <a:r>
              <a:rPr lang="en-US" sz="1800" dirty="0"/>
              <a:t>C1={3.66,9}, C2={7,4.33} and C3={1.5,3.5}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00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69"/>
          <a:stretch/>
        </p:blipFill>
        <p:spPr bwMode="auto">
          <a:xfrm>
            <a:off x="3276600" y="1905001"/>
            <a:ext cx="5486400" cy="2524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4191000" y="4648200"/>
            <a:ext cx="365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Clusters after 2</a:t>
            </a:r>
            <a:r>
              <a:rPr lang="en-US" baseline="30000" dirty="0"/>
              <a:t>nd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Iteration</a:t>
            </a:r>
          </a:p>
        </p:txBody>
      </p:sp>
    </p:spTree>
    <p:extLst>
      <p:ext uri="{BB962C8B-B14F-4D97-AF65-F5344CB8AC3E}">
        <p14:creationId xmlns:p14="http://schemas.microsoft.com/office/powerpoint/2010/main" val="2250077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Testing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T=(9,20) is the test Data</a:t>
            </a:r>
          </a:p>
          <a:p>
            <a:r>
              <a:rPr lang="en-US" dirty="0"/>
              <a:t>After finalizing the clusters using the training data, we can perform testing on this new </a:t>
            </a:r>
            <a:r>
              <a:rPr lang="en-US"/>
              <a:t>data T. </a:t>
            </a:r>
            <a:endParaRPr lang="en-US" dirty="0"/>
          </a:p>
          <a:p>
            <a:r>
              <a:rPr lang="en-US" dirty="0"/>
              <a:t>For testing, we will compute the distance between new Data point T with the center points of final clusters</a:t>
            </a:r>
          </a:p>
          <a:p>
            <a:r>
              <a:rPr lang="en-US" dirty="0"/>
              <a:t>The new Data point T will be assign to the closest cluster.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12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20999" y="466344"/>
            <a:ext cx="11118976" cy="1752599"/>
          </a:xfrm>
        </p:spPr>
        <p:txBody>
          <a:bodyPr>
            <a:normAutofit/>
          </a:bodyPr>
          <a:lstStyle/>
          <a:p>
            <a:r>
              <a:rPr lang="en-US" sz="3600" dirty="0"/>
              <a:t>K-Nearest Neighbor (KNN) vs. K-Mean Clustering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772179" y="2090738"/>
            <a:ext cx="4607188" cy="576262"/>
          </a:xfrm>
        </p:spPr>
        <p:txBody>
          <a:bodyPr/>
          <a:lstStyle/>
          <a:p>
            <a:r>
              <a:rPr lang="en-US" dirty="0"/>
              <a:t>KNN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484311" y="2963070"/>
            <a:ext cx="4895056" cy="245586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It is a Supervised Learning approach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does not have any training phase. It directly compute the similarity between test point with each point in training set.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K represents the first K results. It is used to choose the most frequently appearing class name among first k rows.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880486" y="2090738"/>
            <a:ext cx="4622537" cy="576262"/>
          </a:xfrm>
        </p:spPr>
        <p:txBody>
          <a:bodyPr>
            <a:normAutofit/>
          </a:bodyPr>
          <a:lstStyle/>
          <a:p>
            <a:r>
              <a:rPr lang="en-US" dirty="0"/>
              <a:t>K-Mean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607967" y="2963070"/>
            <a:ext cx="4895056" cy="2455862"/>
          </a:xfrm>
        </p:spPr>
        <p:txBody>
          <a:bodyPr>
            <a:normAutofit fontScale="85000" lnSpcReduction="10000"/>
          </a:bodyPr>
          <a:lstStyle/>
          <a:p>
            <a:r>
              <a:rPr lang="en-US" sz="2200" dirty="0"/>
              <a:t>It is a Unsupervised Learning approach</a:t>
            </a:r>
          </a:p>
          <a:p>
            <a:endParaRPr lang="en-US" sz="2200" dirty="0"/>
          </a:p>
          <a:p>
            <a:r>
              <a:rPr lang="en-US" sz="2200" dirty="0"/>
              <a:t>It performs training or learned clusters over training sets. Then find similarity between the test data and centroids of the learned clusters only.</a:t>
            </a:r>
          </a:p>
          <a:p>
            <a:r>
              <a:rPr lang="en-US" sz="2200" dirty="0"/>
              <a:t>K represents the number of clusters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19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4299-61F3-4E35-BBBB-BDDE393C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610" y="2552700"/>
            <a:ext cx="4380780" cy="1752599"/>
          </a:xfrm>
        </p:spPr>
        <p:txBody>
          <a:bodyPr/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3403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80987"/>
            <a:ext cx="10018713" cy="1752599"/>
          </a:xfrm>
        </p:spPr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2388258"/>
            <a:ext cx="10018713" cy="312420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It is machine learning approach that comes under the </a:t>
            </a:r>
            <a:r>
              <a:rPr lang="en-US" i="1" dirty="0"/>
              <a:t>unsupervised learning</a:t>
            </a:r>
          </a:p>
          <a:p>
            <a:pPr algn="just"/>
            <a:r>
              <a:rPr lang="en-US" dirty="0"/>
              <a:t>Clustering is to group together similar items using different similarity measures.</a:t>
            </a:r>
            <a:endParaRPr lang="en-US" i="1" dirty="0"/>
          </a:p>
          <a:p>
            <a:pPr algn="just"/>
            <a:r>
              <a:rPr lang="en-US" dirty="0"/>
              <a:t>As its unsupervised learning approach therefore, machine will learn on its own, using the input data only (learning set), and will classify the objects into a particular group.</a:t>
            </a:r>
          </a:p>
          <a:p>
            <a:endParaRPr lang="en-US" dirty="0"/>
          </a:p>
          <a:p>
            <a:pPr algn="just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840" y="4500427"/>
            <a:ext cx="3295650" cy="202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5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462328"/>
            <a:ext cx="10018713" cy="1752599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308670"/>
            <a:ext cx="10018713" cy="3124201"/>
          </a:xfrm>
        </p:spPr>
        <p:txBody>
          <a:bodyPr/>
          <a:lstStyle/>
          <a:p>
            <a:r>
              <a:rPr lang="en-US" dirty="0"/>
              <a:t>Providing with balls of different colors, the clustering will group them into separate clusters or groups on the basis of color intensity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1" y="3128943"/>
            <a:ext cx="5029201" cy="317798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8153400" y="2971800"/>
            <a:ext cx="0" cy="1600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039100" y="4419600"/>
            <a:ext cx="1638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039101" y="3524250"/>
            <a:ext cx="942975" cy="1028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439275" y="4400552"/>
            <a:ext cx="352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934453" y="3330344"/>
            <a:ext cx="352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105777" y="2686736"/>
            <a:ext cx="352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82027" y="4420969"/>
            <a:ext cx="704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562979" y="3773954"/>
            <a:ext cx="113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29517" y="3391928"/>
            <a:ext cx="113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2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16023"/>
            <a:ext cx="10018713" cy="3124201"/>
          </a:xfrm>
        </p:spPr>
        <p:txBody>
          <a:bodyPr/>
          <a:lstStyle/>
          <a:p>
            <a:r>
              <a:rPr lang="en-US" dirty="0"/>
              <a:t>Providing with articles of different topics, the clustering will group them into separate clusters or  groups on the basis of </a:t>
            </a:r>
            <a:r>
              <a:rPr lang="en-US" b="1" dirty="0"/>
              <a:t>words’ similarity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 descr="Applying Machine Learning to classify an unsupervised text docu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916" y="3316224"/>
            <a:ext cx="66675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81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vs. Clustering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72179" y="2169509"/>
            <a:ext cx="4607188" cy="576262"/>
          </a:xfrm>
        </p:spPr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484311" y="2952114"/>
            <a:ext cx="4895056" cy="2455862"/>
          </a:xfrm>
        </p:spPr>
        <p:txBody>
          <a:bodyPr/>
          <a:lstStyle/>
          <a:p>
            <a:pPr lvl="1"/>
            <a:r>
              <a:rPr lang="en-US" dirty="0"/>
              <a:t>Labeled data points</a:t>
            </a:r>
          </a:p>
          <a:p>
            <a:pPr lvl="1"/>
            <a:r>
              <a:rPr lang="en-US" dirty="0"/>
              <a:t>Find a rule (decision line) that assign label to new point</a:t>
            </a:r>
          </a:p>
          <a:p>
            <a:pPr lvl="1"/>
            <a:r>
              <a:rPr lang="en-US" dirty="0"/>
              <a:t>Supervised Learning approach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6896102" y="2144331"/>
            <a:ext cx="4622537" cy="576262"/>
          </a:xfrm>
        </p:spPr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493667" y="2909477"/>
            <a:ext cx="4895056" cy="2455862"/>
          </a:xfrm>
        </p:spPr>
        <p:txBody>
          <a:bodyPr/>
          <a:lstStyle/>
          <a:p>
            <a:pPr lvl="1"/>
            <a:r>
              <a:rPr lang="en-US" dirty="0"/>
              <a:t>Dataset is not labeled</a:t>
            </a:r>
          </a:p>
          <a:p>
            <a:pPr lvl="1"/>
            <a:r>
              <a:rPr lang="en-US" dirty="0"/>
              <a:t>Group points which are closer to each other</a:t>
            </a:r>
          </a:p>
          <a:p>
            <a:pPr lvl="1"/>
            <a:r>
              <a:rPr lang="en-US" dirty="0"/>
              <a:t>Unsupervised learning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2" descr="Difference Between Classification and Clustering (with Comparison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10" r="50533" b="8518"/>
          <a:stretch/>
        </p:blipFill>
        <p:spPr bwMode="auto">
          <a:xfrm>
            <a:off x="2438401" y="4648200"/>
            <a:ext cx="2285999" cy="175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ifference Between Classification and Clustering (with Comparison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0" t="15185" b="6667"/>
          <a:stretch/>
        </p:blipFill>
        <p:spPr bwMode="auto">
          <a:xfrm>
            <a:off x="7467602" y="4648200"/>
            <a:ext cx="2247898" cy="175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72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vs.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6017" y="2181845"/>
            <a:ext cx="81153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11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K-Means Clustering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1" y="2438399"/>
                <a:ext cx="10018713" cy="356525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Let  P = {P1,P2,P3,……..,</a:t>
                </a:r>
                <a:r>
                  <a:rPr lang="en-US" dirty="0" err="1"/>
                  <a:t>Pn</a:t>
                </a:r>
                <a:r>
                  <a:rPr lang="en-US" dirty="0"/>
                  <a:t>} be the set of data points </a:t>
                </a:r>
              </a:p>
              <a:p>
                <a:r>
                  <a:rPr lang="en-US" dirty="0"/>
                  <a:t>Let  K = the number of clusters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….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are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center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points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each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clusters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Select ‘K’ cluster centers (randomly or using some heuristic). </a:t>
                </a:r>
                <a:r>
                  <a:rPr lang="en-US"/>
                  <a:t>Centroids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Calculate the distance(similarity) between each data point and cluster centers.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Assign the data point to the cluster center whose distance from the cluster center is minimum of all the cluster centers.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Recalculate the new cluster center by taking mean of all points which belong to that cluster.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Repeat steps 2-4 until convergence attain or no change occur in clusters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1" y="2438399"/>
                <a:ext cx="10018713" cy="3565257"/>
              </a:xfrm>
              <a:blipFill>
                <a:blip r:embed="rId2"/>
                <a:stretch>
                  <a:fillRect l="-1339" t="-8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50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Measure in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124201"/>
          </a:xfrm>
        </p:spPr>
        <p:txBody>
          <a:bodyPr/>
          <a:lstStyle/>
          <a:p>
            <a:r>
              <a:rPr lang="en-US" sz="2000" dirty="0"/>
              <a:t>The most popular (dis) similarity measure for continuous features are Euclidean Distance.</a:t>
            </a:r>
          </a:p>
          <a:p>
            <a:r>
              <a:rPr lang="en-US" sz="2000" dirty="0"/>
              <a:t>We plot the data in n-D space (n is the number of input features) and then calculate the distance between two position.</a:t>
            </a:r>
          </a:p>
          <a:p>
            <a:r>
              <a:rPr lang="en-US" sz="2000" dirty="0"/>
              <a:t>The formula to compute Euclidean Distance is as follow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32589" y="4572001"/>
                <a:ext cx="7126823" cy="1077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𝐝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𝐲</m:t>
                                      </m:r>
                                    </m:e>
                                    <m:sub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𝐲</m:t>
                                      </m:r>
                                    </m:e>
                                    <m:sub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</m:sub>
                                  </m:sSub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𝐲</m:t>
                                      </m:r>
                                    </m:e>
                                    <m:sub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b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b="1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>
                                              <a:latin typeface="Cambria Math" panose="02040503050406030204" pitchFamily="18" charset="0"/>
                                            </a:rPr>
                                            <m:t>𝐲</m:t>
                                          </m:r>
                                        </m:e>
                                        <m:sub>
                                          <m:r>
                                            <a:rPr lang="en-US" b="1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589" y="4572001"/>
                <a:ext cx="7126823" cy="1077603"/>
              </a:xfrm>
              <a:prstGeom prst="rect">
                <a:avLst/>
              </a:prstGeom>
              <a:blipFill>
                <a:blip r:embed="rId2"/>
                <a:stretch>
                  <a:fillRect b="-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555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32</TotalTime>
  <Words>2212</Words>
  <Application>Microsoft Office PowerPoint</Application>
  <PresentationFormat>Widescreen</PresentationFormat>
  <Paragraphs>461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Corbel</vt:lpstr>
      <vt:lpstr>Times New Roman</vt:lpstr>
      <vt:lpstr>Parallax</vt:lpstr>
      <vt:lpstr>Machine Learning Unsupervised Learning  K-mean Clustering </vt:lpstr>
      <vt:lpstr>Content</vt:lpstr>
      <vt:lpstr>Clustering</vt:lpstr>
      <vt:lpstr>Example</vt:lpstr>
      <vt:lpstr>Example</vt:lpstr>
      <vt:lpstr>Classification vs. Clustering</vt:lpstr>
      <vt:lpstr>Classification vs. Clustering</vt:lpstr>
      <vt:lpstr>K-Means Clustering </vt:lpstr>
      <vt:lpstr>Similarity Measure in Clustering</vt:lpstr>
      <vt:lpstr>K-Means Clustering </vt:lpstr>
      <vt:lpstr>PowerPoint Presentation</vt:lpstr>
      <vt:lpstr>Example: k-Mean Clustering</vt:lpstr>
      <vt:lpstr>Example: k-Mean Clustering</vt:lpstr>
      <vt:lpstr>Example: k-Mean Clustering</vt:lpstr>
      <vt:lpstr>Example: k-Mean Clustering</vt:lpstr>
      <vt:lpstr>Example: k-Mean Clustering</vt:lpstr>
      <vt:lpstr>Example: k-Mean Clustering</vt:lpstr>
      <vt:lpstr>Example: k-Mean Clustering</vt:lpstr>
      <vt:lpstr>PowerPoint Presentation</vt:lpstr>
      <vt:lpstr>Example: k-Mean Clustering</vt:lpstr>
      <vt:lpstr>PowerPoint Presentation</vt:lpstr>
      <vt:lpstr>   Testing  </vt:lpstr>
      <vt:lpstr>K-Nearest Neighbor (KNN) vs. K-Mean Clustering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Zainab</dc:creator>
  <cp:lastModifiedBy>Syeda Zainab Yousaf Zaidi</cp:lastModifiedBy>
  <cp:revision>12</cp:revision>
  <dcterms:created xsi:type="dcterms:W3CDTF">2020-05-15T15:08:08Z</dcterms:created>
  <dcterms:modified xsi:type="dcterms:W3CDTF">2020-06-25T07:32:32Z</dcterms:modified>
</cp:coreProperties>
</file>