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72" r:id="rId3"/>
    <p:sldId id="261" r:id="rId4"/>
    <p:sldId id="257" r:id="rId5"/>
    <p:sldId id="259" r:id="rId6"/>
    <p:sldId id="265" r:id="rId7"/>
    <p:sldId id="266" r:id="rId8"/>
    <p:sldId id="262" r:id="rId9"/>
    <p:sldId id="258" r:id="rId10"/>
    <p:sldId id="267" r:id="rId11"/>
    <p:sldId id="269" r:id="rId12"/>
    <p:sldId id="268" r:id="rId13"/>
    <p:sldId id="270" r:id="rId14"/>
    <p:sldId id="271" r:id="rId15"/>
    <p:sldId id="260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73" r:id="rId24"/>
    <p:sldId id="274" r:id="rId25"/>
    <p:sldId id="301" r:id="rId26"/>
    <p:sldId id="275" r:id="rId27"/>
    <p:sldId id="295" r:id="rId28"/>
    <p:sldId id="300" r:id="rId29"/>
    <p:sldId id="287" r:id="rId30"/>
    <p:sldId id="288" r:id="rId31"/>
    <p:sldId id="289" r:id="rId32"/>
    <p:sldId id="290" r:id="rId33"/>
    <p:sldId id="284" r:id="rId34"/>
    <p:sldId id="285" r:id="rId35"/>
    <p:sldId id="286" r:id="rId36"/>
    <p:sldId id="298" r:id="rId37"/>
    <p:sldId id="291" r:id="rId38"/>
    <p:sldId id="29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5404" autoAdjust="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0637E-63B8-4F74-93BB-8986165FDEE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DB8722-5136-488F-AA38-E96B6CEB57AC}">
      <dgm:prSet phldrT="[Text]"/>
      <dgm:spPr/>
      <dgm:t>
        <a:bodyPr/>
        <a:lstStyle/>
        <a:p>
          <a:r>
            <a:rPr lang="en-US" dirty="0" smtClean="0"/>
            <a:t>Finite State Automata</a:t>
          </a:r>
          <a:endParaRPr lang="en-US" dirty="0"/>
        </a:p>
      </dgm:t>
    </dgm:pt>
    <dgm:pt modelId="{5CCD5CAA-33D8-4459-85CA-FB8D221F16E7}" type="parTrans" cxnId="{13F7E8B5-0DE9-47D2-BF01-1EFD990E8108}">
      <dgm:prSet/>
      <dgm:spPr/>
      <dgm:t>
        <a:bodyPr/>
        <a:lstStyle/>
        <a:p>
          <a:endParaRPr lang="en-US"/>
        </a:p>
      </dgm:t>
    </dgm:pt>
    <dgm:pt modelId="{88984971-A81F-4372-9E1A-AA30DD0F2E48}" type="sibTrans" cxnId="{13F7E8B5-0DE9-47D2-BF01-1EFD990E8108}">
      <dgm:prSet/>
      <dgm:spPr/>
      <dgm:t>
        <a:bodyPr/>
        <a:lstStyle/>
        <a:p>
          <a:endParaRPr lang="en-US"/>
        </a:p>
      </dgm:t>
    </dgm:pt>
    <dgm:pt modelId="{57CC9429-0112-411E-B8EB-2012F50F0F89}">
      <dgm:prSet phldrT="[Text]"/>
      <dgm:spPr/>
      <dgm:t>
        <a:bodyPr/>
        <a:lstStyle/>
        <a:p>
          <a:r>
            <a:rPr lang="en-US" dirty="0" smtClean="0"/>
            <a:t>Automata without Output	</a:t>
          </a:r>
          <a:endParaRPr lang="en-US" dirty="0"/>
        </a:p>
      </dgm:t>
    </dgm:pt>
    <dgm:pt modelId="{BFCCCD82-5CDD-4A00-BC40-B519EAECF71C}" type="parTrans" cxnId="{D166F9D0-BDE6-4DFC-B8C6-C2AE39A72610}">
      <dgm:prSet/>
      <dgm:spPr/>
      <dgm:t>
        <a:bodyPr/>
        <a:lstStyle/>
        <a:p>
          <a:endParaRPr lang="en-US"/>
        </a:p>
      </dgm:t>
    </dgm:pt>
    <dgm:pt modelId="{1C3D03F2-6EA0-4885-8002-B3C842C1BEEF}" type="sibTrans" cxnId="{D166F9D0-BDE6-4DFC-B8C6-C2AE39A72610}">
      <dgm:prSet/>
      <dgm:spPr/>
      <dgm:t>
        <a:bodyPr/>
        <a:lstStyle/>
        <a:p>
          <a:endParaRPr lang="en-US"/>
        </a:p>
      </dgm:t>
    </dgm:pt>
    <dgm:pt modelId="{0200C613-3409-45C1-9241-A3A5A80ECB53}">
      <dgm:prSet phldrT="[Text]"/>
      <dgm:spPr/>
      <dgm:t>
        <a:bodyPr/>
        <a:lstStyle/>
        <a:p>
          <a:r>
            <a:rPr lang="en-US" dirty="0" smtClean="0"/>
            <a:t>Deterministic Finite State Automata</a:t>
          </a:r>
          <a:endParaRPr lang="en-US" dirty="0"/>
        </a:p>
      </dgm:t>
    </dgm:pt>
    <dgm:pt modelId="{0B0F1C0F-3AD8-4621-B603-45E246AEE1C9}" type="parTrans" cxnId="{14B8023F-79C2-4879-8ED1-DDB39939DF7E}">
      <dgm:prSet/>
      <dgm:spPr/>
      <dgm:t>
        <a:bodyPr/>
        <a:lstStyle/>
        <a:p>
          <a:endParaRPr lang="en-US"/>
        </a:p>
      </dgm:t>
    </dgm:pt>
    <dgm:pt modelId="{39307924-961C-419A-986B-801F02820FD2}" type="sibTrans" cxnId="{14B8023F-79C2-4879-8ED1-DDB39939DF7E}">
      <dgm:prSet/>
      <dgm:spPr/>
      <dgm:t>
        <a:bodyPr/>
        <a:lstStyle/>
        <a:p>
          <a:endParaRPr lang="en-US"/>
        </a:p>
      </dgm:t>
    </dgm:pt>
    <dgm:pt modelId="{38B22763-DCB5-4F0F-8F9F-42A361946DFD}">
      <dgm:prSet phldrT="[Text]"/>
      <dgm:spPr/>
      <dgm:t>
        <a:bodyPr/>
        <a:lstStyle/>
        <a:p>
          <a:r>
            <a:rPr lang="en-US" dirty="0" smtClean="0"/>
            <a:t>Non Deterministic Finite State Automata</a:t>
          </a:r>
          <a:endParaRPr lang="en-US" dirty="0"/>
        </a:p>
      </dgm:t>
    </dgm:pt>
    <dgm:pt modelId="{9E53A251-D514-4DFF-A96A-F4EE39EDD8A2}" type="parTrans" cxnId="{E68A725D-8C7D-4209-A5E2-5DA9BD5A3A76}">
      <dgm:prSet/>
      <dgm:spPr/>
      <dgm:t>
        <a:bodyPr/>
        <a:lstStyle/>
        <a:p>
          <a:endParaRPr lang="en-US"/>
        </a:p>
      </dgm:t>
    </dgm:pt>
    <dgm:pt modelId="{BE505E8C-5340-40B6-AED5-6ABCE95EFBD3}" type="sibTrans" cxnId="{E68A725D-8C7D-4209-A5E2-5DA9BD5A3A76}">
      <dgm:prSet/>
      <dgm:spPr/>
      <dgm:t>
        <a:bodyPr/>
        <a:lstStyle/>
        <a:p>
          <a:endParaRPr lang="en-US"/>
        </a:p>
      </dgm:t>
    </dgm:pt>
    <dgm:pt modelId="{A8784FB7-3C85-43DC-A217-AD67BFF7AA8B}">
      <dgm:prSet phldrT="[Text]"/>
      <dgm:spPr/>
      <dgm:t>
        <a:bodyPr/>
        <a:lstStyle/>
        <a:p>
          <a:r>
            <a:rPr lang="en-US" dirty="0" smtClean="0"/>
            <a:t>Automata with Output (Transducer)</a:t>
          </a:r>
          <a:endParaRPr lang="en-US" dirty="0"/>
        </a:p>
      </dgm:t>
    </dgm:pt>
    <dgm:pt modelId="{A89F94FF-8619-4DE3-95C1-CD3455B8C31F}" type="parTrans" cxnId="{F85C8DE7-20D9-4429-92F5-7AE049B5EB30}">
      <dgm:prSet/>
      <dgm:spPr/>
      <dgm:t>
        <a:bodyPr/>
        <a:lstStyle/>
        <a:p>
          <a:endParaRPr lang="en-US"/>
        </a:p>
      </dgm:t>
    </dgm:pt>
    <dgm:pt modelId="{77004F2E-2CF6-45B0-B7BB-30FCBCF19BF1}" type="sibTrans" cxnId="{F85C8DE7-20D9-4429-92F5-7AE049B5EB30}">
      <dgm:prSet/>
      <dgm:spPr/>
      <dgm:t>
        <a:bodyPr/>
        <a:lstStyle/>
        <a:p>
          <a:endParaRPr lang="en-US"/>
        </a:p>
      </dgm:t>
    </dgm:pt>
    <dgm:pt modelId="{497C11E5-1C9F-4512-971E-3238D773745D}">
      <dgm:prSet phldrT="[Text]"/>
      <dgm:spPr/>
      <dgm:t>
        <a:bodyPr/>
        <a:lstStyle/>
        <a:p>
          <a:r>
            <a:rPr lang="en-US" dirty="0" smtClean="0"/>
            <a:t>Deterministic Finite State Transducer</a:t>
          </a:r>
          <a:endParaRPr lang="en-US" dirty="0"/>
        </a:p>
      </dgm:t>
    </dgm:pt>
    <dgm:pt modelId="{372F327F-4816-4518-9D97-F61A19CDDD2C}" type="parTrans" cxnId="{9C0254A1-6769-4608-977C-8EA23A9175D6}">
      <dgm:prSet/>
      <dgm:spPr/>
      <dgm:t>
        <a:bodyPr/>
        <a:lstStyle/>
        <a:p>
          <a:endParaRPr lang="en-US"/>
        </a:p>
      </dgm:t>
    </dgm:pt>
    <dgm:pt modelId="{A7817EDE-1F26-4B0C-BC4C-8DE7D9D30B0B}" type="sibTrans" cxnId="{9C0254A1-6769-4608-977C-8EA23A9175D6}">
      <dgm:prSet/>
      <dgm:spPr/>
      <dgm:t>
        <a:bodyPr/>
        <a:lstStyle/>
        <a:p>
          <a:endParaRPr lang="en-US"/>
        </a:p>
      </dgm:t>
    </dgm:pt>
    <dgm:pt modelId="{D0F27B67-47C7-45D7-8EE4-30B82E6F644E}">
      <dgm:prSet/>
      <dgm:spPr/>
      <dgm:t>
        <a:bodyPr/>
        <a:lstStyle/>
        <a:p>
          <a:r>
            <a:rPr lang="en-US" dirty="0" smtClean="0"/>
            <a:t>Non Deterministic Finite State Transducer</a:t>
          </a:r>
          <a:endParaRPr lang="en-US" dirty="0"/>
        </a:p>
      </dgm:t>
    </dgm:pt>
    <dgm:pt modelId="{09D3F6FE-FBC4-48B1-AA7F-1DA01006D0AA}" type="parTrans" cxnId="{0153AA9F-808B-43EB-97D9-118EBD88D11F}">
      <dgm:prSet/>
      <dgm:spPr/>
    </dgm:pt>
    <dgm:pt modelId="{B0526E60-8CF7-4604-A930-459E75AC7C54}" type="sibTrans" cxnId="{0153AA9F-808B-43EB-97D9-118EBD88D11F}">
      <dgm:prSet/>
      <dgm:spPr/>
    </dgm:pt>
    <dgm:pt modelId="{A0991CD2-F5FE-4BA6-8220-E0B7A11B10B4}" type="pres">
      <dgm:prSet presAssocID="{8730637E-63B8-4F74-93BB-8986165FDEE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B66A5D-7462-43FE-A3D4-E10F5C87EADE}" type="pres">
      <dgm:prSet presAssocID="{5CDB8722-5136-488F-AA38-E96B6CEB57AC}" presName="hierRoot1" presStyleCnt="0"/>
      <dgm:spPr/>
    </dgm:pt>
    <dgm:pt modelId="{3C7A4F85-E238-45DE-A4F9-8367110BA421}" type="pres">
      <dgm:prSet presAssocID="{5CDB8722-5136-488F-AA38-E96B6CEB57AC}" presName="composite" presStyleCnt="0"/>
      <dgm:spPr/>
    </dgm:pt>
    <dgm:pt modelId="{5F4053B0-F622-498D-B376-10A8B1A3DE9D}" type="pres">
      <dgm:prSet presAssocID="{5CDB8722-5136-488F-AA38-E96B6CEB57AC}" presName="background" presStyleLbl="node0" presStyleIdx="0" presStyleCnt="1"/>
      <dgm:spPr/>
    </dgm:pt>
    <dgm:pt modelId="{11CCC0F1-5CC0-4C6C-9936-C438108E25A3}" type="pres">
      <dgm:prSet presAssocID="{5CDB8722-5136-488F-AA38-E96B6CEB57AC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0A23EC-F267-4400-9FFB-84F875AA9E16}" type="pres">
      <dgm:prSet presAssocID="{5CDB8722-5136-488F-AA38-E96B6CEB57AC}" presName="hierChild2" presStyleCnt="0"/>
      <dgm:spPr/>
    </dgm:pt>
    <dgm:pt modelId="{CF970ED0-C841-46A1-BC53-1F1ECF9D9254}" type="pres">
      <dgm:prSet presAssocID="{BFCCCD82-5CDD-4A00-BC40-B519EAECF71C}" presName="Name10" presStyleLbl="parChTrans1D2" presStyleIdx="0" presStyleCnt="2"/>
      <dgm:spPr/>
      <dgm:t>
        <a:bodyPr/>
        <a:lstStyle/>
        <a:p>
          <a:endParaRPr lang="en-US"/>
        </a:p>
      </dgm:t>
    </dgm:pt>
    <dgm:pt modelId="{FABDE844-FFF4-46AA-891D-D860D9CA09AF}" type="pres">
      <dgm:prSet presAssocID="{57CC9429-0112-411E-B8EB-2012F50F0F89}" presName="hierRoot2" presStyleCnt="0"/>
      <dgm:spPr/>
    </dgm:pt>
    <dgm:pt modelId="{F3211ACE-6582-45D6-AF95-E32CF8889B6C}" type="pres">
      <dgm:prSet presAssocID="{57CC9429-0112-411E-B8EB-2012F50F0F89}" presName="composite2" presStyleCnt="0"/>
      <dgm:spPr/>
    </dgm:pt>
    <dgm:pt modelId="{AE282B56-D616-4890-A0F6-E1A3B1DF1A07}" type="pres">
      <dgm:prSet presAssocID="{57CC9429-0112-411E-B8EB-2012F50F0F89}" presName="background2" presStyleLbl="node2" presStyleIdx="0" presStyleCnt="2"/>
      <dgm:spPr/>
    </dgm:pt>
    <dgm:pt modelId="{AFAE2F01-D653-493E-B616-ACA4472AA351}" type="pres">
      <dgm:prSet presAssocID="{57CC9429-0112-411E-B8EB-2012F50F0F8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56AFF-A842-45E7-9697-FBDDF1C44758}" type="pres">
      <dgm:prSet presAssocID="{57CC9429-0112-411E-B8EB-2012F50F0F89}" presName="hierChild3" presStyleCnt="0"/>
      <dgm:spPr/>
    </dgm:pt>
    <dgm:pt modelId="{0DE35457-B392-4199-878B-51FE0FEA38E1}" type="pres">
      <dgm:prSet presAssocID="{0B0F1C0F-3AD8-4621-B603-45E246AEE1C9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F384429-185E-4716-85F8-54B780BF8A81}" type="pres">
      <dgm:prSet presAssocID="{0200C613-3409-45C1-9241-A3A5A80ECB53}" presName="hierRoot3" presStyleCnt="0"/>
      <dgm:spPr/>
    </dgm:pt>
    <dgm:pt modelId="{0B0F2646-4E53-4FFA-A918-A844B4BFF992}" type="pres">
      <dgm:prSet presAssocID="{0200C613-3409-45C1-9241-A3A5A80ECB53}" presName="composite3" presStyleCnt="0"/>
      <dgm:spPr/>
    </dgm:pt>
    <dgm:pt modelId="{510B551F-41BA-49DD-AFFF-D56FF8F2440F}" type="pres">
      <dgm:prSet presAssocID="{0200C613-3409-45C1-9241-A3A5A80ECB53}" presName="background3" presStyleLbl="node3" presStyleIdx="0" presStyleCnt="4"/>
      <dgm:spPr/>
    </dgm:pt>
    <dgm:pt modelId="{42AAB526-910D-4DE3-A3A3-D85D91B1F7E5}" type="pres">
      <dgm:prSet presAssocID="{0200C613-3409-45C1-9241-A3A5A80ECB53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D3B01F-A46D-4FAC-8056-B75F1EE86FE3}" type="pres">
      <dgm:prSet presAssocID="{0200C613-3409-45C1-9241-A3A5A80ECB53}" presName="hierChild4" presStyleCnt="0"/>
      <dgm:spPr/>
    </dgm:pt>
    <dgm:pt modelId="{CB55A9E7-8869-4975-91BB-2019E3B3E3F2}" type="pres">
      <dgm:prSet presAssocID="{9E53A251-D514-4DFF-A96A-F4EE39EDD8A2}" presName="Name17" presStyleLbl="parChTrans1D3" presStyleIdx="1" presStyleCnt="4"/>
      <dgm:spPr/>
      <dgm:t>
        <a:bodyPr/>
        <a:lstStyle/>
        <a:p>
          <a:endParaRPr lang="en-US"/>
        </a:p>
      </dgm:t>
    </dgm:pt>
    <dgm:pt modelId="{09F3EC02-5F06-4712-B1AC-9651869894D0}" type="pres">
      <dgm:prSet presAssocID="{38B22763-DCB5-4F0F-8F9F-42A361946DFD}" presName="hierRoot3" presStyleCnt="0"/>
      <dgm:spPr/>
    </dgm:pt>
    <dgm:pt modelId="{FB92D641-7A53-40F5-95F0-4DA3EC0A6213}" type="pres">
      <dgm:prSet presAssocID="{38B22763-DCB5-4F0F-8F9F-42A361946DFD}" presName="composite3" presStyleCnt="0"/>
      <dgm:spPr/>
    </dgm:pt>
    <dgm:pt modelId="{56AC510F-4E90-4A0C-9E53-E79393C15A67}" type="pres">
      <dgm:prSet presAssocID="{38B22763-DCB5-4F0F-8F9F-42A361946DFD}" presName="background3" presStyleLbl="node3" presStyleIdx="1" presStyleCnt="4"/>
      <dgm:spPr/>
    </dgm:pt>
    <dgm:pt modelId="{3D012857-BB69-4033-B62D-6943DEF82CAB}" type="pres">
      <dgm:prSet presAssocID="{38B22763-DCB5-4F0F-8F9F-42A361946DFD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4F1DB6-3019-4928-AC54-6FB356DED387}" type="pres">
      <dgm:prSet presAssocID="{38B22763-DCB5-4F0F-8F9F-42A361946DFD}" presName="hierChild4" presStyleCnt="0"/>
      <dgm:spPr/>
    </dgm:pt>
    <dgm:pt modelId="{049B314C-04FE-4DD8-99D9-443FDD381758}" type="pres">
      <dgm:prSet presAssocID="{A89F94FF-8619-4DE3-95C1-CD3455B8C31F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EB0A199-B726-4B7F-B24E-821EE2B920D0}" type="pres">
      <dgm:prSet presAssocID="{A8784FB7-3C85-43DC-A217-AD67BFF7AA8B}" presName="hierRoot2" presStyleCnt="0"/>
      <dgm:spPr/>
    </dgm:pt>
    <dgm:pt modelId="{2D271184-EEDE-4526-8714-4677D4B75E1F}" type="pres">
      <dgm:prSet presAssocID="{A8784FB7-3C85-43DC-A217-AD67BFF7AA8B}" presName="composite2" presStyleCnt="0"/>
      <dgm:spPr/>
    </dgm:pt>
    <dgm:pt modelId="{55435E84-2E34-4544-8322-4DDA63A527D9}" type="pres">
      <dgm:prSet presAssocID="{A8784FB7-3C85-43DC-A217-AD67BFF7AA8B}" presName="background2" presStyleLbl="node2" presStyleIdx="1" presStyleCnt="2"/>
      <dgm:spPr/>
    </dgm:pt>
    <dgm:pt modelId="{496AF573-B1B6-4C6C-8937-7D9BDAE9EAE5}" type="pres">
      <dgm:prSet presAssocID="{A8784FB7-3C85-43DC-A217-AD67BFF7AA8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F5B9BF-AD38-4434-AC5D-8D9C8DCDED79}" type="pres">
      <dgm:prSet presAssocID="{A8784FB7-3C85-43DC-A217-AD67BFF7AA8B}" presName="hierChild3" presStyleCnt="0"/>
      <dgm:spPr/>
    </dgm:pt>
    <dgm:pt modelId="{9C51D682-59B5-4A1E-984D-A261C4855133}" type="pres">
      <dgm:prSet presAssocID="{372F327F-4816-4518-9D97-F61A19CDDD2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43E1994-68D9-436F-9FF5-7C7060A7E217}" type="pres">
      <dgm:prSet presAssocID="{497C11E5-1C9F-4512-971E-3238D773745D}" presName="hierRoot3" presStyleCnt="0"/>
      <dgm:spPr/>
    </dgm:pt>
    <dgm:pt modelId="{0C0C0277-FE07-448D-A848-326EE25B7FD6}" type="pres">
      <dgm:prSet presAssocID="{497C11E5-1C9F-4512-971E-3238D773745D}" presName="composite3" presStyleCnt="0"/>
      <dgm:spPr/>
    </dgm:pt>
    <dgm:pt modelId="{EEA8527C-5FFD-4914-AF92-6CE7FC3A2083}" type="pres">
      <dgm:prSet presAssocID="{497C11E5-1C9F-4512-971E-3238D773745D}" presName="background3" presStyleLbl="node3" presStyleIdx="2" presStyleCnt="4"/>
      <dgm:spPr/>
    </dgm:pt>
    <dgm:pt modelId="{92B7B06D-3C9E-4C02-8DE1-15871F3A9611}" type="pres">
      <dgm:prSet presAssocID="{497C11E5-1C9F-4512-971E-3238D773745D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FEB9D9-BC86-4562-971D-02504ABB4CC3}" type="pres">
      <dgm:prSet presAssocID="{497C11E5-1C9F-4512-971E-3238D773745D}" presName="hierChild4" presStyleCnt="0"/>
      <dgm:spPr/>
    </dgm:pt>
    <dgm:pt modelId="{0F79FDF0-FC43-45DE-8D6B-B96100FAC332}" type="pres">
      <dgm:prSet presAssocID="{09D3F6FE-FBC4-48B1-AA7F-1DA01006D0AA}" presName="Name17" presStyleLbl="parChTrans1D3" presStyleIdx="3" presStyleCnt="4"/>
      <dgm:spPr/>
    </dgm:pt>
    <dgm:pt modelId="{2CAF5387-32C4-40F3-8D85-5684EC86F638}" type="pres">
      <dgm:prSet presAssocID="{D0F27B67-47C7-45D7-8EE4-30B82E6F644E}" presName="hierRoot3" presStyleCnt="0"/>
      <dgm:spPr/>
    </dgm:pt>
    <dgm:pt modelId="{EBC27A73-716F-48A4-AB3C-521096825081}" type="pres">
      <dgm:prSet presAssocID="{D0F27B67-47C7-45D7-8EE4-30B82E6F644E}" presName="composite3" presStyleCnt="0"/>
      <dgm:spPr/>
    </dgm:pt>
    <dgm:pt modelId="{B752F76C-B416-4F9F-9071-CEE80CED59C1}" type="pres">
      <dgm:prSet presAssocID="{D0F27B67-47C7-45D7-8EE4-30B82E6F644E}" presName="background3" presStyleLbl="node3" presStyleIdx="3" presStyleCnt="4"/>
      <dgm:spPr/>
    </dgm:pt>
    <dgm:pt modelId="{832E818E-42FE-493E-8DBC-0B4B61C70EFA}" type="pres">
      <dgm:prSet presAssocID="{D0F27B67-47C7-45D7-8EE4-30B82E6F644E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189A27-512E-4013-B59D-DD6F26E9918E}" type="pres">
      <dgm:prSet presAssocID="{D0F27B67-47C7-45D7-8EE4-30B82E6F644E}" presName="hierChild4" presStyleCnt="0"/>
      <dgm:spPr/>
    </dgm:pt>
  </dgm:ptLst>
  <dgm:cxnLst>
    <dgm:cxn modelId="{13F7E8B5-0DE9-47D2-BF01-1EFD990E8108}" srcId="{8730637E-63B8-4F74-93BB-8986165FDEE5}" destId="{5CDB8722-5136-488F-AA38-E96B6CEB57AC}" srcOrd="0" destOrd="0" parTransId="{5CCD5CAA-33D8-4459-85CA-FB8D221F16E7}" sibTransId="{88984971-A81F-4372-9E1A-AA30DD0F2E48}"/>
    <dgm:cxn modelId="{44B721C4-D5F9-4875-99C9-3F5EA78D8413}" type="presOf" srcId="{57CC9429-0112-411E-B8EB-2012F50F0F89}" destId="{AFAE2F01-D653-493E-B616-ACA4472AA351}" srcOrd="0" destOrd="0" presId="urn:microsoft.com/office/officeart/2005/8/layout/hierarchy1"/>
    <dgm:cxn modelId="{497AD7D8-325A-41F8-B53D-056F36EC07C6}" type="presOf" srcId="{372F327F-4816-4518-9D97-F61A19CDDD2C}" destId="{9C51D682-59B5-4A1E-984D-A261C4855133}" srcOrd="0" destOrd="0" presId="urn:microsoft.com/office/officeart/2005/8/layout/hierarchy1"/>
    <dgm:cxn modelId="{E68A725D-8C7D-4209-A5E2-5DA9BD5A3A76}" srcId="{57CC9429-0112-411E-B8EB-2012F50F0F89}" destId="{38B22763-DCB5-4F0F-8F9F-42A361946DFD}" srcOrd="1" destOrd="0" parTransId="{9E53A251-D514-4DFF-A96A-F4EE39EDD8A2}" sibTransId="{BE505E8C-5340-40B6-AED5-6ABCE95EFBD3}"/>
    <dgm:cxn modelId="{F85C8DE7-20D9-4429-92F5-7AE049B5EB30}" srcId="{5CDB8722-5136-488F-AA38-E96B6CEB57AC}" destId="{A8784FB7-3C85-43DC-A217-AD67BFF7AA8B}" srcOrd="1" destOrd="0" parTransId="{A89F94FF-8619-4DE3-95C1-CD3455B8C31F}" sibTransId="{77004F2E-2CF6-45B0-B7BB-30FCBCF19BF1}"/>
    <dgm:cxn modelId="{14B8023F-79C2-4879-8ED1-DDB39939DF7E}" srcId="{57CC9429-0112-411E-B8EB-2012F50F0F89}" destId="{0200C613-3409-45C1-9241-A3A5A80ECB53}" srcOrd="0" destOrd="0" parTransId="{0B0F1C0F-3AD8-4621-B603-45E246AEE1C9}" sibTransId="{39307924-961C-419A-986B-801F02820FD2}"/>
    <dgm:cxn modelId="{65180F77-77E0-4F8F-89AE-57CB823E513D}" type="presOf" srcId="{A8784FB7-3C85-43DC-A217-AD67BFF7AA8B}" destId="{496AF573-B1B6-4C6C-8937-7D9BDAE9EAE5}" srcOrd="0" destOrd="0" presId="urn:microsoft.com/office/officeart/2005/8/layout/hierarchy1"/>
    <dgm:cxn modelId="{0EFC59F0-9651-46BC-94C6-60EBF3110A71}" type="presOf" srcId="{0200C613-3409-45C1-9241-A3A5A80ECB53}" destId="{42AAB526-910D-4DE3-A3A3-D85D91B1F7E5}" srcOrd="0" destOrd="0" presId="urn:microsoft.com/office/officeart/2005/8/layout/hierarchy1"/>
    <dgm:cxn modelId="{D12E057C-C563-4CFA-942A-F81442CF0169}" type="presOf" srcId="{0B0F1C0F-3AD8-4621-B603-45E246AEE1C9}" destId="{0DE35457-B392-4199-878B-51FE0FEA38E1}" srcOrd="0" destOrd="0" presId="urn:microsoft.com/office/officeart/2005/8/layout/hierarchy1"/>
    <dgm:cxn modelId="{FC1CD8BD-8190-4751-83BF-C1B1C8C5E5D6}" type="presOf" srcId="{A89F94FF-8619-4DE3-95C1-CD3455B8C31F}" destId="{049B314C-04FE-4DD8-99D9-443FDD381758}" srcOrd="0" destOrd="0" presId="urn:microsoft.com/office/officeart/2005/8/layout/hierarchy1"/>
    <dgm:cxn modelId="{ABF64A2C-03F9-4D38-81F0-DD76FDF5BC81}" type="presOf" srcId="{9E53A251-D514-4DFF-A96A-F4EE39EDD8A2}" destId="{CB55A9E7-8869-4975-91BB-2019E3B3E3F2}" srcOrd="0" destOrd="0" presId="urn:microsoft.com/office/officeart/2005/8/layout/hierarchy1"/>
    <dgm:cxn modelId="{0153AA9F-808B-43EB-97D9-118EBD88D11F}" srcId="{A8784FB7-3C85-43DC-A217-AD67BFF7AA8B}" destId="{D0F27B67-47C7-45D7-8EE4-30B82E6F644E}" srcOrd="1" destOrd="0" parTransId="{09D3F6FE-FBC4-48B1-AA7F-1DA01006D0AA}" sibTransId="{B0526E60-8CF7-4604-A930-459E75AC7C54}"/>
    <dgm:cxn modelId="{3EE5ABBD-096A-46BC-A505-5E90EEF11BCB}" type="presOf" srcId="{8730637E-63B8-4F74-93BB-8986165FDEE5}" destId="{A0991CD2-F5FE-4BA6-8220-E0B7A11B10B4}" srcOrd="0" destOrd="0" presId="urn:microsoft.com/office/officeart/2005/8/layout/hierarchy1"/>
    <dgm:cxn modelId="{EA54A7C1-EEB5-4AC5-83C3-6AED26A481EC}" type="presOf" srcId="{D0F27B67-47C7-45D7-8EE4-30B82E6F644E}" destId="{832E818E-42FE-493E-8DBC-0B4B61C70EFA}" srcOrd="0" destOrd="0" presId="urn:microsoft.com/office/officeart/2005/8/layout/hierarchy1"/>
    <dgm:cxn modelId="{9C0254A1-6769-4608-977C-8EA23A9175D6}" srcId="{A8784FB7-3C85-43DC-A217-AD67BFF7AA8B}" destId="{497C11E5-1C9F-4512-971E-3238D773745D}" srcOrd="0" destOrd="0" parTransId="{372F327F-4816-4518-9D97-F61A19CDDD2C}" sibTransId="{A7817EDE-1F26-4B0C-BC4C-8DE7D9D30B0B}"/>
    <dgm:cxn modelId="{EA5441FF-FB90-4605-B7E1-A0AAAC296912}" type="presOf" srcId="{09D3F6FE-FBC4-48B1-AA7F-1DA01006D0AA}" destId="{0F79FDF0-FC43-45DE-8D6B-B96100FAC332}" srcOrd="0" destOrd="0" presId="urn:microsoft.com/office/officeart/2005/8/layout/hierarchy1"/>
    <dgm:cxn modelId="{D166F9D0-BDE6-4DFC-B8C6-C2AE39A72610}" srcId="{5CDB8722-5136-488F-AA38-E96B6CEB57AC}" destId="{57CC9429-0112-411E-B8EB-2012F50F0F89}" srcOrd="0" destOrd="0" parTransId="{BFCCCD82-5CDD-4A00-BC40-B519EAECF71C}" sibTransId="{1C3D03F2-6EA0-4885-8002-B3C842C1BEEF}"/>
    <dgm:cxn modelId="{25B29D8C-6867-46B7-960D-DE413A5B6D85}" type="presOf" srcId="{497C11E5-1C9F-4512-971E-3238D773745D}" destId="{92B7B06D-3C9E-4C02-8DE1-15871F3A9611}" srcOrd="0" destOrd="0" presId="urn:microsoft.com/office/officeart/2005/8/layout/hierarchy1"/>
    <dgm:cxn modelId="{4FC146C7-B3CA-402A-A543-7BB148F3074F}" type="presOf" srcId="{BFCCCD82-5CDD-4A00-BC40-B519EAECF71C}" destId="{CF970ED0-C841-46A1-BC53-1F1ECF9D9254}" srcOrd="0" destOrd="0" presId="urn:microsoft.com/office/officeart/2005/8/layout/hierarchy1"/>
    <dgm:cxn modelId="{A0A2B4F0-B539-4E2B-B29B-A66874FDD469}" type="presOf" srcId="{38B22763-DCB5-4F0F-8F9F-42A361946DFD}" destId="{3D012857-BB69-4033-B62D-6943DEF82CAB}" srcOrd="0" destOrd="0" presId="urn:microsoft.com/office/officeart/2005/8/layout/hierarchy1"/>
    <dgm:cxn modelId="{6CEF6E03-156D-4957-8799-1F005CFF5954}" type="presOf" srcId="{5CDB8722-5136-488F-AA38-E96B6CEB57AC}" destId="{11CCC0F1-5CC0-4C6C-9936-C438108E25A3}" srcOrd="0" destOrd="0" presId="urn:microsoft.com/office/officeart/2005/8/layout/hierarchy1"/>
    <dgm:cxn modelId="{BC13597A-DEF0-449A-BEB2-19FE7645F9B7}" type="presParOf" srcId="{A0991CD2-F5FE-4BA6-8220-E0B7A11B10B4}" destId="{2DB66A5D-7462-43FE-A3D4-E10F5C87EADE}" srcOrd="0" destOrd="0" presId="urn:microsoft.com/office/officeart/2005/8/layout/hierarchy1"/>
    <dgm:cxn modelId="{87B16AA1-EE04-47DE-98C0-92E1C9D24B9F}" type="presParOf" srcId="{2DB66A5D-7462-43FE-A3D4-E10F5C87EADE}" destId="{3C7A4F85-E238-45DE-A4F9-8367110BA421}" srcOrd="0" destOrd="0" presId="urn:microsoft.com/office/officeart/2005/8/layout/hierarchy1"/>
    <dgm:cxn modelId="{5D39D4B4-B5FB-4CEC-8F90-0B1C03F14954}" type="presParOf" srcId="{3C7A4F85-E238-45DE-A4F9-8367110BA421}" destId="{5F4053B0-F622-498D-B376-10A8B1A3DE9D}" srcOrd="0" destOrd="0" presId="urn:microsoft.com/office/officeart/2005/8/layout/hierarchy1"/>
    <dgm:cxn modelId="{89245FA0-B47E-47ED-B063-054E333BA53D}" type="presParOf" srcId="{3C7A4F85-E238-45DE-A4F9-8367110BA421}" destId="{11CCC0F1-5CC0-4C6C-9936-C438108E25A3}" srcOrd="1" destOrd="0" presId="urn:microsoft.com/office/officeart/2005/8/layout/hierarchy1"/>
    <dgm:cxn modelId="{3B48A426-D729-471A-8362-175113BC4B84}" type="presParOf" srcId="{2DB66A5D-7462-43FE-A3D4-E10F5C87EADE}" destId="{F50A23EC-F267-4400-9FFB-84F875AA9E16}" srcOrd="1" destOrd="0" presId="urn:microsoft.com/office/officeart/2005/8/layout/hierarchy1"/>
    <dgm:cxn modelId="{8B2195FA-90C8-483B-ABD8-3CFF2A67403A}" type="presParOf" srcId="{F50A23EC-F267-4400-9FFB-84F875AA9E16}" destId="{CF970ED0-C841-46A1-BC53-1F1ECF9D9254}" srcOrd="0" destOrd="0" presId="urn:microsoft.com/office/officeart/2005/8/layout/hierarchy1"/>
    <dgm:cxn modelId="{4CD2BE17-1D58-416D-8FF9-76DC00840CA7}" type="presParOf" srcId="{F50A23EC-F267-4400-9FFB-84F875AA9E16}" destId="{FABDE844-FFF4-46AA-891D-D860D9CA09AF}" srcOrd="1" destOrd="0" presId="urn:microsoft.com/office/officeart/2005/8/layout/hierarchy1"/>
    <dgm:cxn modelId="{005126D4-28ED-4E39-B441-013875F5FCE5}" type="presParOf" srcId="{FABDE844-FFF4-46AA-891D-D860D9CA09AF}" destId="{F3211ACE-6582-45D6-AF95-E32CF8889B6C}" srcOrd="0" destOrd="0" presId="urn:microsoft.com/office/officeart/2005/8/layout/hierarchy1"/>
    <dgm:cxn modelId="{851C9AE9-1B8D-49F7-9086-08E449B6E18B}" type="presParOf" srcId="{F3211ACE-6582-45D6-AF95-E32CF8889B6C}" destId="{AE282B56-D616-4890-A0F6-E1A3B1DF1A07}" srcOrd="0" destOrd="0" presId="urn:microsoft.com/office/officeart/2005/8/layout/hierarchy1"/>
    <dgm:cxn modelId="{1130CE58-67FC-4B98-AAB9-5494299964DF}" type="presParOf" srcId="{F3211ACE-6582-45D6-AF95-E32CF8889B6C}" destId="{AFAE2F01-D653-493E-B616-ACA4472AA351}" srcOrd="1" destOrd="0" presId="urn:microsoft.com/office/officeart/2005/8/layout/hierarchy1"/>
    <dgm:cxn modelId="{85A29814-DE64-4F55-8F17-1581AA68B31A}" type="presParOf" srcId="{FABDE844-FFF4-46AA-891D-D860D9CA09AF}" destId="{AC056AFF-A842-45E7-9697-FBDDF1C44758}" srcOrd="1" destOrd="0" presId="urn:microsoft.com/office/officeart/2005/8/layout/hierarchy1"/>
    <dgm:cxn modelId="{B4F51315-4768-43F8-B665-4114E92E7469}" type="presParOf" srcId="{AC056AFF-A842-45E7-9697-FBDDF1C44758}" destId="{0DE35457-B392-4199-878B-51FE0FEA38E1}" srcOrd="0" destOrd="0" presId="urn:microsoft.com/office/officeart/2005/8/layout/hierarchy1"/>
    <dgm:cxn modelId="{48A50938-46C6-4DFD-AEC7-D297AB19E8D4}" type="presParOf" srcId="{AC056AFF-A842-45E7-9697-FBDDF1C44758}" destId="{FF384429-185E-4716-85F8-54B780BF8A81}" srcOrd="1" destOrd="0" presId="urn:microsoft.com/office/officeart/2005/8/layout/hierarchy1"/>
    <dgm:cxn modelId="{254B1AC7-549C-489E-8E61-69A2F04265B4}" type="presParOf" srcId="{FF384429-185E-4716-85F8-54B780BF8A81}" destId="{0B0F2646-4E53-4FFA-A918-A844B4BFF992}" srcOrd="0" destOrd="0" presId="urn:microsoft.com/office/officeart/2005/8/layout/hierarchy1"/>
    <dgm:cxn modelId="{DD027FC7-AF30-48A4-80FC-736239121571}" type="presParOf" srcId="{0B0F2646-4E53-4FFA-A918-A844B4BFF992}" destId="{510B551F-41BA-49DD-AFFF-D56FF8F2440F}" srcOrd="0" destOrd="0" presId="urn:microsoft.com/office/officeart/2005/8/layout/hierarchy1"/>
    <dgm:cxn modelId="{C3ABD481-9C2D-49ED-A4AA-E9FEDBE392FC}" type="presParOf" srcId="{0B0F2646-4E53-4FFA-A918-A844B4BFF992}" destId="{42AAB526-910D-4DE3-A3A3-D85D91B1F7E5}" srcOrd="1" destOrd="0" presId="urn:microsoft.com/office/officeart/2005/8/layout/hierarchy1"/>
    <dgm:cxn modelId="{382E94D8-F227-42C1-8B06-D39C30683EF2}" type="presParOf" srcId="{FF384429-185E-4716-85F8-54B780BF8A81}" destId="{D9D3B01F-A46D-4FAC-8056-B75F1EE86FE3}" srcOrd="1" destOrd="0" presId="urn:microsoft.com/office/officeart/2005/8/layout/hierarchy1"/>
    <dgm:cxn modelId="{A322E5B7-A3F6-4A59-AC7B-64433FE63B07}" type="presParOf" srcId="{AC056AFF-A842-45E7-9697-FBDDF1C44758}" destId="{CB55A9E7-8869-4975-91BB-2019E3B3E3F2}" srcOrd="2" destOrd="0" presId="urn:microsoft.com/office/officeart/2005/8/layout/hierarchy1"/>
    <dgm:cxn modelId="{F3646919-9440-489F-9341-CE3B7E57B2F0}" type="presParOf" srcId="{AC056AFF-A842-45E7-9697-FBDDF1C44758}" destId="{09F3EC02-5F06-4712-B1AC-9651869894D0}" srcOrd="3" destOrd="0" presId="urn:microsoft.com/office/officeart/2005/8/layout/hierarchy1"/>
    <dgm:cxn modelId="{0514144D-23D3-4742-8F5A-5ECE68C330F9}" type="presParOf" srcId="{09F3EC02-5F06-4712-B1AC-9651869894D0}" destId="{FB92D641-7A53-40F5-95F0-4DA3EC0A6213}" srcOrd="0" destOrd="0" presId="urn:microsoft.com/office/officeart/2005/8/layout/hierarchy1"/>
    <dgm:cxn modelId="{5D38B649-019B-44C9-B90F-3A279DEE085B}" type="presParOf" srcId="{FB92D641-7A53-40F5-95F0-4DA3EC0A6213}" destId="{56AC510F-4E90-4A0C-9E53-E79393C15A67}" srcOrd="0" destOrd="0" presId="urn:microsoft.com/office/officeart/2005/8/layout/hierarchy1"/>
    <dgm:cxn modelId="{46E204B6-6F44-4A42-B92F-D5126ED49C20}" type="presParOf" srcId="{FB92D641-7A53-40F5-95F0-4DA3EC0A6213}" destId="{3D012857-BB69-4033-B62D-6943DEF82CAB}" srcOrd="1" destOrd="0" presId="urn:microsoft.com/office/officeart/2005/8/layout/hierarchy1"/>
    <dgm:cxn modelId="{29F50A2C-6BB0-4BB0-867F-E23EBD024F0E}" type="presParOf" srcId="{09F3EC02-5F06-4712-B1AC-9651869894D0}" destId="{8A4F1DB6-3019-4928-AC54-6FB356DED387}" srcOrd="1" destOrd="0" presId="urn:microsoft.com/office/officeart/2005/8/layout/hierarchy1"/>
    <dgm:cxn modelId="{CDFD2A5A-931A-4E0B-916B-079C46FD5B70}" type="presParOf" srcId="{F50A23EC-F267-4400-9FFB-84F875AA9E16}" destId="{049B314C-04FE-4DD8-99D9-443FDD381758}" srcOrd="2" destOrd="0" presId="urn:microsoft.com/office/officeart/2005/8/layout/hierarchy1"/>
    <dgm:cxn modelId="{C4B8428F-4216-4867-AE19-05937F6A9906}" type="presParOf" srcId="{F50A23EC-F267-4400-9FFB-84F875AA9E16}" destId="{EEB0A199-B726-4B7F-B24E-821EE2B920D0}" srcOrd="3" destOrd="0" presId="urn:microsoft.com/office/officeart/2005/8/layout/hierarchy1"/>
    <dgm:cxn modelId="{973089BF-6F41-4524-8012-E2BDC4E1FBE1}" type="presParOf" srcId="{EEB0A199-B726-4B7F-B24E-821EE2B920D0}" destId="{2D271184-EEDE-4526-8714-4677D4B75E1F}" srcOrd="0" destOrd="0" presId="urn:microsoft.com/office/officeart/2005/8/layout/hierarchy1"/>
    <dgm:cxn modelId="{39E5F7AE-8AEA-48A6-8769-E496B32B1295}" type="presParOf" srcId="{2D271184-EEDE-4526-8714-4677D4B75E1F}" destId="{55435E84-2E34-4544-8322-4DDA63A527D9}" srcOrd="0" destOrd="0" presId="urn:microsoft.com/office/officeart/2005/8/layout/hierarchy1"/>
    <dgm:cxn modelId="{2DFD4B8E-E68E-4367-8B22-97E959E14694}" type="presParOf" srcId="{2D271184-EEDE-4526-8714-4677D4B75E1F}" destId="{496AF573-B1B6-4C6C-8937-7D9BDAE9EAE5}" srcOrd="1" destOrd="0" presId="urn:microsoft.com/office/officeart/2005/8/layout/hierarchy1"/>
    <dgm:cxn modelId="{E8D8F466-0F5D-4C17-861E-30AB2226DDC3}" type="presParOf" srcId="{EEB0A199-B726-4B7F-B24E-821EE2B920D0}" destId="{37F5B9BF-AD38-4434-AC5D-8D9C8DCDED79}" srcOrd="1" destOrd="0" presId="urn:microsoft.com/office/officeart/2005/8/layout/hierarchy1"/>
    <dgm:cxn modelId="{FABD51D0-503F-4C2F-ABEA-8E762D516BCE}" type="presParOf" srcId="{37F5B9BF-AD38-4434-AC5D-8D9C8DCDED79}" destId="{9C51D682-59B5-4A1E-984D-A261C4855133}" srcOrd="0" destOrd="0" presId="urn:microsoft.com/office/officeart/2005/8/layout/hierarchy1"/>
    <dgm:cxn modelId="{D816588C-1A02-40E9-AE9C-2D4E3F6EFCCD}" type="presParOf" srcId="{37F5B9BF-AD38-4434-AC5D-8D9C8DCDED79}" destId="{543E1994-68D9-436F-9FF5-7C7060A7E217}" srcOrd="1" destOrd="0" presId="urn:microsoft.com/office/officeart/2005/8/layout/hierarchy1"/>
    <dgm:cxn modelId="{404586DA-4F87-44EC-9EF5-92461214206C}" type="presParOf" srcId="{543E1994-68D9-436F-9FF5-7C7060A7E217}" destId="{0C0C0277-FE07-448D-A848-326EE25B7FD6}" srcOrd="0" destOrd="0" presId="urn:microsoft.com/office/officeart/2005/8/layout/hierarchy1"/>
    <dgm:cxn modelId="{32175624-1881-497C-8CAA-7F190C0B2E84}" type="presParOf" srcId="{0C0C0277-FE07-448D-A848-326EE25B7FD6}" destId="{EEA8527C-5FFD-4914-AF92-6CE7FC3A2083}" srcOrd="0" destOrd="0" presId="urn:microsoft.com/office/officeart/2005/8/layout/hierarchy1"/>
    <dgm:cxn modelId="{915B337D-C56D-42CD-90D4-413E09A03CAB}" type="presParOf" srcId="{0C0C0277-FE07-448D-A848-326EE25B7FD6}" destId="{92B7B06D-3C9E-4C02-8DE1-15871F3A9611}" srcOrd="1" destOrd="0" presId="urn:microsoft.com/office/officeart/2005/8/layout/hierarchy1"/>
    <dgm:cxn modelId="{F9D12A9D-0881-4082-8C94-061B95F82DFF}" type="presParOf" srcId="{543E1994-68D9-436F-9FF5-7C7060A7E217}" destId="{43FEB9D9-BC86-4562-971D-02504ABB4CC3}" srcOrd="1" destOrd="0" presId="urn:microsoft.com/office/officeart/2005/8/layout/hierarchy1"/>
    <dgm:cxn modelId="{0C71C5EA-A230-4C0A-9015-5A0A355CCEA3}" type="presParOf" srcId="{37F5B9BF-AD38-4434-AC5D-8D9C8DCDED79}" destId="{0F79FDF0-FC43-45DE-8D6B-B96100FAC332}" srcOrd="2" destOrd="0" presId="urn:microsoft.com/office/officeart/2005/8/layout/hierarchy1"/>
    <dgm:cxn modelId="{B144F763-2B49-4582-AC7E-563A0DF29C17}" type="presParOf" srcId="{37F5B9BF-AD38-4434-AC5D-8D9C8DCDED79}" destId="{2CAF5387-32C4-40F3-8D85-5684EC86F638}" srcOrd="3" destOrd="0" presId="urn:microsoft.com/office/officeart/2005/8/layout/hierarchy1"/>
    <dgm:cxn modelId="{BC036A83-5157-4860-8753-19A0B6BF9A94}" type="presParOf" srcId="{2CAF5387-32C4-40F3-8D85-5684EC86F638}" destId="{EBC27A73-716F-48A4-AB3C-521096825081}" srcOrd="0" destOrd="0" presId="urn:microsoft.com/office/officeart/2005/8/layout/hierarchy1"/>
    <dgm:cxn modelId="{45D5F22D-1AC1-4D2C-987E-767F79961C3E}" type="presParOf" srcId="{EBC27A73-716F-48A4-AB3C-521096825081}" destId="{B752F76C-B416-4F9F-9071-CEE80CED59C1}" srcOrd="0" destOrd="0" presId="urn:microsoft.com/office/officeart/2005/8/layout/hierarchy1"/>
    <dgm:cxn modelId="{78A781E3-B08E-4935-B528-11BA7597F94A}" type="presParOf" srcId="{EBC27A73-716F-48A4-AB3C-521096825081}" destId="{832E818E-42FE-493E-8DBC-0B4B61C70EFA}" srcOrd="1" destOrd="0" presId="urn:microsoft.com/office/officeart/2005/8/layout/hierarchy1"/>
    <dgm:cxn modelId="{57616154-C42D-4EAB-AC83-6A0C7BDB8F14}" type="presParOf" srcId="{2CAF5387-32C4-40F3-8D85-5684EC86F638}" destId="{D7189A27-512E-4013-B59D-DD6F26E991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9FDF0-FC43-45DE-8D6B-B96100FAC332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1D682-59B5-4A1E-984D-A261C4855133}">
      <dsp:nvSpPr>
        <dsp:cNvPr id="0" name=""/>
        <dsp:cNvSpPr/>
      </dsp:nvSpPr>
      <dsp:spPr>
        <a:xfrm>
          <a:off x="6189724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B314C-04FE-4DD8-99D9-443FDD381758}">
      <dsp:nvSpPr>
        <dsp:cNvPr id="0" name=""/>
        <dsp:cNvSpPr/>
      </dsp:nvSpPr>
      <dsp:spPr>
        <a:xfrm>
          <a:off x="5164607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5A9E7-8869-4975-91BB-2019E3B3E3F2}">
      <dsp:nvSpPr>
        <dsp:cNvPr id="0" name=""/>
        <dsp:cNvSpPr/>
      </dsp:nvSpPr>
      <dsp:spPr>
        <a:xfrm>
          <a:off x="3114373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35457-B392-4199-878B-51FE0FEA38E1}">
      <dsp:nvSpPr>
        <dsp:cNvPr id="0" name=""/>
        <dsp:cNvSpPr/>
      </dsp:nvSpPr>
      <dsp:spPr>
        <a:xfrm>
          <a:off x="2089256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970ED0-C841-46A1-BC53-1F1ECF9D9254}">
      <dsp:nvSpPr>
        <dsp:cNvPr id="0" name=""/>
        <dsp:cNvSpPr/>
      </dsp:nvSpPr>
      <dsp:spPr>
        <a:xfrm>
          <a:off x="3114373" y="1066678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053B0-F622-498D-B376-10A8B1A3DE9D}">
      <dsp:nvSpPr>
        <dsp:cNvPr id="0" name=""/>
        <dsp:cNvSpPr/>
      </dsp:nvSpPr>
      <dsp:spPr>
        <a:xfrm>
          <a:off x="4325875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CC0F1-5CC0-4C6C-9936-C438108E25A3}">
      <dsp:nvSpPr>
        <dsp:cNvPr id="0" name=""/>
        <dsp:cNvSpPr/>
      </dsp:nvSpPr>
      <dsp:spPr>
        <a:xfrm>
          <a:off x="4512260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Finite State Automata</a:t>
          </a:r>
          <a:endParaRPr lang="en-US" sz="1500" kern="1200" dirty="0"/>
        </a:p>
      </dsp:txBody>
      <dsp:txXfrm>
        <a:off x="4543458" y="209752"/>
        <a:ext cx="1615068" cy="1002793"/>
      </dsp:txXfrm>
    </dsp:sp>
    <dsp:sp modelId="{AE282B56-D616-4890-A0F6-E1A3B1DF1A07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E2F01-D653-493E-B616-ACA4472AA351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Automata without Output	</a:t>
          </a:r>
          <a:endParaRPr lang="en-US" sz="1500" kern="1200" dirty="0"/>
        </a:p>
      </dsp:txBody>
      <dsp:txXfrm>
        <a:off x="2493224" y="1762804"/>
        <a:ext cx="1615068" cy="1002793"/>
      </dsp:txXfrm>
    </dsp:sp>
    <dsp:sp modelId="{510B551F-41BA-49DD-AFFF-D56FF8F2440F}">
      <dsp:nvSpPr>
        <dsp:cNvPr id="0" name=""/>
        <dsp:cNvSpPr/>
      </dsp:nvSpPr>
      <dsp:spPr>
        <a:xfrm>
          <a:off x="1250524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AB526-910D-4DE3-A3A3-D85D91B1F7E5}">
      <dsp:nvSpPr>
        <dsp:cNvPr id="0" name=""/>
        <dsp:cNvSpPr/>
      </dsp:nvSpPr>
      <dsp:spPr>
        <a:xfrm>
          <a:off x="1436909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 Finite State Automata</a:t>
          </a:r>
          <a:endParaRPr lang="en-US" sz="1500" kern="1200" dirty="0"/>
        </a:p>
      </dsp:txBody>
      <dsp:txXfrm>
        <a:off x="1468107" y="3315857"/>
        <a:ext cx="1615068" cy="1002793"/>
      </dsp:txXfrm>
    </dsp:sp>
    <dsp:sp modelId="{56AC510F-4E90-4A0C-9E53-E79393C15A67}">
      <dsp:nvSpPr>
        <dsp:cNvPr id="0" name=""/>
        <dsp:cNvSpPr/>
      </dsp:nvSpPr>
      <dsp:spPr>
        <a:xfrm>
          <a:off x="3300758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12857-BB69-4033-B62D-6943DEF82CAB}">
      <dsp:nvSpPr>
        <dsp:cNvPr id="0" name=""/>
        <dsp:cNvSpPr/>
      </dsp:nvSpPr>
      <dsp:spPr>
        <a:xfrm>
          <a:off x="3487143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 Deterministic Finite State Automata</a:t>
          </a:r>
          <a:endParaRPr lang="en-US" sz="1500" kern="1200" dirty="0"/>
        </a:p>
      </dsp:txBody>
      <dsp:txXfrm>
        <a:off x="3518341" y="3315857"/>
        <a:ext cx="1615068" cy="1002793"/>
      </dsp:txXfrm>
    </dsp:sp>
    <dsp:sp modelId="{55435E84-2E34-4544-8322-4DDA63A527D9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AF573-B1B6-4C6C-8937-7D9BDAE9EAE5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Automata with Output (Transducer)</a:t>
          </a:r>
          <a:endParaRPr lang="en-US" sz="1500" kern="1200" dirty="0"/>
        </a:p>
      </dsp:txBody>
      <dsp:txXfrm>
        <a:off x="6593692" y="1762804"/>
        <a:ext cx="1615068" cy="1002793"/>
      </dsp:txXfrm>
    </dsp:sp>
    <dsp:sp modelId="{EEA8527C-5FFD-4914-AF92-6CE7FC3A2083}">
      <dsp:nvSpPr>
        <dsp:cNvPr id="0" name=""/>
        <dsp:cNvSpPr/>
      </dsp:nvSpPr>
      <dsp:spPr>
        <a:xfrm>
          <a:off x="5350992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7B06D-3C9E-4C02-8DE1-15871F3A9611}">
      <dsp:nvSpPr>
        <dsp:cNvPr id="0" name=""/>
        <dsp:cNvSpPr/>
      </dsp:nvSpPr>
      <dsp:spPr>
        <a:xfrm>
          <a:off x="5537377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Deterministic Finite State Transducer</a:t>
          </a:r>
          <a:endParaRPr lang="en-US" sz="1500" kern="1200" dirty="0"/>
        </a:p>
      </dsp:txBody>
      <dsp:txXfrm>
        <a:off x="5568575" y="3315857"/>
        <a:ext cx="1615068" cy="1002793"/>
      </dsp:txXfrm>
    </dsp:sp>
    <dsp:sp modelId="{B752F76C-B416-4F9F-9071-CEE80CED59C1}">
      <dsp:nvSpPr>
        <dsp:cNvPr id="0" name=""/>
        <dsp:cNvSpPr/>
      </dsp:nvSpPr>
      <dsp:spPr>
        <a:xfrm>
          <a:off x="7401226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E818E-42FE-493E-8DBC-0B4B61C70EFA}">
      <dsp:nvSpPr>
        <dsp:cNvPr id="0" name=""/>
        <dsp:cNvSpPr/>
      </dsp:nvSpPr>
      <dsp:spPr>
        <a:xfrm>
          <a:off x="7587611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Non Deterministic Finite State Transducer</a:t>
          </a:r>
          <a:endParaRPr lang="en-US" sz="1500" kern="1200" dirty="0"/>
        </a:p>
      </dsp:txBody>
      <dsp:txXfrm>
        <a:off x="7618809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905EA-55EE-4E6E-88F9-0BE3387524D2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73BE-3857-4D59-A7CD-E7AFE1CDA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Relations have more than one output for at least one input.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Functions for every input there is one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73BE-3857-4D59-A7CD-E7AFE1CDAB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0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73BE-3857-4D59-A7CD-E7AFE1CDA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73BE-3857-4D59-A7CD-E7AFE1CDAB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7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9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1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4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6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0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1519-67F1-48B0-8342-85C85CE5B2AA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0813-C9E1-48F1-B81F-E944C1F12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5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image" Target="../media/image3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Transducers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Anab</a:t>
            </a:r>
            <a:r>
              <a:rPr lang="en-US" dirty="0" smtClean="0"/>
              <a:t> </a:t>
            </a:r>
            <a:r>
              <a:rPr lang="en-US" dirty="0" err="1" smtClean="0"/>
              <a:t>Batool</a:t>
            </a:r>
            <a:r>
              <a:rPr lang="en-US" dirty="0" smtClean="0"/>
              <a:t> </a:t>
            </a:r>
            <a:r>
              <a:rPr lang="en-US" dirty="0" err="1" smtClean="0"/>
              <a:t>Kazmi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4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Transducer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44116"/>
          </a:xfrm>
        </p:spPr>
        <p:txBody>
          <a:bodyPr>
            <a:normAutofit/>
          </a:bodyPr>
          <a:lstStyle/>
          <a:p>
            <a:r>
              <a:rPr lang="en-US" dirty="0" smtClean="0"/>
              <a:t>Q={q1,q2}</a:t>
            </a:r>
          </a:p>
          <a:p>
            <a:r>
              <a:rPr lang="en-US" dirty="0" smtClean="0"/>
              <a:t>Σ={0,1,2}</a:t>
            </a:r>
          </a:p>
          <a:p>
            <a:r>
              <a:rPr lang="en-US" dirty="0" smtClean="0"/>
              <a:t>Γ={0,1}</a:t>
            </a:r>
          </a:p>
          <a:p>
            <a:r>
              <a:rPr lang="en-US" dirty="0" smtClean="0"/>
              <a:t>s={q1}</a:t>
            </a:r>
          </a:p>
          <a:p>
            <a:r>
              <a:rPr lang="en-US" dirty="0" smtClean="0"/>
              <a:t>F=none</a:t>
            </a:r>
          </a:p>
          <a:p>
            <a:pPr marL="0" indent="0">
              <a:buNone/>
            </a:pPr>
            <a:r>
              <a:rPr lang="en-US" dirty="0" smtClean="0"/>
              <a:t>Transition Function </a:t>
            </a:r>
            <a:r>
              <a:rPr lang="en-US" dirty="0"/>
              <a:t>δ </a:t>
            </a:r>
            <a:r>
              <a:rPr lang="en-US" dirty="0" smtClean="0"/>
              <a:t>=</a:t>
            </a:r>
          </a:p>
          <a:p>
            <a:pPr marL="0" indent="0">
              <a:buNone/>
            </a:pPr>
            <a:r>
              <a:rPr lang="en-US" dirty="0" smtClean="0"/>
              <a:t>(q1,0,0,q1)                 (q2,0,0,q1)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q1,1,0,q1)</a:t>
            </a:r>
            <a:r>
              <a:rPr lang="en-US" dirty="0"/>
              <a:t> </a:t>
            </a:r>
            <a:r>
              <a:rPr lang="en-US" dirty="0" smtClean="0"/>
              <a:t>                (q2,1,1,q2)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q1,2,1,q2)                 (q2,2,1,q2)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2929" y="2245997"/>
            <a:ext cx="4310871" cy="37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2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input 2212011, machine enter the sequence of states q1,q2,q2,q2,q2,q1,q1,q1 and produces output 1,1,1,1,0,0,0</a:t>
            </a:r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718" y="3006576"/>
            <a:ext cx="4310871" cy="376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the sequence of states entered and the output produced in each of the following inputs.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5890"/>
              </p:ext>
            </p:extLst>
          </p:nvPr>
        </p:nvGraphicFramePr>
        <p:xfrm>
          <a:off x="2032000" y="303256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q1,q1,q1,q1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0,0,0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q1,q2,q2,q2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q1,q1,q2,q1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0202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q1,q1,q2,q1,q2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0,1,0,1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1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Q={</a:t>
            </a:r>
            <a:r>
              <a:rPr lang="en-US" dirty="0" smtClean="0"/>
              <a:t>q1,q2,q3}              Σ={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Γ</a:t>
            </a:r>
            <a:r>
              <a:rPr lang="en-US" dirty="0"/>
              <a:t>={</a:t>
            </a:r>
            <a:r>
              <a:rPr lang="en-US" dirty="0" smtClean="0"/>
              <a:t>0,1}                         s</a:t>
            </a:r>
            <a:r>
              <a:rPr lang="en-US" dirty="0"/>
              <a:t>={q1}</a:t>
            </a:r>
          </a:p>
          <a:p>
            <a:pPr marL="0" indent="0">
              <a:buNone/>
            </a:pPr>
            <a:r>
              <a:rPr lang="en-US" dirty="0"/>
              <a:t>F=none</a:t>
            </a:r>
          </a:p>
          <a:p>
            <a:pPr marL="0" indent="0">
              <a:buNone/>
            </a:pPr>
            <a:r>
              <a:rPr lang="en-US" dirty="0"/>
              <a:t>Transition Function δ =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q1,a,1,q2)                 </a:t>
            </a:r>
            <a:r>
              <a:rPr lang="en-US" dirty="0"/>
              <a:t>(</a:t>
            </a:r>
            <a:r>
              <a:rPr lang="en-US" dirty="0" smtClean="0"/>
              <a:t>q2,a,1,q3)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q1,b,1,q3)                 </a:t>
            </a:r>
            <a:r>
              <a:rPr lang="en-US" dirty="0"/>
              <a:t>(</a:t>
            </a:r>
            <a:r>
              <a:rPr lang="en-US" dirty="0" smtClean="0"/>
              <a:t>q2,b,0,q1)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q3,a,0,q1)  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smtClean="0"/>
              <a:t>q3,b,1,q2)                               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1" y="1690688"/>
            <a:ext cx="3872752" cy="445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5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the sequence of states entered and the output produced in each of the following inputs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09371"/>
              </p:ext>
            </p:extLst>
          </p:nvPr>
        </p:nvGraphicFramePr>
        <p:xfrm>
          <a:off x="2032000" y="314013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bbab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q1,q3,q2,q3,q2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1,1,1,1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bbbbbb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q1,q3,q2,q1,q3,q2,q1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1,1,0,1,1,0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64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FST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FSTs are useful in </a:t>
            </a:r>
            <a:r>
              <a:rPr lang="en-US" dirty="0" smtClean="0"/>
              <a:t>NLP(Natural </a:t>
            </a:r>
            <a:r>
              <a:rPr lang="en-US" smtClean="0"/>
              <a:t>Language Processing) </a:t>
            </a:r>
            <a:r>
              <a:rPr lang="en-US" dirty="0"/>
              <a:t>and speech recognition because they have nice </a:t>
            </a:r>
            <a:r>
              <a:rPr lang="en-US"/>
              <a:t>algebraic </a:t>
            </a:r>
            <a:r>
              <a:rPr lang="en-US" smtClean="0"/>
              <a:t>properties.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Finite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just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Finite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automata may have outputs corresponding to each transition. There are two types of finite state machines that generate output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Mealy </a:t>
            </a:r>
            <a:r>
              <a:rPr lang="en-US" dirty="0"/>
              <a:t>Machine</a:t>
            </a:r>
          </a:p>
          <a:p>
            <a:pPr lvl="1" algn="just"/>
            <a:r>
              <a:rPr lang="en-US" dirty="0"/>
              <a:t>Moore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2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</a:t>
            </a:r>
            <a:r>
              <a:rPr lang="en-US" b="1" dirty="0" smtClean="0"/>
              <a:t>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816699"/>
          </a:xfrm>
        </p:spPr>
        <p:txBody>
          <a:bodyPr>
            <a:normAutofit/>
          </a:bodyPr>
          <a:lstStyle/>
          <a:p>
            <a:r>
              <a:rPr lang="en-US" dirty="0"/>
              <a:t>A Mealy Machine is an FSM whose output depends on the present state as well as the present input.</a:t>
            </a:r>
          </a:p>
          <a:p>
            <a:r>
              <a:rPr lang="en-US" dirty="0"/>
              <a:t>It can be described by a 6 tuple (Q, ∑, O, δ, X, q</a:t>
            </a:r>
            <a:r>
              <a:rPr lang="en-US" baseline="-25000" dirty="0"/>
              <a:t>0</a:t>
            </a:r>
            <a:r>
              <a:rPr lang="en-US" dirty="0"/>
              <a:t>) where −</a:t>
            </a:r>
          </a:p>
          <a:p>
            <a:r>
              <a:rPr lang="en-US" b="1" dirty="0"/>
              <a:t>Q</a:t>
            </a:r>
            <a:r>
              <a:rPr lang="en-US" dirty="0"/>
              <a:t> is a finite set of states.</a:t>
            </a:r>
          </a:p>
          <a:p>
            <a:r>
              <a:rPr lang="en-US" b="1" dirty="0"/>
              <a:t>∑</a:t>
            </a:r>
            <a:r>
              <a:rPr lang="en-US" dirty="0"/>
              <a:t> is a finite set of symbols called the input alphabet.</a:t>
            </a:r>
          </a:p>
          <a:p>
            <a:r>
              <a:rPr lang="en-US" b="1" dirty="0"/>
              <a:t>O</a:t>
            </a:r>
            <a:r>
              <a:rPr lang="en-US" dirty="0"/>
              <a:t> is a finite set of symbols called the output alphabet.</a:t>
            </a:r>
          </a:p>
          <a:p>
            <a:r>
              <a:rPr lang="en-US" b="1" dirty="0"/>
              <a:t>δ</a:t>
            </a:r>
            <a:r>
              <a:rPr lang="en-US" dirty="0"/>
              <a:t> is the input transition function where δ: Q × ∑ → Q</a:t>
            </a:r>
          </a:p>
          <a:p>
            <a:r>
              <a:rPr lang="en-US" b="1" dirty="0"/>
              <a:t>X</a:t>
            </a:r>
            <a:r>
              <a:rPr lang="en-US" dirty="0"/>
              <a:t> is the output transition function where X: Q × </a:t>
            </a:r>
            <a:r>
              <a:rPr lang="en-US" dirty="0" smtClean="0"/>
              <a:t>O→ Q</a:t>
            </a:r>
            <a:endParaRPr lang="en-US" dirty="0"/>
          </a:p>
          <a:p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dirty="0"/>
              <a:t> is the initial state from where any input is processed (q</a:t>
            </a:r>
            <a:r>
              <a:rPr lang="en-US" baseline="-25000" dirty="0"/>
              <a:t>0</a:t>
            </a:r>
            <a:r>
              <a:rPr lang="en-US" dirty="0"/>
              <a:t> ∈ 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table of a Mealy Machine is shown below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202914"/>
              </p:ext>
            </p:extLst>
          </p:nvPr>
        </p:nvGraphicFramePr>
        <p:xfrm>
          <a:off x="838201" y="2640167"/>
          <a:ext cx="9851265" cy="3671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213"/>
                <a:gridCol w="1739293"/>
                <a:gridCol w="1970253"/>
                <a:gridCol w="1970253"/>
                <a:gridCol w="1970253"/>
              </a:tblGrid>
              <a:tr h="518361">
                <a:tc rowSpan="3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56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=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 = 1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55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525562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→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5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25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2556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</a:rPr>
                        <a:t>x</a:t>
                      </a:r>
                      <a:r>
                        <a:rPr lang="en-US" sz="1800" kern="1200" baseline="-25000" dirty="0" smtClean="0">
                          <a:effectLst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8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905" y="1835439"/>
            <a:ext cx="10515600" cy="4351338"/>
          </a:xfrm>
        </p:spPr>
        <p:txBody>
          <a:bodyPr/>
          <a:lstStyle/>
          <a:p>
            <a:r>
              <a:rPr lang="en-US" dirty="0"/>
              <a:t>The state diagram of the above Mealy Machine is </a:t>
            </a:r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4" name="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833354" y="4512382"/>
            <a:ext cx="647694" cy="8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81048" y="4040284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1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4209246" y="3554569"/>
            <a:ext cx="820247" cy="590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5203" y="2915431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855955" y="3516445"/>
            <a:ext cx="1098637" cy="628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5248" y="4040283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28742" y="4935622"/>
            <a:ext cx="900751" cy="534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16618" y="498447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917369" y="4745865"/>
            <a:ext cx="949294" cy="648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rc 12"/>
          <p:cNvSpPr/>
          <p:nvPr>
            <p:custDataLst>
              <p:tags r:id="rId6"/>
            </p:custDataLst>
          </p:nvPr>
        </p:nvSpPr>
        <p:spPr>
          <a:xfrm rot="2730468">
            <a:off x="4441233" y="2537872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>
            <p:custDataLst>
              <p:tags r:id="rId7"/>
            </p:custDataLst>
          </p:nvPr>
        </p:nvSpPr>
        <p:spPr>
          <a:xfrm rot="8289521">
            <a:off x="7323854" y="3668208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>
            <p:custDataLst>
              <p:tags r:id="rId8"/>
            </p:custDataLst>
          </p:nvPr>
        </p:nvSpPr>
        <p:spPr>
          <a:xfrm rot="15768587">
            <a:off x="5109252" y="5796887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16210" y="420510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05363" y="3099427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53390" y="5135185"/>
            <a:ext cx="346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062302" y="4243485"/>
            <a:ext cx="3866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9293779">
            <a:off x="3908182" y="3372139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 /</a:t>
            </a:r>
            <a:r>
              <a:rPr lang="en-US" sz="3000" dirty="0" smtClean="0"/>
              <a:t>x</a:t>
            </a:r>
            <a:r>
              <a:rPr lang="en-US" sz="3200" baseline="-25000" dirty="0" smtClean="0"/>
              <a:t>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21544">
            <a:off x="3969616" y="5078196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1437612">
            <a:off x="3640967" y="2440672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8333" y="5988088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86766" y="4912292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r>
              <a:rPr lang="en-US" sz="3000" dirty="0"/>
              <a:t> /x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032" y="3304299"/>
            <a:ext cx="8611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r>
              <a:rPr lang="en-US" sz="3000" dirty="0"/>
              <a:t> /x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8137" y="3110529"/>
            <a:ext cx="18261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 /x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sz="3000" dirty="0" smtClean="0"/>
              <a:t>, 1 /</a:t>
            </a:r>
            <a:r>
              <a:rPr lang="en-US" dirty="0"/>
              <a:t> </a:t>
            </a:r>
            <a:r>
              <a:rPr lang="en-US" sz="3000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Automata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76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7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Moore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586"/>
            <a:ext cx="10515600" cy="48166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Moore machine is an FSM whose outputs depend on only the present state.</a:t>
            </a:r>
          </a:p>
          <a:p>
            <a:r>
              <a:rPr lang="en-US" dirty="0"/>
              <a:t>A Moore machine can be described by a 6 tuple (Q, ∑, O, δ, X, q</a:t>
            </a:r>
            <a:r>
              <a:rPr lang="en-US" baseline="-25000" dirty="0"/>
              <a:t>0</a:t>
            </a:r>
            <a:r>
              <a:rPr lang="en-US" dirty="0"/>
              <a:t>) where −</a:t>
            </a:r>
          </a:p>
          <a:p>
            <a:r>
              <a:rPr lang="en-US" b="1" dirty="0"/>
              <a:t>Q</a:t>
            </a:r>
            <a:r>
              <a:rPr lang="en-US" dirty="0"/>
              <a:t> is a finite set of states.</a:t>
            </a:r>
          </a:p>
          <a:p>
            <a:r>
              <a:rPr lang="en-US" b="1" dirty="0"/>
              <a:t>∑</a:t>
            </a:r>
            <a:r>
              <a:rPr lang="en-US" dirty="0"/>
              <a:t> is a finite set of symbols called the input alphabet.</a:t>
            </a:r>
          </a:p>
          <a:p>
            <a:r>
              <a:rPr lang="en-US" b="1" dirty="0"/>
              <a:t>O</a:t>
            </a:r>
            <a:r>
              <a:rPr lang="en-US" dirty="0"/>
              <a:t> is a finite set of symbols called the output alphabet.</a:t>
            </a:r>
          </a:p>
          <a:p>
            <a:r>
              <a:rPr lang="en-US" b="1" dirty="0"/>
              <a:t>δ</a:t>
            </a:r>
            <a:r>
              <a:rPr lang="en-US" dirty="0"/>
              <a:t> is the input transition function where δ: Q × ∑ → Q</a:t>
            </a:r>
          </a:p>
          <a:p>
            <a:r>
              <a:rPr lang="en-US" b="1" dirty="0"/>
              <a:t>X</a:t>
            </a:r>
            <a:r>
              <a:rPr lang="en-US" dirty="0"/>
              <a:t> is the output transition function where X: Q → O</a:t>
            </a:r>
          </a:p>
          <a:p>
            <a:r>
              <a:rPr lang="en-US" b="1" dirty="0"/>
              <a:t>q</a:t>
            </a:r>
            <a:r>
              <a:rPr lang="en-US" b="1" baseline="-25000" dirty="0"/>
              <a:t>0</a:t>
            </a:r>
            <a:r>
              <a:rPr lang="en-US" dirty="0"/>
              <a:t> is the initial state from where any input is processed (q</a:t>
            </a:r>
            <a:r>
              <a:rPr lang="en-US" baseline="-25000" dirty="0"/>
              <a:t>0</a:t>
            </a:r>
            <a:r>
              <a:rPr lang="en-US" dirty="0"/>
              <a:t> ∈ Q).</a:t>
            </a:r>
          </a:p>
        </p:txBody>
      </p:sp>
    </p:spTree>
    <p:extLst>
      <p:ext uri="{BB962C8B-B14F-4D97-AF65-F5344CB8AC3E}">
        <p14:creationId xmlns:p14="http://schemas.microsoft.com/office/powerpoint/2010/main" val="31698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 table of a Moore Machine is shown below −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74986"/>
              </p:ext>
            </p:extLst>
          </p:nvPr>
        </p:nvGraphicFramePr>
        <p:xfrm>
          <a:off x="1426693" y="2498501"/>
          <a:ext cx="8128000" cy="325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493485"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4934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= 1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67846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→ 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5678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5678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x</a:t>
                      </a:r>
                      <a:r>
                        <a:rPr lang="en-US" baseline="-25000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567846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x</a:t>
                      </a:r>
                      <a:r>
                        <a:rPr lang="en-US" baseline="-25000" dirty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98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Moore </a:t>
            </a:r>
            <a:r>
              <a:rPr lang="en-US" b="1" dirty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905" y="1835439"/>
            <a:ext cx="10515600" cy="4351338"/>
          </a:xfrm>
        </p:spPr>
        <p:txBody>
          <a:bodyPr/>
          <a:lstStyle/>
          <a:p>
            <a:r>
              <a:rPr lang="en-US" dirty="0"/>
              <a:t>The state diagram of the above </a:t>
            </a:r>
            <a:r>
              <a:rPr lang="en-US" dirty="0" smtClean="0"/>
              <a:t>Moore </a:t>
            </a:r>
            <a:r>
              <a:rPr lang="en-US" dirty="0"/>
              <a:t>Machine is </a:t>
            </a:r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4" name="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833354" y="4512382"/>
            <a:ext cx="647694" cy="81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81048" y="4040284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1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4209246" y="3554569"/>
            <a:ext cx="820247" cy="5902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5203" y="2915431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1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855955" y="3516445"/>
            <a:ext cx="1098637" cy="6284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805248" y="4040283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128742" y="4935622"/>
            <a:ext cx="900751" cy="53457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16618" y="498447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19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917369" y="4745865"/>
            <a:ext cx="949294" cy="648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Arc 12"/>
          <p:cNvSpPr/>
          <p:nvPr>
            <p:custDataLst>
              <p:tags r:id="rId6"/>
            </p:custDataLst>
          </p:nvPr>
        </p:nvSpPr>
        <p:spPr>
          <a:xfrm rot="2730468">
            <a:off x="4441233" y="2537872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>
            <p:custDataLst>
              <p:tags r:id="rId7"/>
            </p:custDataLst>
          </p:nvPr>
        </p:nvSpPr>
        <p:spPr>
          <a:xfrm rot="8289521">
            <a:off x="7323854" y="3668208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>
            <p:custDataLst>
              <p:tags r:id="rId8"/>
            </p:custDataLst>
          </p:nvPr>
        </p:nvSpPr>
        <p:spPr>
          <a:xfrm rot="15768587">
            <a:off x="5109252" y="5796887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1887" y="4205693"/>
            <a:ext cx="8499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a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8159" y="3075742"/>
            <a:ext cx="86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b</a:t>
            </a:r>
            <a:r>
              <a:rPr lang="en-US" sz="3000" dirty="0"/>
              <a:t> /x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70365" y="5163322"/>
            <a:ext cx="827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c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66663" y="4205693"/>
            <a:ext cx="8675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</a:t>
            </a:r>
            <a:r>
              <a:rPr lang="en-US" sz="3000" dirty="0"/>
              <a:t> /</a:t>
            </a:r>
            <a:r>
              <a:rPr lang="en-US" sz="3000" dirty="0" smtClean="0"/>
              <a:t>x</a:t>
            </a:r>
            <a:r>
              <a:rPr lang="en-US" baseline="-25000" dirty="0" smtClean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 rot="19293779">
            <a:off x="4179089" y="338752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 rot="2021544">
            <a:off x="4210066" y="5078196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21437612">
            <a:off x="3881417" y="244067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868333" y="5988088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386766" y="4912292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13032" y="3304299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778137" y="3110529"/>
            <a:ext cx="8114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0</a:t>
            </a:r>
            <a:r>
              <a:rPr lang="en-US" dirty="0" smtClean="0"/>
              <a:t> </a:t>
            </a:r>
            <a:r>
              <a:rPr lang="en-US" sz="3000" dirty="0" smtClean="0"/>
              <a:t>,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3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38189"/>
            <a:ext cx="10515600" cy="130386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500" dirty="0"/>
              <a:t>Machine that inverts the input.</a:t>
            </a:r>
            <a:br>
              <a:rPr lang="en-US" sz="3500" dirty="0"/>
            </a:br>
            <a:r>
              <a:rPr lang="en-US" sz="3500" dirty="0"/>
              <a:t>   </a:t>
            </a:r>
            <a:r>
              <a:rPr lang="en-US" sz="3500" dirty="0" err="1"/>
              <a:t>i.e</a:t>
            </a:r>
            <a:r>
              <a:rPr lang="en-US" sz="3500" dirty="0"/>
              <a:t>: if given 1010 outputs </a:t>
            </a:r>
            <a:r>
              <a:rPr lang="en-US" sz="3500" dirty="0" smtClean="0"/>
              <a:t>0101</a:t>
            </a:r>
            <a:endParaRPr lang="en-US" sz="35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0" name="Oval 9"/>
          <p:cNvSpPr/>
          <p:nvPr/>
        </p:nvSpPr>
        <p:spPr>
          <a:xfrm>
            <a:off x="2607772" y="4402251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47259" y="4564481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884114">
            <a:off x="2154509" y="3897637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708280">
            <a:off x="3423625" y="3852260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90019" y="2663087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Mealy Machine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24046" y="2697512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Moore Machine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6777156" y="4410845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825602" y="4605240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 rot="884114">
            <a:off x="6486823" y="3916020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 rot="20708280">
            <a:off x="9953056" y="3916020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936618" y="4402250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923109" y="4573913"/>
            <a:ext cx="718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1</a:t>
            </a:r>
            <a:r>
              <a:rPr lang="en-US" sz="2800" b="1" dirty="0" smtClean="0"/>
              <a:t>,1</a:t>
            </a:r>
            <a:endParaRPr lang="en-US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202831" y="3940995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255716">
            <a:off x="8202831" y="539721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2" name="Arc 41"/>
          <p:cNvSpPr/>
          <p:nvPr>
            <p:custDataLst>
              <p:tags r:id="rId1"/>
            </p:custDataLst>
          </p:nvPr>
        </p:nvSpPr>
        <p:spPr>
          <a:xfrm rot="1326009">
            <a:off x="1941385" y="4263807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>
            <p:custDataLst>
              <p:tags r:id="rId2"/>
            </p:custDataLst>
          </p:nvPr>
        </p:nvSpPr>
        <p:spPr>
          <a:xfrm rot="9802122">
            <a:off x="3293165" y="4318837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>
            <p:custDataLst>
              <p:tags r:id="rId3"/>
            </p:custDataLst>
          </p:nvPr>
        </p:nvSpPr>
        <p:spPr>
          <a:xfrm rot="1219489">
            <a:off x="6099325" y="4318836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>
            <p:custDataLst>
              <p:tags r:id="rId4"/>
            </p:custDataLst>
          </p:nvPr>
        </p:nvSpPr>
        <p:spPr>
          <a:xfrm>
            <a:off x="7542450" y="4363489"/>
            <a:ext cx="1447829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>
            <p:custDataLst>
              <p:tags r:id="rId5"/>
            </p:custDataLst>
          </p:nvPr>
        </p:nvSpPr>
        <p:spPr>
          <a:xfrm rot="10800000">
            <a:off x="7624247" y="4697679"/>
            <a:ext cx="1447829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>
            <p:custDataLst>
              <p:tags r:id="rId6"/>
            </p:custDataLst>
          </p:nvPr>
        </p:nvSpPr>
        <p:spPr>
          <a:xfrm rot="10248961">
            <a:off x="9640231" y="440231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2220632" y="5182084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6447881" y="5256252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6825"/>
            <a:ext cx="10515600" cy="1303867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Machine to Generate </a:t>
            </a:r>
            <a:r>
              <a:rPr lang="en-US" sz="3600" dirty="0" smtClean="0"/>
              <a:t>1’s Complement</a:t>
            </a:r>
            <a:endParaRPr lang="en-US" sz="3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58269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6" name="Oval 5"/>
          <p:cNvSpPr/>
          <p:nvPr/>
        </p:nvSpPr>
        <p:spPr>
          <a:xfrm>
            <a:off x="2150571" y="4428009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0058" y="4590239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884114">
            <a:off x="1697308" y="3923395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20708280">
            <a:off x="2966424" y="3878018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2818" y="2688845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Mealy Machine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66845" y="2723270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Moore Machine</a:t>
            </a:r>
            <a:endParaRPr lang="en-US" sz="3200" b="1" dirty="0"/>
          </a:p>
        </p:txBody>
      </p:sp>
      <p:sp>
        <p:nvSpPr>
          <p:cNvPr id="12" name="Oval 11"/>
          <p:cNvSpPr/>
          <p:nvPr/>
        </p:nvSpPr>
        <p:spPr>
          <a:xfrm>
            <a:off x="6319955" y="4436603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68401" y="4630998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 rot="884114">
            <a:off x="6029622" y="3941778"/>
            <a:ext cx="48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0708280">
            <a:off x="9495855" y="3941778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8479417" y="442800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65908" y="4599671"/>
            <a:ext cx="718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1</a:t>
            </a:r>
            <a:r>
              <a:rPr lang="en-US" sz="2800" b="1" dirty="0" smtClean="0"/>
              <a:t>,1</a:t>
            </a:r>
            <a:endParaRPr 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745630" y="3966753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255716">
            <a:off x="7745630" y="542297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Arc 19"/>
          <p:cNvSpPr/>
          <p:nvPr>
            <p:custDataLst>
              <p:tags r:id="rId1"/>
            </p:custDataLst>
          </p:nvPr>
        </p:nvSpPr>
        <p:spPr>
          <a:xfrm rot="1326009">
            <a:off x="1484184" y="428956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>
            <p:custDataLst>
              <p:tags r:id="rId2"/>
            </p:custDataLst>
          </p:nvPr>
        </p:nvSpPr>
        <p:spPr>
          <a:xfrm rot="9802122">
            <a:off x="2835964" y="4344595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>
            <p:custDataLst>
              <p:tags r:id="rId3"/>
            </p:custDataLst>
          </p:nvPr>
        </p:nvSpPr>
        <p:spPr>
          <a:xfrm rot="1219489">
            <a:off x="5642124" y="4344594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>
            <p:custDataLst>
              <p:tags r:id="rId4"/>
            </p:custDataLst>
          </p:nvPr>
        </p:nvSpPr>
        <p:spPr>
          <a:xfrm>
            <a:off x="7085249" y="4389247"/>
            <a:ext cx="1447829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>
            <p:custDataLst>
              <p:tags r:id="rId5"/>
            </p:custDataLst>
          </p:nvPr>
        </p:nvSpPr>
        <p:spPr>
          <a:xfrm rot="10800000">
            <a:off x="7167046" y="4723437"/>
            <a:ext cx="1447829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>
            <p:custDataLst>
              <p:tags r:id="rId6"/>
            </p:custDataLst>
          </p:nvPr>
        </p:nvSpPr>
        <p:spPr>
          <a:xfrm rot="10248961">
            <a:off x="9183030" y="4428073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1763431" y="5207842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5990680" y="5282010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= 01100</a:t>
            </a:r>
          </a:p>
          <a:p>
            <a:r>
              <a:rPr lang="en-US" dirty="0" err="1" smtClean="0"/>
              <a:t>Isc</a:t>
            </a:r>
            <a:r>
              <a:rPr lang="en-US" dirty="0" smtClean="0"/>
              <a:t>       = 10011</a:t>
            </a:r>
          </a:p>
          <a:p>
            <a:r>
              <a:rPr lang="en-US" dirty="0" smtClean="0"/>
              <a:t>+1         =  10100</a:t>
            </a:r>
            <a:endParaRPr lang="en-US" dirty="0"/>
          </a:p>
          <a:p>
            <a:r>
              <a:rPr lang="en-US" dirty="0" smtClean="0"/>
              <a:t>String = 11</a:t>
            </a:r>
          </a:p>
          <a:p>
            <a:r>
              <a:rPr lang="en-US" smtClean="0"/>
              <a:t>2sc =      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76825"/>
            <a:ext cx="10515600" cy="1303867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Machine to Generate </a:t>
            </a:r>
            <a:r>
              <a:rPr lang="en-US" dirty="0" smtClean="0"/>
              <a:t>2’s Compliment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902" y="2682876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Mealy Machine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1626336" y="4282767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93589" y="4279863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24880" y="4471269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92133" y="4385544"/>
            <a:ext cx="503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420423">
            <a:off x="1170914" y="3786411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86792" y="4310690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9301240">
            <a:off x="4438278" y="4295079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2293947">
            <a:off x="3750272" y="550578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0/1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02123" y="2683551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Moore </a:t>
            </a:r>
            <a:r>
              <a:rPr lang="en-US" sz="3200" b="1" dirty="0" smtClean="0"/>
              <a:t>Machine</a:t>
            </a:r>
            <a:endParaRPr lang="en-US" sz="3200" b="1" dirty="0"/>
          </a:p>
        </p:txBody>
      </p:sp>
      <p:sp>
        <p:nvSpPr>
          <p:cNvPr id="22" name="Oval 21"/>
          <p:cNvSpPr/>
          <p:nvPr/>
        </p:nvSpPr>
        <p:spPr>
          <a:xfrm>
            <a:off x="6486706" y="419204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53959" y="4189144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420423">
            <a:off x="6031284" y="369569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71303" y="424465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081488" y="4150691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66710" y="4345790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0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25663" y="4331012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1</a:t>
            </a:r>
            <a:r>
              <a:rPr lang="en-US" sz="2800" b="1" dirty="0" smtClean="0"/>
              <a:t>,1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66656" y="4282767"/>
            <a:ext cx="7441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q</a:t>
            </a:r>
            <a:r>
              <a:rPr lang="en-US" dirty="0" smtClean="0"/>
              <a:t>2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81910" y="383476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168160" y="514816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Arc 44"/>
          <p:cNvSpPr/>
          <p:nvPr>
            <p:custDataLst>
              <p:tags r:id="rId1"/>
            </p:custDataLst>
          </p:nvPr>
        </p:nvSpPr>
        <p:spPr>
          <a:xfrm rot="1326009">
            <a:off x="968528" y="4162502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>
            <p:custDataLst>
              <p:tags r:id="rId2"/>
            </p:custDataLst>
          </p:nvPr>
        </p:nvSpPr>
        <p:spPr>
          <a:xfrm rot="8066624">
            <a:off x="3856015" y="3882086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>
            <p:custDataLst>
              <p:tags r:id="rId3"/>
            </p:custDataLst>
          </p:nvPr>
        </p:nvSpPr>
        <p:spPr>
          <a:xfrm rot="13437133">
            <a:off x="3890421" y="4899734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>
            <p:custDataLst>
              <p:tags r:id="rId4"/>
            </p:custDataLst>
          </p:nvPr>
        </p:nvSpPr>
        <p:spPr>
          <a:xfrm rot="1326009">
            <a:off x="5865399" y="4031093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>
            <p:custDataLst>
              <p:tags r:id="rId5"/>
            </p:custDataLst>
          </p:nvPr>
        </p:nvSpPr>
        <p:spPr>
          <a:xfrm rot="4524320">
            <a:off x="8094023" y="3641453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>
            <p:custDataLst>
              <p:tags r:id="rId6"/>
            </p:custDataLst>
          </p:nvPr>
        </p:nvSpPr>
        <p:spPr>
          <a:xfrm rot="6433972">
            <a:off x="10293464" y="3604114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38307" y="3599233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11122729" y="373291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5" name="Line 1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V="1">
            <a:off x="1235201" y="5075358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V="1">
            <a:off x="6103741" y="4972945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2527088" y="4753120"/>
            <a:ext cx="903835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9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7395428" y="4661240"/>
            <a:ext cx="903835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rc 58"/>
          <p:cNvSpPr/>
          <p:nvPr>
            <p:custDataLst>
              <p:tags r:id="rId11"/>
            </p:custDataLst>
          </p:nvPr>
        </p:nvSpPr>
        <p:spPr>
          <a:xfrm>
            <a:off x="9024664" y="4105701"/>
            <a:ext cx="1130540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/>
          <p:cNvSpPr/>
          <p:nvPr>
            <p:custDataLst>
              <p:tags r:id="rId12"/>
            </p:custDataLst>
          </p:nvPr>
        </p:nvSpPr>
        <p:spPr>
          <a:xfrm rot="10800000">
            <a:off x="9096690" y="4495356"/>
            <a:ext cx="1130540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5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83583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/>
              <a:t>1</a:t>
            </a:r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3269383" y="2803477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/>
          <p:cNvSpPr/>
          <p:nvPr/>
        </p:nvSpPr>
        <p:spPr>
          <a:xfrm>
            <a:off x="4518855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37535" y="2803477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6487007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72807" y="2801161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8422278" y="2458261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9697" y="2458261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</a:t>
            </a:r>
            <a:r>
              <a:rPr lang="en-US" sz="1350" dirty="0"/>
              <a:t>/0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6252" y="2482835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n/0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43890" y="2429589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t/1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438401" y="1871734"/>
            <a:ext cx="1093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a/0,n/0,t/0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39627" y="1806806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i/0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5591" y="4455152"/>
            <a:ext cx="465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a/0,n/0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93944" y="664864"/>
            <a:ext cx="8229600" cy="501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Mealy Machine that count # of occurrences of </a:t>
            </a:r>
            <a:r>
              <a:rPr lang="en-US" dirty="0" err="1" smtClean="0"/>
              <a:t>int</a:t>
            </a:r>
            <a:r>
              <a:rPr lang="en-US" dirty="0" smtClean="0"/>
              <a:t> where </a:t>
            </a:r>
            <a:r>
              <a:rPr lang="en-US" b="1" dirty="0" smtClean="0"/>
              <a:t>∑= {</a:t>
            </a:r>
            <a:r>
              <a:rPr lang="en-US" b="1" dirty="0" err="1" smtClean="0"/>
              <a:t>a,i,n,t</a:t>
            </a:r>
            <a:r>
              <a:rPr lang="en-US" b="1" dirty="0" smtClean="0"/>
              <a:t>}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a+i+n+t</a:t>
            </a:r>
            <a:r>
              <a:rPr lang="en-US" b="1" dirty="0" smtClean="0"/>
              <a:t>)*</a:t>
            </a:r>
            <a:r>
              <a:rPr lang="en-US" b="1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69072" y="339000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i</a:t>
            </a:r>
            <a:r>
              <a:rPr lang="en-US" sz="1350" dirty="0"/>
              <a:t>/0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2568" y="5338719"/>
            <a:ext cx="7900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a/0,n/0,t/0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81534" y="3390005"/>
            <a:ext cx="4650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a/0,t/0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29908" y="1441720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i/0</a:t>
            </a:r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911770" y="2310304"/>
            <a:ext cx="9525" cy="484934"/>
          </a:xfrm>
          <a:prstGeom prst="curvedConnector3">
            <a:avLst>
              <a:gd name="adj1" fmla="val 4235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4842343" y="2310303"/>
            <a:ext cx="9525" cy="484934"/>
          </a:xfrm>
          <a:prstGeom prst="curvedConnector3">
            <a:avLst>
              <a:gd name="adj1" fmla="val 4235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9" idx="4"/>
            <a:endCxn id="4" idx="4"/>
          </p:cNvCxnSpPr>
          <p:nvPr/>
        </p:nvCxnSpPr>
        <p:spPr>
          <a:xfrm rot="5400000">
            <a:off x="3894119" y="2181057"/>
            <a:ext cx="12700" cy="193527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12" idx="4"/>
            <a:endCxn id="9" idx="4"/>
          </p:cNvCxnSpPr>
          <p:nvPr/>
        </p:nvCxnSpPr>
        <p:spPr>
          <a:xfrm rot="5400000">
            <a:off x="5845831" y="2164617"/>
            <a:ext cx="12700" cy="196815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2" idx="5"/>
            <a:endCxn id="4" idx="3"/>
          </p:cNvCxnSpPr>
          <p:nvPr/>
        </p:nvCxnSpPr>
        <p:spPr>
          <a:xfrm rot="5400000">
            <a:off x="4878195" y="854081"/>
            <a:ext cx="12700" cy="4388358"/>
          </a:xfrm>
          <a:prstGeom prst="curvedConnector3">
            <a:avLst>
              <a:gd name="adj1" fmla="val 102185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8" idx="0"/>
            <a:endCxn id="9" idx="7"/>
          </p:cNvCxnSpPr>
          <p:nvPr/>
        </p:nvCxnSpPr>
        <p:spPr>
          <a:xfrm rot="16200000" flipH="1" flipV="1">
            <a:off x="6882168" y="680315"/>
            <a:ext cx="105065" cy="3660956"/>
          </a:xfrm>
          <a:prstGeom prst="curvedConnector3">
            <a:avLst>
              <a:gd name="adj1" fmla="val -5967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3"/>
          </p:cNvCxnSpPr>
          <p:nvPr/>
        </p:nvCxnSpPr>
        <p:spPr>
          <a:xfrm rot="10800000">
            <a:off x="2684018" y="3048260"/>
            <a:ext cx="5892565" cy="35572"/>
          </a:xfrm>
          <a:prstGeom prst="curvedConnector4">
            <a:avLst>
              <a:gd name="adj1" fmla="val 28286"/>
              <a:gd name="adj2" fmla="val -58897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45525" y="940316"/>
            <a:ext cx="685800" cy="713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0340149" y="21068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0357549" y="308383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2</a:t>
            </a:r>
            <a:endParaRPr lang="en-US" sz="1350" dirty="0"/>
          </a:p>
        </p:txBody>
      </p:sp>
      <p:sp>
        <p:nvSpPr>
          <p:cNvPr id="33" name="Oval 32"/>
          <p:cNvSpPr/>
          <p:nvPr/>
        </p:nvSpPr>
        <p:spPr>
          <a:xfrm>
            <a:off x="10357549" y="427718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  <a:endParaRPr lang="en-US" sz="1350" dirty="0"/>
          </a:p>
        </p:txBody>
      </p:sp>
      <p:sp>
        <p:nvSpPr>
          <p:cNvPr id="34" name="Oval 33"/>
          <p:cNvSpPr/>
          <p:nvPr/>
        </p:nvSpPr>
        <p:spPr>
          <a:xfrm>
            <a:off x="10357549" y="5592634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  <a:endParaRPr lang="en-US" sz="1350" dirty="0"/>
          </a:p>
        </p:txBody>
      </p:sp>
      <p:cxnSp>
        <p:nvCxnSpPr>
          <p:cNvPr id="14" name="Straight Arrow Connector 13"/>
          <p:cNvCxnSpPr>
            <a:stCxn id="30" idx="4"/>
            <a:endCxn id="31" idx="0"/>
          </p:cNvCxnSpPr>
          <p:nvPr/>
        </p:nvCxnSpPr>
        <p:spPr>
          <a:xfrm flipH="1">
            <a:off x="10683049" y="1653605"/>
            <a:ext cx="5376" cy="45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1" idx="4"/>
            <a:endCxn id="32" idx="0"/>
          </p:cNvCxnSpPr>
          <p:nvPr/>
        </p:nvCxnSpPr>
        <p:spPr>
          <a:xfrm>
            <a:off x="10683049" y="2792688"/>
            <a:ext cx="17400" cy="29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2" idx="4"/>
          </p:cNvCxnSpPr>
          <p:nvPr/>
        </p:nvCxnSpPr>
        <p:spPr>
          <a:xfrm>
            <a:off x="10700449" y="3769633"/>
            <a:ext cx="10006" cy="62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3" idx="4"/>
            <a:endCxn id="34" idx="0"/>
          </p:cNvCxnSpPr>
          <p:nvPr/>
        </p:nvCxnSpPr>
        <p:spPr>
          <a:xfrm>
            <a:off x="10700449" y="4962983"/>
            <a:ext cx="0" cy="62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842522" y="1716886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842522" y="2816784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i/0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842522" y="3916682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/0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10918010" y="5019395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t/1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0536964" y="417166"/>
            <a:ext cx="165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String=</a:t>
            </a:r>
            <a:r>
              <a:rPr lang="en-US" dirty="0" err="1" smtClean="0"/>
              <a:t>aint</a:t>
            </a:r>
            <a:endParaRPr lang="en-US" dirty="0" smtClean="0"/>
          </a:p>
          <a:p>
            <a:r>
              <a:rPr lang="en-US" dirty="0" err="1" smtClean="0"/>
              <a:t>Outut</a:t>
            </a:r>
            <a:r>
              <a:rPr lang="en-US" dirty="0" smtClean="0"/>
              <a:t> =0001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4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83583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-</a:t>
            </a:r>
          </a:p>
          <a:p>
            <a:pPr algn="ctr"/>
            <a:r>
              <a:rPr lang="en-US" sz="1350" dirty="0" smtClean="0"/>
              <a:t>1,0</a:t>
            </a:r>
            <a:endParaRPr lang="en-US" sz="1350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3269383" y="2803477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Oval 8"/>
          <p:cNvSpPr/>
          <p:nvPr/>
        </p:nvSpPr>
        <p:spPr>
          <a:xfrm>
            <a:off x="4518855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2,0</a:t>
            </a:r>
            <a:endParaRPr lang="en-US" sz="135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37535" y="2803477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6487007" y="246289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smtClean="0"/>
              <a:t>3,0</a:t>
            </a:r>
            <a:endParaRPr lang="en-US" sz="135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172807" y="2801161"/>
            <a:ext cx="1249472" cy="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8422278" y="2458261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 smtClean="0"/>
              <a:t>4,1</a:t>
            </a:r>
            <a:endParaRPr lang="en-US" sz="1350" dirty="0"/>
          </a:p>
        </p:txBody>
      </p:sp>
      <p:sp>
        <p:nvSpPr>
          <p:cNvPr id="21" name="TextBox 20"/>
          <p:cNvSpPr txBox="1"/>
          <p:nvPr/>
        </p:nvSpPr>
        <p:spPr>
          <a:xfrm>
            <a:off x="3419697" y="2458261"/>
            <a:ext cx="7327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i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5296252" y="2482835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n</a:t>
            </a:r>
            <a:endParaRPr lang="en-US" sz="1350" dirty="0"/>
          </a:p>
        </p:txBody>
      </p:sp>
      <p:sp>
        <p:nvSpPr>
          <p:cNvPr id="29" name="TextBox 28"/>
          <p:cNvSpPr txBox="1"/>
          <p:nvPr/>
        </p:nvSpPr>
        <p:spPr>
          <a:xfrm>
            <a:off x="7543890" y="2429589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/>
              <a:t>t</a:t>
            </a:r>
            <a:endParaRPr lang="en-US" sz="1350" dirty="0"/>
          </a:p>
        </p:txBody>
      </p:sp>
      <p:sp>
        <p:nvSpPr>
          <p:cNvPr id="46" name="TextBox 45"/>
          <p:cNvSpPr txBox="1"/>
          <p:nvPr/>
        </p:nvSpPr>
        <p:spPr>
          <a:xfrm>
            <a:off x="2438401" y="1871734"/>
            <a:ext cx="10931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a,n,t</a:t>
            </a:r>
            <a:endParaRPr lang="en-US" sz="1350" dirty="0"/>
          </a:p>
        </p:txBody>
      </p:sp>
      <p:sp>
        <p:nvSpPr>
          <p:cNvPr id="48" name="TextBox 47"/>
          <p:cNvSpPr txBox="1"/>
          <p:nvPr/>
        </p:nvSpPr>
        <p:spPr>
          <a:xfrm>
            <a:off x="4739627" y="1806806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i</a:t>
            </a:r>
            <a:endParaRPr lang="en-US" sz="1350" dirty="0"/>
          </a:p>
        </p:txBody>
      </p:sp>
      <p:sp>
        <p:nvSpPr>
          <p:cNvPr id="35" name="TextBox 34"/>
          <p:cNvSpPr txBox="1"/>
          <p:nvPr/>
        </p:nvSpPr>
        <p:spPr>
          <a:xfrm>
            <a:off x="4635591" y="4455152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a,n</a:t>
            </a:r>
            <a:endParaRPr lang="en-US" sz="135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93944" y="664864"/>
            <a:ext cx="8229600" cy="501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err="1" smtClean="0"/>
              <a:t>Mooray</a:t>
            </a:r>
            <a:r>
              <a:rPr lang="en-US" dirty="0" smtClean="0"/>
              <a:t> Machine that count # of occurrences on </a:t>
            </a:r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69072" y="3390004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i</a:t>
            </a:r>
            <a:endParaRPr lang="en-US" sz="1350" dirty="0"/>
          </a:p>
        </p:txBody>
      </p:sp>
      <p:sp>
        <p:nvSpPr>
          <p:cNvPr id="58" name="TextBox 57"/>
          <p:cNvSpPr txBox="1"/>
          <p:nvPr/>
        </p:nvSpPr>
        <p:spPr>
          <a:xfrm>
            <a:off x="4772568" y="5338719"/>
            <a:ext cx="79003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a,n,t</a:t>
            </a:r>
            <a:endParaRPr lang="en-US" sz="1350" dirty="0"/>
          </a:p>
        </p:txBody>
      </p:sp>
      <p:sp>
        <p:nvSpPr>
          <p:cNvPr id="60" name="TextBox 59"/>
          <p:cNvSpPr txBox="1"/>
          <p:nvPr/>
        </p:nvSpPr>
        <p:spPr>
          <a:xfrm>
            <a:off x="3881534" y="3390005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a,t</a:t>
            </a:r>
            <a:endParaRPr lang="en-US" sz="1350" dirty="0"/>
          </a:p>
        </p:txBody>
      </p:sp>
      <p:sp>
        <p:nvSpPr>
          <p:cNvPr id="61" name="TextBox 60"/>
          <p:cNvSpPr txBox="1"/>
          <p:nvPr/>
        </p:nvSpPr>
        <p:spPr>
          <a:xfrm>
            <a:off x="6829908" y="1441720"/>
            <a:ext cx="46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/>
              <a:t>i</a:t>
            </a:r>
            <a:endParaRPr lang="en-US" sz="1350" dirty="0"/>
          </a:p>
        </p:txBody>
      </p:sp>
      <p:cxnSp>
        <p:nvCxnSpPr>
          <p:cNvPr id="44" name="Curved Connector 43"/>
          <p:cNvCxnSpPr/>
          <p:nvPr/>
        </p:nvCxnSpPr>
        <p:spPr>
          <a:xfrm rot="5400000" flipH="1" flipV="1">
            <a:off x="2911770" y="2310304"/>
            <a:ext cx="9525" cy="484934"/>
          </a:xfrm>
          <a:prstGeom prst="curvedConnector3">
            <a:avLst>
              <a:gd name="adj1" fmla="val 4235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/>
          <p:nvPr/>
        </p:nvCxnSpPr>
        <p:spPr>
          <a:xfrm rot="5400000" flipH="1" flipV="1">
            <a:off x="4842343" y="2310303"/>
            <a:ext cx="9525" cy="484934"/>
          </a:xfrm>
          <a:prstGeom prst="curvedConnector3">
            <a:avLst>
              <a:gd name="adj1" fmla="val 4235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9" idx="4"/>
            <a:endCxn id="4" idx="4"/>
          </p:cNvCxnSpPr>
          <p:nvPr/>
        </p:nvCxnSpPr>
        <p:spPr>
          <a:xfrm rot="5400000">
            <a:off x="3894119" y="2181057"/>
            <a:ext cx="12700" cy="193527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/>
          <p:cNvCxnSpPr>
            <a:stCxn id="12" idx="4"/>
            <a:endCxn id="9" idx="4"/>
          </p:cNvCxnSpPr>
          <p:nvPr/>
        </p:nvCxnSpPr>
        <p:spPr>
          <a:xfrm rot="5400000">
            <a:off x="5845831" y="2164617"/>
            <a:ext cx="12700" cy="196815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12" idx="5"/>
            <a:endCxn id="4" idx="3"/>
          </p:cNvCxnSpPr>
          <p:nvPr/>
        </p:nvCxnSpPr>
        <p:spPr>
          <a:xfrm rot="5400000">
            <a:off x="4878195" y="854081"/>
            <a:ext cx="12700" cy="4388358"/>
          </a:xfrm>
          <a:prstGeom prst="curvedConnector3">
            <a:avLst>
              <a:gd name="adj1" fmla="val 102185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8" idx="0"/>
            <a:endCxn id="9" idx="7"/>
          </p:cNvCxnSpPr>
          <p:nvPr/>
        </p:nvCxnSpPr>
        <p:spPr>
          <a:xfrm rot="16200000" flipH="1" flipV="1">
            <a:off x="6882168" y="680315"/>
            <a:ext cx="105065" cy="3660956"/>
          </a:xfrm>
          <a:prstGeom prst="curvedConnector3">
            <a:avLst>
              <a:gd name="adj1" fmla="val -59673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endCxn id="4" idx="3"/>
          </p:cNvCxnSpPr>
          <p:nvPr/>
        </p:nvCxnSpPr>
        <p:spPr>
          <a:xfrm rot="10800000">
            <a:off x="2684018" y="3048260"/>
            <a:ext cx="5892565" cy="35572"/>
          </a:xfrm>
          <a:prstGeom prst="curvedConnector4">
            <a:avLst>
              <a:gd name="adj1" fmla="val 28286"/>
              <a:gd name="adj2" fmla="val -588974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345525" y="940316"/>
            <a:ext cx="685800" cy="7132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10340149" y="2106888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0357549" y="308383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  <a:p>
            <a:pPr algn="ctr"/>
            <a:r>
              <a:rPr lang="en-US" sz="1350" dirty="0"/>
              <a:t>2</a:t>
            </a:r>
            <a:endParaRPr lang="en-US" sz="1350" dirty="0"/>
          </a:p>
        </p:txBody>
      </p:sp>
      <p:sp>
        <p:nvSpPr>
          <p:cNvPr id="33" name="Oval 32"/>
          <p:cNvSpPr/>
          <p:nvPr/>
        </p:nvSpPr>
        <p:spPr>
          <a:xfrm>
            <a:off x="10357549" y="427718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</a:t>
            </a:r>
            <a:endParaRPr lang="en-US" sz="1350" dirty="0"/>
          </a:p>
        </p:txBody>
      </p:sp>
      <p:sp>
        <p:nvSpPr>
          <p:cNvPr id="34" name="Oval 33"/>
          <p:cNvSpPr/>
          <p:nvPr/>
        </p:nvSpPr>
        <p:spPr>
          <a:xfrm>
            <a:off x="10357549" y="5592634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4</a:t>
            </a:r>
            <a:endParaRPr lang="en-US" sz="1350" dirty="0"/>
          </a:p>
        </p:txBody>
      </p:sp>
      <p:cxnSp>
        <p:nvCxnSpPr>
          <p:cNvPr id="36" name="Straight Arrow Connector 35"/>
          <p:cNvCxnSpPr>
            <a:stCxn id="30" idx="4"/>
            <a:endCxn id="31" idx="0"/>
          </p:cNvCxnSpPr>
          <p:nvPr/>
        </p:nvCxnSpPr>
        <p:spPr>
          <a:xfrm flipH="1">
            <a:off x="10683049" y="1653605"/>
            <a:ext cx="5376" cy="45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4"/>
            <a:endCxn id="32" idx="0"/>
          </p:cNvCxnSpPr>
          <p:nvPr/>
        </p:nvCxnSpPr>
        <p:spPr>
          <a:xfrm>
            <a:off x="10683049" y="2792688"/>
            <a:ext cx="17400" cy="291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</p:cNvCxnSpPr>
          <p:nvPr/>
        </p:nvCxnSpPr>
        <p:spPr>
          <a:xfrm>
            <a:off x="10700449" y="3769633"/>
            <a:ext cx="10006" cy="62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4"/>
            <a:endCxn id="34" idx="0"/>
          </p:cNvCxnSpPr>
          <p:nvPr/>
        </p:nvCxnSpPr>
        <p:spPr>
          <a:xfrm>
            <a:off x="10700449" y="4962983"/>
            <a:ext cx="0" cy="62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842522" y="1716886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842522" y="2816784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842522" y="3916682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0918010" y="5019395"/>
            <a:ext cx="80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0536964" y="417166"/>
            <a:ext cx="165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String=</a:t>
            </a:r>
            <a:r>
              <a:rPr lang="en-US" dirty="0" err="1" smtClean="0"/>
              <a:t>aint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622565" y="1046370"/>
            <a:ext cx="5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698035" y="2372867"/>
            <a:ext cx="5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655393" y="3242067"/>
            <a:ext cx="5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698035" y="4392538"/>
            <a:ext cx="5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9759344" y="5909102"/>
            <a:ext cx="59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Moore Machine to Mealy </a:t>
            </a:r>
            <a:r>
              <a:rPr lang="en-US" b="1" dirty="0" smtClean="0"/>
              <a:t>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/>
              <a:t> − Moore Machine</a:t>
            </a:r>
          </a:p>
          <a:p>
            <a:r>
              <a:rPr lang="en-US" b="1" dirty="0"/>
              <a:t>Output</a:t>
            </a:r>
            <a:r>
              <a:rPr lang="en-US" dirty="0"/>
              <a:t> − Mealy Machine</a:t>
            </a:r>
          </a:p>
          <a:p>
            <a:r>
              <a:rPr lang="en-US" b="1" dirty="0"/>
              <a:t>Step 1</a:t>
            </a:r>
            <a:r>
              <a:rPr lang="en-US" dirty="0"/>
              <a:t> − Take a blank Mealy Machine transition table format.</a:t>
            </a:r>
          </a:p>
          <a:p>
            <a:r>
              <a:rPr lang="en-US" b="1" dirty="0"/>
              <a:t>Step 2</a:t>
            </a:r>
            <a:r>
              <a:rPr lang="en-US" dirty="0"/>
              <a:t> − Copy all the Moore Machine transition states into this table format.</a:t>
            </a:r>
          </a:p>
          <a:p>
            <a:r>
              <a:rPr lang="en-US" b="1" dirty="0"/>
              <a:t>Step 3</a:t>
            </a:r>
            <a:r>
              <a:rPr lang="en-US" dirty="0"/>
              <a:t> − Check the present states and their corresponding outputs in the Moore Machine state table; if for a state Q</a:t>
            </a:r>
            <a:r>
              <a:rPr lang="en-US" baseline="-25000" dirty="0"/>
              <a:t>i</a:t>
            </a:r>
            <a:r>
              <a:rPr lang="en-US" dirty="0"/>
              <a:t> output is m, copy it into the output columns of the Mealy Machine state table wherever Q</a:t>
            </a:r>
            <a:r>
              <a:rPr lang="en-US" baseline="-25000" dirty="0"/>
              <a:t>i</a:t>
            </a:r>
            <a:r>
              <a:rPr lang="en-US" dirty="0"/>
              <a:t> appears in the next state.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3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only used automata to define languages but more </a:t>
            </a:r>
            <a:r>
              <a:rPr lang="en-US" b="1" i="1" dirty="0"/>
              <a:t>powerful models </a:t>
            </a:r>
            <a:r>
              <a:rPr lang="en-US" dirty="0"/>
              <a:t>allow one to </a:t>
            </a:r>
            <a:r>
              <a:rPr lang="en-US" b="1" i="1" dirty="0"/>
              <a:t>define functions or even relations between words. </a:t>
            </a:r>
            <a:endParaRPr lang="en-US" b="1" i="1" dirty="0" smtClean="0"/>
          </a:p>
          <a:p>
            <a:r>
              <a:rPr lang="en-US" dirty="0" smtClean="0"/>
              <a:t>These </a:t>
            </a:r>
            <a:r>
              <a:rPr lang="en-US" dirty="0"/>
              <a:t>automata </a:t>
            </a:r>
            <a:r>
              <a:rPr lang="en-US" b="1" i="1" dirty="0"/>
              <a:t>not only read an input word but they also produce an output</a:t>
            </a:r>
            <a:r>
              <a:rPr lang="en-US" dirty="0"/>
              <a:t>. Such devices are also called </a:t>
            </a:r>
            <a:r>
              <a:rPr lang="en-US" b="1" i="1" dirty="0" smtClean="0"/>
              <a:t>transducers.</a:t>
            </a:r>
          </a:p>
          <a:p>
            <a:r>
              <a:rPr lang="en-US" dirty="0" smtClean="0"/>
              <a:t>Transducers are machines with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Moore Machine to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/>
              <a:t>us consider the </a:t>
            </a:r>
            <a:r>
              <a:rPr lang="en-US" dirty="0" smtClean="0"/>
              <a:t>following </a:t>
            </a:r>
            <a:r>
              <a:rPr lang="en-US" dirty="0"/>
              <a:t>Moore machine </a:t>
            </a:r>
            <a:r>
              <a:rPr lang="en-US" dirty="0" smtClean="0"/>
              <a:t>−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554328" y="272113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Present State</a:t>
                      </a: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→ 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9934" y="5544542"/>
            <a:ext cx="867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Now we apply Algorithm 4 to convert it to Mealy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Moore Machine to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1 &amp; 2</a:t>
            </a:r>
            <a:r>
              <a:rPr lang="en-US" dirty="0"/>
              <a:t> −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78192"/>
              </p:ext>
            </p:extLst>
          </p:nvPr>
        </p:nvGraphicFramePr>
        <p:xfrm>
          <a:off x="1786341" y="2876013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→ 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Moore Machine to Mealy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3</a:t>
            </a:r>
            <a:r>
              <a:rPr lang="en-US" dirty="0"/>
              <a:t> −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786341" y="2876013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endParaRPr lang="en-US" sz="1800" b="1" i="0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 State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=&gt; 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09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Mealy Machine </a:t>
            </a:r>
            <a:r>
              <a:rPr lang="en-US" b="1" dirty="0"/>
              <a:t>to </a:t>
            </a:r>
            <a:r>
              <a:rPr lang="en-US" b="1" dirty="0" smtClean="0"/>
              <a:t>Moore Machine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Algorithm 5</a:t>
            </a:r>
            <a:endParaRPr lang="en-US" sz="3200" b="1" dirty="0"/>
          </a:p>
          <a:p>
            <a:r>
              <a:rPr lang="en-US" b="1" dirty="0"/>
              <a:t>Input</a:t>
            </a:r>
            <a:r>
              <a:rPr lang="en-US" dirty="0"/>
              <a:t> − Mealy Machine</a:t>
            </a:r>
          </a:p>
          <a:p>
            <a:r>
              <a:rPr lang="en-US" b="1" dirty="0"/>
              <a:t>Output</a:t>
            </a:r>
            <a:r>
              <a:rPr lang="en-US" dirty="0"/>
              <a:t> − Moore Machine</a:t>
            </a:r>
          </a:p>
          <a:p>
            <a:r>
              <a:rPr lang="en-US" b="1" dirty="0"/>
              <a:t>Step 1</a:t>
            </a:r>
            <a:r>
              <a:rPr lang="en-US" dirty="0"/>
              <a:t> − Calculate the number of different outputs for each state (Q</a:t>
            </a:r>
            <a:r>
              <a:rPr lang="en-US" baseline="-25000" dirty="0"/>
              <a:t>i</a:t>
            </a:r>
            <a:r>
              <a:rPr lang="en-US" dirty="0"/>
              <a:t>) that are available in the state table of the Mealy machine.</a:t>
            </a:r>
          </a:p>
          <a:p>
            <a:r>
              <a:rPr lang="en-US" b="1" dirty="0"/>
              <a:t>Step 2</a:t>
            </a:r>
            <a:r>
              <a:rPr lang="en-US" dirty="0"/>
              <a:t> − If all the outputs of Qi are same, copy state Q</a:t>
            </a:r>
            <a:r>
              <a:rPr lang="en-US" baseline="-25000" dirty="0"/>
              <a:t>i</a:t>
            </a:r>
            <a:r>
              <a:rPr lang="en-US" dirty="0"/>
              <a:t>. If it has n distinct outputs, break Q</a:t>
            </a:r>
            <a:r>
              <a:rPr lang="en-US" baseline="-25000" dirty="0"/>
              <a:t>i</a:t>
            </a:r>
            <a:r>
              <a:rPr lang="en-US" dirty="0"/>
              <a:t> into n states as Q</a:t>
            </a:r>
            <a:r>
              <a:rPr lang="en-US" baseline="-25000" dirty="0"/>
              <a:t>in</a:t>
            </a:r>
            <a:r>
              <a:rPr lang="en-US" dirty="0"/>
              <a:t> where </a:t>
            </a:r>
            <a:r>
              <a:rPr lang="en-US" b="1" dirty="0"/>
              <a:t>n</a:t>
            </a:r>
            <a:r>
              <a:rPr lang="en-US" dirty="0"/>
              <a:t> = 0, 1, 2.......</a:t>
            </a:r>
          </a:p>
          <a:p>
            <a:r>
              <a:rPr lang="en-US" b="1" dirty="0"/>
              <a:t>Step 3</a:t>
            </a:r>
            <a:r>
              <a:rPr lang="en-US" dirty="0"/>
              <a:t> − If the output of the initial state is 1, insert a new initial state at the beginning which gives 0 output.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Machine to Moore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consider the following Mealy Machine −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9934" y="5715298"/>
            <a:ext cx="8672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states ‘a’ and ‘d’ give only 1 and 0 outputs respectively, so we retain states ‘a’ and ‘d’. But states ‘b’ and ‘c’ produce different outputs (1 and 0). So, we divide </a:t>
            </a:r>
            <a:r>
              <a:rPr lang="en-US" b="1" dirty="0"/>
              <a:t>b</a:t>
            </a:r>
            <a:r>
              <a:rPr lang="en-US" dirty="0"/>
              <a:t> into </a:t>
            </a:r>
            <a:r>
              <a:rPr lang="en-US" b="1" dirty="0"/>
              <a:t>b</a:t>
            </a:r>
            <a:r>
              <a:rPr lang="en-US" b="1" baseline="-25000" dirty="0"/>
              <a:t>0</a:t>
            </a:r>
            <a:r>
              <a:rPr lang="en-US" b="1" dirty="0"/>
              <a:t>, b</a:t>
            </a:r>
            <a:r>
              <a:rPr lang="en-US" b="1" baseline="-25000" dirty="0"/>
              <a:t>1</a:t>
            </a:r>
            <a:r>
              <a:rPr lang="en-US" dirty="0"/>
              <a:t> and </a:t>
            </a:r>
            <a:r>
              <a:rPr lang="en-US" b="1" dirty="0"/>
              <a:t>c</a:t>
            </a:r>
            <a:r>
              <a:rPr lang="en-US" dirty="0"/>
              <a:t> into </a:t>
            </a:r>
            <a:r>
              <a:rPr lang="en-US" b="1" dirty="0"/>
              <a:t>c</a:t>
            </a:r>
            <a:r>
              <a:rPr lang="en-US" b="1" baseline="-25000" dirty="0"/>
              <a:t>0</a:t>
            </a:r>
            <a:r>
              <a:rPr lang="en-US" b="1" dirty="0"/>
              <a:t>, c</a:t>
            </a:r>
            <a:r>
              <a:rPr lang="en-US" b="1" baseline="-25000" dirty="0"/>
              <a:t>1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719001"/>
              </p:ext>
            </p:extLst>
          </p:nvPr>
        </p:nvGraphicFramePr>
        <p:xfrm>
          <a:off x="1282131" y="2507774"/>
          <a:ext cx="8128000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Present State</a:t>
                      </a:r>
                    </a:p>
                  </a:txBody>
                  <a:tcPr marL="76200" marR="76200" marT="76200" marB="76200" anchor="ctr"/>
                </a:tc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→ </a:t>
                      </a:r>
                      <a:r>
                        <a:rPr lang="en-US" b="1" dirty="0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b="1" dirty="0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56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Machine to Moore Machine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732203"/>
              </p:ext>
            </p:extLst>
          </p:nvPr>
        </p:nvGraphicFramePr>
        <p:xfrm>
          <a:off x="838200" y="2357888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Present State</a:t>
                      </a: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→ 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b1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b0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b1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c0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b0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mtClean="0">
                          <a:effectLst/>
                        </a:rPr>
                        <a:t>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smtClean="0">
                          <a:effectLst/>
                        </a:rPr>
                        <a:t>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4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Mealy Machine to Moore Machine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2357888"/>
          <a:ext cx="105156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Present State</a:t>
                      </a:r>
                    </a:p>
                  </a:txBody>
                  <a:tcPr marL="76200" marR="76200" marT="76200" marB="76200" anchor="ctr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Next State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Output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 = 1</a:t>
                      </a:r>
                    </a:p>
                  </a:txBody>
                  <a:tcPr marL="76200" marR="76200" marT="76200" marB="7620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→ 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C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b</a:t>
                      </a:r>
                      <a:r>
                        <a:rPr lang="en-US" baseline="-25000">
                          <a:effectLst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0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061" y="9059"/>
            <a:ext cx="10515600" cy="74144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Mealy to Moore Conversion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5490" y="597081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Mealy Machine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52868" y="597081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Moore </a:t>
            </a:r>
            <a:r>
              <a:rPr lang="en-US" sz="3200" b="1" dirty="0" smtClean="0"/>
              <a:t>Machine</a:t>
            </a:r>
            <a:endParaRPr lang="en-US" sz="3200" b="1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03611"/>
              </p:ext>
            </p:extLst>
          </p:nvPr>
        </p:nvGraphicFramePr>
        <p:xfrm>
          <a:off x="6291082" y="1327424"/>
          <a:ext cx="5725160" cy="155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/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37070"/>
              </p:ext>
            </p:extLst>
          </p:nvPr>
        </p:nvGraphicFramePr>
        <p:xfrm>
          <a:off x="111094" y="4691641"/>
          <a:ext cx="4888968" cy="1292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9656"/>
                <a:gridCol w="1629656"/>
                <a:gridCol w="1629656"/>
              </a:tblGrid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q4,1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q3, </a:t>
                      </a:r>
                      <a:r>
                        <a:rPr lang="en-GB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q1,1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smtClean="0">
                          <a:effectLst/>
                        </a:rPr>
                        <a:t>q2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q1,1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smtClean="0">
                          <a:effectLst/>
                        </a:rPr>
                        <a:t>q2,0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q0,1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54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q3,0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q2,1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30" name="Oval 29"/>
          <p:cNvSpPr/>
          <p:nvPr/>
        </p:nvSpPr>
        <p:spPr>
          <a:xfrm>
            <a:off x="219427" y="2677399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600" baseline="-25000" dirty="0" smtClean="0"/>
              <a:t>0</a:t>
            </a:r>
            <a:endParaRPr lang="en-US" baseline="-25000" dirty="0"/>
          </a:p>
        </p:txBody>
      </p:sp>
      <p:sp>
        <p:nvSpPr>
          <p:cNvPr id="61" name="Oval 60"/>
          <p:cNvSpPr/>
          <p:nvPr/>
        </p:nvSpPr>
        <p:spPr>
          <a:xfrm>
            <a:off x="2174989" y="1607170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600" baseline="-25000" dirty="0" smtClean="0"/>
              <a:t>1</a:t>
            </a:r>
            <a:endParaRPr lang="en-US" baseline="-25000" dirty="0"/>
          </a:p>
        </p:txBody>
      </p:sp>
      <p:sp>
        <p:nvSpPr>
          <p:cNvPr id="62" name="Oval 61"/>
          <p:cNvSpPr/>
          <p:nvPr/>
        </p:nvSpPr>
        <p:spPr>
          <a:xfrm>
            <a:off x="4576358" y="2685408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600" baseline="-25000" dirty="0" smtClean="0"/>
              <a:t>2</a:t>
            </a:r>
            <a:endParaRPr lang="en-US" baseline="-25000" dirty="0"/>
          </a:p>
        </p:txBody>
      </p:sp>
      <p:sp>
        <p:nvSpPr>
          <p:cNvPr id="63" name="Oval 62"/>
          <p:cNvSpPr/>
          <p:nvPr/>
        </p:nvSpPr>
        <p:spPr>
          <a:xfrm>
            <a:off x="2174988" y="4051732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600" baseline="-25000" dirty="0"/>
              <a:t>3</a:t>
            </a:r>
            <a:endParaRPr lang="en-US" baseline="-25000" dirty="0"/>
          </a:p>
        </p:txBody>
      </p:sp>
      <p:sp>
        <p:nvSpPr>
          <p:cNvPr id="64" name="Oval 63"/>
          <p:cNvSpPr/>
          <p:nvPr/>
        </p:nvSpPr>
        <p:spPr>
          <a:xfrm>
            <a:off x="2174988" y="2704578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r>
              <a:rPr lang="en-US" sz="1600" baseline="-25000" dirty="0"/>
              <a:t>4</a:t>
            </a:r>
            <a:endParaRPr lang="en-US" baseline="-25000" dirty="0"/>
          </a:p>
        </p:txBody>
      </p:sp>
      <p:cxnSp>
        <p:nvCxnSpPr>
          <p:cNvPr id="32" name="Straight Arrow Connector 31"/>
          <p:cNvCxnSpPr>
            <a:stCxn id="30" idx="6"/>
            <a:endCxn id="64" idx="2"/>
          </p:cNvCxnSpPr>
          <p:nvPr/>
        </p:nvCxnSpPr>
        <p:spPr>
          <a:xfrm>
            <a:off x="769114" y="2908136"/>
            <a:ext cx="1405874" cy="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55647" y="2549408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640138" y="251290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2448838" y="3287701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77124" y="1765309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739328" y="1753768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a/1</a:t>
            </a:r>
            <a:endParaRPr lang="en-US" dirty="0"/>
          </a:p>
        </p:txBody>
      </p:sp>
      <p:cxnSp>
        <p:nvCxnSpPr>
          <p:cNvPr id="70" name="Straight Arrow Connector 69"/>
          <p:cNvCxnSpPr>
            <a:endCxn id="62" idx="2"/>
          </p:cNvCxnSpPr>
          <p:nvPr/>
        </p:nvCxnSpPr>
        <p:spPr>
          <a:xfrm flipV="1">
            <a:off x="2765242" y="2916145"/>
            <a:ext cx="1811116" cy="2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5"/>
            <a:endCxn id="63" idx="1"/>
          </p:cNvCxnSpPr>
          <p:nvPr/>
        </p:nvCxnSpPr>
        <p:spPr>
          <a:xfrm>
            <a:off x="688614" y="3071291"/>
            <a:ext cx="1566874" cy="10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63" idx="6"/>
            <a:endCxn id="62" idx="3"/>
          </p:cNvCxnSpPr>
          <p:nvPr/>
        </p:nvCxnSpPr>
        <p:spPr>
          <a:xfrm flipV="1">
            <a:off x="2724675" y="3079300"/>
            <a:ext cx="1932183" cy="120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1" idx="2"/>
            <a:endCxn id="30" idx="0"/>
          </p:cNvCxnSpPr>
          <p:nvPr/>
        </p:nvCxnSpPr>
        <p:spPr>
          <a:xfrm flipH="1">
            <a:off x="494271" y="1837907"/>
            <a:ext cx="1680718" cy="83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0"/>
            <a:endCxn id="61" idx="6"/>
          </p:cNvCxnSpPr>
          <p:nvPr/>
        </p:nvCxnSpPr>
        <p:spPr>
          <a:xfrm flipH="1" flipV="1">
            <a:off x="2724676" y="1837907"/>
            <a:ext cx="2126526" cy="8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4"/>
            <a:endCxn id="63" idx="0"/>
          </p:cNvCxnSpPr>
          <p:nvPr/>
        </p:nvCxnSpPr>
        <p:spPr>
          <a:xfrm>
            <a:off x="2449832" y="3166051"/>
            <a:ext cx="0" cy="8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3427768" y="3708227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a/0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1293528" y="3259559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cxnSp>
        <p:nvCxnSpPr>
          <p:cNvPr id="80" name="Curved Connector 79"/>
          <p:cNvCxnSpPr/>
          <p:nvPr/>
        </p:nvCxnSpPr>
        <p:spPr>
          <a:xfrm rot="5400000" flipH="1">
            <a:off x="562569" y="2729708"/>
            <a:ext cx="1374333" cy="1955561"/>
          </a:xfrm>
          <a:prstGeom prst="curvedConnector3">
            <a:avLst>
              <a:gd name="adj1" fmla="val -4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06642" y="3698533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cxnSp>
        <p:nvCxnSpPr>
          <p:cNvPr id="86" name="Curved Connector 85"/>
          <p:cNvCxnSpPr>
            <a:stCxn id="61" idx="1"/>
            <a:endCxn id="61" idx="7"/>
          </p:cNvCxnSpPr>
          <p:nvPr/>
        </p:nvCxnSpPr>
        <p:spPr>
          <a:xfrm rot="5400000" flipH="1" flipV="1">
            <a:off x="2449832" y="1480408"/>
            <a:ext cx="12700" cy="388687"/>
          </a:xfrm>
          <a:prstGeom prst="curvedConnector3">
            <a:avLst>
              <a:gd name="adj1" fmla="val 2332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05271" y="1243087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b/1</a:t>
            </a:r>
            <a:endParaRPr lang="en-US" dirty="0"/>
          </a:p>
        </p:txBody>
      </p:sp>
      <p:cxnSp>
        <p:nvCxnSpPr>
          <p:cNvPr id="89" name="Curved Connector 88"/>
          <p:cNvCxnSpPr>
            <a:stCxn id="62" idx="0"/>
            <a:endCxn id="62" idx="6"/>
          </p:cNvCxnSpPr>
          <p:nvPr/>
        </p:nvCxnSpPr>
        <p:spPr>
          <a:xfrm rot="16200000" flipH="1">
            <a:off x="4873254" y="2663355"/>
            <a:ext cx="230737" cy="274843"/>
          </a:xfrm>
          <a:prstGeom prst="curvedConnector4">
            <a:avLst>
              <a:gd name="adj1" fmla="val -99074"/>
              <a:gd name="adj2" fmla="val 1831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4988622" y="2123332"/>
            <a:ext cx="513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b/0</a:t>
            </a: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6358071" y="4279935"/>
            <a:ext cx="652665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00,0</a:t>
            </a:r>
            <a:endParaRPr lang="en-US" sz="1200" baseline="-25000" dirty="0"/>
          </a:p>
        </p:txBody>
      </p:sp>
      <p:sp>
        <p:nvSpPr>
          <p:cNvPr id="117" name="Oval 116"/>
          <p:cNvSpPr/>
          <p:nvPr/>
        </p:nvSpPr>
        <p:spPr>
          <a:xfrm>
            <a:off x="8416611" y="3209706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1,1</a:t>
            </a:r>
            <a:endParaRPr lang="en-US" sz="1200" baseline="-25000" dirty="0"/>
          </a:p>
        </p:txBody>
      </p:sp>
      <p:sp>
        <p:nvSpPr>
          <p:cNvPr id="118" name="Oval 117"/>
          <p:cNvSpPr/>
          <p:nvPr/>
        </p:nvSpPr>
        <p:spPr>
          <a:xfrm>
            <a:off x="10817980" y="4287944"/>
            <a:ext cx="601037" cy="5741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2.0,0</a:t>
            </a:r>
            <a:endParaRPr lang="en-US" sz="1200" baseline="-25000" dirty="0"/>
          </a:p>
        </p:txBody>
      </p:sp>
      <p:sp>
        <p:nvSpPr>
          <p:cNvPr id="119" name="Oval 118"/>
          <p:cNvSpPr/>
          <p:nvPr/>
        </p:nvSpPr>
        <p:spPr>
          <a:xfrm>
            <a:off x="8416610" y="5654268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3,0</a:t>
            </a:r>
            <a:endParaRPr lang="en-US" sz="1200" baseline="-25000" dirty="0"/>
          </a:p>
        </p:txBody>
      </p:sp>
      <p:sp>
        <p:nvSpPr>
          <p:cNvPr id="120" name="Oval 119"/>
          <p:cNvSpPr/>
          <p:nvPr/>
        </p:nvSpPr>
        <p:spPr>
          <a:xfrm>
            <a:off x="8416610" y="4307114"/>
            <a:ext cx="549687" cy="4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4,1</a:t>
            </a:r>
            <a:endParaRPr lang="en-US" sz="1200" baseline="-25000" dirty="0"/>
          </a:p>
        </p:txBody>
      </p:sp>
      <p:cxnSp>
        <p:nvCxnSpPr>
          <p:cNvPr id="121" name="Straight Arrow Connector 120"/>
          <p:cNvCxnSpPr>
            <a:stCxn id="116" idx="6"/>
            <a:endCxn id="120" idx="2"/>
          </p:cNvCxnSpPr>
          <p:nvPr/>
        </p:nvCxnSpPr>
        <p:spPr>
          <a:xfrm>
            <a:off x="7010736" y="4510672"/>
            <a:ext cx="1405874" cy="2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397269" y="415194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9366094" y="4522646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8690460" y="4890237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6933186" y="3137227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9980950" y="335630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128" name="Straight Arrow Connector 127"/>
          <p:cNvCxnSpPr>
            <a:stCxn id="116" idx="5"/>
            <a:endCxn id="119" idx="1"/>
          </p:cNvCxnSpPr>
          <p:nvPr/>
        </p:nvCxnSpPr>
        <p:spPr>
          <a:xfrm>
            <a:off x="6915155" y="4673827"/>
            <a:ext cx="1581955" cy="1048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V="1">
            <a:off x="8890953" y="4640784"/>
            <a:ext cx="1939703" cy="110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8" idx="0"/>
            <a:endCxn id="117" idx="6"/>
          </p:cNvCxnSpPr>
          <p:nvPr/>
        </p:nvCxnSpPr>
        <p:spPr>
          <a:xfrm flipH="1" flipV="1">
            <a:off x="8966298" y="3440443"/>
            <a:ext cx="2152201" cy="84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4"/>
            <a:endCxn id="119" idx="0"/>
          </p:cNvCxnSpPr>
          <p:nvPr/>
        </p:nvCxnSpPr>
        <p:spPr>
          <a:xfrm>
            <a:off x="8691454" y="4768587"/>
            <a:ext cx="0" cy="8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9669390" y="531076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7535150" y="486209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7" name="Curved Connector 136"/>
          <p:cNvCxnSpPr>
            <a:stCxn id="117" idx="1"/>
            <a:endCxn id="117" idx="7"/>
          </p:cNvCxnSpPr>
          <p:nvPr/>
        </p:nvCxnSpPr>
        <p:spPr>
          <a:xfrm rot="5400000" flipH="1" flipV="1">
            <a:off x="8691454" y="3082944"/>
            <a:ext cx="12700" cy="388687"/>
          </a:xfrm>
          <a:prstGeom prst="curvedConnector3">
            <a:avLst>
              <a:gd name="adj1" fmla="val 23321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746893" y="284562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39" name="Curved Connector 138"/>
          <p:cNvCxnSpPr>
            <a:stCxn id="118" idx="0"/>
            <a:endCxn id="118" idx="6"/>
          </p:cNvCxnSpPr>
          <p:nvPr/>
        </p:nvCxnSpPr>
        <p:spPr>
          <a:xfrm rot="16200000" flipH="1">
            <a:off x="11125220" y="4281223"/>
            <a:ext cx="287076" cy="300518"/>
          </a:xfrm>
          <a:prstGeom prst="curvedConnector4">
            <a:avLst>
              <a:gd name="adj1" fmla="val -79630"/>
              <a:gd name="adj2" fmla="val 17606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/>
          <p:cNvSpPr/>
          <p:nvPr/>
        </p:nvSpPr>
        <p:spPr>
          <a:xfrm>
            <a:off x="7517431" y="3487174"/>
            <a:ext cx="624337" cy="501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01, 1</a:t>
            </a:r>
            <a:endParaRPr lang="en-US" sz="1200" baseline="-25000" dirty="0"/>
          </a:p>
        </p:txBody>
      </p:sp>
      <p:cxnSp>
        <p:nvCxnSpPr>
          <p:cNvPr id="145" name="Curved Connector 144"/>
          <p:cNvCxnSpPr>
            <a:stCxn id="117" idx="1"/>
            <a:endCxn id="116" idx="1"/>
          </p:cNvCxnSpPr>
          <p:nvPr/>
        </p:nvCxnSpPr>
        <p:spPr>
          <a:xfrm rot="16200000" flipH="1" flipV="1">
            <a:off x="6940267" y="2790671"/>
            <a:ext cx="1070229" cy="2043459"/>
          </a:xfrm>
          <a:prstGeom prst="curvedConnector3">
            <a:avLst>
              <a:gd name="adj1" fmla="val -276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0817980" y="5495429"/>
            <a:ext cx="601037" cy="5244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</a:t>
            </a:r>
            <a:r>
              <a:rPr lang="en-US" sz="1200" baseline="-25000" dirty="0" smtClean="0"/>
              <a:t>2.1,0</a:t>
            </a:r>
            <a:endParaRPr lang="en-US" sz="1200" baseline="-25000" dirty="0"/>
          </a:p>
        </p:txBody>
      </p:sp>
      <p:cxnSp>
        <p:nvCxnSpPr>
          <p:cNvPr id="157" name="Straight Arrow Connector 156"/>
          <p:cNvCxnSpPr>
            <a:stCxn id="140" idx="5"/>
            <a:endCxn id="120" idx="0"/>
          </p:cNvCxnSpPr>
          <p:nvPr/>
        </p:nvCxnSpPr>
        <p:spPr>
          <a:xfrm>
            <a:off x="8050336" y="3915327"/>
            <a:ext cx="641118" cy="391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8249125" y="3819003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60" name="Straight Arrow Connector 159"/>
          <p:cNvCxnSpPr>
            <a:stCxn id="140" idx="4"/>
            <a:endCxn id="119" idx="0"/>
          </p:cNvCxnSpPr>
          <p:nvPr/>
        </p:nvCxnSpPr>
        <p:spPr>
          <a:xfrm>
            <a:off x="7829600" y="3988787"/>
            <a:ext cx="861854" cy="166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8014784" y="460628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62" name="Rectangle 161"/>
          <p:cNvSpPr/>
          <p:nvPr/>
        </p:nvSpPr>
        <p:spPr>
          <a:xfrm>
            <a:off x="11233904" y="378261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68" name="Curved Connector 167"/>
          <p:cNvCxnSpPr/>
          <p:nvPr/>
        </p:nvCxnSpPr>
        <p:spPr>
          <a:xfrm flipH="1" flipV="1">
            <a:off x="8903629" y="3306719"/>
            <a:ext cx="2533219" cy="2480391"/>
          </a:xfrm>
          <a:prstGeom prst="curvedConnector4">
            <a:avLst>
              <a:gd name="adj1" fmla="val -15096"/>
              <a:gd name="adj2" fmla="val 111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11350460" y="298697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72" name="Straight Arrow Connector 171"/>
          <p:cNvCxnSpPr>
            <a:stCxn id="147" idx="0"/>
            <a:endCxn id="118" idx="4"/>
          </p:cNvCxnSpPr>
          <p:nvPr/>
        </p:nvCxnSpPr>
        <p:spPr>
          <a:xfrm flipV="1">
            <a:off x="11118499" y="4862095"/>
            <a:ext cx="0" cy="63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11183362" y="499409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0" name="Straight Arrow Connector 189"/>
          <p:cNvCxnSpPr>
            <a:stCxn id="119" idx="1"/>
            <a:endCxn id="140" idx="3"/>
          </p:cNvCxnSpPr>
          <p:nvPr/>
        </p:nvCxnSpPr>
        <p:spPr>
          <a:xfrm flipH="1" flipV="1">
            <a:off x="7608863" y="3915327"/>
            <a:ext cx="888247" cy="1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7720596" y="447258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94" name="Straight Arrow Connector 193"/>
          <p:cNvCxnSpPr>
            <a:stCxn id="120" idx="6"/>
            <a:endCxn id="147" idx="1"/>
          </p:cNvCxnSpPr>
          <p:nvPr/>
        </p:nvCxnSpPr>
        <p:spPr>
          <a:xfrm>
            <a:off x="8966297" y="4537851"/>
            <a:ext cx="1939703" cy="1034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06061" y="9059"/>
            <a:ext cx="10515600" cy="741446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 smtClean="0"/>
              <a:t>Mealy to Moore Conversion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65490" y="597081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Mealy Machine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8295662" y="569044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25663" y="5806818"/>
            <a:ext cx="82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</a:t>
            </a:r>
            <a:r>
              <a:rPr lang="en-US" dirty="0" smtClean="0"/>
              <a:t>11,1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420423">
            <a:off x="9322546" y="4810400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55434" y="2747205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452868" y="597081"/>
            <a:ext cx="3143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Moore </a:t>
            </a:r>
            <a:r>
              <a:rPr lang="en-US" sz="3200" b="1" dirty="0" smtClean="0"/>
              <a:t>Machine</a:t>
            </a:r>
            <a:endParaRPr lang="en-US" sz="3200" b="1" dirty="0"/>
          </a:p>
        </p:txBody>
      </p:sp>
      <p:sp>
        <p:nvSpPr>
          <p:cNvPr id="22" name="Oval 21"/>
          <p:cNvSpPr/>
          <p:nvPr/>
        </p:nvSpPr>
        <p:spPr>
          <a:xfrm>
            <a:off x="6486706" y="4192048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253959" y="4189144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 rot="420423">
            <a:off x="6031284" y="369569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71303" y="424465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0081488" y="4150691"/>
            <a:ext cx="900752" cy="944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566710" y="4345790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</a:t>
            </a:r>
            <a:r>
              <a:rPr lang="en-US" dirty="0" smtClean="0"/>
              <a:t>0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325663" y="4331012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</a:t>
            </a:r>
            <a:r>
              <a:rPr lang="en-US" dirty="0" smtClean="0"/>
              <a:t>10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166656" y="4282767"/>
            <a:ext cx="753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S</a:t>
            </a:r>
            <a:r>
              <a:rPr lang="en-US" dirty="0" smtClean="0"/>
              <a:t>2</a:t>
            </a:r>
            <a:r>
              <a:rPr lang="en-US" sz="2800" b="1" dirty="0" smtClean="0"/>
              <a:t>,0</a:t>
            </a:r>
            <a:endParaRPr 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781910" y="3834764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87709" y="5550542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Arc 47"/>
          <p:cNvSpPr/>
          <p:nvPr>
            <p:custDataLst>
              <p:tags r:id="rId1"/>
            </p:custDataLst>
          </p:nvPr>
        </p:nvSpPr>
        <p:spPr>
          <a:xfrm rot="1326009">
            <a:off x="5865399" y="4031093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>
            <p:custDataLst>
              <p:tags r:id="rId2"/>
            </p:custDataLst>
          </p:nvPr>
        </p:nvSpPr>
        <p:spPr>
          <a:xfrm rot="4524320">
            <a:off x="8094023" y="3641453"/>
            <a:ext cx="914400" cy="685800"/>
          </a:xfrm>
          <a:prstGeom prst="arc">
            <a:avLst>
              <a:gd name="adj1" fmla="val 2326044"/>
              <a:gd name="adj2" fmla="val 1935527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8838307" y="3599233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48706" y="5239218"/>
            <a:ext cx="63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Line 19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6103741" y="4972945"/>
            <a:ext cx="500561" cy="4828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395428" y="4661240"/>
            <a:ext cx="903835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Arc 58"/>
          <p:cNvSpPr/>
          <p:nvPr>
            <p:custDataLst>
              <p:tags r:id="rId5"/>
            </p:custDataLst>
          </p:nvPr>
        </p:nvSpPr>
        <p:spPr>
          <a:xfrm>
            <a:off x="9024664" y="4105701"/>
            <a:ext cx="1130540" cy="685800"/>
          </a:xfrm>
          <a:prstGeom prst="arc">
            <a:avLst>
              <a:gd name="adj1" fmla="val 11405465"/>
              <a:gd name="adj2" fmla="val 21387635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"/>
          <p:cNvCxnSpPr>
            <a:stCxn id="35" idx="4"/>
            <a:endCxn id="6" idx="6"/>
          </p:cNvCxnSpPr>
          <p:nvPr/>
        </p:nvCxnSpPr>
        <p:spPr>
          <a:xfrm rot="5400000">
            <a:off x="9330309" y="4960991"/>
            <a:ext cx="1067660" cy="13354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2"/>
            <a:endCxn id="23" idx="3"/>
          </p:cNvCxnSpPr>
          <p:nvPr/>
        </p:nvCxnSpPr>
        <p:spPr>
          <a:xfrm rot="10800000" flipH="1">
            <a:off x="8295661" y="4995066"/>
            <a:ext cx="90209" cy="1167481"/>
          </a:xfrm>
          <a:prstGeom prst="curvedConnector4">
            <a:avLst>
              <a:gd name="adj1" fmla="val -253412"/>
              <a:gd name="adj2" fmla="val 6649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6" idx="0"/>
            <a:endCxn id="35" idx="2"/>
          </p:cNvCxnSpPr>
          <p:nvPr/>
        </p:nvCxnSpPr>
        <p:spPr>
          <a:xfrm rot="5400000" flipH="1" flipV="1">
            <a:off x="8879934" y="4488894"/>
            <a:ext cx="1067659" cy="133545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35" idx="0"/>
            <a:endCxn id="22" idx="0"/>
          </p:cNvCxnSpPr>
          <p:nvPr/>
        </p:nvCxnSpPr>
        <p:spPr>
          <a:xfrm rot="16200000" flipH="1" flipV="1">
            <a:off x="8713794" y="2373978"/>
            <a:ext cx="41357" cy="3594782"/>
          </a:xfrm>
          <a:prstGeom prst="curvedConnector3">
            <a:avLst>
              <a:gd name="adj1" fmla="val -245378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9372"/>
              </p:ext>
            </p:extLst>
          </p:nvPr>
        </p:nvGraphicFramePr>
        <p:xfrm>
          <a:off x="6291082" y="1327424"/>
          <a:ext cx="5725160" cy="105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/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States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Output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9" name="Picture 48" descr="Image result for mealy to moore conversion practice questions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56" y="1421325"/>
            <a:ext cx="3451860" cy="13258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255434"/>
              </p:ext>
            </p:extLst>
          </p:nvPr>
        </p:nvGraphicFramePr>
        <p:xfrm>
          <a:off x="18204" y="2807259"/>
          <a:ext cx="4899834" cy="8512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3278"/>
                <a:gridCol w="1633278"/>
                <a:gridCol w="1633278"/>
              </a:tblGrid>
              <a:tr h="212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States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S0,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S2,0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128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S1,1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S0,0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1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State Transducer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finite-state transducer</a:t>
            </a:r>
            <a:r>
              <a:rPr lang="en-US" dirty="0"/>
              <a:t> (</a:t>
            </a:r>
            <a:r>
              <a:rPr lang="en-US" b="1" dirty="0"/>
              <a:t>FST</a:t>
            </a:r>
            <a:r>
              <a:rPr lang="en-US" dirty="0"/>
              <a:t>) is a </a:t>
            </a:r>
            <a:r>
              <a:rPr lang="en-US" b="1" i="1" dirty="0"/>
              <a:t>finite-state machine</a:t>
            </a:r>
            <a:r>
              <a:rPr lang="en-US" dirty="0"/>
              <a:t> with two memory </a:t>
            </a:r>
            <a:r>
              <a:rPr lang="en-US" i="1" dirty="0" smtClean="0"/>
              <a:t>tapes</a:t>
            </a:r>
            <a:r>
              <a:rPr lang="en-US" dirty="0" smtClean="0"/>
              <a:t>, an </a:t>
            </a:r>
            <a:r>
              <a:rPr lang="en-US" b="1" i="1" dirty="0"/>
              <a:t>input</a:t>
            </a:r>
            <a:r>
              <a:rPr lang="en-US" dirty="0"/>
              <a:t> </a:t>
            </a:r>
            <a:r>
              <a:rPr lang="en-US" b="1" i="1" dirty="0"/>
              <a:t>tape</a:t>
            </a:r>
            <a:r>
              <a:rPr lang="en-US" dirty="0"/>
              <a:t> and an </a:t>
            </a:r>
            <a:r>
              <a:rPr lang="en-US" b="1" i="1" dirty="0"/>
              <a:t>output tape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contrasts with an </a:t>
            </a:r>
            <a:r>
              <a:rPr lang="en-US" b="1" i="1" dirty="0"/>
              <a:t>ordinary finite-state automaton, which has a single tape</a:t>
            </a:r>
            <a:r>
              <a:rPr lang="en-US" b="1" i="1" dirty="0" smtClean="0"/>
              <a:t>.</a:t>
            </a:r>
          </a:p>
          <a:p>
            <a:r>
              <a:rPr lang="en-US" dirty="0" smtClean="0"/>
              <a:t>Rather than just traversing(accepting or rejecting) an input string, </a:t>
            </a:r>
            <a:r>
              <a:rPr lang="en-US" b="1" i="1" dirty="0" smtClean="0"/>
              <a:t>it translates the contents of an input string into output string.</a:t>
            </a:r>
          </a:p>
          <a:p>
            <a:r>
              <a:rPr lang="en-US" b="1" dirty="0" smtClean="0"/>
              <a:t>FST </a:t>
            </a:r>
            <a:r>
              <a:rPr lang="en-US" dirty="0" smtClean="0"/>
              <a:t>is deterministic automata that at each step read one input symbol </a:t>
            </a:r>
            <a:r>
              <a:rPr lang="en-US" b="1" dirty="0" smtClean="0"/>
              <a:t>a ∈ Σ </a:t>
            </a:r>
            <a:r>
              <a:rPr lang="en-US" dirty="0" smtClean="0"/>
              <a:t>and write one output symbol </a:t>
            </a:r>
            <a:r>
              <a:rPr lang="en-US" b="1" dirty="0" smtClean="0"/>
              <a:t>b ∈ Γ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Finite State 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transducer is said to </a:t>
            </a:r>
            <a:r>
              <a:rPr lang="en-US" b="1" i="1" dirty="0"/>
              <a:t>transduce</a:t>
            </a:r>
            <a:r>
              <a:rPr lang="en-US" dirty="0"/>
              <a:t> (i.e., translate) </a:t>
            </a:r>
            <a:r>
              <a:rPr lang="en-US" b="1" i="1" dirty="0"/>
              <a:t>the contents of its input tape to its output tape</a:t>
            </a:r>
            <a:r>
              <a:rPr lang="en-US" dirty="0"/>
              <a:t>, by accepting a string on its input tape and generating another string on its output tape</a:t>
            </a:r>
            <a:r>
              <a:rPr lang="en-US" dirty="0" smtClean="0"/>
              <a:t>.</a:t>
            </a:r>
          </a:p>
          <a:p>
            <a:r>
              <a:rPr lang="en-US" dirty="0"/>
              <a:t> It may do so </a:t>
            </a:r>
            <a:r>
              <a:rPr lang="en-US" b="1" i="1" dirty="0"/>
              <a:t>nondeterministically</a:t>
            </a:r>
            <a:r>
              <a:rPr lang="en-US" b="1" dirty="0"/>
              <a:t> </a:t>
            </a:r>
            <a:r>
              <a:rPr lang="en-US" dirty="0"/>
              <a:t>and it </a:t>
            </a:r>
            <a:r>
              <a:rPr lang="en-US" b="1" dirty="0"/>
              <a:t>may produce more than one output for</a:t>
            </a:r>
            <a:r>
              <a:rPr lang="en-US" dirty="0"/>
              <a:t> each input string.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transducer may also </a:t>
            </a:r>
            <a:r>
              <a:rPr lang="en-US" b="1" i="1" dirty="0"/>
              <a:t>produce no output </a:t>
            </a:r>
            <a:r>
              <a:rPr lang="en-US" dirty="0"/>
              <a:t>for a given input string, in which case it is said to </a:t>
            </a:r>
            <a:r>
              <a:rPr lang="en-US" b="1" i="1" dirty="0"/>
              <a:t>reject the input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76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State 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Acceptor: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we “read” the symbols from an input tape, then our </a:t>
            </a:r>
            <a:r>
              <a:rPr lang="en-US" dirty="0" smtClean="0"/>
              <a:t>FSA </a:t>
            </a:r>
            <a:r>
              <a:rPr lang="en-US" dirty="0"/>
              <a:t>is an “acceptor”</a:t>
            </a:r>
            <a:endParaRPr lang="en-US" dirty="0" smtClean="0"/>
          </a:p>
          <a:p>
            <a:r>
              <a:rPr lang="en-US" b="1" dirty="0" smtClean="0"/>
              <a:t>Generator:</a:t>
            </a:r>
          </a:p>
          <a:p>
            <a:pPr marL="0" indent="0">
              <a:buNone/>
            </a:pPr>
            <a:r>
              <a:rPr lang="en-US" dirty="0"/>
              <a:t>if we run the machine non-deterministically</a:t>
            </a:r>
            <a:r>
              <a:rPr lang="en-US" dirty="0" smtClean="0"/>
              <a:t>,</a:t>
            </a:r>
            <a:r>
              <a:rPr lang="en-US" dirty="0"/>
              <a:t> from an initial state to a final </a:t>
            </a:r>
            <a:r>
              <a:rPr lang="en-US" dirty="0" smtClean="0"/>
              <a:t>state and </a:t>
            </a:r>
            <a:r>
              <a:rPr lang="en-US" dirty="0"/>
              <a:t>following any legal path from state to </a:t>
            </a:r>
            <a:r>
              <a:rPr lang="en-US" dirty="0" smtClean="0"/>
              <a:t>state, </a:t>
            </a:r>
            <a:r>
              <a:rPr lang="en-US" dirty="0"/>
              <a:t>and “output” the symbols that are on the transition arrows as we go, then our </a:t>
            </a:r>
            <a:r>
              <a:rPr lang="en-US" dirty="0" smtClean="0"/>
              <a:t>FSA </a:t>
            </a:r>
            <a:r>
              <a:rPr lang="en-US" dirty="0"/>
              <a:t>is a “generator”.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6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Finite State 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Non Deterministic Transducer</a:t>
            </a:r>
          </a:p>
          <a:p>
            <a:pPr marL="0" indent="0">
              <a:buNone/>
            </a:pPr>
            <a:r>
              <a:rPr lang="en-US" dirty="0"/>
              <a:t>A finite-state transducer is non-deterministic </a:t>
            </a:r>
            <a:r>
              <a:rPr lang="en-US" dirty="0" smtClean="0"/>
              <a:t>if </a:t>
            </a:r>
            <a:r>
              <a:rPr lang="en-US" dirty="0"/>
              <a:t>there is </a:t>
            </a:r>
            <a:r>
              <a:rPr lang="en-US" b="1" i="1" dirty="0"/>
              <a:t>more than one possible transition or more than one possible output symbol </a:t>
            </a:r>
            <a:r>
              <a:rPr lang="en-US" dirty="0"/>
              <a:t>for a given pair of a state and an input symbol.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define </a:t>
            </a:r>
            <a:r>
              <a:rPr lang="en-US" b="1" i="1" dirty="0" smtClean="0"/>
              <a:t> relations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Deterministic Transducer</a:t>
            </a:r>
          </a:p>
          <a:p>
            <a:pPr marL="0" indent="0">
              <a:buNone/>
            </a:pPr>
            <a:r>
              <a:rPr lang="en-US" dirty="0" smtClean="0"/>
              <a:t>A finite state transducer is deterministic, if the output is uniquely determined by input.</a:t>
            </a:r>
          </a:p>
          <a:p>
            <a:pPr marL="0" indent="0">
              <a:buNone/>
            </a:pPr>
            <a:r>
              <a:rPr lang="en-US" dirty="0" smtClean="0"/>
              <a:t>These define </a:t>
            </a:r>
            <a:r>
              <a:rPr lang="en-US" b="1" i="1" dirty="0" smtClean="0"/>
              <a:t>functions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Finite State Transducer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put </a:t>
            </a:r>
            <a:r>
              <a:rPr lang="en-US" b="1" dirty="0"/>
              <a:t>PAIRS</a:t>
            </a:r>
            <a:r>
              <a:rPr lang="en-US" dirty="0"/>
              <a:t> of symbols (or symbol strings) on our transition arrows, viewing one as input and the other as output </a:t>
            </a:r>
            <a:r>
              <a:rPr lang="en-US" dirty="0" smtClean="0"/>
              <a:t>a/b </a:t>
            </a:r>
            <a:r>
              <a:rPr lang="en-US" dirty="0"/>
              <a:t>at the arc means that in this transition the transducer reads </a:t>
            </a:r>
            <a:r>
              <a:rPr lang="en-US" b="1" dirty="0"/>
              <a:t>a</a:t>
            </a:r>
            <a:r>
              <a:rPr lang="en-US" dirty="0"/>
              <a:t> from the first tape and writes </a:t>
            </a:r>
            <a:r>
              <a:rPr lang="en-US" b="1" dirty="0"/>
              <a:t>b</a:t>
            </a:r>
            <a:r>
              <a:rPr lang="en-US" dirty="0"/>
              <a:t> onto the </a:t>
            </a:r>
            <a:r>
              <a:rPr lang="en-US" dirty="0" smtClean="0"/>
              <a:t>second tape.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5800" y="4517571"/>
            <a:ext cx="65314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-</a:t>
            </a:r>
          </a:p>
          <a:p>
            <a:pPr algn="ctr"/>
            <a:r>
              <a:rPr lang="en-US" sz="2400" b="1" dirty="0" smtClean="0"/>
              <a:t>+</a:t>
            </a:r>
            <a:endParaRPr lang="en-US" sz="2400" b="1" dirty="0"/>
          </a:p>
        </p:txBody>
      </p:sp>
      <p:cxnSp>
        <p:nvCxnSpPr>
          <p:cNvPr id="5" name="Curved Connector 4"/>
          <p:cNvCxnSpPr/>
          <p:nvPr/>
        </p:nvCxnSpPr>
        <p:spPr>
          <a:xfrm rot="5400000" flipH="1">
            <a:off x="4599218" y="4806042"/>
            <a:ext cx="609600" cy="32657"/>
          </a:xfrm>
          <a:prstGeom prst="curvedConnector5">
            <a:avLst>
              <a:gd name="adj1" fmla="val -26786"/>
              <a:gd name="adj2" fmla="val 3366675"/>
              <a:gd name="adj3" fmla="val 225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32317" y="4236107"/>
            <a:ext cx="95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</a:t>
            </a:r>
            <a:r>
              <a:rPr lang="en-US" sz="4000" dirty="0"/>
              <a:t>/</a:t>
            </a:r>
            <a:r>
              <a:rPr lang="en-US" sz="4000" dirty="0" smtClean="0"/>
              <a:t>b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6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Formal Definition of FST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Finite State Transducer (FST) is a 6-tuple M = (Q, Σ, Γ, δ, s, F) 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r>
              <a:rPr lang="en-US" b="1" dirty="0" smtClean="0"/>
              <a:t>Q</a:t>
            </a:r>
            <a:r>
              <a:rPr lang="en-US" dirty="0" smtClean="0"/>
              <a:t> is a finite set of </a:t>
            </a:r>
            <a:r>
              <a:rPr lang="en-US" b="1" i="1" dirty="0" smtClean="0"/>
              <a:t>states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Σ</a:t>
            </a:r>
            <a:r>
              <a:rPr lang="en-US" dirty="0" smtClean="0"/>
              <a:t> is a finite set of input symbols called </a:t>
            </a:r>
            <a:r>
              <a:rPr lang="en-US" b="1" i="1" dirty="0" smtClean="0"/>
              <a:t>alphabet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Γ</a:t>
            </a:r>
            <a:r>
              <a:rPr lang="en-US" dirty="0" smtClean="0"/>
              <a:t> is a finite set of output symbols called </a:t>
            </a:r>
            <a:r>
              <a:rPr lang="en-US" b="1" i="1" dirty="0" smtClean="0"/>
              <a:t>output alphabet</a:t>
            </a:r>
          </a:p>
          <a:p>
            <a:r>
              <a:rPr lang="en-US" dirty="0" smtClean="0"/>
              <a:t>δ: Q × Σ → Q × Γ ∗ is the </a:t>
            </a:r>
            <a:r>
              <a:rPr lang="en-US" b="1" i="1" dirty="0" smtClean="0"/>
              <a:t>transition function</a:t>
            </a:r>
          </a:p>
          <a:p>
            <a:r>
              <a:rPr lang="en-US" dirty="0" smtClean="0"/>
              <a:t>s ∈ Q is the </a:t>
            </a:r>
            <a:r>
              <a:rPr lang="en-US" b="1" i="1" dirty="0" smtClean="0"/>
              <a:t>start state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 ⊆ Q is the </a:t>
            </a:r>
            <a:r>
              <a:rPr lang="en-US" b="1" i="1" dirty="0" smtClean="0"/>
              <a:t>final state/s.(may have 0 final state)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72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23213</TotalTime>
  <Words>1527</Words>
  <Application>Microsoft Office PowerPoint</Application>
  <PresentationFormat>Widescreen</PresentationFormat>
  <Paragraphs>658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Theme</vt:lpstr>
      <vt:lpstr>Transducers</vt:lpstr>
      <vt:lpstr>Finite State Automata</vt:lpstr>
      <vt:lpstr>Transducer</vt:lpstr>
      <vt:lpstr>Finite State Transducer</vt:lpstr>
      <vt:lpstr>Finite State Transducer</vt:lpstr>
      <vt:lpstr>Finite State Transducer</vt:lpstr>
      <vt:lpstr>Finite State Transducer</vt:lpstr>
      <vt:lpstr>Finite State Transducer</vt:lpstr>
      <vt:lpstr>Formal Definition of FST</vt:lpstr>
      <vt:lpstr>Example Transducer</vt:lpstr>
      <vt:lpstr>Cont.</vt:lpstr>
      <vt:lpstr>Contd.</vt:lpstr>
      <vt:lpstr>Example</vt:lpstr>
      <vt:lpstr>Contd.</vt:lpstr>
      <vt:lpstr>APPLICATION OF FST</vt:lpstr>
      <vt:lpstr>Finite automata</vt:lpstr>
      <vt:lpstr>Mealy Machine</vt:lpstr>
      <vt:lpstr>Mealy Machine</vt:lpstr>
      <vt:lpstr>Mealy Machine</vt:lpstr>
      <vt:lpstr>Moore Machine</vt:lpstr>
      <vt:lpstr>Moore Machine</vt:lpstr>
      <vt:lpstr>Moore Machine</vt:lpstr>
      <vt:lpstr>Machine that inverts the input.    i.e: if given 1010 outputs 0101</vt:lpstr>
      <vt:lpstr>Machine to Generate 1’s Complement</vt:lpstr>
      <vt:lpstr>PowerPoint Presentation</vt:lpstr>
      <vt:lpstr>Machine to Generate 2’s Compliment</vt:lpstr>
      <vt:lpstr>Mealy Machine that count # of occurrences of int where ∑= {a,i,n,t} (a+i+n+t)*int</vt:lpstr>
      <vt:lpstr>Mooray Machine that count # of occurrences on int</vt:lpstr>
      <vt:lpstr>Moore Machine to Mealy Machine</vt:lpstr>
      <vt:lpstr>Moore Machine to Mealy Machine</vt:lpstr>
      <vt:lpstr>Moore Machine to Mealy Machine</vt:lpstr>
      <vt:lpstr>Moore Machine to Mealy Machine</vt:lpstr>
      <vt:lpstr>Mealy Machine to Moore Machine</vt:lpstr>
      <vt:lpstr>Mealy Machine to Moore Machine</vt:lpstr>
      <vt:lpstr>Mealy Machine to Moore Machine</vt:lpstr>
      <vt:lpstr>Mealy Machine to Moore Machine</vt:lpstr>
      <vt:lpstr>Mealy to Moore Conversion</vt:lpstr>
      <vt:lpstr>Mealy to Moore Conversion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Transducers</dc:title>
  <dc:creator>Admin</dc:creator>
  <cp:lastModifiedBy>kazmi.shah110@gmail.com</cp:lastModifiedBy>
  <cp:revision>144</cp:revision>
  <dcterms:created xsi:type="dcterms:W3CDTF">2018-04-10T04:09:13Z</dcterms:created>
  <dcterms:modified xsi:type="dcterms:W3CDTF">2020-10-27T09:47:06Z</dcterms:modified>
</cp:coreProperties>
</file>