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4" r:id="rId17"/>
    <p:sldId id="290" r:id="rId18"/>
    <p:sldId id="286" r:id="rId19"/>
    <p:sldId id="287" r:id="rId20"/>
    <p:sldId id="288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085" autoAdjust="0"/>
  </p:normalViewPr>
  <p:slideViewPr>
    <p:cSldViewPr>
      <p:cViewPr varScale="1">
        <p:scale>
          <a:sx n="95" d="100"/>
          <a:sy n="95" d="100"/>
        </p:scale>
        <p:origin x="84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9F7135D-1B71-4811-99A3-BAA7D7B8C8BA}" type="datetimeFigureOut">
              <a:rPr lang="en-US"/>
              <a:pPr>
                <a:defRPr/>
              </a:pPr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43998CE-F976-44A1-A592-461D6727E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6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3A4DF-90D5-4067-B745-5AD1D9DC0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01186-DF6C-4A6E-AEEB-AE6BB6E8CF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82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B216D7-70E5-4350-852D-463B4C850B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7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259A759-8814-471D-ADD2-79E3CAB23190}" type="slidenum">
              <a:rPr lang="en-US" sz="1200">
                <a:cs typeface="Arial" panose="020B0604020202020204" pitchFamily="34" charset="0"/>
              </a:rPr>
              <a:pPr algn="r"/>
              <a:t>10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5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5F7743-0DD5-42B5-8375-1744445F3D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27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26BB77B-2667-4384-A87B-0974977169AE}" type="slidenum">
              <a:rPr lang="en-US" sz="1200">
                <a:cs typeface="Arial" panose="020B0604020202020204" pitchFamily="34" charset="0"/>
              </a:rPr>
              <a:pPr algn="r"/>
              <a:t>11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2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89650-8A1D-448A-B97C-CC809DA36E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4BA92B-8738-4E2D-9103-85E60F797036}" type="slidenum">
              <a:rPr lang="en-US" sz="1200">
                <a:cs typeface="Arial" panose="020B0604020202020204" pitchFamily="34" charset="0"/>
              </a:rPr>
              <a:pPr algn="r"/>
              <a:t>12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5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D663B5-2391-4B60-A082-FCF5FFD344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AFB90CA-C96E-4A8B-A9E6-1EC9C593C4B8}" type="slidenum">
              <a:rPr lang="en-US" sz="1200">
                <a:cs typeface="Arial" panose="020B0604020202020204" pitchFamily="34" charset="0"/>
              </a:rPr>
              <a:pPr algn="r"/>
              <a:t>13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9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1D961E-E6BE-4759-940C-62D2B74965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F5BDE24-9A4E-4369-ADE1-A4556A3FCA86}" type="slidenum">
              <a:rPr lang="en-US" sz="1200">
                <a:cs typeface="Arial" panose="020B0604020202020204" pitchFamily="34" charset="0"/>
              </a:rPr>
              <a:pPr algn="r"/>
              <a:t>14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4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1122C0-8783-4737-AA3C-825BA5ACE0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0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E7DDE35-59F7-4701-A1F2-3ABC19C04C75}" type="slidenum">
              <a:rPr lang="en-US" sz="1200">
                <a:cs typeface="Arial" panose="020B0604020202020204" pitchFamily="34" charset="0"/>
              </a:rPr>
              <a:pPr algn="r"/>
              <a:t>15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4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4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7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12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3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B679EC-6387-4779-B781-2B8CD23C16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9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6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7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9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95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4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1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3A4DF-90D5-4067-B745-5AD1D9DC0E7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E6D153-9201-4335-B9E6-3F43A167622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6389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7EF0A19-D7C0-40B8-ABD4-C95D5BD22625}" type="slidenum">
              <a:rPr lang="en-US" sz="1200">
                <a:cs typeface="Arial" panose="020B0604020202020204" pitchFamily="34" charset="0"/>
              </a:rPr>
              <a:pPr algn="r"/>
              <a:t>3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5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E27DCD-E1AB-4F1F-AFF7-593BBF4BA6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4AF4885-6928-4EEB-BB9C-47EC0281E428}" type="slidenum">
              <a:rPr lang="en-US" sz="1200">
                <a:cs typeface="Arial" panose="020B0604020202020204" pitchFamily="34" charset="0"/>
              </a:rPr>
              <a:pPr algn="r"/>
              <a:t>4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71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5776BD-DB29-4299-9644-B41C156EC5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B9A0F11-C260-4C6D-8FBD-F384898A8173}" type="slidenum">
              <a:rPr lang="en-US" sz="1200">
                <a:cs typeface="Arial" panose="020B0604020202020204" pitchFamily="34" charset="0"/>
              </a:rPr>
              <a:pPr algn="r"/>
              <a:t>5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7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5CC4DA-0350-43F8-990C-6F3CE3D9FA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0FC122E-DA3C-4E4D-9131-2E35D8D066E4}" type="slidenum">
              <a:rPr lang="en-US" sz="1200">
                <a:cs typeface="Arial" panose="020B0604020202020204" pitchFamily="34" charset="0"/>
              </a:rPr>
              <a:pPr algn="r"/>
              <a:t>6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64C828-BEA2-4F46-AA79-88A7FDDCAE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232184-C31B-41CC-A974-34B3B5BE8B52}" type="slidenum">
              <a:rPr lang="en-US" sz="1200">
                <a:cs typeface="Arial" panose="020B0604020202020204" pitchFamily="34" charset="0"/>
              </a:rPr>
              <a:pPr algn="r"/>
              <a:t>7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3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34366C-4A97-40C0-A700-3B8153C93B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855979C-6E7F-42D3-B097-44808EBD0EF2}" type="slidenum">
              <a:rPr lang="en-US" sz="1200">
                <a:cs typeface="Arial" panose="020B0604020202020204" pitchFamily="34" charset="0"/>
              </a:rPr>
              <a:pPr algn="r"/>
              <a:t>8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0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088C5F-B801-49BF-904E-0ECF523D02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06BAE54-2335-4B1A-B61E-A69EBDFE8374}" type="slidenum">
              <a:rPr lang="en-US" sz="1200">
                <a:cs typeface="Arial" panose="020B0604020202020204" pitchFamily="34" charset="0"/>
              </a:rPr>
              <a:pPr algn="r"/>
              <a:t>9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1B6760-0A0E-47F9-A66F-814C1A8434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5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FFB4-6D0A-4FE9-AA0D-4B07E942E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0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43633-0C50-4909-98DA-BD7BC071F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98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3CE71-D97C-4525-8B58-E2DDBF677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90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F4FB1-672F-49F1-A0FB-8B14EF8BD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57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F7429-072B-4FBC-9DB1-0D3D4DA20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643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37456-D0B3-4807-81D5-D3880DAF0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577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CA36-F591-4358-9F2E-FDFC3382C4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71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510AA-ED62-4965-90CA-D3753BFD80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0FF9A-E89F-4143-A9BD-3E085C575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71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91962-1313-4828-A1AD-59442E1A2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86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Oct 14, 2016</a:t>
            </a: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5A4388DC-3F65-4801-9BCF-66E8D751F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6" r:id="rId2"/>
    <p:sldLayoutId id="2147483991" r:id="rId3"/>
    <p:sldLayoutId id="2147483992" r:id="rId4"/>
    <p:sldLayoutId id="2147483993" r:id="rId5"/>
    <p:sldLayoutId id="2147483994" r:id="rId6"/>
    <p:sldLayoutId id="2147483987" r:id="rId7"/>
    <p:sldLayoutId id="2147483995" r:id="rId8"/>
    <p:sldLayoutId id="2147483996" r:id="rId9"/>
    <p:sldLayoutId id="2147483988" r:id="rId10"/>
    <p:sldLayoutId id="214748398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Theory of Automata</a:t>
            </a:r>
            <a:br>
              <a:rPr lang="en-US"/>
            </a:br>
            <a:r>
              <a:rPr lang="en-US"/>
              <a:t> Chomsky Normal Form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8595FE-1860-4098-9A4C-668B53F13B3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Proof contd.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sz="2600" dirty="0"/>
              <a:t>Introduce new non-terminals to restrict the length to 2</a:t>
            </a:r>
          </a:p>
          <a:p>
            <a:pPr algn="just" eaLnBrk="1" hangingPunct="1"/>
            <a:r>
              <a:rPr 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N  XM | NXMY</a:t>
            </a:r>
            <a:r>
              <a:rPr lang="en-US" sz="2600" dirty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/>
              <a:t>		N </a:t>
            </a:r>
            <a:r>
              <a:rPr lang="en-US" sz="2600" dirty="0">
                <a:sym typeface="Wingdings" panose="05000000000000000000" pitchFamily="2" charset="2"/>
              </a:rPr>
              <a:t> XM		X  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 		N  N</a:t>
            </a:r>
            <a:r>
              <a:rPr lang="en-US" sz="2600" dirty="0">
                <a:solidFill>
                  <a:srgbClr val="7030A0"/>
                </a:solidFill>
                <a:sym typeface="Wingdings" panose="05000000000000000000" pitchFamily="2" charset="2"/>
              </a:rPr>
              <a:t>R</a:t>
            </a:r>
            <a:r>
              <a:rPr lang="en-US" sz="2600" baseline="-25000" dirty="0">
                <a:solidFill>
                  <a:srgbClr val="7030A0"/>
                </a:solidFill>
                <a:sym typeface="Wingdings" panose="05000000000000000000" pitchFamily="2" charset="2"/>
              </a:rPr>
              <a:t>1</a:t>
            </a:r>
            <a:r>
              <a:rPr lang="en-US" sz="2600" dirty="0">
                <a:sym typeface="Wingdings" panose="05000000000000000000" pitchFamily="2" charset="2"/>
              </a:rPr>
              <a:t>		Y  b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/>
              <a:t> 		</a:t>
            </a:r>
            <a:r>
              <a:rPr lang="en-US" sz="2600" dirty="0">
                <a:solidFill>
                  <a:srgbClr val="7030A0"/>
                </a:solidFill>
              </a:rPr>
              <a:t>R</a:t>
            </a:r>
            <a:r>
              <a:rPr lang="en-US" sz="2600" baseline="-25000" dirty="0">
                <a:solidFill>
                  <a:srgbClr val="7030A0"/>
                </a:solidFill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 X</a:t>
            </a:r>
            <a:r>
              <a:rPr lang="en-US" sz="2600" dirty="0">
                <a:solidFill>
                  <a:srgbClr val="00B0F0"/>
                </a:solidFill>
                <a:sym typeface="Wingdings" panose="05000000000000000000" pitchFamily="2" charset="2"/>
              </a:rPr>
              <a:t>R</a:t>
            </a:r>
            <a:r>
              <a:rPr lang="en-US" sz="2600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2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 		</a:t>
            </a:r>
            <a:r>
              <a:rPr lang="en-US" sz="2600" dirty="0">
                <a:solidFill>
                  <a:srgbClr val="00B0F0"/>
                </a:solidFill>
                <a:sym typeface="Wingdings" panose="05000000000000000000" pitchFamily="2" charset="2"/>
              </a:rPr>
              <a:t>R</a:t>
            </a:r>
            <a:r>
              <a:rPr lang="en-US" sz="2600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  MY</a:t>
            </a:r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DB5C46-D0EB-4D10-9542-5FB98B96A75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Theorem 26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b="1"/>
              <a:t>Theorem 26: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/>
              <a:t>For any context-free language </a:t>
            </a:r>
            <a:r>
              <a:rPr lang="en-US" sz="2600" i="1"/>
              <a:t>L</a:t>
            </a:r>
            <a:r>
              <a:rPr lang="en-US" sz="2600"/>
              <a:t>, the non-</a:t>
            </a:r>
            <a:r>
              <a:rPr lang="el-GR" sz="2600">
                <a:cs typeface="Arial" panose="020B0604020202020204" pitchFamily="34" charset="0"/>
              </a:rPr>
              <a:t>Λ</a:t>
            </a:r>
            <a:r>
              <a:rPr lang="en-US" sz="2600"/>
              <a:t>  words of </a:t>
            </a:r>
            <a:r>
              <a:rPr lang="en-US" sz="2600" i="1"/>
              <a:t>L</a:t>
            </a:r>
            <a:r>
              <a:rPr lang="en-US" sz="2600"/>
              <a:t> can be generated by a grammar in which all productions are in CNF.</a:t>
            </a:r>
          </a:p>
          <a:p>
            <a:pPr algn="just" eaLnBrk="1" hangingPunct="1"/>
            <a:endParaRPr lang="en-US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989659-B792-4B4E-AA63-E109EF0726E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Proof of Theorem 26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200"/>
              <a:t>The proof will be by constructive algorithm.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200"/>
              <a:t>From Theorems 23 and 24, we know that there is a CFG for L (or for all L except </a:t>
            </a:r>
            <a:r>
              <a:rPr lang="el-GR" sz="2200">
                <a:cs typeface="Arial" panose="020B0604020202020204" pitchFamily="34" charset="0"/>
              </a:rPr>
              <a:t>Λ</a:t>
            </a:r>
            <a:r>
              <a:rPr lang="en-US" sz="2200"/>
              <a:t>) that has no </a:t>
            </a:r>
            <a:r>
              <a:rPr lang="el-GR" sz="2200">
                <a:cs typeface="Arial" panose="020B0604020202020204" pitchFamily="34" charset="0"/>
              </a:rPr>
              <a:t>Λ</a:t>
            </a:r>
            <a:r>
              <a:rPr lang="en-US" sz="2200"/>
              <a:t>-productions and no unit productions.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200"/>
              <a:t>Suppose further that we have made the CFG fit the form specified in Theorem 25.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200"/>
              <a:t>For productions of the form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/>
              <a:t>		non-terminal 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 one terminal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/>
              <a:t> we leave them alone.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200"/>
              <a:t>For each production of the form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/>
              <a:t>		non-terminal </a:t>
            </a:r>
            <a:r>
              <a:rPr lang="en-US" sz="2200">
                <a:sym typeface="Wingdings" panose="05000000000000000000" pitchFamily="2" charset="2"/>
              </a:rPr>
              <a:t> </a:t>
            </a:r>
            <a:r>
              <a:rPr lang="en-US" sz="2200"/>
              <a:t>string of non-terminals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/>
              <a:t> we use the following expansion that involves new non-terminals R</a:t>
            </a:r>
            <a:r>
              <a:rPr lang="en-US" sz="2200" baseline="-25000"/>
              <a:t>1</a:t>
            </a:r>
            <a:r>
              <a:rPr lang="en-US" sz="2200"/>
              <a:t>, R</a:t>
            </a:r>
            <a:r>
              <a:rPr lang="en-US" sz="2200" baseline="-25000"/>
              <a:t>2</a:t>
            </a:r>
            <a:r>
              <a:rPr lang="en-US" sz="2200"/>
              <a:t>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02A4A8-584F-4DB5-9678-D4B063ABA0B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Proof of Theorem 26 contd.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/>
              <a:t>For instance, the production S 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 X</a:t>
            </a:r>
            <a:r>
              <a:rPr lang="en-US" sz="2200" baseline="-25000"/>
              <a:t>1</a:t>
            </a:r>
            <a:r>
              <a:rPr lang="en-US" sz="2200"/>
              <a:t>X</a:t>
            </a:r>
            <a:r>
              <a:rPr lang="en-US" sz="2200" baseline="-25000"/>
              <a:t>2</a:t>
            </a:r>
            <a:r>
              <a:rPr lang="en-US" sz="2200"/>
              <a:t>X</a:t>
            </a:r>
            <a:r>
              <a:rPr lang="en-US" sz="2200" baseline="-25000"/>
              <a:t>3</a:t>
            </a:r>
            <a:r>
              <a:rPr lang="en-US" sz="2200"/>
              <a:t>X</a:t>
            </a:r>
            <a:r>
              <a:rPr lang="en-US" sz="2200" baseline="-25000"/>
              <a:t>8 </a:t>
            </a:r>
            <a:r>
              <a:rPr lang="en-US" sz="2200"/>
              <a:t>should be replaced by S 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 X</a:t>
            </a:r>
            <a:r>
              <a:rPr lang="en-US" sz="2200" baseline="-25000"/>
              <a:t>1</a:t>
            </a:r>
            <a:r>
              <a:rPr lang="en-US" sz="2200"/>
              <a:t>R</a:t>
            </a:r>
            <a:r>
              <a:rPr lang="en-US" sz="2200" baseline="-25000"/>
              <a:t>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 	where R</a:t>
            </a:r>
            <a:r>
              <a:rPr lang="en-US" sz="2200" baseline="-25000"/>
              <a:t>1</a:t>
            </a:r>
            <a:r>
              <a:rPr lang="en-US" sz="2200"/>
              <a:t> 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 X</a:t>
            </a:r>
            <a:r>
              <a:rPr lang="en-US" sz="2200" baseline="-25000"/>
              <a:t>2</a:t>
            </a:r>
            <a:r>
              <a:rPr lang="en-US" sz="2200"/>
              <a:t>R</a:t>
            </a:r>
            <a:r>
              <a:rPr lang="en-US" sz="2200" baseline="-25000"/>
              <a:t>2 </a:t>
            </a:r>
            <a:r>
              <a:rPr lang="en-US" sz="2200"/>
              <a:t>and where R</a:t>
            </a:r>
            <a:r>
              <a:rPr lang="en-US" sz="2200" baseline="-25000"/>
              <a:t>2</a:t>
            </a:r>
            <a:r>
              <a:rPr lang="en-US" sz="2200"/>
              <a:t> 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 X</a:t>
            </a:r>
            <a:r>
              <a:rPr lang="en-US" sz="2200" baseline="-25000"/>
              <a:t>3</a:t>
            </a:r>
            <a:r>
              <a:rPr lang="en-US" sz="2200"/>
              <a:t>X</a:t>
            </a:r>
            <a:r>
              <a:rPr lang="en-US" sz="2200" baseline="-25000"/>
              <a:t>8</a:t>
            </a:r>
            <a:r>
              <a:rPr lang="en-US" sz="220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/>
              <a:t>Thus, we convert a production with long string of non-terminals into a sequence of productions with exactly two non-terminals.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/>
              <a:t>If we need to convert another production, we introduce new R’s with different subscripts.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/>
              <a:t>The new grammar generates the same language as the old grammar with the possible exception of the word </a:t>
            </a:r>
            <a:r>
              <a:rPr lang="el-GR" sz="2200">
                <a:cs typeface="Arial" panose="020B0604020202020204" pitchFamily="34" charset="0"/>
              </a:rPr>
              <a:t>Λ</a:t>
            </a:r>
            <a:r>
              <a:rPr lang="en-US" sz="2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1E93-FB73-4FE3-95EB-223A1239B8F3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Remarks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sz="2600"/>
              <a:t>Theorem  26 has enabled a form of algebra of productions by introducing non-terminals R</a:t>
            </a:r>
            <a:r>
              <a:rPr lang="en-US" sz="2600" baseline="-25000"/>
              <a:t>1</a:t>
            </a:r>
            <a:r>
              <a:rPr lang="en-US" sz="2600"/>
              <a:t>, R</a:t>
            </a:r>
            <a:r>
              <a:rPr lang="en-US" sz="2600" baseline="-25000"/>
              <a:t>2</a:t>
            </a:r>
            <a:r>
              <a:rPr lang="en-US" sz="2600"/>
              <a:t>, R</a:t>
            </a:r>
            <a:r>
              <a:rPr lang="en-US" sz="2600" baseline="-25000"/>
              <a:t>3</a:t>
            </a:r>
            <a:r>
              <a:rPr lang="en-US" sz="2600"/>
              <a:t> …</a:t>
            </a:r>
          </a:p>
          <a:p>
            <a:pPr algn="just" eaLnBrk="1" hangingPunct="1"/>
            <a:endParaRPr lang="en-US" sz="2600"/>
          </a:p>
          <a:p>
            <a:pPr algn="just" eaLnBrk="1" hangingPunct="1"/>
            <a:r>
              <a:rPr lang="en-US" sz="2600"/>
              <a:t>The derivation tree associated with a derivation in Chomsky Normal Form grammar is a binary tree.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1F5375-98CC-4579-ABFC-BB40BA2C347B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/>
              <a:t>Example 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1066800"/>
          </a:xfrm>
        </p:spPr>
        <p:txBody>
          <a:bodyPr anchor="ctr" anchorCtr="1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S </a:t>
            </a:r>
            <a:r>
              <a:rPr lang="en-US">
                <a:sym typeface="Wingdings" panose="05000000000000000000" pitchFamily="2" charset="2"/>
              </a:rPr>
              <a:t> aSa | bSb | a | b | aa | bb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sym typeface="Wingdings" panose="05000000000000000000" pitchFamily="2" charset="2"/>
              </a:rPr>
              <a:t> </a:t>
            </a:r>
            <a:endParaRPr lang="en-US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441325" y="1868488"/>
            <a:ext cx="3841750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>
                <a:cs typeface="Arial" panose="020B0604020202020204" pitchFamily="34" charset="0"/>
              </a:rPr>
              <a:t>S </a:t>
            </a:r>
            <a:r>
              <a:rPr lang="en-US" sz="2400">
                <a:cs typeface="Arial" panose="020B0604020202020204" pitchFamily="34" charset="0"/>
                <a:sym typeface="Wingdings" panose="05000000000000000000" pitchFamily="2" charset="2"/>
              </a:rPr>
              <a:t> ASA</a:t>
            </a:r>
          </a:p>
          <a:p>
            <a:r>
              <a:rPr lang="en-US" sz="2400">
                <a:cs typeface="Arial" panose="020B0604020202020204" pitchFamily="34" charset="0"/>
                <a:sym typeface="Wingdings" panose="05000000000000000000" pitchFamily="2" charset="2"/>
              </a:rPr>
              <a:t>S  BSB</a:t>
            </a:r>
          </a:p>
          <a:p>
            <a:r>
              <a:rPr lang="en-US" sz="2400">
                <a:cs typeface="Arial" panose="020B0604020202020204" pitchFamily="34" charset="0"/>
              </a:rPr>
              <a:t>S </a:t>
            </a:r>
            <a:r>
              <a:rPr lang="en-US" sz="2400">
                <a:cs typeface="Arial" panose="020B0604020202020204" pitchFamily="34" charset="0"/>
                <a:sym typeface="Wingdings" panose="05000000000000000000" pitchFamily="2" charset="2"/>
              </a:rPr>
              <a:t> AA</a:t>
            </a:r>
          </a:p>
          <a:p>
            <a:r>
              <a:rPr lang="en-US" sz="2400">
                <a:cs typeface="Arial" panose="020B0604020202020204" pitchFamily="34" charset="0"/>
                <a:sym typeface="Wingdings" panose="05000000000000000000" pitchFamily="2" charset="2"/>
              </a:rPr>
              <a:t>S  BB</a:t>
            </a:r>
            <a:r>
              <a:rPr lang="en-US">
                <a:cs typeface="Arial" panose="020B0604020202020204" pitchFamily="34" charset="0"/>
              </a:rPr>
              <a:t>			</a:t>
            </a:r>
          </a:p>
          <a:p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199685" name="Line 5"/>
          <p:cNvSpPr>
            <a:spLocks noChangeShapeType="1"/>
          </p:cNvSpPr>
          <p:nvPr/>
        </p:nvSpPr>
        <p:spPr bwMode="auto">
          <a:xfrm>
            <a:off x="2057400" y="21336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4781550" y="1851025"/>
            <a:ext cx="13906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cs typeface="Arial" panose="020B0604020202020204" pitchFamily="34" charset="0"/>
              </a:rPr>
              <a:t>S </a:t>
            </a:r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 AR</a:t>
            </a:r>
            <a:r>
              <a:rPr lang="en-US" sz="2400" baseline="-25000" dirty="0"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</a:p>
          <a:p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R</a:t>
            </a:r>
            <a:r>
              <a:rPr lang="en-US" sz="2400" baseline="-25000" dirty="0"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  SA</a:t>
            </a:r>
          </a:p>
          <a:p>
            <a:endParaRPr lang="en-US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S  BR</a:t>
            </a:r>
            <a:r>
              <a:rPr lang="en-US" sz="2400" baseline="-25000" dirty="0"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</a:p>
          <a:p>
            <a:r>
              <a:rPr lang="en-US" sz="2400" dirty="0">
                <a:cs typeface="Arial" panose="020B0604020202020204" pitchFamily="34" charset="0"/>
              </a:rPr>
              <a:t>R</a:t>
            </a:r>
            <a:r>
              <a:rPr lang="en-US" sz="2400" baseline="-25000" dirty="0">
                <a:cs typeface="Arial" panose="020B0604020202020204" pitchFamily="34" charset="0"/>
              </a:rPr>
              <a:t>1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 SB</a:t>
            </a:r>
          </a:p>
          <a:p>
            <a:endParaRPr lang="en-US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S  AA</a:t>
            </a:r>
          </a:p>
          <a:p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S  BB</a:t>
            </a:r>
          </a:p>
          <a:p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S  a</a:t>
            </a:r>
          </a:p>
          <a:p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S  b</a:t>
            </a:r>
          </a:p>
          <a:p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A  a</a:t>
            </a:r>
          </a:p>
          <a:p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B  b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>
            <a:off x="1905000" y="2514600"/>
            <a:ext cx="27432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9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96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96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96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96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96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96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animBg="1"/>
      <p:bldP spid="1996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9563" y="1295400"/>
            <a:ext cx="4040188" cy="762000"/>
          </a:xfrm>
        </p:spPr>
        <p:txBody>
          <a:bodyPr/>
          <a:lstStyle/>
          <a:p>
            <a:r>
              <a:rPr lang="en-US" dirty="0"/>
              <a:t>Previous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444294"/>
            <a:ext cx="3963988" cy="51089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→ ASA | </a:t>
            </a:r>
            <a:r>
              <a:rPr lang="en-US" dirty="0" err="1"/>
              <a:t>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→ B | S</a:t>
            </a:r>
          </a:p>
          <a:p>
            <a:pPr marL="0" indent="0">
              <a:buNone/>
            </a:pPr>
            <a:r>
              <a:rPr lang="en-US" dirty="0"/>
              <a:t> B → b | </a:t>
            </a:r>
            <a:r>
              <a:rPr lang="el-GR" dirty="0"/>
              <a:t>ε</a:t>
            </a:r>
          </a:p>
          <a:p>
            <a:pPr marL="0" indent="0">
              <a:buNone/>
            </a:pPr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4" y="1295400"/>
            <a:ext cx="4041775" cy="762000"/>
          </a:xfrm>
        </p:spPr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792661" y="1444294"/>
            <a:ext cx="3894139" cy="503270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S occurs on right hand side, so we will create augmented grammar</a:t>
            </a:r>
          </a:p>
          <a:p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→S</a:t>
            </a:r>
          </a:p>
          <a:p>
            <a:pPr marL="0" indent="0">
              <a:buNone/>
            </a:pPr>
            <a:r>
              <a:rPr lang="en-US" dirty="0"/>
              <a:t>S→ ASA | </a:t>
            </a:r>
            <a:r>
              <a:rPr lang="en-US" dirty="0" err="1"/>
              <a:t>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→ B | S</a:t>
            </a:r>
          </a:p>
          <a:p>
            <a:pPr marL="0" indent="0">
              <a:buNone/>
            </a:pPr>
            <a:r>
              <a:rPr lang="en-US" dirty="0"/>
              <a:t>B → b | ∈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7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Null Productions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168" y="1143000"/>
            <a:ext cx="4040188" cy="762000"/>
          </a:xfrm>
        </p:spPr>
        <p:txBody>
          <a:bodyPr/>
          <a:lstStyle/>
          <a:p>
            <a:r>
              <a:rPr lang="en-US" dirty="0"/>
              <a:t>Previous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4040188" cy="3941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→S</a:t>
            </a:r>
          </a:p>
          <a:p>
            <a:pPr marL="0" indent="0">
              <a:buNone/>
            </a:pPr>
            <a:r>
              <a:rPr lang="en-US" dirty="0"/>
              <a:t>S→ ASA | </a:t>
            </a:r>
            <a:r>
              <a:rPr lang="en-US" dirty="0" err="1"/>
              <a:t>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→ B | S</a:t>
            </a:r>
          </a:p>
          <a:p>
            <a:pPr marL="0" indent="0">
              <a:buNone/>
            </a:pPr>
            <a:r>
              <a:rPr lang="en-US" dirty="0"/>
              <a:t>B → b | ∈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Null able Non Terminals= A and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057" y="1151021"/>
            <a:ext cx="4041775" cy="762000"/>
          </a:xfrm>
        </p:spPr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3389"/>
            <a:ext cx="4041775" cy="39417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</a:t>
            </a:r>
            <a:r>
              <a:rPr lang="pt-BR" baseline="-25000" dirty="0"/>
              <a:t>0</a:t>
            </a:r>
            <a:r>
              <a:rPr lang="pt-BR" dirty="0"/>
              <a:t>→S</a:t>
            </a:r>
          </a:p>
          <a:p>
            <a:pPr marL="0" indent="0">
              <a:buNone/>
            </a:pPr>
            <a:r>
              <a:rPr lang="pt-BR" dirty="0"/>
              <a:t>S→ ASA | aB | a | AS | SA  </a:t>
            </a:r>
          </a:p>
          <a:p>
            <a:pPr marL="0" indent="0">
              <a:buNone/>
            </a:pPr>
            <a:r>
              <a:rPr lang="pt-BR" dirty="0"/>
              <a:t>A → B | S</a:t>
            </a:r>
          </a:p>
          <a:p>
            <a:pPr marL="0" indent="0">
              <a:buNone/>
            </a:pPr>
            <a:r>
              <a:rPr lang="pt-BR" dirty="0"/>
              <a:t>B →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6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Unit Productions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91" y="1412039"/>
            <a:ext cx="4040188" cy="762000"/>
          </a:xfrm>
        </p:spPr>
        <p:txBody>
          <a:bodyPr/>
          <a:lstStyle/>
          <a:p>
            <a:r>
              <a:rPr lang="en-US" dirty="0"/>
              <a:t>Previous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29" y="2182060"/>
            <a:ext cx="4040188" cy="394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S</a:t>
            </a:r>
            <a:r>
              <a:rPr lang="pt-BR" baseline="-25000" dirty="0"/>
              <a:t>0</a:t>
            </a:r>
            <a:r>
              <a:rPr lang="pt-BR" dirty="0"/>
              <a:t>→S</a:t>
            </a:r>
          </a:p>
          <a:p>
            <a:pPr marL="0" indent="0">
              <a:buNone/>
            </a:pPr>
            <a:r>
              <a:rPr lang="pt-BR" dirty="0"/>
              <a:t>S→ ASA | aB | a | AS | SA  </a:t>
            </a:r>
          </a:p>
          <a:p>
            <a:pPr marL="0" indent="0">
              <a:buNone/>
            </a:pPr>
            <a:r>
              <a:rPr lang="pt-BR" dirty="0"/>
              <a:t>A → B | S</a:t>
            </a:r>
          </a:p>
          <a:p>
            <a:pPr marL="0" indent="0">
              <a:buNone/>
            </a:pPr>
            <a:r>
              <a:rPr lang="pt-BR" dirty="0"/>
              <a:t>B → b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Unit Productions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S</a:t>
            </a:r>
            <a:r>
              <a:rPr lang="pt-BR" baseline="-25000" dirty="0">
                <a:solidFill>
                  <a:srgbClr val="FF0000"/>
                </a:solidFill>
              </a:rPr>
              <a:t>0</a:t>
            </a:r>
            <a:r>
              <a:rPr lang="pt-BR" dirty="0">
                <a:solidFill>
                  <a:srgbClr val="FF0000"/>
                </a:solidFill>
              </a:rPr>
              <a:t>→S; A → B; A → 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Remove S</a:t>
            </a:r>
            <a:r>
              <a:rPr lang="en-US" b="1" baseline="-25000" dirty="0">
                <a:solidFill>
                  <a:srgbClr val="7030A0"/>
                </a:solidFill>
              </a:rPr>
              <a:t>0</a:t>
            </a:r>
            <a:r>
              <a:rPr lang="en-US" b="1" dirty="0">
                <a:solidFill>
                  <a:srgbClr val="7030A0"/>
                </a:solidFill>
              </a:rPr>
              <a:t>→ 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→ ASA | </a:t>
            </a:r>
            <a:r>
              <a:rPr lang="en-US" dirty="0" err="1"/>
              <a:t>aB</a:t>
            </a:r>
            <a:r>
              <a:rPr lang="en-US" dirty="0"/>
              <a:t> | a | AS | SA, </a:t>
            </a:r>
          </a:p>
          <a:p>
            <a:pPr marL="0" indent="0">
              <a:buNone/>
            </a:pPr>
            <a:r>
              <a:rPr lang="en-US" dirty="0"/>
              <a:t>S→ ASA | </a:t>
            </a:r>
            <a:r>
              <a:rPr lang="en-US" dirty="0" err="1"/>
              <a:t>aB</a:t>
            </a:r>
            <a:r>
              <a:rPr lang="en-US" dirty="0"/>
              <a:t> | a | AS | SA</a:t>
            </a:r>
          </a:p>
          <a:p>
            <a:pPr marL="0" indent="0">
              <a:buNone/>
            </a:pPr>
            <a:r>
              <a:rPr lang="en-US" dirty="0"/>
              <a:t>A → B | S</a:t>
            </a:r>
          </a:p>
          <a:p>
            <a:pPr marL="0" indent="0">
              <a:buNone/>
            </a:pPr>
            <a:r>
              <a:rPr lang="en-US" dirty="0"/>
              <a:t>B → b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3987" y="1444294"/>
            <a:ext cx="4041775" cy="762000"/>
          </a:xfrm>
        </p:spPr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3987" y="2206294"/>
            <a:ext cx="4041775" cy="394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Remove A→ B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 → ASA | </a:t>
            </a:r>
            <a:r>
              <a:rPr lang="en-US" dirty="0" err="1"/>
              <a:t>aB</a:t>
            </a:r>
            <a:r>
              <a:rPr lang="en-US" dirty="0"/>
              <a:t> | a | AS | SA</a:t>
            </a:r>
          </a:p>
          <a:p>
            <a:pPr marL="0" indent="0">
              <a:buNone/>
            </a:pPr>
            <a:r>
              <a:rPr lang="en-US" dirty="0"/>
              <a:t>S→ ASA | </a:t>
            </a:r>
            <a:r>
              <a:rPr lang="en-US" dirty="0" err="1"/>
              <a:t>aB</a:t>
            </a:r>
            <a:r>
              <a:rPr lang="en-US" dirty="0"/>
              <a:t> | a | AS | SA</a:t>
            </a:r>
          </a:p>
          <a:p>
            <a:pPr marL="0" indent="0">
              <a:buNone/>
            </a:pPr>
            <a:r>
              <a:rPr lang="en-US" dirty="0"/>
              <a:t>A → S | b</a:t>
            </a:r>
          </a:p>
          <a:p>
            <a:pPr marL="0" indent="0">
              <a:buNone/>
            </a:pPr>
            <a:r>
              <a:rPr lang="en-US" dirty="0"/>
              <a:t>B →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Remove A→ 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 → ASA | </a:t>
            </a:r>
            <a:r>
              <a:rPr lang="en-US" dirty="0" err="1"/>
              <a:t>aB</a:t>
            </a:r>
            <a:r>
              <a:rPr lang="en-US" dirty="0"/>
              <a:t> | a | AS | SA</a:t>
            </a:r>
          </a:p>
          <a:p>
            <a:pPr marL="0" indent="0">
              <a:buNone/>
            </a:pPr>
            <a:r>
              <a:rPr lang="en-US" dirty="0"/>
              <a:t>S→ ASA | </a:t>
            </a:r>
            <a:r>
              <a:rPr lang="en-US" dirty="0" err="1"/>
              <a:t>aB</a:t>
            </a:r>
            <a:r>
              <a:rPr lang="en-US" dirty="0"/>
              <a:t> | a | AS | SA</a:t>
            </a:r>
          </a:p>
          <a:p>
            <a:pPr marL="0" indent="0">
              <a:buNone/>
            </a:pPr>
            <a:r>
              <a:rPr lang="en-US" dirty="0"/>
              <a:t>A → b |ASA | </a:t>
            </a:r>
            <a:r>
              <a:rPr lang="en-US" dirty="0" err="1"/>
              <a:t>aB</a:t>
            </a:r>
            <a:r>
              <a:rPr lang="en-US" dirty="0"/>
              <a:t> | a | AS | SA</a:t>
            </a:r>
          </a:p>
          <a:p>
            <a:pPr marL="0" indent="0">
              <a:buNone/>
            </a:pPr>
            <a:r>
              <a:rPr lang="en-US" dirty="0"/>
              <a:t>B →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5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91" y="1412039"/>
            <a:ext cx="4040188" cy="762000"/>
          </a:xfrm>
        </p:spPr>
        <p:txBody>
          <a:bodyPr/>
          <a:lstStyle/>
          <a:p>
            <a:r>
              <a:rPr lang="en-US" dirty="0"/>
              <a:t>Previous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29" y="2182060"/>
            <a:ext cx="4040188" cy="394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 → ASA | </a:t>
            </a:r>
            <a:r>
              <a:rPr lang="en-US" dirty="0" err="1"/>
              <a:t>aB</a:t>
            </a:r>
            <a:r>
              <a:rPr lang="en-US" dirty="0"/>
              <a:t> | a | AS | SA</a:t>
            </a:r>
          </a:p>
          <a:p>
            <a:pPr marL="0" indent="0">
              <a:buNone/>
            </a:pPr>
            <a:r>
              <a:rPr lang="en-US" dirty="0"/>
              <a:t>S→ ASA | </a:t>
            </a:r>
            <a:r>
              <a:rPr lang="en-US" dirty="0" err="1"/>
              <a:t>aB</a:t>
            </a:r>
            <a:r>
              <a:rPr lang="en-US" dirty="0"/>
              <a:t> | a | AS | SA</a:t>
            </a:r>
          </a:p>
          <a:p>
            <a:pPr marL="0" indent="0">
              <a:buNone/>
            </a:pPr>
            <a:r>
              <a:rPr lang="en-US" dirty="0"/>
              <a:t>A → b |ASA | </a:t>
            </a:r>
            <a:r>
              <a:rPr lang="en-US" dirty="0" err="1"/>
              <a:t>aB</a:t>
            </a:r>
            <a:r>
              <a:rPr lang="en-US" dirty="0"/>
              <a:t> | a | AS | SA</a:t>
            </a:r>
          </a:p>
          <a:p>
            <a:pPr marL="0" indent="0">
              <a:buNone/>
            </a:pPr>
            <a:r>
              <a:rPr lang="en-US" dirty="0"/>
              <a:t>B → 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Remove useless production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 useless Production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3987" y="1444294"/>
            <a:ext cx="4041775" cy="762000"/>
          </a:xfrm>
        </p:spPr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3987" y="2206294"/>
            <a:ext cx="4041775" cy="394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Replace terminals combined with non terminals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 → ASA | XB | a | AS | SA</a:t>
            </a:r>
          </a:p>
          <a:p>
            <a:pPr marL="0" indent="0">
              <a:buNone/>
            </a:pPr>
            <a:r>
              <a:rPr lang="en-US" dirty="0"/>
              <a:t>S→ ASA | XB | a | AS | SA</a:t>
            </a:r>
          </a:p>
          <a:p>
            <a:pPr marL="0" indent="0">
              <a:buNone/>
            </a:pPr>
            <a:r>
              <a:rPr lang="en-US" dirty="0"/>
              <a:t>A → b |ASA | XB | a | AS | SA</a:t>
            </a:r>
          </a:p>
          <a:p>
            <a:pPr marL="0" indent="0">
              <a:buNone/>
            </a:pPr>
            <a:r>
              <a:rPr lang="en-US" dirty="0"/>
              <a:t>B → b</a:t>
            </a:r>
          </a:p>
          <a:p>
            <a:pPr marL="0" indent="0">
              <a:buNone/>
            </a:pPr>
            <a:r>
              <a:rPr lang="en-US" dirty="0"/>
              <a:t>X →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0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1E11BB-F9B9-494C-B89E-8B96E1EC1FFE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Contents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600"/>
              <a:t>Definition – CNF</a:t>
            </a:r>
          </a:p>
          <a:p>
            <a:pPr eaLnBrk="1" hangingPunct="1"/>
            <a:r>
              <a:rPr lang="en-US" sz="2600"/>
              <a:t>Theorem</a:t>
            </a:r>
          </a:p>
          <a:p>
            <a:pPr eaLnBrk="1" hangingPunct="1"/>
            <a:r>
              <a:rPr lang="en-US" sz="2600"/>
              <a:t>Left most derivation</a:t>
            </a:r>
          </a:p>
          <a:p>
            <a:pPr eaLnBrk="1" hangingPunct="1"/>
            <a:r>
              <a:rPr lang="en-US" sz="2600"/>
              <a:t>Parsing</a:t>
            </a:r>
          </a:p>
          <a:p>
            <a:pPr eaLnBrk="1" hangingPunct="1"/>
            <a:endParaRPr lang="en-US" sz="2600"/>
          </a:p>
          <a:p>
            <a:pPr eaLnBrk="1" hangingPunct="1"/>
            <a:endParaRPr lang="en-US" sz="2600"/>
          </a:p>
          <a:p>
            <a:pPr eaLnBrk="1" hangingPunct="1"/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Longer Productions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91" y="1412039"/>
            <a:ext cx="4040188" cy="762000"/>
          </a:xfrm>
        </p:spPr>
        <p:txBody>
          <a:bodyPr/>
          <a:lstStyle/>
          <a:p>
            <a:r>
              <a:rPr lang="en-US" dirty="0"/>
              <a:t>Previous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29" y="2182060"/>
            <a:ext cx="4040188" cy="394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 → ASA | XB | a | AS | SA</a:t>
            </a:r>
          </a:p>
          <a:p>
            <a:pPr marL="0" indent="0">
              <a:buNone/>
            </a:pPr>
            <a:r>
              <a:rPr lang="en-US" dirty="0"/>
              <a:t>S→ ASA | XB | a | AS | SA</a:t>
            </a:r>
          </a:p>
          <a:p>
            <a:pPr marL="0" indent="0">
              <a:buNone/>
            </a:pPr>
            <a:r>
              <a:rPr lang="en-US" dirty="0"/>
              <a:t>A → b |ASA | XB | a | AS | SA</a:t>
            </a:r>
          </a:p>
          <a:p>
            <a:pPr marL="0" indent="0">
              <a:buNone/>
            </a:pPr>
            <a:r>
              <a:rPr lang="en-US" dirty="0"/>
              <a:t>B → b</a:t>
            </a:r>
          </a:p>
          <a:p>
            <a:pPr marL="0" indent="0">
              <a:buNone/>
            </a:pPr>
            <a:r>
              <a:rPr lang="en-US" dirty="0"/>
              <a:t>X →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3987" y="1444294"/>
            <a:ext cx="4041775" cy="762000"/>
          </a:xfrm>
        </p:spPr>
        <p:txBody>
          <a:bodyPr/>
          <a:lstStyle/>
          <a:p>
            <a:r>
              <a:rPr lang="en-US" dirty="0"/>
              <a:t>New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3987" y="2206294"/>
            <a:ext cx="4041775" cy="394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Remove Longer Productions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 → A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1</a:t>
            </a:r>
            <a:r>
              <a:rPr lang="en-US" dirty="0"/>
              <a:t> | XB | a | AS | SA</a:t>
            </a:r>
          </a:p>
          <a:p>
            <a:pPr marL="0" indent="0">
              <a:buNone/>
            </a:pPr>
            <a:r>
              <a:rPr lang="en-US" dirty="0"/>
              <a:t>S→ A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1</a:t>
            </a:r>
            <a:r>
              <a:rPr lang="en-US" dirty="0"/>
              <a:t> | XB | a | AS | SA</a:t>
            </a:r>
          </a:p>
          <a:p>
            <a:pPr marL="0" indent="0">
              <a:buNone/>
            </a:pPr>
            <a:r>
              <a:rPr lang="en-US" dirty="0"/>
              <a:t>A → b |A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1</a:t>
            </a:r>
            <a:r>
              <a:rPr lang="en-US" dirty="0"/>
              <a:t> | XB | a | AS | SA</a:t>
            </a:r>
          </a:p>
          <a:p>
            <a:pPr marL="0" indent="0">
              <a:buNone/>
            </a:pPr>
            <a:r>
              <a:rPr lang="en-US" dirty="0"/>
              <a:t>B → b</a:t>
            </a:r>
          </a:p>
          <a:p>
            <a:pPr marL="0" indent="0">
              <a:buNone/>
            </a:pPr>
            <a:r>
              <a:rPr lang="en-US" dirty="0"/>
              <a:t>X → a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1</a:t>
            </a:r>
            <a:r>
              <a:rPr lang="en-US" dirty="0"/>
              <a:t>→SA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grammar is in CNF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7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725" y="1448305"/>
            <a:ext cx="4040188" cy="762000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2216" y="1416050"/>
            <a:ext cx="4041775" cy="762000"/>
          </a:xfrm>
        </p:spPr>
        <p:txBody>
          <a:bodyPr/>
          <a:lstStyle/>
          <a:p>
            <a:r>
              <a:rPr lang="en-US" dirty="0"/>
              <a:t>Remove Recursion of 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9725" y="2338640"/>
            <a:ext cx="4040188" cy="3941763"/>
          </a:xfrm>
        </p:spPr>
        <p:txBody>
          <a:bodyPr/>
          <a:lstStyle/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 B | C |</a:t>
            </a:r>
            <a:r>
              <a:rPr lang="en-GB" b="1" dirty="0" err="1"/>
              <a:t>aSAB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^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endParaRPr lang="en-US" dirty="0"/>
          </a:p>
          <a:p>
            <a:r>
              <a:rPr lang="en-GB" b="1" dirty="0"/>
              <a:t>C → </a:t>
            </a:r>
            <a:r>
              <a:rPr lang="en-GB" b="1" dirty="0" err="1"/>
              <a:t>Ccd</a:t>
            </a:r>
            <a:endParaRPr lang="en-US" dirty="0"/>
          </a:p>
          <a:p>
            <a:r>
              <a:rPr lang="en-GB" b="1" dirty="0"/>
              <a:t>D → </a:t>
            </a:r>
            <a:r>
              <a:rPr lang="en-GB" b="1" dirty="0" err="1"/>
              <a:t>ddd</a:t>
            </a: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215" y="2306385"/>
            <a:ext cx="4041775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 B | C |</a:t>
            </a:r>
            <a:r>
              <a:rPr lang="en-GB" b="1" dirty="0" err="1"/>
              <a:t>aSAB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^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endParaRPr lang="en-US" dirty="0"/>
          </a:p>
          <a:p>
            <a:r>
              <a:rPr lang="en-GB" b="1" dirty="0"/>
              <a:t>C → </a:t>
            </a:r>
            <a:r>
              <a:rPr lang="en-GB" b="1" dirty="0" err="1"/>
              <a:t>Ccd</a:t>
            </a:r>
            <a:endParaRPr lang="en-US" dirty="0"/>
          </a:p>
          <a:p>
            <a:r>
              <a:rPr lang="en-GB" b="1" dirty="0"/>
              <a:t>D → </a:t>
            </a:r>
            <a:r>
              <a:rPr lang="en-GB" b="1" dirty="0" err="1"/>
              <a:t>ddd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37456-D0B3-4807-81D5-D3880DAF001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63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useless Productions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725" y="1448305"/>
            <a:ext cx="4040188" cy="762000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2216" y="1416050"/>
            <a:ext cx="4041775" cy="762000"/>
          </a:xfrm>
        </p:spPr>
        <p:txBody>
          <a:bodyPr/>
          <a:lstStyle/>
          <a:p>
            <a:r>
              <a:rPr lang="en-US" dirty="0"/>
              <a:t>Remove non Generating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9725" y="2338640"/>
            <a:ext cx="4040188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 B | C |</a:t>
            </a:r>
            <a:r>
              <a:rPr lang="en-GB" b="1" dirty="0" err="1"/>
              <a:t>aSAB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^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endParaRPr lang="en-US" dirty="0"/>
          </a:p>
          <a:p>
            <a:r>
              <a:rPr lang="en-GB" b="1" dirty="0"/>
              <a:t>C → </a:t>
            </a:r>
            <a:r>
              <a:rPr lang="en-GB" b="1" dirty="0" err="1"/>
              <a:t>Ccd</a:t>
            </a:r>
            <a:endParaRPr lang="en-US" dirty="0"/>
          </a:p>
          <a:p>
            <a:r>
              <a:rPr lang="en-GB" b="1" dirty="0"/>
              <a:t>D → </a:t>
            </a:r>
            <a:r>
              <a:rPr lang="en-GB" b="1" dirty="0" err="1"/>
              <a:t>ddd</a:t>
            </a:r>
            <a:endParaRPr lang="en-GB" b="1" dirty="0"/>
          </a:p>
          <a:p>
            <a:pPr marL="109537" indent="0">
              <a:buNone/>
            </a:pPr>
            <a:r>
              <a:rPr lang="en-GB" b="1" dirty="0">
                <a:solidFill>
                  <a:srgbClr val="FF0000"/>
                </a:solidFill>
              </a:rPr>
              <a:t>Non Generating Productions</a:t>
            </a:r>
          </a:p>
          <a:p>
            <a:pPr marL="109537" indent="0">
              <a:buNone/>
            </a:pPr>
            <a:r>
              <a:rPr lang="en-GB" b="1" dirty="0"/>
              <a:t>S → C ; C → </a:t>
            </a:r>
            <a:r>
              <a:rPr lang="en-GB" b="1" dirty="0" err="1"/>
              <a:t>Ccd</a:t>
            </a: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215" y="2306385"/>
            <a:ext cx="4041775" cy="3941763"/>
          </a:xfrm>
        </p:spPr>
        <p:txBody>
          <a:bodyPr/>
          <a:lstStyle/>
          <a:p>
            <a:pPr marL="109537" indent="0">
              <a:buNone/>
            </a:pPr>
            <a:endParaRPr lang="en-US" dirty="0"/>
          </a:p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 B |</a:t>
            </a:r>
            <a:r>
              <a:rPr lang="en-GB" b="1" dirty="0" err="1"/>
              <a:t>aSAB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^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endParaRPr lang="en-US" dirty="0"/>
          </a:p>
          <a:p>
            <a:r>
              <a:rPr lang="en-GB" b="1" dirty="0"/>
              <a:t>D → </a:t>
            </a:r>
            <a:r>
              <a:rPr lang="en-GB" b="1" dirty="0" err="1"/>
              <a:t>ddd</a:t>
            </a:r>
            <a:endParaRPr lang="en-GB" b="1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37456-D0B3-4807-81D5-D3880DAF0011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98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useless Productions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725" y="1448305"/>
            <a:ext cx="4040188" cy="762000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2216" y="1416050"/>
            <a:ext cx="4041775" cy="762000"/>
          </a:xfrm>
        </p:spPr>
        <p:txBody>
          <a:bodyPr/>
          <a:lstStyle/>
          <a:p>
            <a:r>
              <a:rPr lang="en-US" dirty="0"/>
              <a:t>Remove unreachable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9725" y="2338640"/>
            <a:ext cx="4040188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 B |</a:t>
            </a:r>
            <a:r>
              <a:rPr lang="en-GB" b="1" dirty="0" err="1"/>
              <a:t>aSAB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^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endParaRPr lang="en-US" dirty="0"/>
          </a:p>
          <a:p>
            <a:r>
              <a:rPr lang="en-GB" b="1" dirty="0"/>
              <a:t>D → </a:t>
            </a:r>
            <a:r>
              <a:rPr lang="en-GB" b="1" dirty="0" err="1"/>
              <a:t>ddd</a:t>
            </a:r>
            <a:endParaRPr lang="en-GB" b="1" dirty="0"/>
          </a:p>
          <a:p>
            <a:pPr marL="109537" indent="0">
              <a:buNone/>
            </a:pPr>
            <a:r>
              <a:rPr lang="en-GB" b="1" dirty="0">
                <a:solidFill>
                  <a:srgbClr val="FF0000"/>
                </a:solidFill>
              </a:rPr>
              <a:t>Un reachable Productions</a:t>
            </a:r>
          </a:p>
          <a:p>
            <a:pPr marL="109537" indent="0">
              <a:buNone/>
            </a:pPr>
            <a:r>
              <a:rPr lang="en-GB" b="1" dirty="0"/>
              <a:t>D → </a:t>
            </a:r>
            <a:r>
              <a:rPr lang="en-GB" b="1" dirty="0" err="1"/>
              <a:t>ddd</a:t>
            </a: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215" y="2306385"/>
            <a:ext cx="4041775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 B |</a:t>
            </a:r>
            <a:r>
              <a:rPr lang="en-GB" b="1" dirty="0" err="1"/>
              <a:t>aSAB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^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endParaRPr lang="en-US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37456-D0B3-4807-81D5-D3880DAF0011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639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Null Productions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725" y="1448305"/>
            <a:ext cx="4040188" cy="762000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2216" y="1416050"/>
            <a:ext cx="4041775" cy="762000"/>
          </a:xfrm>
        </p:spPr>
        <p:txBody>
          <a:bodyPr/>
          <a:lstStyle/>
          <a:p>
            <a:r>
              <a:rPr lang="en-US" dirty="0"/>
              <a:t>Remove Null Production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9725" y="2338640"/>
            <a:ext cx="4040188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 B |</a:t>
            </a:r>
            <a:r>
              <a:rPr lang="en-GB" b="1" dirty="0" err="1"/>
              <a:t>aSAB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^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endParaRPr lang="en-US" dirty="0"/>
          </a:p>
          <a:p>
            <a:pPr marL="109537" indent="0">
              <a:buNone/>
            </a:pPr>
            <a:r>
              <a:rPr lang="en-GB" b="1" dirty="0">
                <a:solidFill>
                  <a:srgbClr val="FF0000"/>
                </a:solidFill>
              </a:rPr>
              <a:t>Null able non terminal =A</a:t>
            </a:r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215" y="2306385"/>
            <a:ext cx="4041775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 B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/>
              <a:t>aSB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b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r>
              <a:rPr lang="en-GB" b="1" dirty="0"/>
              <a:t> | a</a:t>
            </a:r>
            <a:endParaRPr lang="en-US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37456-D0B3-4807-81D5-D3880DAF0011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2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16" y="32084"/>
            <a:ext cx="8229600" cy="1143000"/>
          </a:xfrm>
        </p:spPr>
        <p:txBody>
          <a:bodyPr/>
          <a:lstStyle/>
          <a:p>
            <a:r>
              <a:rPr lang="en-US" dirty="0"/>
              <a:t>Remove Unit Productions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13" y="778042"/>
            <a:ext cx="4040188" cy="762000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10112" y="794084"/>
            <a:ext cx="4041775" cy="762000"/>
          </a:xfrm>
        </p:spPr>
        <p:txBody>
          <a:bodyPr/>
          <a:lstStyle/>
          <a:p>
            <a:r>
              <a:rPr lang="en-US" dirty="0"/>
              <a:t>Remove Unit Production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905000"/>
            <a:ext cx="4040188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 B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/>
              <a:t>aSB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b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r>
              <a:rPr lang="en-GB" b="1" dirty="0"/>
              <a:t> | a</a:t>
            </a:r>
            <a:endParaRPr lang="en-US" dirty="0"/>
          </a:p>
          <a:p>
            <a:pPr marL="109537" indent="0">
              <a:buNone/>
            </a:pPr>
            <a:r>
              <a:rPr lang="en-GB" b="1" dirty="0">
                <a:solidFill>
                  <a:srgbClr val="FF0000"/>
                </a:solidFill>
              </a:rPr>
              <a:t>Unit Productions</a:t>
            </a:r>
            <a:r>
              <a:rPr lang="en-GB" b="1" dirty="0"/>
              <a:t> </a:t>
            </a:r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 ; </a:t>
            </a:r>
            <a:r>
              <a:rPr lang="en-US" dirty="0"/>
              <a:t>S</a:t>
            </a:r>
            <a:r>
              <a:rPr lang="en-GB" b="1" dirty="0"/>
              <a:t>→ B</a:t>
            </a:r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9253" y="1603703"/>
            <a:ext cx="4041774" cy="4551615"/>
          </a:xfrm>
        </p:spPr>
        <p:txBody>
          <a:bodyPr/>
          <a:lstStyle/>
          <a:p>
            <a:pPr marL="109537" indent="0">
              <a:buNone/>
            </a:pPr>
            <a:r>
              <a:rPr lang="en-US" dirty="0">
                <a:solidFill>
                  <a:srgbClr val="FF0000"/>
                </a:solidFill>
              </a:rPr>
              <a:t>Remove S</a:t>
            </a:r>
            <a:r>
              <a:rPr lang="en-GB" b="1" dirty="0">
                <a:solidFill>
                  <a:srgbClr val="FF0000"/>
                </a:solidFill>
              </a:rPr>
              <a:t>→ 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S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 smtClean="0"/>
              <a:t>aSB</a:t>
            </a:r>
            <a:r>
              <a:rPr lang="en-GB" b="1" dirty="0" smtClean="0"/>
              <a:t> </a:t>
            </a:r>
            <a:r>
              <a:rPr lang="en-GB" b="1" dirty="0"/>
              <a:t>| </a:t>
            </a:r>
            <a:r>
              <a:rPr lang="en-GB" b="1" dirty="0" err="1"/>
              <a:t>Aa</a:t>
            </a:r>
            <a:r>
              <a:rPr lang="en-GB" b="1" dirty="0"/>
              <a:t> 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b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r>
              <a:rPr lang="en-GB" b="1" dirty="0"/>
              <a:t> | a</a:t>
            </a:r>
          </a:p>
          <a:p>
            <a:pPr marL="109537" indent="0">
              <a:buNone/>
            </a:pPr>
            <a:r>
              <a:rPr lang="en-US" dirty="0">
                <a:solidFill>
                  <a:srgbClr val="FF0000"/>
                </a:solidFill>
              </a:rPr>
              <a:t>Remove S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GB" b="1" dirty="0">
                <a:solidFill>
                  <a:srgbClr val="FF0000"/>
                </a:solidFill>
              </a:rPr>
              <a:t>→ 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a | </a:t>
            </a:r>
            <a:r>
              <a:rPr lang="en-GB" b="1" dirty="0" err="1"/>
              <a:t>ABa</a:t>
            </a:r>
            <a:r>
              <a:rPr lang="en-GB" b="1" dirty="0"/>
              <a:t>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 smtClean="0"/>
              <a:t>aSB</a:t>
            </a:r>
            <a:r>
              <a:rPr lang="en-GB" b="1" dirty="0" smtClean="0"/>
              <a:t> </a:t>
            </a:r>
            <a:r>
              <a:rPr lang="en-GB" b="1" dirty="0"/>
              <a:t>| </a:t>
            </a:r>
            <a:r>
              <a:rPr lang="en-GB" b="1" dirty="0" err="1"/>
              <a:t>Aa</a:t>
            </a:r>
            <a:r>
              <a:rPr lang="en-GB" b="1" dirty="0"/>
              <a:t> 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 smtClean="0"/>
              <a:t>aSB</a:t>
            </a:r>
            <a:r>
              <a:rPr lang="en-GB" b="1" dirty="0" smtClean="0"/>
              <a:t> </a:t>
            </a:r>
            <a:r>
              <a:rPr lang="en-GB" b="1" dirty="0"/>
              <a:t>| </a:t>
            </a:r>
            <a:r>
              <a:rPr lang="en-GB" b="1" dirty="0" err="1"/>
              <a:t>Aa</a:t>
            </a:r>
            <a:r>
              <a:rPr lang="en-GB" b="1" dirty="0"/>
              <a:t> 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b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r>
              <a:rPr lang="en-GB" b="1" dirty="0"/>
              <a:t> | a</a:t>
            </a: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37456-D0B3-4807-81D5-D3880DAF0011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7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16" y="32084"/>
            <a:ext cx="8229600" cy="1143000"/>
          </a:xfrm>
        </p:spPr>
        <p:txBody>
          <a:bodyPr/>
          <a:lstStyle/>
          <a:p>
            <a:r>
              <a:rPr lang="en-US" dirty="0"/>
              <a:t>New Productions for terminals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13" y="778042"/>
            <a:ext cx="4040188" cy="762000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10112" y="794084"/>
            <a:ext cx="4041775" cy="762000"/>
          </a:xfrm>
        </p:spPr>
        <p:txBody>
          <a:bodyPr/>
          <a:lstStyle/>
          <a:p>
            <a:r>
              <a:rPr lang="en-US" dirty="0"/>
              <a:t>New Grammar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905000"/>
            <a:ext cx="4040188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a | </a:t>
            </a:r>
            <a:r>
              <a:rPr lang="en-GB" b="1" dirty="0" err="1"/>
              <a:t>ABa</a:t>
            </a:r>
            <a:r>
              <a:rPr lang="en-GB" b="1" dirty="0"/>
              <a:t>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 smtClean="0"/>
              <a:t>aSB</a:t>
            </a:r>
            <a:r>
              <a:rPr lang="en-GB" b="1" dirty="0" smtClean="0"/>
              <a:t> </a:t>
            </a:r>
            <a:r>
              <a:rPr lang="en-GB" b="1" dirty="0"/>
              <a:t>| </a:t>
            </a:r>
            <a:r>
              <a:rPr lang="en-GB" b="1" dirty="0" err="1"/>
              <a:t>Aa</a:t>
            </a:r>
            <a:r>
              <a:rPr lang="en-GB" b="1" dirty="0"/>
              <a:t> 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 smtClean="0"/>
              <a:t>aSB</a:t>
            </a:r>
            <a:r>
              <a:rPr lang="en-GB" b="1" dirty="0" smtClean="0"/>
              <a:t> </a:t>
            </a:r>
            <a:r>
              <a:rPr lang="en-GB" b="1" dirty="0"/>
              <a:t>| </a:t>
            </a:r>
            <a:r>
              <a:rPr lang="en-GB" b="1" dirty="0" err="1"/>
              <a:t>Aa</a:t>
            </a:r>
            <a:r>
              <a:rPr lang="en-GB" b="1" dirty="0"/>
              <a:t> 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b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r>
              <a:rPr lang="en-GB" b="1" dirty="0"/>
              <a:t> | a</a:t>
            </a:r>
            <a:endParaRPr lang="en-US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9253" y="1603703"/>
            <a:ext cx="4041774" cy="455161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a | </a:t>
            </a:r>
            <a:r>
              <a:rPr lang="en-GB" b="1" dirty="0" err="1"/>
              <a:t>ABa</a:t>
            </a:r>
            <a:r>
              <a:rPr lang="en-GB" b="1" dirty="0"/>
              <a:t>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 smtClean="0"/>
              <a:t>aSB</a:t>
            </a:r>
            <a:r>
              <a:rPr lang="en-GB" b="1" dirty="0" smtClean="0"/>
              <a:t> </a:t>
            </a:r>
            <a:r>
              <a:rPr lang="en-GB" b="1" dirty="0"/>
              <a:t>| </a:t>
            </a:r>
            <a:r>
              <a:rPr lang="en-GB" b="1" dirty="0" err="1"/>
              <a:t>Aa</a:t>
            </a:r>
            <a:r>
              <a:rPr lang="en-GB" b="1" dirty="0"/>
              <a:t> 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 smtClean="0"/>
              <a:t>aSB</a:t>
            </a:r>
            <a:r>
              <a:rPr lang="en-GB" b="1" dirty="0" smtClean="0"/>
              <a:t> </a:t>
            </a:r>
            <a:r>
              <a:rPr lang="en-GB" b="1" dirty="0"/>
              <a:t>| </a:t>
            </a:r>
            <a:r>
              <a:rPr lang="en-GB" b="1" dirty="0" err="1"/>
              <a:t>Aa</a:t>
            </a:r>
            <a:r>
              <a:rPr lang="en-GB" b="1" dirty="0"/>
              <a:t> 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b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r>
              <a:rPr lang="en-GB" b="1" dirty="0"/>
              <a:t> | a</a:t>
            </a:r>
          </a:p>
          <a:p>
            <a:r>
              <a:rPr lang="en-GB" b="1" dirty="0"/>
              <a:t>X →a</a:t>
            </a:r>
          </a:p>
          <a:p>
            <a:r>
              <a:rPr lang="en-GB" b="1" dirty="0"/>
              <a:t>Y → b</a:t>
            </a: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37456-D0B3-4807-81D5-D3880DAF0011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6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16" y="320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Replace Terminals with non terminals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788" y="1541337"/>
            <a:ext cx="4040188" cy="762000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95241" y="1541337"/>
            <a:ext cx="4041775" cy="762000"/>
          </a:xfrm>
        </p:spPr>
        <p:txBody>
          <a:bodyPr/>
          <a:lstStyle/>
          <a:p>
            <a:r>
              <a:rPr lang="en-US" dirty="0"/>
              <a:t>New Grammar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9725" y="2669590"/>
            <a:ext cx="4040188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a | </a:t>
            </a:r>
            <a:r>
              <a:rPr lang="en-GB" b="1" dirty="0" err="1"/>
              <a:t>ABa</a:t>
            </a:r>
            <a:r>
              <a:rPr lang="en-GB" b="1" dirty="0"/>
              <a:t>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 smtClean="0"/>
              <a:t>aSB</a:t>
            </a:r>
            <a:r>
              <a:rPr lang="en-GB" b="1" dirty="0" smtClean="0"/>
              <a:t> </a:t>
            </a:r>
            <a:r>
              <a:rPr lang="en-GB" b="1" dirty="0"/>
              <a:t>| </a:t>
            </a:r>
            <a:r>
              <a:rPr lang="en-GB" b="1" dirty="0" err="1"/>
              <a:t>Aa</a:t>
            </a:r>
            <a:r>
              <a:rPr lang="en-GB" b="1" dirty="0"/>
              <a:t> </a:t>
            </a:r>
          </a:p>
          <a:p>
            <a:r>
              <a:rPr lang="en-GB" b="1" dirty="0"/>
              <a:t>S → a | </a:t>
            </a:r>
            <a:r>
              <a:rPr lang="en-GB" b="1" dirty="0" err="1"/>
              <a:t>ABa</a:t>
            </a:r>
            <a:r>
              <a:rPr lang="en-GB" b="1" dirty="0"/>
              <a:t> |</a:t>
            </a:r>
            <a:r>
              <a:rPr lang="en-GB" b="1" dirty="0" err="1"/>
              <a:t>aSAB</a:t>
            </a:r>
            <a:r>
              <a:rPr lang="en-GB" b="1" dirty="0"/>
              <a:t> | Ba | </a:t>
            </a:r>
            <a:r>
              <a:rPr lang="en-GB" b="1" dirty="0" err="1" smtClean="0"/>
              <a:t>aSB</a:t>
            </a:r>
            <a:r>
              <a:rPr lang="en-GB" b="1" dirty="0" smtClean="0"/>
              <a:t> </a:t>
            </a:r>
            <a:r>
              <a:rPr lang="en-GB" b="1" dirty="0"/>
              <a:t>| </a:t>
            </a:r>
            <a:r>
              <a:rPr lang="en-GB" b="1" dirty="0" err="1"/>
              <a:t>Aa</a:t>
            </a:r>
            <a:r>
              <a:rPr lang="en-GB" b="1" dirty="0"/>
              <a:t> </a:t>
            </a:r>
            <a:endParaRPr lang="en-US" dirty="0"/>
          </a:p>
          <a:p>
            <a:r>
              <a:rPr lang="en-GB" b="1" dirty="0"/>
              <a:t>A → </a:t>
            </a:r>
            <a:r>
              <a:rPr lang="en-GB" b="1" dirty="0" err="1"/>
              <a:t>Ab</a:t>
            </a:r>
            <a:r>
              <a:rPr lang="en-GB" b="1" dirty="0"/>
              <a:t> | b</a:t>
            </a:r>
            <a:endParaRPr lang="en-US" dirty="0"/>
          </a:p>
          <a:p>
            <a:r>
              <a:rPr lang="en-GB" b="1" dirty="0"/>
              <a:t>B → </a:t>
            </a:r>
            <a:r>
              <a:rPr lang="en-GB" b="1" dirty="0" err="1"/>
              <a:t>Aa</a:t>
            </a:r>
            <a:r>
              <a:rPr lang="en-GB" b="1" dirty="0"/>
              <a:t> | a</a:t>
            </a:r>
          </a:p>
          <a:p>
            <a:r>
              <a:rPr lang="en-GB" b="1" dirty="0"/>
              <a:t>X →a</a:t>
            </a:r>
          </a:p>
          <a:p>
            <a:r>
              <a:rPr lang="en-GB" b="1" dirty="0"/>
              <a:t>Y → b</a:t>
            </a:r>
            <a:endParaRPr lang="en-US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0112" y="2819400"/>
            <a:ext cx="4041774" cy="455161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a | ABX |XSAB | BX | </a:t>
            </a:r>
            <a:r>
              <a:rPr lang="en-GB" b="1" dirty="0" smtClean="0"/>
              <a:t>XSB </a:t>
            </a:r>
            <a:r>
              <a:rPr lang="en-GB" b="1" dirty="0"/>
              <a:t>| AX </a:t>
            </a:r>
          </a:p>
          <a:p>
            <a:r>
              <a:rPr lang="en-GB" b="1" dirty="0"/>
              <a:t>S → a | ABX |XSAB | BX | </a:t>
            </a:r>
            <a:r>
              <a:rPr lang="en-GB" b="1" dirty="0" smtClean="0"/>
              <a:t>XSB </a:t>
            </a:r>
            <a:r>
              <a:rPr lang="en-GB" b="1" dirty="0"/>
              <a:t>| AX </a:t>
            </a:r>
            <a:endParaRPr lang="en-US" dirty="0"/>
          </a:p>
          <a:p>
            <a:r>
              <a:rPr lang="en-GB" b="1" dirty="0"/>
              <a:t>A → AY | b</a:t>
            </a:r>
            <a:endParaRPr lang="en-US" dirty="0"/>
          </a:p>
          <a:p>
            <a:r>
              <a:rPr lang="en-GB" b="1" dirty="0"/>
              <a:t>B → AX | a</a:t>
            </a:r>
          </a:p>
          <a:p>
            <a:r>
              <a:rPr lang="en-GB" b="1" dirty="0"/>
              <a:t>X →a</a:t>
            </a:r>
          </a:p>
          <a:p>
            <a:r>
              <a:rPr lang="en-GB" b="1" dirty="0"/>
              <a:t>Y → b</a:t>
            </a: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Theory of Automata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37456-D0B3-4807-81D5-D3880DAF001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0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16" y="3208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Remove longer productions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757" y="875339"/>
            <a:ext cx="4040188" cy="762000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14123" y="863558"/>
            <a:ext cx="4041775" cy="762000"/>
          </a:xfrm>
        </p:spPr>
        <p:txBody>
          <a:bodyPr/>
          <a:lstStyle/>
          <a:p>
            <a:r>
              <a:rPr lang="en-US" dirty="0"/>
              <a:t>New Grammar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9725" y="2669590"/>
            <a:ext cx="4040188" cy="39417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a | ABX |XSAB | BX | </a:t>
            </a:r>
            <a:r>
              <a:rPr lang="en-GB" b="1" dirty="0" smtClean="0"/>
              <a:t>XSB </a:t>
            </a:r>
            <a:r>
              <a:rPr lang="en-GB" b="1" dirty="0"/>
              <a:t>| AX </a:t>
            </a:r>
          </a:p>
          <a:p>
            <a:r>
              <a:rPr lang="en-GB" b="1" dirty="0"/>
              <a:t>S → a | ABX |XSAB | BX </a:t>
            </a:r>
            <a:r>
              <a:rPr lang="en-GB" b="1"/>
              <a:t>| </a:t>
            </a:r>
            <a:r>
              <a:rPr lang="en-GB" b="1" smtClean="0"/>
              <a:t>XSB </a:t>
            </a:r>
            <a:r>
              <a:rPr lang="en-GB" b="1" dirty="0"/>
              <a:t>| AX </a:t>
            </a:r>
            <a:endParaRPr lang="en-US" dirty="0"/>
          </a:p>
          <a:p>
            <a:r>
              <a:rPr lang="en-GB" b="1" dirty="0"/>
              <a:t>A → AY | b</a:t>
            </a:r>
            <a:endParaRPr lang="en-US" dirty="0"/>
          </a:p>
          <a:p>
            <a:r>
              <a:rPr lang="en-GB" b="1" dirty="0"/>
              <a:t>B → AX | a</a:t>
            </a:r>
          </a:p>
          <a:p>
            <a:r>
              <a:rPr lang="en-GB" b="1" dirty="0"/>
              <a:t>X →a</a:t>
            </a:r>
          </a:p>
          <a:p>
            <a:r>
              <a:rPr lang="en-GB" b="1" dirty="0"/>
              <a:t>Y → b</a:t>
            </a:r>
            <a:endParaRPr lang="en-US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123" y="1673434"/>
            <a:ext cx="4046956" cy="5100429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GB" b="1" dirty="0"/>
              <a:t>→ a | A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1</a:t>
            </a:r>
            <a:r>
              <a:rPr lang="en-GB" b="1" dirty="0"/>
              <a:t> |X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2</a:t>
            </a:r>
            <a:r>
              <a:rPr lang="en-GB" b="1" dirty="0"/>
              <a:t>| BX | X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4</a:t>
            </a:r>
            <a:r>
              <a:rPr lang="en-GB" b="1" dirty="0"/>
              <a:t> | AX </a:t>
            </a:r>
          </a:p>
          <a:p>
            <a:r>
              <a:rPr lang="en-GB" b="1" dirty="0"/>
              <a:t>S → a | A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1</a:t>
            </a:r>
            <a:r>
              <a:rPr lang="en-GB" b="1" dirty="0"/>
              <a:t> |X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2</a:t>
            </a:r>
            <a:r>
              <a:rPr lang="en-GB" b="1" dirty="0"/>
              <a:t>| BX | X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4</a:t>
            </a:r>
            <a:r>
              <a:rPr lang="en-GB" b="1" dirty="0"/>
              <a:t> | AX  </a:t>
            </a:r>
            <a:endParaRPr lang="en-US" dirty="0"/>
          </a:p>
          <a:p>
            <a:r>
              <a:rPr lang="en-GB" b="1" dirty="0"/>
              <a:t>A → AY | b</a:t>
            </a:r>
            <a:endParaRPr lang="en-US" dirty="0"/>
          </a:p>
          <a:p>
            <a:r>
              <a:rPr lang="en-GB" b="1" dirty="0"/>
              <a:t>B → AX | a</a:t>
            </a:r>
          </a:p>
          <a:p>
            <a:r>
              <a:rPr lang="en-GB" b="1" dirty="0"/>
              <a:t>X →a</a:t>
            </a:r>
          </a:p>
          <a:p>
            <a:r>
              <a:rPr lang="en-GB" b="1" dirty="0"/>
              <a:t>Y → b</a:t>
            </a:r>
          </a:p>
          <a:p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1</a:t>
            </a:r>
            <a:r>
              <a:rPr lang="en-US" dirty="0"/>
              <a:t>→BX        </a:t>
            </a:r>
          </a:p>
          <a:p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2</a:t>
            </a:r>
            <a:r>
              <a:rPr lang="en-US" dirty="0"/>
              <a:t>→S</a:t>
            </a:r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3</a:t>
            </a:r>
          </a:p>
          <a:p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3</a:t>
            </a:r>
            <a:r>
              <a:rPr lang="en-US" dirty="0"/>
              <a:t>→AB</a:t>
            </a:r>
          </a:p>
          <a:p>
            <a:r>
              <a:rPr lang="en-US" dirty="0">
                <a:cs typeface="Arial" panose="020B0604020202020204" pitchFamily="34" charset="0"/>
              </a:rPr>
              <a:t>R</a:t>
            </a:r>
            <a:r>
              <a:rPr lang="en-US" baseline="-25000" dirty="0">
                <a:cs typeface="Arial" panose="020B0604020202020204" pitchFamily="34" charset="0"/>
              </a:rPr>
              <a:t>4</a:t>
            </a:r>
            <a:r>
              <a:rPr lang="en-US" dirty="0"/>
              <a:t>→</a:t>
            </a:r>
            <a:r>
              <a:rPr lang="en-US" dirty="0" smtClean="0"/>
              <a:t>SB</a:t>
            </a:r>
            <a:endParaRPr lang="en-US" dirty="0"/>
          </a:p>
          <a:p>
            <a:pPr marL="109537" indent="0">
              <a:buNone/>
            </a:pPr>
            <a:r>
              <a:rPr lang="en-US" dirty="0">
                <a:solidFill>
                  <a:srgbClr val="FF0000"/>
                </a:solidFill>
              </a:rPr>
              <a:t>Converted to CNF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>
              <a:buNone/>
            </a:pPr>
            <a:endParaRPr lang="en-GB" b="1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Theory of Automata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37456-D0B3-4807-81D5-D3880DAF0011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9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9EE028-03B2-414D-B019-B222D20BF4C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Chomsky Normal Form (CNF)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500" b="1" dirty="0"/>
              <a:t>Definition</a:t>
            </a:r>
            <a:endParaRPr lang="en-US" sz="26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/>
              <a:t>If a CFG has only productions of the form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60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7030A0"/>
                </a:solidFill>
              </a:rPr>
              <a:t>Non-Terminal </a:t>
            </a:r>
            <a:r>
              <a:rPr lang="en-US" sz="2600" dirty="0">
                <a:solidFill>
                  <a:srgbClr val="7030A0"/>
                </a:solidFill>
                <a:sym typeface="Wingdings" panose="05000000000000000000" pitchFamily="2" charset="2"/>
              </a:rPr>
              <a:t> string of exactly two non-terminals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7030A0"/>
                </a:solidFill>
                <a:sym typeface="Wingdings" panose="05000000000000000000" pitchFamily="2" charset="2"/>
              </a:rPr>
              <a:t>                       A  BC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				OR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B0F0"/>
                </a:solidFill>
                <a:sym typeface="Wingdings" panose="05000000000000000000" pitchFamily="2" charset="2"/>
              </a:rPr>
              <a:t>Non-Terminal  one terminal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olidFill>
                  <a:srgbClr val="00B0F0"/>
                </a:solidFill>
                <a:sym typeface="Wingdings" panose="05000000000000000000" pitchFamily="2" charset="2"/>
              </a:rPr>
              <a:t>                       B  b</a:t>
            </a:r>
            <a:endParaRPr lang="en-US" sz="2600" dirty="0">
              <a:sym typeface="Wingdings" panose="05000000000000000000" pitchFamily="2" charset="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It is said to be in </a:t>
            </a:r>
            <a:r>
              <a:rPr lang="en-US" sz="2600" dirty="0">
                <a:solidFill>
                  <a:srgbClr val="FF3300"/>
                </a:solidFill>
                <a:sym typeface="Wingdings" panose="05000000000000000000" pitchFamily="2" charset="2"/>
              </a:rPr>
              <a:t>Chomsky Normal Form (CNF).</a:t>
            </a:r>
            <a:endParaRPr lang="en-US" sz="26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4FE437-C3D1-4304-94C8-685FACB8ED5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Theorem 25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19200"/>
            <a:ext cx="8229600" cy="4876800"/>
          </a:xfrm>
        </p:spPr>
        <p:txBody>
          <a:bodyPr/>
          <a:lstStyle/>
          <a:p>
            <a:pPr algn="just" eaLnBrk="1" hangingPunct="1"/>
            <a:r>
              <a:rPr lang="en-US" sz="2600" dirty="0"/>
              <a:t>If L is a language generated by some CFG, then there exist another CFG that generate all the non-null words of L, all of whose productions are of one of the two basic forms:</a:t>
            </a:r>
          </a:p>
          <a:p>
            <a:pPr algn="just" eaLnBrk="1" hangingPunct="1"/>
            <a:endParaRPr lang="en-US" sz="2600" dirty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sz="2200" dirty="0"/>
              <a:t>Non-Terminal </a:t>
            </a:r>
            <a:r>
              <a:rPr lang="en-US" sz="2200" dirty="0">
                <a:sym typeface="Wingdings" panose="05000000000000000000" pitchFamily="2" charset="2"/>
              </a:rPr>
              <a:t> string of only Non-terminals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sz="2200" dirty="0"/>
              <a:t>                  </a:t>
            </a:r>
            <a:r>
              <a:rPr lang="en-US" sz="2200" dirty="0">
                <a:solidFill>
                  <a:srgbClr val="FF0000"/>
                </a:solidFill>
              </a:rPr>
              <a:t>  X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 ABCDEF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				Or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sz="2200" dirty="0"/>
              <a:t>Non-Terminal </a:t>
            </a:r>
            <a:r>
              <a:rPr lang="en-US" sz="2200" dirty="0">
                <a:sym typeface="Wingdings" panose="05000000000000000000" pitchFamily="2" charset="2"/>
              </a:rPr>
              <a:t> one Terminal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sz="2200" dirty="0">
                <a:solidFill>
                  <a:srgbClr val="FF0000"/>
                </a:solidFill>
              </a:rPr>
              <a:t>                     B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 b 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75BFF-2917-4764-A7BE-8097E19060B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Proof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/>
              <a:t>The proof is a constructive algorithm by converting a given CFG in a CFG of the production of designed format.</a:t>
            </a:r>
          </a:p>
          <a:p>
            <a:pPr algn="just" eaLnBrk="1" hangingPunct="1">
              <a:lnSpc>
                <a:spcPct val="90000"/>
              </a:lnSpc>
            </a:pPr>
            <a:endParaRPr lang="en-US" sz="2200"/>
          </a:p>
          <a:p>
            <a:pPr algn="just" eaLnBrk="1" hangingPunct="1">
              <a:lnSpc>
                <a:spcPct val="90000"/>
              </a:lnSpc>
            </a:pPr>
            <a:r>
              <a:rPr lang="en-US" sz="2200"/>
              <a:t>Let us suppose in given CFG the non-terminal are S, X</a:t>
            </a:r>
            <a:r>
              <a:rPr lang="en-US" sz="2200" baseline="-25000"/>
              <a:t>1</a:t>
            </a:r>
            <a:r>
              <a:rPr lang="en-US" sz="2200"/>
              <a:t>, X</a:t>
            </a:r>
            <a:r>
              <a:rPr lang="en-US" sz="2200" baseline="-25000"/>
              <a:t>2</a:t>
            </a:r>
            <a:r>
              <a:rPr lang="en-US" sz="2200"/>
              <a:t>, X</a:t>
            </a:r>
            <a:r>
              <a:rPr lang="en-US" sz="2200" baseline="-25000"/>
              <a:t>3</a:t>
            </a:r>
            <a:r>
              <a:rPr lang="en-US" sz="2200"/>
              <a:t>, … . Let us also assume {a,b} are two terminals.</a:t>
            </a:r>
          </a:p>
          <a:p>
            <a:pPr algn="just" eaLnBrk="1" hangingPunct="1">
              <a:lnSpc>
                <a:spcPct val="90000"/>
              </a:lnSpc>
            </a:pPr>
            <a:endParaRPr lang="en-US" sz="22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/>
              <a:t>STEP-1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We now add two new non-terminals A and B and the productions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/>
              <a:t>		A </a:t>
            </a:r>
            <a:r>
              <a:rPr lang="en-US" sz="2200">
                <a:sym typeface="Wingdings" panose="05000000000000000000" pitchFamily="2" charset="2"/>
              </a:rPr>
              <a:t> a       B  b</a:t>
            </a:r>
            <a:endParaRPr 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9E2593-2D2E-46AE-8525-68589CBCC6E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Proof Theorem 25 contd…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b="1"/>
              <a:t>STEP-2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200"/>
              <a:t> now for every previous production involving terminals, we replace each ‘a’ with the non-terminal A and each ‘b’ with B.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200"/>
              <a:t>e.g. 		X</a:t>
            </a:r>
            <a:r>
              <a:rPr lang="en-US" sz="2200" baseline="-25000"/>
              <a:t>3</a:t>
            </a:r>
            <a:r>
              <a:rPr lang="en-US" sz="2200"/>
              <a:t> </a:t>
            </a:r>
            <a:r>
              <a:rPr lang="en-US" sz="2200">
                <a:sym typeface="Wingdings" panose="05000000000000000000" pitchFamily="2" charset="2"/>
              </a:rPr>
              <a:t> X</a:t>
            </a:r>
            <a:r>
              <a:rPr lang="en-US" sz="2200" baseline="-25000">
                <a:sym typeface="Wingdings" panose="05000000000000000000" pitchFamily="2" charset="2"/>
              </a:rPr>
              <a:t>4</a:t>
            </a:r>
            <a:r>
              <a:rPr lang="en-US" sz="2200">
                <a:sym typeface="Wingdings" panose="05000000000000000000" pitchFamily="2" charset="2"/>
              </a:rPr>
              <a:t>aX</a:t>
            </a:r>
            <a:r>
              <a:rPr lang="en-US" sz="2200" baseline="-25000">
                <a:sym typeface="Wingdings" panose="05000000000000000000" pitchFamily="2" charset="2"/>
              </a:rPr>
              <a:t>1</a:t>
            </a:r>
            <a:r>
              <a:rPr lang="en-US" sz="2200">
                <a:sym typeface="Wingdings" panose="05000000000000000000" pitchFamily="2" charset="2"/>
              </a:rPr>
              <a:t>SbbX</a:t>
            </a:r>
            <a:r>
              <a:rPr lang="en-US" sz="2200" baseline="-25000">
                <a:sym typeface="Wingdings" panose="05000000000000000000" pitchFamily="2" charset="2"/>
              </a:rPr>
              <a:t>7</a:t>
            </a:r>
            <a:r>
              <a:rPr lang="en-US" sz="2200">
                <a:sym typeface="Wingdings" panose="05000000000000000000" pitchFamily="2" charset="2"/>
              </a:rPr>
              <a:t>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200">
                <a:sym typeface="Wingdings" panose="05000000000000000000" pitchFamily="2" charset="2"/>
              </a:rPr>
              <a:t>Becomes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200">
                <a:sym typeface="Wingdings" panose="05000000000000000000" pitchFamily="2" charset="2"/>
              </a:rPr>
              <a:t>			X</a:t>
            </a:r>
            <a:r>
              <a:rPr lang="en-US" sz="2200" baseline="-25000">
                <a:sym typeface="Wingdings" panose="05000000000000000000" pitchFamily="2" charset="2"/>
              </a:rPr>
              <a:t>3</a:t>
            </a:r>
            <a:r>
              <a:rPr lang="en-US" sz="2200">
                <a:sym typeface="Wingdings" panose="05000000000000000000" pitchFamily="2" charset="2"/>
              </a:rPr>
              <a:t>  X</a:t>
            </a:r>
            <a:r>
              <a:rPr lang="en-US" sz="2200" baseline="-25000">
                <a:sym typeface="Wingdings" panose="05000000000000000000" pitchFamily="2" charset="2"/>
              </a:rPr>
              <a:t>4</a:t>
            </a:r>
            <a:r>
              <a:rPr lang="en-US" sz="2200">
                <a:sym typeface="Wingdings" panose="05000000000000000000" pitchFamily="2" charset="2"/>
              </a:rPr>
              <a:t>AX</a:t>
            </a:r>
            <a:r>
              <a:rPr lang="en-US" sz="2200" baseline="-25000">
                <a:sym typeface="Wingdings" panose="05000000000000000000" pitchFamily="2" charset="2"/>
              </a:rPr>
              <a:t>1</a:t>
            </a:r>
            <a:r>
              <a:rPr lang="en-US" sz="2200">
                <a:sym typeface="Wingdings" panose="05000000000000000000" pitchFamily="2" charset="2"/>
              </a:rPr>
              <a:t>SBBX</a:t>
            </a:r>
            <a:r>
              <a:rPr lang="en-US" sz="2200" baseline="-25000">
                <a:sym typeface="Wingdings" panose="05000000000000000000" pitchFamily="2" charset="2"/>
              </a:rPr>
              <a:t>7</a:t>
            </a:r>
            <a:r>
              <a:rPr lang="en-US" sz="2200">
                <a:sym typeface="Wingdings" panose="05000000000000000000" pitchFamily="2" charset="2"/>
              </a:rPr>
              <a:t>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200">
                <a:sym typeface="Wingdings" panose="05000000000000000000" pitchFamily="2" charset="2"/>
              </a:rPr>
              <a:t>Which is a string of solid non-terminals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200">
                <a:sym typeface="Wingdings" panose="05000000000000000000" pitchFamily="2" charset="2"/>
              </a:rPr>
              <a:t>			X</a:t>
            </a:r>
            <a:r>
              <a:rPr lang="en-US" sz="2200" baseline="-25000">
                <a:sym typeface="Wingdings" panose="05000000000000000000" pitchFamily="2" charset="2"/>
              </a:rPr>
              <a:t>6</a:t>
            </a:r>
            <a:r>
              <a:rPr lang="en-US" sz="2200">
                <a:sym typeface="Wingdings" panose="05000000000000000000" pitchFamily="2" charset="2"/>
              </a:rPr>
              <a:t>  abaab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200">
                <a:sym typeface="Wingdings" panose="05000000000000000000" pitchFamily="2" charset="2"/>
              </a:rPr>
              <a:t>Becomes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200"/>
              <a:t>			X</a:t>
            </a:r>
            <a:r>
              <a:rPr lang="en-US" sz="2200" baseline="-25000"/>
              <a:t>6</a:t>
            </a:r>
            <a:r>
              <a:rPr lang="en-US" sz="2200"/>
              <a:t> </a:t>
            </a:r>
            <a:r>
              <a:rPr lang="en-US" sz="2200">
                <a:sym typeface="Wingdings" panose="05000000000000000000" pitchFamily="2" charset="2"/>
              </a:rPr>
              <a:t> ABAAB</a:t>
            </a:r>
            <a:endParaRPr lang="en-US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9CCDA0-334C-4D63-8FCE-89549745C838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Example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812925"/>
            <a:ext cx="4038600" cy="3822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/>
              <a:t>S </a:t>
            </a:r>
            <a:r>
              <a:rPr lang="en-US" sz="2600" dirty="0">
                <a:sym typeface="Wingdings" panose="05000000000000000000" pitchFamily="2" charset="2"/>
              </a:rPr>
              <a:t> X</a:t>
            </a:r>
            <a:r>
              <a:rPr lang="en-US" sz="2600" baseline="-25000" dirty="0">
                <a:sym typeface="Wingdings" panose="05000000000000000000" pitchFamily="2" charset="2"/>
              </a:rPr>
              <a:t>1</a:t>
            </a:r>
            <a:r>
              <a:rPr lang="en-US" sz="2600" dirty="0">
                <a:sym typeface="Wingdings" panose="05000000000000000000" pitchFamily="2" charset="2"/>
              </a:rPr>
              <a:t> | 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aX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 | </a:t>
            </a:r>
            <a:r>
              <a:rPr lang="en-US" sz="2600" dirty="0" err="1">
                <a:sym typeface="Wingdings" panose="05000000000000000000" pitchFamily="2" charset="2"/>
              </a:rPr>
              <a:t>aSb</a:t>
            </a:r>
            <a:r>
              <a:rPr lang="en-US" sz="2600" dirty="0">
                <a:sym typeface="Wingdings" panose="05000000000000000000" pitchFamily="2" charset="2"/>
              </a:rPr>
              <a:t> |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X</a:t>
            </a:r>
            <a:r>
              <a:rPr lang="en-US" sz="2600" baseline="-25000" dirty="0">
                <a:sym typeface="Wingdings" panose="05000000000000000000" pitchFamily="2" charset="2"/>
              </a:rPr>
              <a:t>1</a:t>
            </a:r>
            <a:r>
              <a:rPr lang="en-US" sz="2600" dirty="0">
                <a:sym typeface="Wingdings" panose="05000000000000000000" pitchFamily="2" charset="2"/>
              </a:rPr>
              <a:t>  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 |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  aX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 | aaX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endParaRPr lang="en-US" sz="2600" baseline="-25000" dirty="0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812925"/>
            <a:ext cx="4038600" cy="3822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/>
              <a:t>S </a:t>
            </a:r>
            <a:r>
              <a:rPr lang="en-US" sz="2600" dirty="0">
                <a:sym typeface="Wingdings" panose="05000000000000000000" pitchFamily="2" charset="2"/>
              </a:rPr>
              <a:t> X</a:t>
            </a:r>
            <a:r>
              <a:rPr lang="en-US" sz="2600" baseline="-25000" dirty="0">
                <a:sym typeface="Wingdings" panose="05000000000000000000" pitchFamily="2" charset="2"/>
              </a:rPr>
              <a:t>1</a:t>
            </a:r>
            <a:r>
              <a:rPr lang="en-US" sz="2600" dirty="0">
                <a:sym typeface="Wingdings" panose="05000000000000000000" pitchFamily="2" charset="2"/>
              </a:rPr>
              <a:t> | 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AX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 | ASB |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X</a:t>
            </a:r>
            <a:r>
              <a:rPr lang="en-US" sz="2600" baseline="-25000" dirty="0">
                <a:sym typeface="Wingdings" panose="05000000000000000000" pitchFamily="2" charset="2"/>
              </a:rPr>
              <a:t>1</a:t>
            </a:r>
            <a:r>
              <a:rPr lang="en-US" sz="2600" dirty="0">
                <a:sym typeface="Wingdings" panose="05000000000000000000" pitchFamily="2" charset="2"/>
              </a:rPr>
              <a:t>  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 |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  AX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  <a:r>
              <a:rPr lang="en-US" sz="2600" dirty="0">
                <a:sym typeface="Wingdings" panose="05000000000000000000" pitchFamily="2" charset="2"/>
              </a:rPr>
              <a:t> | AAX</a:t>
            </a:r>
            <a:r>
              <a:rPr lang="en-US" sz="2600" baseline="-25000" dirty="0">
                <a:sym typeface="Wingdings" panose="05000000000000000000" pitchFamily="2" charset="2"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600" baseline="-250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A 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B  b</a:t>
            </a:r>
          </a:p>
          <a:p>
            <a:pPr eaLnBrk="1" hangingPunct="1"/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0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80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80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80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 build="p"/>
      <p:bldP spid="1802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016B98-59E6-4A2A-A8B8-F748C532B5D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Theorem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7850" indent="-577850" algn="just" eaLnBrk="1" hangingPunct="1"/>
            <a:r>
              <a:rPr lang="en-US" sz="2600"/>
              <a:t>If CFG G = (V, </a:t>
            </a:r>
            <a:r>
              <a:rPr lang="en-US" sz="2600">
                <a:cs typeface="Arial" panose="020B0604020202020204" pitchFamily="34" charset="0"/>
              </a:rPr>
              <a:t>∑</a:t>
            </a:r>
            <a:r>
              <a:rPr lang="en-US" sz="2600"/>
              <a:t>, P, S) is in CNF form if each rule has one of the following form</a:t>
            </a:r>
          </a:p>
          <a:p>
            <a:pPr marL="952500" lvl="1" indent="-495300" algn="just" eaLnBrk="1" hangingPunct="1">
              <a:buFontTx/>
              <a:buAutoNum type="arabicPeriod"/>
            </a:pPr>
            <a:r>
              <a:rPr lang="en-US" sz="2200"/>
              <a:t>A </a:t>
            </a:r>
            <a:r>
              <a:rPr lang="en-US" sz="2200">
                <a:sym typeface="Wingdings" panose="05000000000000000000" pitchFamily="2" charset="2"/>
              </a:rPr>
              <a:t> BC</a:t>
            </a:r>
          </a:p>
          <a:p>
            <a:pPr marL="952500" lvl="1" indent="-495300" algn="just" eaLnBrk="1" hangingPunct="1">
              <a:buFontTx/>
              <a:buAutoNum type="arabicPeriod"/>
            </a:pPr>
            <a:r>
              <a:rPr lang="en-US" sz="2200">
                <a:sym typeface="Wingdings" panose="05000000000000000000" pitchFamily="2" charset="2"/>
              </a:rPr>
              <a:t>A  a</a:t>
            </a:r>
          </a:p>
          <a:p>
            <a:pPr marL="952500" lvl="1" indent="-495300" algn="just" eaLnBrk="1" hangingPunct="1">
              <a:buFontTx/>
              <a:buAutoNum type="arabicPeriod"/>
            </a:pPr>
            <a:r>
              <a:rPr lang="en-US" sz="2200">
                <a:sym typeface="Wingdings" panose="05000000000000000000" pitchFamily="2" charset="2"/>
              </a:rPr>
              <a:t>S  </a:t>
            </a:r>
            <a:r>
              <a:rPr lang="el-GR" sz="2200"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endParaRPr lang="en-US" sz="22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952500" lvl="1" indent="-495300" algn="just" eaLnBrk="1" hangingPunct="1">
              <a:buFont typeface="Wingdings" panose="05000000000000000000" pitchFamily="2" charset="2"/>
              <a:buNone/>
            </a:pPr>
            <a:r>
              <a:rPr lang="en-US" sz="2200">
                <a:cs typeface="Arial" panose="020B0604020202020204" pitchFamily="34" charset="0"/>
              </a:rPr>
              <a:t>Where B, C    </a:t>
            </a:r>
            <a:r>
              <a:rPr lang="en-US" sz="350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sz="2200"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sz="2200">
                <a:cs typeface="Arial" panose="020B0604020202020204" pitchFamily="34" charset="0"/>
              </a:rPr>
              <a:t>V – {S}</a:t>
            </a:r>
          </a:p>
          <a:p>
            <a:pPr marL="577850" indent="-577850" algn="just" eaLnBrk="1" hangingPunct="1"/>
            <a:r>
              <a:rPr lang="en-US" sz="2600">
                <a:cs typeface="Arial" panose="020B0604020202020204" pitchFamily="34" charset="0"/>
              </a:rPr>
              <a:t>Pre-Conditions</a:t>
            </a:r>
          </a:p>
          <a:p>
            <a:pPr marL="1368425" lvl="2" indent="-454025" algn="just" eaLnBrk="1" hangingPunct="1">
              <a:buFontTx/>
              <a:buAutoNum type="romanLcPeriod"/>
            </a:pPr>
            <a:r>
              <a:rPr lang="en-US" sz="2000">
                <a:cs typeface="Arial" panose="020B0604020202020204" pitchFamily="34" charset="0"/>
              </a:rPr>
              <a:t>The start symbol is non-recursive</a:t>
            </a:r>
          </a:p>
          <a:p>
            <a:pPr marL="1368425" lvl="2" indent="-454025" algn="just" eaLnBrk="1" hangingPunct="1">
              <a:buFontTx/>
              <a:buAutoNum type="romanLcPeriod"/>
            </a:pPr>
            <a:r>
              <a:rPr lang="en-US" sz="2000">
                <a:cs typeface="Arial" panose="020B0604020202020204" pitchFamily="34" charset="0"/>
              </a:rPr>
              <a:t>G does not have lambda rules other than S </a:t>
            </a: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l-GR" sz="2000">
                <a:cs typeface="Arial" panose="020B0604020202020204" pitchFamily="34" charset="0"/>
                <a:sym typeface="Wingdings" panose="05000000000000000000" pitchFamily="2" charset="2"/>
              </a:rPr>
              <a:t>Λ</a:t>
            </a:r>
            <a:endParaRPr lang="en-US" sz="2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368425" lvl="2" indent="-454025" algn="just" eaLnBrk="1" hangingPunct="1">
              <a:buFontTx/>
              <a:buAutoNum type="romanLcPeriod"/>
            </a:pP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G does not contain unit/chain rules</a:t>
            </a:r>
          </a:p>
          <a:p>
            <a:pPr marL="1368425" lvl="2" indent="-454025" algn="just" eaLnBrk="1" hangingPunct="1">
              <a:buFontTx/>
              <a:buAutoNum type="romanLcPeriod"/>
            </a:pPr>
            <a:r>
              <a:rPr lang="en-US" sz="2000">
                <a:cs typeface="Arial" panose="020B0604020202020204" pitchFamily="34" charset="0"/>
                <a:sym typeface="Wingdings" panose="05000000000000000000" pitchFamily="2" charset="2"/>
              </a:rPr>
              <a:t>G does not contain useless symbols</a:t>
            </a:r>
            <a:endParaRPr lang="el-GR" sz="200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Theory of Automata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99C6D6-2D06-494F-A302-0EA67DA6312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/>
              <a:t>Proof of theorem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sz="2600" dirty="0"/>
              <a:t>The rules of type ii, and iii already fulfill CNF condition so that become part of CNF directly</a:t>
            </a:r>
          </a:p>
          <a:p>
            <a:pPr algn="just" eaLnBrk="1" hangingPunct="1"/>
            <a:r>
              <a:rPr lang="en-US" sz="2600" dirty="0"/>
              <a:t>Right sides of other production may contain terminals and non-terminals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/>
              <a:t>    e.g. N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 err="1">
                <a:sym typeface="Wingdings" panose="05000000000000000000" pitchFamily="2" charset="2"/>
              </a:rPr>
              <a:t>aM</a:t>
            </a:r>
            <a:r>
              <a:rPr lang="en-US" sz="2600" dirty="0">
                <a:sym typeface="Wingdings" panose="05000000000000000000" pitchFamily="2" charset="2"/>
              </a:rPr>
              <a:t> | </a:t>
            </a:r>
            <a:r>
              <a:rPr lang="en-US" sz="2600" dirty="0" err="1">
                <a:sym typeface="Wingdings" panose="05000000000000000000" pitchFamily="2" charset="2"/>
              </a:rPr>
              <a:t>NaMb</a:t>
            </a:r>
            <a:endParaRPr lang="en-US" sz="2600" dirty="0">
              <a:sym typeface="Wingdings" panose="05000000000000000000" pitchFamily="2" charset="2"/>
            </a:endParaRPr>
          </a:p>
          <a:p>
            <a:pPr algn="just" eaLnBrk="1" hangingPunct="1"/>
            <a:r>
              <a:rPr lang="en-US" sz="2600" dirty="0"/>
              <a:t>We need to have string of solid non-terminal on right side we introduce new products as  X</a:t>
            </a:r>
            <a:r>
              <a:rPr lang="en-US" sz="2600" dirty="0">
                <a:sym typeface="Wingdings" panose="05000000000000000000" pitchFamily="2" charset="2"/>
              </a:rPr>
              <a:t> a        Y  b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And apply them to all rules getting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Wingdings" panose="05000000000000000000" pitchFamily="2" charset="2"/>
              </a:rPr>
              <a:t>			N  XM | NXMY</a:t>
            </a:r>
            <a:endParaRPr lang="en-US" sz="2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9848</TotalTime>
  <Words>1583</Words>
  <Application>Microsoft Office PowerPoint</Application>
  <PresentationFormat>On-screen Show (4:3)</PresentationFormat>
  <Paragraphs>456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Lucida Sans Unicode</vt:lpstr>
      <vt:lpstr>Symbol</vt:lpstr>
      <vt:lpstr>Verdana</vt:lpstr>
      <vt:lpstr>Wingdings</vt:lpstr>
      <vt:lpstr>Wingdings 2</vt:lpstr>
      <vt:lpstr>Wingdings 3</vt:lpstr>
      <vt:lpstr>Concourse</vt:lpstr>
      <vt:lpstr>Theory of Automata  Chomsky Normal Form </vt:lpstr>
      <vt:lpstr>Contents</vt:lpstr>
      <vt:lpstr>Chomsky Normal Form (CNF)</vt:lpstr>
      <vt:lpstr>Theorem 25</vt:lpstr>
      <vt:lpstr>Proof</vt:lpstr>
      <vt:lpstr>Proof Theorem 25 contd…</vt:lpstr>
      <vt:lpstr>Example</vt:lpstr>
      <vt:lpstr>Theorem</vt:lpstr>
      <vt:lpstr>Proof of theorem</vt:lpstr>
      <vt:lpstr>Proof contd.</vt:lpstr>
      <vt:lpstr>Theorem 26</vt:lpstr>
      <vt:lpstr>Proof of Theorem 26</vt:lpstr>
      <vt:lpstr>Proof of Theorem 26 contd.</vt:lpstr>
      <vt:lpstr>Remarks</vt:lpstr>
      <vt:lpstr>Example </vt:lpstr>
      <vt:lpstr>Example 1</vt:lpstr>
      <vt:lpstr>Remove Null Productions</vt:lpstr>
      <vt:lpstr>Remove Unit Productions</vt:lpstr>
      <vt:lpstr>PowerPoint Presentation</vt:lpstr>
      <vt:lpstr>Remove Longer Productions</vt:lpstr>
      <vt:lpstr>Example 2</vt:lpstr>
      <vt:lpstr>Remove useless Productions</vt:lpstr>
      <vt:lpstr>Remove useless Productions</vt:lpstr>
      <vt:lpstr>Remove Null Productions</vt:lpstr>
      <vt:lpstr>Remove Unit Productions</vt:lpstr>
      <vt:lpstr>New Productions for terminals</vt:lpstr>
      <vt:lpstr>Replace Terminals with non terminals</vt:lpstr>
      <vt:lpstr>Remove longer productions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</dc:title>
  <dc:creator>Majid</dc:creator>
  <cp:lastModifiedBy>Anab Batool Kazmi</cp:lastModifiedBy>
  <cp:revision>196</cp:revision>
  <cp:lastPrinted>2018-10-30T15:38:46Z</cp:lastPrinted>
  <dcterms:created xsi:type="dcterms:W3CDTF">2011-08-06T09:27:24Z</dcterms:created>
  <dcterms:modified xsi:type="dcterms:W3CDTF">2020-06-12T04:00:56Z</dcterms:modified>
</cp:coreProperties>
</file>