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60" r:id="rId3"/>
    <p:sldId id="261" r:id="rId4"/>
    <p:sldId id="262" r:id="rId5"/>
    <p:sldId id="263" r:id="rId6"/>
    <p:sldId id="264" r:id="rId7"/>
    <p:sldId id="265" r:id="rId8"/>
    <p:sldId id="268" r:id="rId9"/>
    <p:sldId id="270" r:id="rId10"/>
    <p:sldId id="271" r:id="rId11"/>
    <p:sldId id="284" r:id="rId12"/>
    <p:sldId id="317" r:id="rId13"/>
    <p:sldId id="285" r:id="rId14"/>
    <p:sldId id="318" r:id="rId15"/>
    <p:sldId id="319" r:id="rId16"/>
    <p:sldId id="381" r:id="rId17"/>
    <p:sldId id="320" r:id="rId18"/>
    <p:sldId id="321" r:id="rId19"/>
    <p:sldId id="382" r:id="rId20"/>
    <p:sldId id="322" r:id="rId21"/>
    <p:sldId id="323" r:id="rId22"/>
    <p:sldId id="324" r:id="rId23"/>
    <p:sldId id="325" r:id="rId24"/>
    <p:sldId id="326" r:id="rId25"/>
    <p:sldId id="272" r:id="rId26"/>
    <p:sldId id="273" r:id="rId27"/>
    <p:sldId id="274" r:id="rId28"/>
    <p:sldId id="275" r:id="rId29"/>
    <p:sldId id="292" r:id="rId30"/>
    <p:sldId id="327" r:id="rId31"/>
    <p:sldId id="328" r:id="rId32"/>
    <p:sldId id="276" r:id="rId33"/>
    <p:sldId id="329" r:id="rId34"/>
    <p:sldId id="339" r:id="rId35"/>
    <p:sldId id="340" r:id="rId36"/>
    <p:sldId id="277" r:id="rId37"/>
    <p:sldId id="278" r:id="rId38"/>
    <p:sldId id="307" r:id="rId39"/>
    <p:sldId id="341" r:id="rId40"/>
    <p:sldId id="312" r:id="rId41"/>
    <p:sldId id="281" r:id="rId42"/>
    <p:sldId id="330" r:id="rId43"/>
    <p:sldId id="282" r:id="rId44"/>
    <p:sldId id="331" r:id="rId45"/>
    <p:sldId id="283" r:id="rId46"/>
    <p:sldId id="332" r:id="rId47"/>
    <p:sldId id="333" r:id="rId48"/>
    <p:sldId id="290" r:id="rId49"/>
    <p:sldId id="291" r:id="rId50"/>
    <p:sldId id="364" r:id="rId51"/>
    <p:sldId id="365" r:id="rId52"/>
    <p:sldId id="366" r:id="rId53"/>
    <p:sldId id="367" r:id="rId54"/>
    <p:sldId id="293" r:id="rId55"/>
    <p:sldId id="294" r:id="rId56"/>
    <p:sldId id="299" r:id="rId57"/>
    <p:sldId id="300" r:id="rId58"/>
    <p:sldId id="301" r:id="rId59"/>
    <p:sldId id="334" r:id="rId60"/>
    <p:sldId id="335" r:id="rId61"/>
    <p:sldId id="336" r:id="rId62"/>
    <p:sldId id="303" r:id="rId63"/>
    <p:sldId id="371" r:id="rId64"/>
    <p:sldId id="370" r:id="rId65"/>
    <p:sldId id="372" r:id="rId66"/>
    <p:sldId id="373" r:id="rId67"/>
    <p:sldId id="374" r:id="rId68"/>
    <p:sldId id="383" r:id="rId69"/>
    <p:sldId id="384" r:id="rId70"/>
    <p:sldId id="375" r:id="rId71"/>
    <p:sldId id="376" r:id="rId72"/>
    <p:sldId id="377" r:id="rId73"/>
    <p:sldId id="378" r:id="rId74"/>
    <p:sldId id="355" r:id="rId75"/>
    <p:sldId id="380" r:id="rId76"/>
    <p:sldId id="385" r:id="rId77"/>
    <p:sldId id="386" r:id="rId78"/>
    <p:sldId id="387" r:id="rId79"/>
    <p:sldId id="389" r:id="rId80"/>
    <p:sldId id="390" r:id="rId81"/>
    <p:sldId id="392" r:id="rId82"/>
    <p:sldId id="393" r:id="rId83"/>
    <p:sldId id="394" r:id="rId84"/>
    <p:sldId id="395"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89" d="100"/>
          <a:sy n="89" d="100"/>
        </p:scale>
        <p:origin x="1747" y="53"/>
      </p:cViewPr>
      <p:guideLst>
        <p:guide orient="horz" pos="2160"/>
        <p:guide pos="2880"/>
      </p:guideLst>
    </p:cSldViewPr>
  </p:slideViewPr>
  <p:notesTextViewPr>
    <p:cViewPr>
      <p:scale>
        <a:sx n="1" d="1"/>
        <a:sy n="1" d="1"/>
      </p:scale>
      <p:origin x="0" y="0"/>
    </p:cViewPr>
  </p:notesTextViewPr>
  <p:sorterViewPr>
    <p:cViewPr>
      <p:scale>
        <a:sx n="100" d="100"/>
        <a:sy n="100" d="100"/>
      </p:scale>
      <p:origin x="0" y="12810"/>
    </p:cViewPr>
  </p:sorterViewPr>
  <p:notesViewPr>
    <p:cSldViewPr snapToGrid="0">
      <p:cViewPr varScale="1">
        <p:scale>
          <a:sx n="67" d="100"/>
          <a:sy n="67" d="100"/>
        </p:scale>
        <p:origin x="-32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A2881-6EFA-42E6-B135-70F4ED474771}" type="datetimeFigureOut">
              <a:rPr lang="en-US" smtClean="0"/>
              <a:t>8/17/2020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EE251A-6A0F-4E2C-A964-DB92B64606DF}" type="slidenum">
              <a:rPr lang="en-US" smtClean="0"/>
              <a:t>‹#›</a:t>
            </a:fld>
            <a:endParaRPr lang="en-US"/>
          </a:p>
        </p:txBody>
      </p:sp>
    </p:spTree>
    <p:extLst>
      <p:ext uri="{BB962C8B-B14F-4D97-AF65-F5344CB8AC3E}">
        <p14:creationId xmlns:p14="http://schemas.microsoft.com/office/powerpoint/2010/main" val="253780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1</a:t>
            </a:fld>
            <a:endParaRPr lang="en-US"/>
          </a:p>
        </p:txBody>
      </p:sp>
    </p:spTree>
    <p:extLst>
      <p:ext uri="{BB962C8B-B14F-4D97-AF65-F5344CB8AC3E}">
        <p14:creationId xmlns:p14="http://schemas.microsoft.com/office/powerpoint/2010/main" val="43995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10</a:t>
            </a:fld>
            <a:endParaRPr lang="en-US"/>
          </a:p>
        </p:txBody>
      </p:sp>
    </p:spTree>
    <p:extLst>
      <p:ext uri="{BB962C8B-B14F-4D97-AF65-F5344CB8AC3E}">
        <p14:creationId xmlns:p14="http://schemas.microsoft.com/office/powerpoint/2010/main" val="351510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11</a:t>
            </a:fld>
            <a:endParaRPr lang="en-US"/>
          </a:p>
        </p:txBody>
      </p:sp>
    </p:spTree>
    <p:extLst>
      <p:ext uri="{BB962C8B-B14F-4D97-AF65-F5344CB8AC3E}">
        <p14:creationId xmlns:p14="http://schemas.microsoft.com/office/powerpoint/2010/main" val="3498050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12</a:t>
            </a:fld>
            <a:endParaRPr lang="en-US"/>
          </a:p>
        </p:txBody>
      </p:sp>
    </p:spTree>
    <p:extLst>
      <p:ext uri="{BB962C8B-B14F-4D97-AF65-F5344CB8AC3E}">
        <p14:creationId xmlns:p14="http://schemas.microsoft.com/office/powerpoint/2010/main" val="199814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2</a:t>
            </a:fld>
            <a:endParaRPr lang="en-US"/>
          </a:p>
        </p:txBody>
      </p:sp>
    </p:spTree>
    <p:extLst>
      <p:ext uri="{BB962C8B-B14F-4D97-AF65-F5344CB8AC3E}">
        <p14:creationId xmlns:p14="http://schemas.microsoft.com/office/powerpoint/2010/main" val="3802612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3</a:t>
            </a:fld>
            <a:endParaRPr lang="en-US"/>
          </a:p>
        </p:txBody>
      </p:sp>
    </p:spTree>
    <p:extLst>
      <p:ext uri="{BB962C8B-B14F-4D97-AF65-F5344CB8AC3E}">
        <p14:creationId xmlns:p14="http://schemas.microsoft.com/office/powerpoint/2010/main" val="1044893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4</a:t>
            </a:fld>
            <a:endParaRPr lang="en-US"/>
          </a:p>
        </p:txBody>
      </p:sp>
    </p:spTree>
    <p:extLst>
      <p:ext uri="{BB962C8B-B14F-4D97-AF65-F5344CB8AC3E}">
        <p14:creationId xmlns:p14="http://schemas.microsoft.com/office/powerpoint/2010/main" val="272564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5</a:t>
            </a:fld>
            <a:endParaRPr lang="en-US"/>
          </a:p>
        </p:txBody>
      </p:sp>
    </p:spTree>
    <p:extLst>
      <p:ext uri="{BB962C8B-B14F-4D97-AF65-F5344CB8AC3E}">
        <p14:creationId xmlns:p14="http://schemas.microsoft.com/office/powerpoint/2010/main" val="3232259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6</a:t>
            </a:fld>
            <a:endParaRPr lang="en-US"/>
          </a:p>
        </p:txBody>
      </p:sp>
    </p:spTree>
    <p:extLst>
      <p:ext uri="{BB962C8B-B14F-4D97-AF65-F5344CB8AC3E}">
        <p14:creationId xmlns:p14="http://schemas.microsoft.com/office/powerpoint/2010/main" val="2302880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7</a:t>
            </a:fld>
            <a:endParaRPr lang="en-US"/>
          </a:p>
        </p:txBody>
      </p:sp>
    </p:spTree>
    <p:extLst>
      <p:ext uri="{BB962C8B-B14F-4D97-AF65-F5344CB8AC3E}">
        <p14:creationId xmlns:p14="http://schemas.microsoft.com/office/powerpoint/2010/main" val="2740779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8</a:t>
            </a:fld>
            <a:endParaRPr lang="en-US"/>
          </a:p>
        </p:txBody>
      </p:sp>
    </p:spTree>
    <p:extLst>
      <p:ext uri="{BB962C8B-B14F-4D97-AF65-F5344CB8AC3E}">
        <p14:creationId xmlns:p14="http://schemas.microsoft.com/office/powerpoint/2010/main" val="889308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EE251A-6A0F-4E2C-A964-DB92B64606DF}" type="slidenum">
              <a:rPr lang="en-US" smtClean="0"/>
              <a:t>9</a:t>
            </a:fld>
            <a:endParaRPr lang="en-US"/>
          </a:p>
        </p:txBody>
      </p:sp>
    </p:spTree>
    <p:extLst>
      <p:ext uri="{BB962C8B-B14F-4D97-AF65-F5344CB8AC3E}">
        <p14:creationId xmlns:p14="http://schemas.microsoft.com/office/powerpoint/2010/main" val="412986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1100FB-58F9-490F-9A0B-6738FC2F0248}"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194658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100FB-58F9-490F-9A0B-6738FC2F0248}"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2967801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100FB-58F9-490F-9A0B-6738FC2F0248}"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90287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100FB-58F9-490F-9A0B-6738FC2F0248}"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109523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1100FB-58F9-490F-9A0B-6738FC2F0248}"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16524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1100FB-58F9-490F-9A0B-6738FC2F0248}"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413073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1100FB-58F9-490F-9A0B-6738FC2F0248}"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319840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1100FB-58F9-490F-9A0B-6738FC2F0248}"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268293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100FB-58F9-490F-9A0B-6738FC2F0248}"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166638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100FB-58F9-490F-9A0B-6738FC2F0248}"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231081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100FB-58F9-490F-9A0B-6738FC2F0248}"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6E6A6-A3FE-40AF-982C-3EC874E150DE}" type="slidenum">
              <a:rPr lang="en-US" smtClean="0"/>
              <a:t>‹#›</a:t>
            </a:fld>
            <a:endParaRPr lang="en-US"/>
          </a:p>
        </p:txBody>
      </p:sp>
    </p:spTree>
    <p:extLst>
      <p:ext uri="{BB962C8B-B14F-4D97-AF65-F5344CB8AC3E}">
        <p14:creationId xmlns:p14="http://schemas.microsoft.com/office/powerpoint/2010/main" val="59169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100FB-58F9-490F-9A0B-6738FC2F0248}" type="datetimeFigureOut">
              <a:rPr lang="en-US" smtClean="0"/>
              <a:t>8/17/2020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6E6A6-A3FE-40AF-982C-3EC874E150DE}" type="slidenum">
              <a:rPr lang="en-US" smtClean="0"/>
              <a:t>‹#›</a:t>
            </a:fld>
            <a:endParaRPr lang="en-US"/>
          </a:p>
        </p:txBody>
      </p:sp>
    </p:spTree>
    <p:extLst>
      <p:ext uri="{BB962C8B-B14F-4D97-AF65-F5344CB8AC3E}">
        <p14:creationId xmlns:p14="http://schemas.microsoft.com/office/powerpoint/2010/main" val="2460851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How to Convert a Context-Free Grammar to Greibach Normal Form</a:t>
            </a:r>
            <a:endParaRPr lang="en-US" dirty="0"/>
          </a:p>
        </p:txBody>
      </p:sp>
      <p:sp>
        <p:nvSpPr>
          <p:cNvPr id="3" name="Subtitle 2"/>
          <p:cNvSpPr>
            <a:spLocks noGrp="1"/>
          </p:cNvSpPr>
          <p:nvPr>
            <p:ph type="subTitle" idx="1"/>
          </p:nvPr>
        </p:nvSpPr>
        <p:spPr>
          <a:xfrm>
            <a:off x="6019800" y="5638800"/>
            <a:ext cx="2971800" cy="914400"/>
          </a:xfrm>
        </p:spPr>
        <p:txBody>
          <a:bodyPr>
            <a:normAutofit/>
          </a:bodyPr>
          <a:lstStyle/>
          <a:p>
            <a:endParaRPr lang="en-US" sz="2000" dirty="0" smtClean="0"/>
          </a:p>
        </p:txBody>
      </p:sp>
    </p:spTree>
    <p:extLst>
      <p:ext uri="{BB962C8B-B14F-4D97-AF65-F5344CB8AC3E}">
        <p14:creationId xmlns:p14="http://schemas.microsoft.com/office/powerpoint/2010/main" val="707685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Grammar and its equivalent </a:t>
            </a:r>
            <a:br>
              <a:rPr lang="en-US" dirty="0"/>
            </a:br>
            <a:r>
              <a:rPr lang="en-US" dirty="0"/>
              <a:t>Greibach Normal Form grammar</a:t>
            </a:r>
          </a:p>
        </p:txBody>
      </p:sp>
      <p:sp>
        <p:nvSpPr>
          <p:cNvPr id="4" name="Slide Number Placeholder 3"/>
          <p:cNvSpPr>
            <a:spLocks noGrp="1"/>
          </p:cNvSpPr>
          <p:nvPr>
            <p:ph type="sldNum" sz="quarter" idx="12"/>
          </p:nvPr>
        </p:nvSpPr>
        <p:spPr/>
        <p:txBody>
          <a:bodyPr/>
          <a:lstStyle/>
          <a:p>
            <a:fld id="{04880772-6C15-43D4-94DB-7DA07CA64C43}" type="slidenum">
              <a:rPr lang="en-US" smtClean="0"/>
              <a:t>10</a:t>
            </a:fld>
            <a:endParaRPr lang="en-US"/>
          </a:p>
        </p:txBody>
      </p:sp>
      <p:sp>
        <p:nvSpPr>
          <p:cNvPr id="6" name="Rectangle 5"/>
          <p:cNvSpPr/>
          <p:nvPr/>
        </p:nvSpPr>
        <p:spPr>
          <a:xfrm>
            <a:off x="1919605" y="2602886"/>
            <a:ext cx="1366080" cy="107721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Bc</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B</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endParaRPr lang="en-US" sz="3200" dirty="0"/>
          </a:p>
        </p:txBody>
      </p:sp>
      <p:sp>
        <p:nvSpPr>
          <p:cNvPr id="9" name="Rectangle 8"/>
          <p:cNvSpPr/>
          <p:nvPr/>
        </p:nvSpPr>
        <p:spPr>
          <a:xfrm>
            <a:off x="5215255" y="2602886"/>
            <a:ext cx="1406154" cy="107721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bC</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C</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c</a:t>
            </a:r>
            <a:endParaRPr lang="en-US" sz="3200" dirty="0"/>
          </a:p>
        </p:txBody>
      </p:sp>
      <p:sp>
        <p:nvSpPr>
          <p:cNvPr id="12" name="Right Arrow 11"/>
          <p:cNvSpPr/>
          <p:nvPr/>
        </p:nvSpPr>
        <p:spPr>
          <a:xfrm>
            <a:off x="3742378" y="2912895"/>
            <a:ext cx="107442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215255" y="4160520"/>
            <a:ext cx="2321726" cy="369332"/>
          </a:xfrm>
          <a:prstGeom prst="rect">
            <a:avLst/>
          </a:prstGeom>
          <a:noFill/>
        </p:spPr>
        <p:txBody>
          <a:bodyPr wrap="none" rtlCol="0">
            <a:spAutoFit/>
          </a:bodyPr>
          <a:lstStyle/>
          <a:p>
            <a:r>
              <a:rPr lang="en-US" dirty="0" smtClean="0"/>
              <a:t>Greibach Normal Form</a:t>
            </a:r>
            <a:endParaRPr lang="en-US" dirty="0"/>
          </a:p>
        </p:txBody>
      </p:sp>
      <p:sp>
        <p:nvSpPr>
          <p:cNvPr id="8" name="TextBox 7"/>
          <p:cNvSpPr txBox="1"/>
          <p:nvPr/>
        </p:nvSpPr>
        <p:spPr>
          <a:xfrm>
            <a:off x="1599741" y="4049762"/>
            <a:ext cx="2722477" cy="369332"/>
          </a:xfrm>
          <a:prstGeom prst="rect">
            <a:avLst/>
          </a:prstGeom>
          <a:noFill/>
        </p:spPr>
        <p:txBody>
          <a:bodyPr wrap="none" rtlCol="0">
            <a:spAutoFit/>
          </a:bodyPr>
          <a:lstStyle/>
          <a:p>
            <a:r>
              <a:rPr lang="en-US" dirty="0" smtClean="0"/>
              <a:t>Not Greibach Normal Form</a:t>
            </a:r>
            <a:endParaRPr lang="en-US" dirty="0"/>
          </a:p>
        </p:txBody>
      </p:sp>
      <p:sp>
        <p:nvSpPr>
          <p:cNvPr id="10" name="TextBox 9"/>
          <p:cNvSpPr txBox="1"/>
          <p:nvPr/>
        </p:nvSpPr>
        <p:spPr>
          <a:xfrm>
            <a:off x="3742378" y="3257679"/>
            <a:ext cx="894797" cy="369332"/>
          </a:xfrm>
          <a:prstGeom prst="rect">
            <a:avLst/>
          </a:prstGeom>
          <a:noFill/>
        </p:spPr>
        <p:txBody>
          <a:bodyPr wrap="none" rtlCol="0">
            <a:spAutoFit/>
          </a:bodyPr>
          <a:lstStyle/>
          <a:p>
            <a:r>
              <a:rPr lang="en-US" i="1" dirty="0" smtClean="0"/>
              <a:t>convert</a:t>
            </a:r>
            <a:endParaRPr lang="en-US" i="1" dirty="0"/>
          </a:p>
        </p:txBody>
      </p:sp>
    </p:spTree>
    <p:extLst>
      <p:ext uri="{BB962C8B-B14F-4D97-AF65-F5344CB8AC3E}">
        <p14:creationId xmlns:p14="http://schemas.microsoft.com/office/powerpoint/2010/main" val="1216678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Algorithm</a:t>
            </a:r>
            <a:endParaRPr lang="en-US" dirty="0"/>
          </a:p>
        </p:txBody>
      </p:sp>
      <p:sp>
        <p:nvSpPr>
          <p:cNvPr id="4" name="Content Placeholder 3"/>
          <p:cNvSpPr>
            <a:spLocks noGrp="1"/>
          </p:cNvSpPr>
          <p:nvPr>
            <p:ph idx="1"/>
          </p:nvPr>
        </p:nvSpPr>
        <p:spPr/>
        <p:txBody>
          <a:bodyPr/>
          <a:lstStyle/>
          <a:p>
            <a:r>
              <a:rPr lang="en-US" dirty="0" smtClean="0"/>
              <a:t>We have seen a couple simple examples of converting grammars to Greibach Normal Form.</a:t>
            </a:r>
          </a:p>
          <a:p>
            <a:r>
              <a:rPr lang="en-US" dirty="0" smtClean="0"/>
              <a:t>They didn’t reveal a systematic approach to doing the conversion.</a:t>
            </a:r>
          </a:p>
          <a:p>
            <a:r>
              <a:rPr lang="en-US" dirty="0" smtClean="0"/>
              <a:t>The following slides show a systematic approach (i.e., algorithm) for doing the conversion.</a:t>
            </a:r>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11</a:t>
            </a:fld>
            <a:endParaRPr lang="en-US" dirty="0"/>
          </a:p>
        </p:txBody>
      </p:sp>
    </p:spTree>
    <p:extLst>
      <p:ext uri="{BB962C8B-B14F-4D97-AF65-F5344CB8AC3E}">
        <p14:creationId xmlns:p14="http://schemas.microsoft.com/office/powerpoint/2010/main" val="2748808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first …</a:t>
            </a:r>
            <a:endParaRPr lang="en-US" dirty="0"/>
          </a:p>
        </p:txBody>
      </p:sp>
      <p:sp>
        <p:nvSpPr>
          <p:cNvPr id="3" name="Content Placeholder 2"/>
          <p:cNvSpPr>
            <a:spLocks noGrp="1"/>
          </p:cNvSpPr>
          <p:nvPr>
            <p:ph idx="1"/>
          </p:nvPr>
        </p:nvSpPr>
        <p:spPr/>
        <p:txBody>
          <a:bodyPr/>
          <a:lstStyle/>
          <a:p>
            <a:pPr marL="0" indent="0">
              <a:buNone/>
            </a:pPr>
            <a:r>
              <a:rPr lang="en-US" dirty="0" smtClean="0"/>
              <a:t>Before we examine the algorithm, we need to understand two concepts:</a:t>
            </a:r>
          </a:p>
          <a:p>
            <a:pPr marL="971550" lvl="1" indent="-514350">
              <a:buFont typeface="+mj-lt"/>
              <a:buAutoNum type="arabicPeriod"/>
            </a:pPr>
            <a:r>
              <a:rPr lang="en-US" dirty="0" smtClean="0"/>
              <a:t>Chomsky Normal Form</a:t>
            </a:r>
          </a:p>
          <a:p>
            <a:pPr marL="971550" lvl="1" indent="-514350">
              <a:buFont typeface="+mj-lt"/>
              <a:buAutoNum type="arabicPeriod"/>
            </a:pPr>
            <a:r>
              <a:rPr lang="en-US" dirty="0" smtClean="0"/>
              <a:t>Left-recursive rules</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12</a:t>
            </a:fld>
            <a:endParaRPr lang="en-US" dirty="0"/>
          </a:p>
        </p:txBody>
      </p:sp>
    </p:spTree>
    <p:extLst>
      <p:ext uri="{BB962C8B-B14F-4D97-AF65-F5344CB8AC3E}">
        <p14:creationId xmlns:p14="http://schemas.microsoft.com/office/powerpoint/2010/main" val="474516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Chomsky Normal Form</a:t>
            </a:r>
            <a:endParaRPr lang="en-US" dirty="0"/>
          </a:p>
        </p:txBody>
      </p:sp>
      <p:sp>
        <p:nvSpPr>
          <p:cNvPr id="3" name="Content Placeholder 2"/>
          <p:cNvSpPr>
            <a:spLocks noGrp="1"/>
          </p:cNvSpPr>
          <p:nvPr>
            <p:ph idx="1"/>
          </p:nvPr>
        </p:nvSpPr>
        <p:spPr>
          <a:xfrm>
            <a:off x="457200" y="1600200"/>
            <a:ext cx="8229600" cy="4190999"/>
          </a:xfrm>
        </p:spPr>
        <p:txBody>
          <a:bodyPr>
            <a:normAutofit fontScale="92500"/>
          </a:bodyPr>
          <a:lstStyle/>
          <a:p>
            <a:r>
              <a:rPr lang="en-US" dirty="0" smtClean="0"/>
              <a:t>We will see that the algorithm requires the grammar be converted to Chomsky Normal Form.</a:t>
            </a:r>
          </a:p>
          <a:p>
            <a:r>
              <a:rPr lang="en-US" dirty="0" smtClean="0"/>
              <a:t>A context-free grammar is in </a:t>
            </a:r>
            <a:r>
              <a:rPr lang="en-US" i="1" dirty="0" smtClean="0"/>
              <a:t>Chomsky Normal Form</a:t>
            </a:r>
            <a:r>
              <a:rPr lang="en-US" dirty="0" smtClean="0"/>
              <a:t> if each rule has one of these forms:</a:t>
            </a:r>
          </a:p>
          <a:p>
            <a:pPr marL="971550" lvl="1" indent="-514350">
              <a:buFont typeface="+mj-lt"/>
              <a:buAutoNum type="arabicPeriod"/>
            </a:pPr>
            <a:r>
              <a:rPr lang="en-US" dirty="0" smtClean="0">
                <a:latin typeface="Cambria Math" panose="02040503050406030204" pitchFamily="18" charset="0"/>
                <a:ea typeface="Cambria Math" panose="02040503050406030204" pitchFamily="18" charset="0"/>
              </a:rPr>
              <a:t>X</a:t>
            </a:r>
            <a:r>
              <a:rPr lang="en-US" dirty="0" smtClean="0"/>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latin typeface="Cambria Math" panose="02040503050406030204" pitchFamily="18" charset="0"/>
                <a:ea typeface="Cambria Math" panose="02040503050406030204" pitchFamily="18" charset="0"/>
                <a:cs typeface="Arial" panose="020B0604020202020204" pitchFamily="34" charset="0"/>
              </a:rPr>
              <a:t>a</a:t>
            </a:r>
            <a:endParaRPr lang="en-US" dirty="0" smtClean="0"/>
          </a:p>
          <a:p>
            <a:pPr marL="971550" lvl="1" indent="-514350">
              <a:buFont typeface="+mj-lt"/>
              <a:buAutoNum type="arabicPeriod"/>
            </a:pPr>
            <a:r>
              <a:rPr lang="en-US" dirty="0" smtClean="0">
                <a:latin typeface="Cambria Math" panose="02040503050406030204" pitchFamily="18" charset="0"/>
                <a:ea typeface="Cambria Math" panose="02040503050406030204" pitchFamily="18" charset="0"/>
              </a:rPr>
              <a:t>X</a:t>
            </a:r>
            <a:r>
              <a:rPr lang="en-US" dirty="0" smtClean="0"/>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latin typeface="Cambria Math" panose="02040503050406030204" pitchFamily="18" charset="0"/>
                <a:ea typeface="Cambria Math" panose="02040503050406030204" pitchFamily="18" charset="0"/>
                <a:cs typeface="Arial" panose="020B0604020202020204" pitchFamily="34" charset="0"/>
              </a:rPr>
              <a:t>YZ</a:t>
            </a:r>
            <a:endParaRPr lang="en-US" dirty="0" smtClean="0"/>
          </a:p>
          <a:p>
            <a:r>
              <a:rPr lang="en-US" dirty="0" smtClean="0"/>
              <a:t>That is, the right-hand side is either a single terminal or two non-terminals.</a:t>
            </a:r>
          </a:p>
        </p:txBody>
      </p:sp>
      <p:sp>
        <p:nvSpPr>
          <p:cNvPr id="5"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13</a:t>
            </a:fld>
            <a:endParaRPr lang="en-US" dirty="0"/>
          </a:p>
        </p:txBody>
      </p:sp>
    </p:spTree>
    <p:extLst>
      <p:ext uri="{BB962C8B-B14F-4D97-AF65-F5344CB8AC3E}">
        <p14:creationId xmlns:p14="http://schemas.microsoft.com/office/powerpoint/2010/main" val="1069278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Left-recursive rules</a:t>
            </a:r>
            <a:endParaRPr lang="en-US" dirty="0"/>
          </a:p>
        </p:txBody>
      </p:sp>
      <p:sp>
        <p:nvSpPr>
          <p:cNvPr id="3" name="Content Placeholder 2"/>
          <p:cNvSpPr>
            <a:spLocks noGrp="1"/>
          </p:cNvSpPr>
          <p:nvPr>
            <p:ph idx="1"/>
          </p:nvPr>
        </p:nvSpPr>
        <p:spPr/>
        <p:txBody>
          <a:bodyPr>
            <a:normAutofit/>
          </a:bodyPr>
          <a:lstStyle/>
          <a:p>
            <a:r>
              <a:rPr lang="en-US" dirty="0" smtClean="0"/>
              <a:t>The algorithm requires that the grammar have no left-recursive rules.</a:t>
            </a:r>
          </a:p>
          <a:p>
            <a:r>
              <a:rPr lang="en-US" dirty="0" smtClean="0"/>
              <a:t>This is a left-recursive rule: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dirty="0" smtClean="0">
                <a:ea typeface="Verdana" panose="020B0604030504040204" pitchFamily="34" charset="0"/>
                <a:cs typeface="Arial" panose="020B0604020202020204" pitchFamily="34" charset="0"/>
              </a:rPr>
              <a:t> | </a:t>
            </a:r>
            <a:r>
              <a:rPr lang="el-GR" dirty="0" smtClean="0">
                <a:ea typeface="Verdana" panose="020B0604030504040204" pitchFamily="34" charset="0"/>
                <a:cs typeface="Arial" panose="020B0604020202020204" pitchFamily="34" charset="0"/>
              </a:rPr>
              <a:t>β</a:t>
            </a:r>
            <a:endParaRPr lang="en-US" dirty="0" smtClean="0"/>
          </a:p>
          <a:p>
            <a:r>
              <a:rPr lang="en-US" dirty="0" smtClean="0"/>
              <a:t>The alternative (</a:t>
            </a:r>
            <a:r>
              <a:rPr lang="el-GR" dirty="0" smtClean="0">
                <a:ea typeface="Verdana" panose="020B0604030504040204" pitchFamily="34" charset="0"/>
                <a:cs typeface="Arial" panose="020B0604020202020204" pitchFamily="34" charset="0"/>
              </a:rPr>
              <a:t>β</a:t>
            </a:r>
            <a:r>
              <a:rPr lang="en-US" dirty="0" smtClean="0"/>
              <a:t>) allows a derivation to “break out of” the recursion.</a:t>
            </a:r>
          </a:p>
          <a:p>
            <a:r>
              <a:rPr lang="en-US" dirty="0" smtClean="0"/>
              <a:t>Every left-recursive rule must have an alternative (</a:t>
            </a:r>
            <a:r>
              <a:rPr lang="el-GR" dirty="0" smtClean="0">
                <a:ea typeface="Verdana" panose="020B0604030504040204" pitchFamily="34" charset="0"/>
                <a:cs typeface="Arial" panose="020B0604020202020204" pitchFamily="34" charset="0"/>
              </a:rPr>
              <a:t>β</a:t>
            </a:r>
            <a:r>
              <a:rPr lang="en-US" dirty="0" smtClean="0"/>
              <a:t>) that allows breaking out of the recursion.</a:t>
            </a:r>
          </a:p>
          <a:p>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14</a:t>
            </a:fld>
            <a:endParaRPr lang="en-US" dirty="0"/>
          </a:p>
        </p:txBody>
      </p:sp>
    </p:spTree>
    <p:extLst>
      <p:ext uri="{BB962C8B-B14F-4D97-AF65-F5344CB8AC3E}">
        <p14:creationId xmlns:p14="http://schemas.microsoft.com/office/powerpoint/2010/main" val="459754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to eliminate left-recursion</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dirty="0" smtClean="0"/>
              <a:t>Let’s see how to eliminate the left-recursion in this rule: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dirty="0" smtClean="0">
                <a:ea typeface="Verdana" panose="020B0604030504040204" pitchFamily="34" charset="0"/>
                <a:cs typeface="Arial" panose="020B0604020202020204" pitchFamily="34" charset="0"/>
              </a:rPr>
              <a:t> | </a:t>
            </a:r>
            <a:r>
              <a:rPr lang="el-GR" dirty="0" smtClean="0">
                <a:ea typeface="Verdana" panose="020B0604030504040204" pitchFamily="34" charset="0"/>
                <a:cs typeface="Arial" panose="020B0604020202020204" pitchFamily="34" charset="0"/>
              </a:rPr>
              <a:t>β </a:t>
            </a:r>
            <a:endParaRPr lang="en-US" dirty="0" smtClean="0">
              <a:ea typeface="Verdana" panose="020B0604030504040204" pitchFamily="34" charset="0"/>
              <a:cs typeface="Arial" panose="020B0604020202020204" pitchFamily="34" charset="0"/>
            </a:endParaRPr>
          </a:p>
          <a:p>
            <a:r>
              <a:rPr lang="en-US" dirty="0" smtClean="0"/>
              <a:t>The rule generates this language: </a:t>
            </a:r>
            <a:r>
              <a:rPr lang="el-GR" dirty="0" smtClean="0">
                <a:ea typeface="Verdana" panose="020B0604030504040204" pitchFamily="34" charset="0"/>
                <a:cs typeface="Arial" panose="020B0604020202020204" pitchFamily="34" charset="0"/>
              </a:rPr>
              <a:t>βα</a:t>
            </a:r>
            <a:r>
              <a:rPr lang="en-US" baseline="30000" dirty="0" smtClean="0"/>
              <a:t>n</a:t>
            </a:r>
            <a:r>
              <a:rPr lang="en-US" dirty="0" smtClean="0"/>
              <a:t>, n≥1</a:t>
            </a:r>
          </a:p>
          <a:p>
            <a:r>
              <a:rPr lang="en-US" dirty="0" smtClean="0"/>
              <a:t>To see this, look at a few derivations:</a:t>
            </a:r>
          </a:p>
        </p:txBody>
      </p:sp>
      <mc:AlternateContent xmlns:mc="http://schemas.openxmlformats.org/markup-compatibility/2006" xmlns:a14="http://schemas.microsoft.com/office/drawing/2010/main">
        <mc:Choice Requires="a14">
          <p:sp>
            <p:nvSpPr>
              <p:cNvPr id="4" name="Rectangle 3"/>
              <p:cNvSpPr/>
              <p:nvPr/>
            </p:nvSpPr>
            <p:spPr>
              <a:xfrm>
                <a:off x="914400" y="4038600"/>
                <a:ext cx="6357574" cy="156966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nor/>
                        </m:rPr>
                        <a:rPr lang="en-US" sz="3200" dirty="0" smtClean="0">
                          <a:ea typeface="Verdana" panose="020B0604030504040204" pitchFamily="34" charset="0"/>
                          <a:cs typeface="Arial" panose="020B0604020202020204" pitchFamily="34" charset="0"/>
                        </a:rPr>
                        <m:t>A</m:t>
                      </m:r>
                      <m:r>
                        <m:rPr>
                          <m:nor/>
                        </m:rPr>
                        <a:rPr lang="en-US" sz="3200" baseline="-25000" dirty="0" smtClean="0">
                          <a:ea typeface="Verdana" panose="020B0604030504040204" pitchFamily="34" charset="0"/>
                          <a:cs typeface="Arial" panose="020B0604020202020204" pitchFamily="34" charset="0"/>
                        </a:rPr>
                        <m:t>k</m:t>
                      </m:r>
                      <m:r>
                        <a:rPr lang="en-US" sz="3200" i="1" dirty="0" smtClean="0">
                          <a:latin typeface="Cambria Math"/>
                          <a:ea typeface="Verdana" panose="020B0604030504040204" pitchFamily="34" charset="0"/>
                          <a:cs typeface="Arial" panose="020B0604020202020204" pitchFamily="34" charset="0"/>
                        </a:rPr>
                        <m:t>→</m:t>
                      </m:r>
                      <m:r>
                        <m:rPr>
                          <m:nor/>
                        </m:rPr>
                        <a:rPr lang="en-US" sz="3200" dirty="0" smtClean="0">
                          <a:ea typeface="Verdana" panose="020B0604030504040204" pitchFamily="34" charset="0"/>
                          <a:cs typeface="Arial" panose="020B0604020202020204" pitchFamily="34" charset="0"/>
                        </a:rPr>
                        <m:t>A</m:t>
                      </m:r>
                      <m:r>
                        <m:rPr>
                          <m:nor/>
                        </m:rPr>
                        <a:rPr lang="en-US" sz="3200" baseline="-25000" dirty="0" smtClean="0">
                          <a:ea typeface="Verdana" panose="020B0604030504040204" pitchFamily="34" charset="0"/>
                          <a:cs typeface="Arial" panose="020B0604020202020204" pitchFamily="34" charset="0"/>
                        </a:rPr>
                        <m:t>k</m:t>
                      </m:r>
                      <m:r>
                        <m:rPr>
                          <m:nor/>
                        </m:rPr>
                        <a:rPr lang="el-GR" sz="3200" dirty="0" smtClean="0">
                          <a:ea typeface="Verdana" panose="020B0604030504040204" pitchFamily="34" charset="0"/>
                          <a:cs typeface="Arial" panose="020B0604020202020204" pitchFamily="34" charset="0"/>
                        </a:rPr>
                        <m:t>α</m:t>
                      </m:r>
                      <m:r>
                        <a:rPr lang="en-US" sz="3200" i="1" dirty="0" smtClean="0">
                          <a:latin typeface="Cambria Math"/>
                          <a:ea typeface="Verdana" panose="020B0604030504040204" pitchFamily="34" charset="0"/>
                          <a:cs typeface="Arial" panose="020B0604020202020204" pitchFamily="34" charset="0"/>
                        </a:rPr>
                        <m:t>→</m:t>
                      </m:r>
                      <m:r>
                        <m:rPr>
                          <m:nor/>
                        </m:rPr>
                        <a:rPr lang="el-GR" sz="3200" dirty="0" smtClean="0">
                          <a:ea typeface="Verdana" panose="020B0604030504040204" pitchFamily="34" charset="0"/>
                          <a:cs typeface="Arial" panose="020B0604020202020204" pitchFamily="34" charset="0"/>
                        </a:rPr>
                        <m:t>βα</m:t>
                      </m:r>
                    </m:oMath>
                  </m:oMathPara>
                </a14:m>
                <a:endParaRPr lang="en-US" sz="3200" dirty="0" smtClean="0">
                  <a:ea typeface="Verdana" panose="020B060403050404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r>
                        <m:rPr>
                          <m:nor/>
                        </m:rPr>
                        <a:rPr lang="en-US" sz="3200" dirty="0" smtClean="0">
                          <a:ea typeface="Verdana" panose="020B0604030504040204" pitchFamily="34" charset="0"/>
                          <a:cs typeface="Arial" panose="020B0604020202020204" pitchFamily="34" charset="0"/>
                        </a:rPr>
                        <m:t>A</m:t>
                      </m:r>
                      <m:r>
                        <m:rPr>
                          <m:nor/>
                        </m:rPr>
                        <a:rPr lang="en-US" sz="3200" baseline="-25000" dirty="0" smtClean="0">
                          <a:ea typeface="Verdana" panose="020B0604030504040204" pitchFamily="34" charset="0"/>
                          <a:cs typeface="Arial" panose="020B0604020202020204" pitchFamily="34" charset="0"/>
                        </a:rPr>
                        <m:t>k</m:t>
                      </m:r>
                      <m:r>
                        <a:rPr lang="en-US" sz="3200" i="1" dirty="0" smtClean="0">
                          <a:latin typeface="Cambria Math"/>
                          <a:ea typeface="Verdana" panose="020B0604030504040204" pitchFamily="34" charset="0"/>
                          <a:cs typeface="Arial" panose="020B0604020202020204" pitchFamily="34" charset="0"/>
                        </a:rPr>
                        <m:t>→</m:t>
                      </m:r>
                      <m:r>
                        <m:rPr>
                          <m:nor/>
                        </m:rPr>
                        <a:rPr lang="en-US" sz="3200" dirty="0" smtClean="0">
                          <a:ea typeface="Verdana" panose="020B0604030504040204" pitchFamily="34" charset="0"/>
                          <a:cs typeface="Arial" panose="020B0604020202020204" pitchFamily="34" charset="0"/>
                        </a:rPr>
                        <m:t>A</m:t>
                      </m:r>
                      <m:r>
                        <m:rPr>
                          <m:nor/>
                        </m:rPr>
                        <a:rPr lang="en-US" sz="3200" baseline="-25000" dirty="0" smtClean="0">
                          <a:ea typeface="Verdana" panose="020B0604030504040204" pitchFamily="34" charset="0"/>
                          <a:cs typeface="Arial" panose="020B0604020202020204" pitchFamily="34" charset="0"/>
                        </a:rPr>
                        <m:t>k</m:t>
                      </m:r>
                      <m:r>
                        <m:rPr>
                          <m:nor/>
                        </m:rPr>
                        <a:rPr lang="el-GR" sz="3200" dirty="0" smtClean="0">
                          <a:ea typeface="Verdana" panose="020B0604030504040204" pitchFamily="34" charset="0"/>
                          <a:cs typeface="Arial" panose="020B0604020202020204" pitchFamily="34" charset="0"/>
                        </a:rPr>
                        <m:t>α</m:t>
                      </m:r>
                      <m:r>
                        <a:rPr lang="en-US" sz="3200" i="1" dirty="0" smtClean="0">
                          <a:latin typeface="Cambria Math"/>
                          <a:ea typeface="Verdana" panose="020B0604030504040204" pitchFamily="34" charset="0"/>
                          <a:cs typeface="Arial" panose="020B0604020202020204" pitchFamily="34" charset="0"/>
                        </a:rPr>
                        <m:t>→</m:t>
                      </m:r>
                      <m:r>
                        <m:rPr>
                          <m:nor/>
                        </m:rPr>
                        <a:rPr lang="en-US" sz="3200" dirty="0" smtClean="0">
                          <a:ea typeface="Verdana" panose="020B0604030504040204" pitchFamily="34" charset="0"/>
                          <a:cs typeface="Arial" panose="020B0604020202020204" pitchFamily="34" charset="0"/>
                        </a:rPr>
                        <m:t>A</m:t>
                      </m:r>
                      <m:r>
                        <m:rPr>
                          <m:nor/>
                        </m:rPr>
                        <a:rPr lang="en-US" sz="3200" baseline="-25000" dirty="0" smtClean="0">
                          <a:ea typeface="Verdana" panose="020B0604030504040204" pitchFamily="34" charset="0"/>
                          <a:cs typeface="Arial" panose="020B0604020202020204" pitchFamily="34" charset="0"/>
                        </a:rPr>
                        <m:t>k</m:t>
                      </m:r>
                      <m:r>
                        <m:rPr>
                          <m:nor/>
                        </m:rPr>
                        <a:rPr lang="el-GR" sz="3200" dirty="0" smtClean="0">
                          <a:ea typeface="Verdana" panose="020B0604030504040204" pitchFamily="34" charset="0"/>
                          <a:cs typeface="Arial" panose="020B0604020202020204" pitchFamily="34" charset="0"/>
                        </a:rPr>
                        <m:t>αα</m:t>
                      </m:r>
                      <m:r>
                        <a:rPr lang="en-US" sz="3200" i="1" dirty="0" smtClean="0">
                          <a:latin typeface="Cambria Math"/>
                          <a:ea typeface="Verdana" panose="020B0604030504040204" pitchFamily="34" charset="0"/>
                          <a:cs typeface="Arial" panose="020B0604020202020204" pitchFamily="34" charset="0"/>
                        </a:rPr>
                        <m:t>→</m:t>
                      </m:r>
                      <m:r>
                        <m:rPr>
                          <m:nor/>
                        </m:rPr>
                        <a:rPr lang="el-GR" sz="3200" dirty="0" smtClean="0">
                          <a:ea typeface="Verdana" panose="020B0604030504040204" pitchFamily="34" charset="0"/>
                          <a:cs typeface="Arial" panose="020B0604020202020204" pitchFamily="34" charset="0"/>
                        </a:rPr>
                        <m:t>βαα</m:t>
                      </m:r>
                    </m:oMath>
                  </m:oMathPara>
                </a14:m>
                <a:endParaRPr lang="en-US" sz="3200" dirty="0">
                  <a:ea typeface="Verdana" panose="020B0604030504040204" pitchFamily="34" charset="0"/>
                  <a:cs typeface="Arial" panose="020B0604020202020204" pitchFamily="34" charset="0"/>
                </a:endParaRPr>
              </a:p>
              <a:p>
                <a14:m>
                  <m:oMath xmlns:m="http://schemas.openxmlformats.org/officeDocument/2006/math">
                    <m:r>
                      <m:rPr>
                        <m:nor/>
                      </m:rPr>
                      <a:rPr lang="en-US" sz="3200" dirty="0" smtClean="0">
                        <a:ea typeface="Verdana" panose="020B0604030504040204" pitchFamily="34" charset="0"/>
                        <a:cs typeface="Arial" panose="020B0604020202020204" pitchFamily="34" charset="0"/>
                      </a:rPr>
                      <m:t>A</m:t>
                    </m:r>
                    <m:r>
                      <m:rPr>
                        <m:nor/>
                      </m:rPr>
                      <a:rPr lang="en-US" sz="3200" baseline="-25000" dirty="0" smtClean="0">
                        <a:ea typeface="Verdana" panose="020B0604030504040204" pitchFamily="34" charset="0"/>
                        <a:cs typeface="Arial" panose="020B0604020202020204" pitchFamily="34" charset="0"/>
                      </a:rPr>
                      <m:t>k</m:t>
                    </m:r>
                    <m:r>
                      <a:rPr lang="en-US" sz="3200" i="1" dirty="0" smtClean="0">
                        <a:latin typeface="Cambria Math"/>
                        <a:ea typeface="Verdana" panose="020B0604030504040204" pitchFamily="34" charset="0"/>
                        <a:cs typeface="Arial" panose="020B0604020202020204" pitchFamily="34" charset="0"/>
                      </a:rPr>
                      <m:t>→</m:t>
                    </m:r>
                    <m:r>
                      <m:rPr>
                        <m:nor/>
                      </m:rPr>
                      <a:rPr lang="en-US" sz="3200" dirty="0" smtClean="0">
                        <a:ea typeface="Verdana" panose="020B0604030504040204" pitchFamily="34" charset="0"/>
                        <a:cs typeface="Arial" panose="020B0604020202020204" pitchFamily="34" charset="0"/>
                      </a:rPr>
                      <m:t>A</m:t>
                    </m:r>
                    <m:r>
                      <m:rPr>
                        <m:nor/>
                      </m:rPr>
                      <a:rPr lang="en-US" sz="3200" baseline="-25000" dirty="0" smtClean="0">
                        <a:ea typeface="Verdana" panose="020B0604030504040204" pitchFamily="34" charset="0"/>
                        <a:cs typeface="Arial" panose="020B0604020202020204" pitchFamily="34" charset="0"/>
                      </a:rPr>
                      <m:t>k</m:t>
                    </m:r>
                    <m:r>
                      <m:rPr>
                        <m:nor/>
                      </m:rPr>
                      <a:rPr lang="el-GR" sz="3200" dirty="0" smtClean="0">
                        <a:ea typeface="Verdana" panose="020B0604030504040204" pitchFamily="34" charset="0"/>
                        <a:cs typeface="Arial" panose="020B0604020202020204" pitchFamily="34" charset="0"/>
                      </a:rPr>
                      <m:t>α</m:t>
                    </m:r>
                    <m:r>
                      <a:rPr lang="en-US" sz="3200" i="1" dirty="0" smtClean="0">
                        <a:latin typeface="Cambria Math"/>
                        <a:ea typeface="Verdana" panose="020B0604030504040204" pitchFamily="34" charset="0"/>
                        <a:cs typeface="Arial" panose="020B0604020202020204" pitchFamily="34" charset="0"/>
                      </a:rPr>
                      <m:t>→</m:t>
                    </m:r>
                    <m:r>
                      <m:rPr>
                        <m:nor/>
                      </m:rPr>
                      <a:rPr lang="en-US" sz="3200" dirty="0" smtClean="0">
                        <a:ea typeface="Verdana" panose="020B0604030504040204" pitchFamily="34" charset="0"/>
                        <a:cs typeface="Arial" panose="020B0604020202020204" pitchFamily="34" charset="0"/>
                      </a:rPr>
                      <m:t>A</m:t>
                    </m:r>
                    <m:r>
                      <m:rPr>
                        <m:nor/>
                      </m:rPr>
                      <a:rPr lang="en-US" sz="3200" baseline="-25000" dirty="0" smtClean="0">
                        <a:ea typeface="Verdana" panose="020B0604030504040204" pitchFamily="34" charset="0"/>
                        <a:cs typeface="Arial" panose="020B0604020202020204" pitchFamily="34" charset="0"/>
                      </a:rPr>
                      <m:t>k</m:t>
                    </m:r>
                    <m:r>
                      <m:rPr>
                        <m:nor/>
                      </m:rPr>
                      <a:rPr lang="el-GR" sz="3200" dirty="0" smtClean="0">
                        <a:ea typeface="Verdana" panose="020B0604030504040204" pitchFamily="34" charset="0"/>
                        <a:cs typeface="Arial" panose="020B0604020202020204" pitchFamily="34" charset="0"/>
                      </a:rPr>
                      <m:t>αα</m:t>
                    </m:r>
                    <m:r>
                      <a:rPr lang="en-US" sz="3200" i="1" dirty="0" smtClean="0">
                        <a:latin typeface="Cambria Math"/>
                        <a:ea typeface="Verdana" panose="020B0604030504040204" pitchFamily="34" charset="0"/>
                        <a:cs typeface="Arial" panose="020B0604020202020204" pitchFamily="34" charset="0"/>
                      </a:rPr>
                      <m:t>→</m:t>
                    </m:r>
                    <m:r>
                      <m:rPr>
                        <m:nor/>
                      </m:rPr>
                      <a:rPr lang="en-US" sz="3200" dirty="0" smtClean="0">
                        <a:ea typeface="Verdana" panose="020B0604030504040204" pitchFamily="34" charset="0"/>
                        <a:cs typeface="Arial" panose="020B0604020202020204" pitchFamily="34" charset="0"/>
                      </a:rPr>
                      <m:t>A</m:t>
                    </m:r>
                    <m:r>
                      <m:rPr>
                        <m:nor/>
                      </m:rPr>
                      <a:rPr lang="en-US" sz="3200" baseline="-25000" dirty="0" smtClean="0">
                        <a:ea typeface="Verdana" panose="020B0604030504040204" pitchFamily="34" charset="0"/>
                        <a:cs typeface="Arial" panose="020B0604020202020204" pitchFamily="34" charset="0"/>
                      </a:rPr>
                      <m:t>k</m:t>
                    </m:r>
                    <m:r>
                      <m:rPr>
                        <m:nor/>
                      </m:rPr>
                      <a:rPr lang="el-GR" sz="3200" dirty="0" smtClean="0">
                        <a:ea typeface="Verdana" panose="020B0604030504040204" pitchFamily="34" charset="0"/>
                        <a:cs typeface="Arial" panose="020B0604020202020204" pitchFamily="34" charset="0"/>
                      </a:rPr>
                      <m:t>ααα</m:t>
                    </m:r>
                  </m:oMath>
                </a14:m>
                <a:r>
                  <a:rPr lang="en-US" sz="3200" dirty="0" smtClean="0">
                    <a:ea typeface="Verdana" panose="020B0604030504040204" pitchFamily="34" charset="0"/>
                    <a:cs typeface="Arial" panose="020B0604020202020204" pitchFamily="34" charset="0"/>
                  </a:rPr>
                  <a:t> </a:t>
                </a:r>
                <a14:m>
                  <m:oMath xmlns:m="http://schemas.openxmlformats.org/officeDocument/2006/math">
                    <m:r>
                      <a:rPr lang="en-US" sz="3200" i="1" dirty="0" smtClean="0">
                        <a:latin typeface="Cambria Math"/>
                        <a:ea typeface="Verdana" panose="020B0604030504040204" pitchFamily="34" charset="0"/>
                        <a:cs typeface="Arial" panose="020B0604020202020204" pitchFamily="34" charset="0"/>
                      </a:rPr>
                      <m:t>→</m:t>
                    </m:r>
                    <m:r>
                      <m:rPr>
                        <m:nor/>
                      </m:rPr>
                      <a:rPr lang="el-GR" sz="3200" dirty="0" smtClean="0">
                        <a:ea typeface="Verdana" panose="020B0604030504040204" pitchFamily="34" charset="0"/>
                        <a:cs typeface="Arial" panose="020B0604020202020204" pitchFamily="34" charset="0"/>
                      </a:rPr>
                      <m:t>βααα</m:t>
                    </m:r>
                  </m:oMath>
                </a14:m>
                <a:endParaRPr lang="en-US" sz="3200" dirty="0">
                  <a:ea typeface="Verdana" panose="020B0604030504040204" pitchFamily="34" charset="0"/>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914400" y="4038600"/>
                <a:ext cx="6357574" cy="1569660"/>
              </a:xfrm>
              <a:prstGeom prst="rect">
                <a:avLst/>
              </a:prstGeom>
              <a:blipFill rotWithShape="1">
                <a:blip r:embed="rId2"/>
                <a:stretch>
                  <a:fillRect/>
                </a:stretch>
              </a:blipFill>
            </p:spPr>
            <p:txBody>
              <a:bodyPr/>
              <a:lstStyle/>
              <a:p>
                <a:r>
                  <a:rPr lang="en-US">
                    <a:noFill/>
                  </a:rPr>
                  <a:t> </a:t>
                </a:r>
              </a:p>
            </p:txBody>
          </p:sp>
        </mc:Fallback>
      </mc:AlternateContent>
      <p:sp>
        <p:nvSpPr>
          <p:cNvPr id="5"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15</a:t>
            </a:fld>
            <a:endParaRPr lang="en-US" dirty="0"/>
          </a:p>
        </p:txBody>
      </p:sp>
    </p:spTree>
    <p:extLst>
      <p:ext uri="{BB962C8B-B14F-4D97-AF65-F5344CB8AC3E}">
        <p14:creationId xmlns:p14="http://schemas.microsoft.com/office/powerpoint/2010/main" val="2279964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 = </a:t>
            </a:r>
            <a:r>
              <a:rPr lang="en-US" dirty="0">
                <a:ea typeface="Verdana" panose="020B0604030504040204" pitchFamily="34" charset="0"/>
                <a:cs typeface="Arial" panose="020B0604020202020204" pitchFamily="34" charset="0"/>
              </a:rPr>
              <a:t>a</a:t>
            </a:r>
            <a:r>
              <a:rPr lang="en-US" baseline="30000" dirty="0" smtClean="0"/>
              <a:t>n  where n&gt;=1</a:t>
            </a:r>
          </a:p>
          <a:p>
            <a:pPr marL="0" indent="0">
              <a:buNone/>
            </a:pPr>
            <a:endParaRPr lang="en-US" baseline="30000" dirty="0" smtClean="0"/>
          </a:p>
          <a:p>
            <a:r>
              <a:rPr lang="en-US" dirty="0" smtClean="0">
                <a:latin typeface="Arial" panose="020B0604020202020204" pitchFamily="34" charset="0"/>
                <a:ea typeface="Verdana" panose="020B0604030504040204" pitchFamily="34" charset="0"/>
                <a:cs typeface="Arial" panose="020B0604020202020204" pitchFamily="34" charset="0"/>
              </a:rPr>
              <a:t> S</a:t>
            </a:r>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 a | </a:t>
            </a:r>
            <a:r>
              <a:rPr lang="en-US" dirty="0" err="1" smtClean="0">
                <a:latin typeface="Arial" panose="020B0604020202020204" pitchFamily="34" charset="0"/>
                <a:ea typeface="Verdana" panose="020B0604030504040204" pitchFamily="34" charset="0"/>
                <a:cs typeface="Arial" panose="020B0604020202020204" pitchFamily="34" charset="0"/>
              </a:rPr>
              <a:t>aS</a:t>
            </a:r>
            <a:endParaRPr lang="en-US" baseline="30000" dirty="0" smtClean="0"/>
          </a:p>
          <a:p>
            <a:endParaRPr lang="en-US" dirty="0"/>
          </a:p>
        </p:txBody>
      </p:sp>
    </p:spTree>
    <p:extLst>
      <p:ext uri="{BB962C8B-B14F-4D97-AF65-F5344CB8AC3E}">
        <p14:creationId xmlns:p14="http://schemas.microsoft.com/office/powerpoint/2010/main" val="236635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Eliminate left-recursion</a:t>
            </a:r>
            <a:endParaRPr lang="en-US" dirty="0"/>
          </a:p>
        </p:txBody>
      </p:sp>
      <p:sp>
        <p:nvSpPr>
          <p:cNvPr id="3" name="Content Placeholder 2"/>
          <p:cNvSpPr>
            <a:spLocks noGrp="1"/>
          </p:cNvSpPr>
          <p:nvPr>
            <p:ph idx="1"/>
          </p:nvPr>
        </p:nvSpPr>
        <p:spPr>
          <a:xfrm>
            <a:off x="457200" y="1600200"/>
            <a:ext cx="8229600" cy="3886199"/>
          </a:xfrm>
        </p:spPr>
        <p:txBody>
          <a:bodyPr>
            <a:normAutofit fontScale="92500" lnSpcReduction="20000"/>
          </a:bodyPr>
          <a:lstStyle/>
          <a:p>
            <a:r>
              <a:rPr lang="en-US" dirty="0" smtClean="0"/>
              <a:t>We want to eliminate the left-recursion in this rule: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dirty="0" smtClean="0">
                <a:ea typeface="Verdana" panose="020B0604030504040204" pitchFamily="34" charset="0"/>
                <a:cs typeface="Arial" panose="020B0604020202020204" pitchFamily="34" charset="0"/>
              </a:rPr>
              <a:t> | </a:t>
            </a:r>
            <a:r>
              <a:rPr lang="el-GR" dirty="0" smtClean="0">
                <a:ea typeface="Verdana" panose="020B0604030504040204" pitchFamily="34" charset="0"/>
                <a:cs typeface="Arial" panose="020B0604020202020204" pitchFamily="34" charset="0"/>
              </a:rPr>
              <a:t>β </a:t>
            </a:r>
            <a:endParaRPr lang="en-US" dirty="0" smtClean="0">
              <a:ea typeface="Verdana" panose="020B0604030504040204" pitchFamily="34" charset="0"/>
              <a:cs typeface="Arial" panose="020B0604020202020204" pitchFamily="34" charset="0"/>
            </a:endParaRPr>
          </a:p>
          <a:p>
            <a:r>
              <a:rPr lang="en-US" dirty="0" smtClean="0"/>
              <a:t>And we know the rule produces </a:t>
            </a:r>
            <a:r>
              <a:rPr lang="el-GR" dirty="0" smtClean="0">
                <a:ea typeface="Verdana" panose="020B0604030504040204" pitchFamily="34" charset="0"/>
                <a:cs typeface="Arial" panose="020B0604020202020204" pitchFamily="34" charset="0"/>
              </a:rPr>
              <a:t>βα</a:t>
            </a:r>
            <a:r>
              <a:rPr lang="en-US" baseline="30000" dirty="0" smtClean="0"/>
              <a:t>n</a:t>
            </a:r>
            <a:endParaRPr lang="en-US" dirty="0" smtClean="0"/>
          </a:p>
          <a:p>
            <a:r>
              <a:rPr lang="en-US" dirty="0" smtClean="0"/>
              <a:t>We can easily generate </a:t>
            </a:r>
            <a:r>
              <a:rPr lang="el-GR" dirty="0" smtClean="0">
                <a:ea typeface="Verdana" panose="020B0604030504040204" pitchFamily="34" charset="0"/>
                <a:cs typeface="Arial" panose="020B0604020202020204" pitchFamily="34" charset="0"/>
              </a:rPr>
              <a:t>α</a:t>
            </a:r>
            <a:r>
              <a:rPr lang="en-US" baseline="30000" dirty="0" smtClean="0"/>
              <a:t>n</a:t>
            </a:r>
            <a:r>
              <a:rPr lang="en-US" dirty="0" smtClean="0"/>
              <a:t> with this rule:</a:t>
            </a:r>
            <a:br>
              <a:rPr lang="en-US" dirty="0" smtClean="0"/>
            </a:br>
            <a:r>
              <a:rPr lang="en-US" dirty="0" smtClean="0"/>
              <a:t> 	</a:t>
            </a:r>
            <a:r>
              <a:rPr lang="en-US" dirty="0" smtClean="0">
                <a:ea typeface="Verdana" panose="020B0604030504040204" pitchFamily="34" charset="0"/>
                <a:cs typeface="Arial" panose="020B0604020202020204" pitchFamily="34" charset="0"/>
              </a:rPr>
              <a:t> A</a:t>
            </a:r>
            <a:r>
              <a:rPr lang="en-US" baseline="-25000" dirty="0" smtClean="0">
                <a:ea typeface="Verdana" panose="020B0604030504040204" pitchFamily="34" charset="0"/>
                <a:cs typeface="Arial" panose="020B0604020202020204" pitchFamily="34" charset="0"/>
              </a:rPr>
              <a:t>n+1</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α</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α</a:t>
            </a:r>
            <a:endParaRPr lang="en-US"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(Assume the grammar has “n” rules. So A</a:t>
            </a:r>
            <a:r>
              <a:rPr lang="en-US" baseline="-25000" dirty="0" smtClean="0">
                <a:ea typeface="Verdana" panose="020B0604030504040204" pitchFamily="34" charset="0"/>
                <a:cs typeface="Arial" panose="020B0604020202020204" pitchFamily="34" charset="0"/>
              </a:rPr>
              <a:t>n+1</a:t>
            </a:r>
            <a:r>
              <a:rPr lang="en-US" dirty="0" smtClean="0">
                <a:ea typeface="Verdana" panose="020B0604030504040204" pitchFamily="34" charset="0"/>
                <a:cs typeface="Arial" panose="020B0604020202020204" pitchFamily="34" charset="0"/>
              </a:rPr>
              <a:t> </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is a new rule that we just created.)</a:t>
            </a:r>
          </a:p>
          <a:p>
            <a:pPr marL="0" indent="0">
              <a:buNone/>
            </a:pPr>
            <a:r>
              <a:rPr lang="en-US" dirty="0" smtClean="0">
                <a:ea typeface="Verdana" panose="020B0604030504040204" pitchFamily="34" charset="0"/>
                <a:cs typeface="Arial" panose="020B0604020202020204" pitchFamily="34" charset="0"/>
              </a:rPr>
              <a:t>L= </a:t>
            </a:r>
            <a:r>
              <a:rPr lang="el-GR" dirty="0">
                <a:ea typeface="Verdana" panose="020B0604030504040204" pitchFamily="34" charset="0"/>
                <a:cs typeface="Arial" panose="020B0604020202020204" pitchFamily="34" charset="0"/>
              </a:rPr>
              <a:t>α</a:t>
            </a:r>
            <a:r>
              <a:rPr lang="en-US" baseline="30000" dirty="0" smtClean="0"/>
              <a:t>n</a:t>
            </a:r>
            <a:r>
              <a:rPr lang="en-US" dirty="0" smtClean="0"/>
              <a:t> Where n&gt;=1</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n+1</a:t>
            </a:r>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α</a:t>
            </a:r>
            <a:r>
              <a:rPr lang="en-US" dirty="0" smtClean="0">
                <a:ea typeface="Verdana" panose="020B0604030504040204" pitchFamily="34" charset="0"/>
                <a:cs typeface="Arial" panose="020B0604020202020204" pitchFamily="34" charset="0"/>
              </a:rPr>
              <a:t> | </a:t>
            </a:r>
            <a:r>
              <a:rPr lang="el-GR" dirty="0" smtClean="0">
                <a:ea typeface="Verdana" panose="020B0604030504040204" pitchFamily="34" charset="0"/>
                <a:cs typeface="Arial" panose="020B0604020202020204" pitchFamily="34" charset="0"/>
              </a:rPr>
              <a:t>α</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n+1</a:t>
            </a:r>
            <a:endParaRPr lang="en-US" dirty="0" smtClean="0"/>
          </a:p>
          <a:p>
            <a:pPr marL="0" indent="0">
              <a:buNone/>
            </a:pPr>
            <a:endParaRPr lang="en-US" dirty="0" smtClean="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17</a:t>
            </a:fld>
            <a:endParaRPr lang="en-US" dirty="0"/>
          </a:p>
        </p:txBody>
      </p:sp>
    </p:spTree>
    <p:extLst>
      <p:ext uri="{BB962C8B-B14F-4D97-AF65-F5344CB8AC3E}">
        <p14:creationId xmlns:p14="http://schemas.microsoft.com/office/powerpoint/2010/main" val="3563104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eliminate left-recursion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language </a:t>
            </a:r>
            <a:r>
              <a:rPr lang="el-GR" dirty="0" smtClean="0">
                <a:ea typeface="Verdana" panose="020B0604030504040204" pitchFamily="34" charset="0"/>
                <a:cs typeface="Arial" panose="020B0604020202020204" pitchFamily="34" charset="0"/>
              </a:rPr>
              <a:t>βα</a:t>
            </a:r>
            <a:r>
              <a:rPr lang="en-US" baseline="30000" dirty="0" smtClean="0"/>
              <a:t>n</a:t>
            </a:r>
            <a:r>
              <a:rPr lang="en-US" dirty="0" smtClean="0"/>
              <a:t> can, as we’ve seen, be generated using a left-recursive rule: </a:t>
            </a:r>
            <a:br>
              <a:rPr lang="en-US" dirty="0" smtClean="0"/>
            </a:br>
            <a:r>
              <a:rPr lang="en-US" dirty="0" smtClean="0"/>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dirty="0" smtClean="0">
                <a:ea typeface="Verdana" panose="020B0604030504040204" pitchFamily="34" charset="0"/>
                <a:cs typeface="Arial" panose="020B0604020202020204" pitchFamily="34" charset="0"/>
              </a:rPr>
              <a:t> | </a:t>
            </a:r>
            <a:r>
              <a:rPr lang="el-GR" dirty="0" smtClean="0">
                <a:ea typeface="Verdana" panose="020B0604030504040204" pitchFamily="34" charset="0"/>
                <a:cs typeface="Arial" panose="020B0604020202020204" pitchFamily="34" charset="0"/>
              </a:rPr>
              <a:t>β </a:t>
            </a:r>
            <a:endParaRPr lang="en-US" dirty="0" smtClean="0">
              <a:ea typeface="Verdana" panose="020B0604030504040204" pitchFamily="34" charset="0"/>
              <a:cs typeface="Arial" panose="020B0604020202020204" pitchFamily="34" charset="0"/>
            </a:endParaRPr>
          </a:p>
          <a:p>
            <a:r>
              <a:rPr lang="en-US" dirty="0" smtClean="0"/>
              <a:t>But the language can also be generated using these rules: </a:t>
            </a:r>
            <a:br>
              <a:rPr lang="en-US" dirty="0" smtClean="0"/>
            </a:br>
            <a:r>
              <a:rPr lang="en-US" dirty="0" smtClean="0"/>
              <a:t>  	</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β</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a:t>
            </a:r>
            <a:r>
              <a:rPr lang="en-US" dirty="0" smtClean="0">
                <a:ea typeface="Verdana" panose="020B0604030504040204" pitchFamily="34" charset="0"/>
                <a:cs typeface="Arial" panose="020B0604020202020204" pitchFamily="34" charset="0"/>
              </a:rPr>
              <a:t> | </a:t>
            </a:r>
            <a:r>
              <a:rPr lang="el-GR" dirty="0">
                <a:ea typeface="Verdana" panose="020B0604030504040204" pitchFamily="34" charset="0"/>
                <a:cs typeface="Arial" panose="020B0604020202020204" pitchFamily="34" charset="0"/>
              </a:rPr>
              <a:t>β</a:t>
            </a:r>
            <a:r>
              <a:rPr lang="en-US" dirty="0" smtClean="0"/>
              <a:t/>
            </a:r>
            <a:br>
              <a:rPr lang="en-US" dirty="0" smtClean="0"/>
            </a:br>
            <a:r>
              <a:rPr lang="en-US" dirty="0" smtClean="0"/>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α</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α</a:t>
            </a:r>
            <a:endParaRPr lang="en-US" dirty="0" smtClean="0"/>
          </a:p>
          <a:p>
            <a:r>
              <a:rPr lang="en-US" dirty="0" smtClean="0"/>
              <a:t>With those two rules we have eliminated the left recursion.</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18</a:t>
            </a:fld>
            <a:endParaRPr lang="en-US" dirty="0"/>
          </a:p>
        </p:txBody>
      </p:sp>
    </p:spTree>
    <p:extLst>
      <p:ext uri="{BB962C8B-B14F-4D97-AF65-F5344CB8AC3E}">
        <p14:creationId xmlns:p14="http://schemas.microsoft.com/office/powerpoint/2010/main" val="1810618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 </a:t>
            </a:r>
          </a:p>
          <a:p>
            <a:pPr marL="0" indent="0">
              <a:buNone/>
            </a:pPr>
            <a:r>
              <a:rPr lang="en-US" dirty="0" smtClean="0">
                <a:ea typeface="Verdana" panose="020B0604030504040204" pitchFamily="34" charset="0"/>
                <a:cs typeface="Arial" panose="020B0604020202020204" pitchFamily="34" charset="0"/>
              </a:rPr>
              <a:t>A</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AXYZ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PQR | a</a:t>
            </a:r>
          </a:p>
          <a:p>
            <a:pPr marL="0" indent="0">
              <a:buNone/>
            </a:pPr>
            <a:r>
              <a:rPr lang="el-GR" dirty="0" smtClean="0">
                <a:ea typeface="Verdana" panose="020B0604030504040204" pitchFamily="34" charset="0"/>
                <a:cs typeface="Arial" panose="020B0604020202020204" pitchFamily="34" charset="0"/>
              </a:rPr>
              <a:t>α</a:t>
            </a:r>
            <a:r>
              <a:rPr lang="en-US" dirty="0" smtClean="0">
                <a:ea typeface="Verdana" panose="020B0604030504040204" pitchFamily="34" charset="0"/>
                <a:cs typeface="Arial" panose="020B0604020202020204" pitchFamily="34" charset="0"/>
              </a:rPr>
              <a:t> </a:t>
            </a:r>
            <a:r>
              <a:rPr lang="en-US" dirty="0" smtClean="0"/>
              <a:t> = XYZ ; </a:t>
            </a:r>
            <a:r>
              <a:rPr lang="el-GR" dirty="0" smtClean="0">
                <a:ea typeface="Verdana" panose="020B0604030504040204" pitchFamily="34" charset="0"/>
                <a:cs typeface="Arial" panose="020B0604020202020204" pitchFamily="34" charset="0"/>
              </a:rPr>
              <a:t>β</a:t>
            </a:r>
            <a:r>
              <a:rPr lang="en-US" dirty="0" smtClean="0">
                <a:ea typeface="Verdana" panose="020B0604030504040204" pitchFamily="34" charset="0"/>
                <a:cs typeface="Arial" panose="020B0604020202020204" pitchFamily="34" charset="0"/>
              </a:rPr>
              <a:t>= PQR | a</a:t>
            </a:r>
          </a:p>
          <a:p>
            <a:pPr marL="0" indent="0">
              <a:buNone/>
            </a:pPr>
            <a:r>
              <a:rPr lang="en-US" dirty="0" smtClean="0">
                <a:ea typeface="Verdana" panose="020B0604030504040204" pitchFamily="34" charset="0"/>
                <a:cs typeface="Arial" panose="020B0604020202020204" pitchFamily="34" charset="0"/>
              </a:rPr>
              <a:t>Introduce new production</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sz="2800" dirty="0" smtClean="0">
                <a:ea typeface="Verdana" panose="020B0604030504040204" pitchFamily="34" charset="0"/>
                <a:cs typeface="Arial" panose="020B0604020202020204" pitchFamily="34" charset="0"/>
              </a:rPr>
              <a:t>XYZ</a:t>
            </a:r>
            <a:r>
              <a:rPr lang="en-US" sz="2800" dirty="0">
                <a:ea typeface="Verdana" panose="020B0604030504040204" pitchFamily="34" charset="0"/>
                <a:cs typeface="Arial" panose="020B0604020202020204" pitchFamily="34" charset="0"/>
              </a:rPr>
              <a:t>A</a:t>
            </a:r>
            <a:r>
              <a:rPr lang="en-US" sz="2800" baseline="-25000" dirty="0">
                <a:ea typeface="Verdana" panose="020B0604030504040204" pitchFamily="34" charset="0"/>
                <a:cs typeface="Arial" panose="020B0604020202020204" pitchFamily="34" charset="0"/>
              </a:rPr>
              <a:t>1</a:t>
            </a:r>
            <a:r>
              <a:rPr lang="en-US" sz="2800" dirty="0" smtClean="0">
                <a:ea typeface="Verdana" panose="020B0604030504040204" pitchFamily="34" charset="0"/>
                <a:cs typeface="Arial" panose="020B0604020202020204" pitchFamily="34" charset="0"/>
              </a:rPr>
              <a:t>| XYZ</a:t>
            </a:r>
            <a:endParaRPr lang="en-US" sz="2800" dirty="0">
              <a:ea typeface="Verdana" panose="020B0604030504040204" pitchFamily="34" charset="0"/>
              <a:cs typeface="Arial" panose="020B0604020202020204" pitchFamily="34" charset="0"/>
            </a:endParaRPr>
          </a:p>
          <a:p>
            <a:pPr marL="0" indent="0">
              <a:buNone/>
            </a:pPr>
            <a:r>
              <a:rPr lang="en-US" sz="2800" baseline="-25000" dirty="0" smtClean="0">
                <a:ea typeface="Verdana" panose="020B0604030504040204" pitchFamily="34" charset="0"/>
                <a:cs typeface="Arial" panose="020B0604020202020204" pitchFamily="34" charset="0"/>
              </a:rPr>
              <a:t>UPDATE A PRODUCTION</a:t>
            </a:r>
            <a:endParaRPr lang="en-US" sz="2800" baseline="-25000" dirty="0">
              <a:ea typeface="Verdana" panose="020B0604030504040204" pitchFamily="34" charset="0"/>
              <a:cs typeface="Arial" panose="020B0604020202020204" pitchFamily="34" charset="0"/>
            </a:endParaRPr>
          </a:p>
          <a:p>
            <a:pPr marL="0" indent="0">
              <a:buNone/>
            </a:pPr>
            <a:r>
              <a:rPr lang="en-US" sz="2800" dirty="0">
                <a:ea typeface="Verdana" panose="020B0604030504040204" pitchFamily="34" charset="0"/>
                <a:cs typeface="Arial" panose="020B0604020202020204" pitchFamily="34" charset="0"/>
              </a:rPr>
              <a:t>A</a:t>
            </a:r>
            <a:r>
              <a:rPr lang="en-US" sz="2800" dirty="0">
                <a:latin typeface="Arial" panose="020B0604020202020204" pitchFamily="34" charset="0"/>
                <a:ea typeface="Verdana" panose="020B0604030504040204" pitchFamily="34" charset="0"/>
                <a:cs typeface="Arial" panose="020B0604020202020204" pitchFamily="34" charset="0"/>
              </a:rPr>
              <a:t> </a:t>
            </a:r>
            <a:r>
              <a:rPr lang="en-US" sz="2800" dirty="0" smtClean="0">
                <a:latin typeface="Arial" panose="020B0604020202020204" pitchFamily="34" charset="0"/>
                <a:ea typeface="Verdana" panose="020B0604030504040204" pitchFamily="34" charset="0"/>
                <a:cs typeface="Arial" panose="020B0604020202020204" pitchFamily="34" charset="0"/>
              </a:rPr>
              <a:t>→ </a:t>
            </a:r>
            <a:r>
              <a:rPr lang="en-US" sz="2800" dirty="0" smtClean="0">
                <a:ea typeface="Verdana" panose="020B0604030504040204" pitchFamily="34" charset="0"/>
                <a:cs typeface="Arial" panose="020B0604020202020204" pitchFamily="34" charset="0"/>
              </a:rPr>
              <a:t>PQRA</a:t>
            </a:r>
            <a:r>
              <a:rPr lang="en-US" sz="2800" baseline="-25000" dirty="0" smtClean="0">
                <a:ea typeface="Verdana" panose="020B0604030504040204" pitchFamily="34" charset="0"/>
                <a:cs typeface="Arial" panose="020B0604020202020204" pitchFamily="34" charset="0"/>
              </a:rPr>
              <a:t>1 </a:t>
            </a:r>
            <a:r>
              <a:rPr lang="en-US" sz="2800" dirty="0" smtClean="0">
                <a:ea typeface="Verdana" panose="020B0604030504040204" pitchFamily="34" charset="0"/>
                <a:cs typeface="Arial" panose="020B0604020202020204" pitchFamily="34" charset="0"/>
              </a:rPr>
              <a:t>| aA</a:t>
            </a:r>
            <a:r>
              <a:rPr lang="en-US" sz="2800" baseline="-25000" dirty="0" smtClean="0">
                <a:ea typeface="Verdana" panose="020B0604030504040204" pitchFamily="34" charset="0"/>
                <a:cs typeface="Arial" panose="020B0604020202020204" pitchFamily="34" charset="0"/>
              </a:rPr>
              <a:t>1 </a:t>
            </a:r>
            <a:r>
              <a:rPr lang="en-US" sz="2800" dirty="0" smtClean="0">
                <a:ea typeface="Verdana" panose="020B0604030504040204" pitchFamily="34" charset="0"/>
                <a:cs typeface="Arial" panose="020B0604020202020204" pitchFamily="34" charset="0"/>
              </a:rPr>
              <a:t>| </a:t>
            </a:r>
            <a:r>
              <a:rPr lang="en-US" sz="2800" dirty="0">
                <a:ea typeface="Verdana" panose="020B0604030504040204" pitchFamily="34" charset="0"/>
                <a:cs typeface="Arial" panose="020B0604020202020204" pitchFamily="34" charset="0"/>
              </a:rPr>
              <a:t>PQR | a</a:t>
            </a:r>
            <a:endParaRPr lang="en-US" sz="2800" baseline="-25000" dirty="0"/>
          </a:p>
        </p:txBody>
      </p:sp>
    </p:spTree>
    <p:extLst>
      <p:ext uri="{BB962C8B-B14F-4D97-AF65-F5344CB8AC3E}">
        <p14:creationId xmlns:p14="http://schemas.microsoft.com/office/powerpoint/2010/main" val="749117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Greibach Normal Form?</a:t>
            </a:r>
            <a:endParaRPr lang="en-US" dirty="0"/>
          </a:p>
        </p:txBody>
      </p:sp>
      <p:sp>
        <p:nvSpPr>
          <p:cNvPr id="4" name="Content Placeholder 2"/>
          <p:cNvSpPr>
            <a:spLocks noGrp="1"/>
          </p:cNvSpPr>
          <p:nvPr>
            <p:ph idx="1"/>
          </p:nvPr>
        </p:nvSpPr>
        <p:spPr>
          <a:xfrm>
            <a:off x="457200" y="1600200"/>
            <a:ext cx="8229600" cy="2107815"/>
          </a:xfrm>
        </p:spPr>
        <p:txBody>
          <a:bodyPr>
            <a:normAutofit/>
          </a:bodyPr>
          <a:lstStyle/>
          <a:p>
            <a:pPr marL="0" indent="0">
              <a:buNone/>
            </a:pPr>
            <a:r>
              <a:rPr lang="en-US" dirty="0" smtClean="0"/>
              <a:t>A context-free grammar is in Greibach Normal Form if the right-hand side of each rule has one terminal followed by zero or more non-terminals: 	</a:t>
            </a:r>
            <a:endParaRPr lang="en-US" dirty="0"/>
          </a:p>
        </p:txBody>
      </p:sp>
      <p:cxnSp>
        <p:nvCxnSpPr>
          <p:cNvPr id="5" name="Straight Arrow Connector 4"/>
          <p:cNvCxnSpPr/>
          <p:nvPr/>
        </p:nvCxnSpPr>
        <p:spPr>
          <a:xfrm flipV="1">
            <a:off x="1920240" y="4243262"/>
            <a:ext cx="42291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45870" y="5104084"/>
            <a:ext cx="2143279" cy="369332"/>
          </a:xfrm>
          <a:prstGeom prst="rect">
            <a:avLst/>
          </a:prstGeom>
          <a:noFill/>
        </p:spPr>
        <p:txBody>
          <a:bodyPr wrap="none" rtlCol="0">
            <a:spAutoFit/>
          </a:bodyPr>
          <a:lstStyle/>
          <a:p>
            <a:r>
              <a:rPr lang="en-US" dirty="0" smtClean="0"/>
              <a:t>one terminal symbol</a:t>
            </a:r>
            <a:endParaRPr lang="en-US" dirty="0"/>
          </a:p>
        </p:txBody>
      </p:sp>
      <p:cxnSp>
        <p:nvCxnSpPr>
          <p:cNvPr id="7" name="Straight Arrow Connector 6"/>
          <p:cNvCxnSpPr/>
          <p:nvPr/>
        </p:nvCxnSpPr>
        <p:spPr>
          <a:xfrm flipH="1" flipV="1">
            <a:off x="2703195" y="4208972"/>
            <a:ext cx="240030"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69909" y="4487221"/>
            <a:ext cx="3538789" cy="369332"/>
          </a:xfrm>
          <a:prstGeom prst="rect">
            <a:avLst/>
          </a:prstGeom>
          <a:noFill/>
        </p:spPr>
        <p:txBody>
          <a:bodyPr wrap="none" rtlCol="0">
            <a:spAutoFit/>
          </a:bodyPr>
          <a:lstStyle/>
          <a:p>
            <a:r>
              <a:rPr lang="en-US" dirty="0" smtClean="0"/>
              <a:t>zero  or more non-terminal symbols</a:t>
            </a:r>
            <a:endParaRPr lang="en-US" dirty="0"/>
          </a:p>
        </p:txBody>
      </p:sp>
      <p:sp>
        <p:nvSpPr>
          <p:cNvPr id="9"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2</a:t>
            </a:fld>
            <a:endParaRPr lang="en-US" dirty="0"/>
          </a:p>
        </p:txBody>
      </p:sp>
      <p:sp>
        <p:nvSpPr>
          <p:cNvPr id="3" name="Rectangle 2"/>
          <p:cNvSpPr/>
          <p:nvPr/>
        </p:nvSpPr>
        <p:spPr>
          <a:xfrm>
            <a:off x="1353640" y="3708015"/>
            <a:ext cx="1513114" cy="584775"/>
          </a:xfrm>
          <a:prstGeom prst="rect">
            <a:avLst/>
          </a:prstGeom>
        </p:spPr>
        <p:txBody>
          <a:bodyPr wrap="square">
            <a:spAutoFit/>
          </a:bodyPr>
          <a:lstStyle/>
          <a:p>
            <a:r>
              <a:rPr lang="en-US" sz="3200" dirty="0"/>
              <a:t>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t> </a:t>
            </a:r>
            <a:r>
              <a:rPr lang="en-US" sz="3200" dirty="0" err="1" smtClean="0"/>
              <a:t>aX</a:t>
            </a:r>
            <a:endParaRPr lang="en-US" sz="3200" dirty="0"/>
          </a:p>
        </p:txBody>
      </p:sp>
    </p:spTree>
    <p:extLst>
      <p:ext uri="{BB962C8B-B14F-4D97-AF65-F5344CB8AC3E}">
        <p14:creationId xmlns:p14="http://schemas.microsoft.com/office/powerpoint/2010/main" val="3580781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left-recursive alternatives</a:t>
            </a:r>
            <a:endParaRPr lang="en-US" dirty="0"/>
          </a:p>
        </p:txBody>
      </p:sp>
      <p:sp>
        <p:nvSpPr>
          <p:cNvPr id="3" name="Content Placeholder 2"/>
          <p:cNvSpPr>
            <a:spLocks noGrp="1"/>
          </p:cNvSpPr>
          <p:nvPr>
            <p:ph idx="1"/>
          </p:nvPr>
        </p:nvSpPr>
        <p:spPr/>
        <p:txBody>
          <a:bodyPr>
            <a:normAutofit lnSpcReduction="10000"/>
          </a:bodyPr>
          <a:lstStyle/>
          <a:p>
            <a:r>
              <a:rPr lang="en-US" dirty="0" smtClean="0"/>
              <a:t>Of course,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t> may have multiple alternatives that are left-recursive:</a:t>
            </a:r>
            <a:br>
              <a:rPr lang="en-US" dirty="0" smtClean="0"/>
            </a:br>
            <a:r>
              <a:rPr lang="en-US" dirty="0" smtClean="0"/>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 |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 | … |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r</a:t>
            </a:r>
            <a:r>
              <a:rPr lang="en-US" dirty="0" smtClean="0">
                <a:ea typeface="Verdana" panose="020B0604030504040204" pitchFamily="34" charset="0"/>
                <a:cs typeface="Arial" panose="020B0604020202020204" pitchFamily="34" charset="0"/>
              </a:rPr>
              <a:t>  </a:t>
            </a:r>
            <a:endParaRPr lang="en-US" dirty="0" smtClean="0"/>
          </a:p>
          <a:p>
            <a:r>
              <a:rPr lang="en-US" dirty="0" smtClean="0"/>
              <a:t> And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t> may have multiple other alternatives:</a:t>
            </a:r>
            <a:br>
              <a:rPr lang="en-US" dirty="0" smtClean="0"/>
            </a:br>
            <a:r>
              <a:rPr lang="en-US" dirty="0" smtClean="0"/>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 | </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 | … | </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s</a:t>
            </a:r>
            <a:endParaRPr lang="en-US" dirty="0" smtClean="0"/>
          </a:p>
          <a:p>
            <a:r>
              <a:rPr lang="en-US" dirty="0" smtClean="0"/>
              <a:t>So </a:t>
            </a:r>
            <a:r>
              <a:rPr lang="en-US" dirty="0" err="1" smtClean="0"/>
              <a:t>A</a:t>
            </a:r>
            <a:r>
              <a:rPr lang="en-US" baseline="-25000" dirty="0" err="1" smtClean="0">
                <a:ea typeface="Verdana" panose="020B0604030504040204" pitchFamily="34" charset="0"/>
                <a:cs typeface="Arial" panose="020B0604020202020204" pitchFamily="34" charset="0"/>
              </a:rPr>
              <a:t>k</a:t>
            </a:r>
            <a:r>
              <a:rPr lang="en-US" dirty="0" smtClean="0"/>
              <a:t> may generate:</a:t>
            </a:r>
          </a:p>
          <a:p>
            <a:pPr lvl="1"/>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1</a:t>
            </a:r>
            <a:r>
              <a:rPr lang="en-US" dirty="0" smtClean="0"/>
              <a:t> followed by a string X: </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X 	X=</a:t>
            </a:r>
            <a:r>
              <a:rPr lang="en-US" dirty="0" smtClean="0"/>
              <a:t>{</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1</a:t>
            </a:r>
            <a:r>
              <a:rPr lang="en-US" dirty="0" smtClean="0"/>
              <a:t>,…,</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r</a:t>
            </a:r>
            <a:r>
              <a:rPr lang="en-US" dirty="0" smtClean="0"/>
              <a:t>}</a:t>
            </a:r>
            <a:r>
              <a:rPr lang="en-US" baseline="30000" dirty="0" smtClean="0"/>
              <a:t>+</a:t>
            </a:r>
          </a:p>
          <a:p>
            <a:pPr marL="457200" lvl="1" indent="0">
              <a:buNone/>
            </a:pPr>
            <a:r>
              <a:rPr lang="en-US" dirty="0" smtClean="0"/>
              <a:t>…</a:t>
            </a:r>
          </a:p>
          <a:p>
            <a:pPr lvl="1"/>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s</a:t>
            </a:r>
            <a:r>
              <a:rPr lang="en-US" dirty="0" smtClean="0"/>
              <a:t> followed by a string X: </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s</a:t>
            </a:r>
            <a:r>
              <a:rPr lang="el-GR" dirty="0" smtClean="0">
                <a:ea typeface="Verdana" panose="020B0604030504040204" pitchFamily="34" charset="0"/>
                <a:cs typeface="Arial" panose="020B0604020202020204" pitchFamily="34" charset="0"/>
              </a:rPr>
              <a:t>α</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X=</a:t>
            </a:r>
            <a:r>
              <a:rPr lang="en-US" dirty="0" smtClean="0"/>
              <a:t>{</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1</a:t>
            </a:r>
            <a:r>
              <a:rPr lang="en-US" dirty="0" smtClean="0"/>
              <a:t>,…,</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r</a:t>
            </a:r>
            <a:r>
              <a:rPr lang="en-US" dirty="0" smtClean="0"/>
              <a:t>}</a:t>
            </a:r>
            <a:r>
              <a:rPr lang="en-US" baseline="30000" dirty="0" smtClean="0"/>
              <a:t>+</a:t>
            </a:r>
            <a:endParaRPr lang="en-US" baseline="30000"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20</a:t>
            </a:fld>
            <a:endParaRPr lang="en-US" dirty="0"/>
          </a:p>
        </p:txBody>
      </p:sp>
    </p:spTree>
    <p:extLst>
      <p:ext uri="{BB962C8B-B14F-4D97-AF65-F5344CB8AC3E}">
        <p14:creationId xmlns:p14="http://schemas.microsoft.com/office/powerpoint/2010/main" val="2049587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to generate {</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1</a:t>
            </a:r>
            <a:r>
              <a:rPr lang="en-US" dirty="0" smtClean="0"/>
              <a:t>,…,</a:t>
            </a:r>
            <a:r>
              <a:rPr lang="el-GR" dirty="0" smtClean="0">
                <a:ea typeface="Verdana" panose="020B0604030504040204" pitchFamily="34" charset="0"/>
                <a:cs typeface="Arial" panose="020B0604020202020204" pitchFamily="34" charset="0"/>
              </a:rPr>
              <a:t> α</a:t>
            </a:r>
            <a:r>
              <a:rPr lang="en-US" baseline="-25000" dirty="0" smtClean="0">
                <a:ea typeface="Verdana" panose="020B0604030504040204" pitchFamily="34" charset="0"/>
                <a:cs typeface="Arial" panose="020B0604020202020204" pitchFamily="34" charset="0"/>
              </a:rPr>
              <a:t>r</a:t>
            </a:r>
            <a:r>
              <a:rPr lang="en-US" dirty="0" smtClean="0"/>
              <a:t>}</a:t>
            </a:r>
            <a:r>
              <a:rPr lang="en-US" baseline="30000" dirty="0" smtClean="0"/>
              <a:t>+</a:t>
            </a:r>
            <a:endParaRPr lang="en-US" baseline="30000" dirty="0"/>
          </a:p>
        </p:txBody>
      </p:sp>
      <p:sp>
        <p:nvSpPr>
          <p:cNvPr id="3" name="Content Placeholder 2"/>
          <p:cNvSpPr>
            <a:spLocks noGrp="1"/>
          </p:cNvSpPr>
          <p:nvPr>
            <p:ph idx="1"/>
          </p:nvPr>
        </p:nvSpPr>
        <p:spPr/>
        <p:txBody>
          <a:bodyPr/>
          <a:lstStyle/>
          <a:p>
            <a:pPr marL="0" indent="0">
              <a:buNone/>
            </a:pPr>
            <a:r>
              <a:rPr lang="en-US" dirty="0"/>
              <a:t>W</a:t>
            </a:r>
            <a:r>
              <a:rPr lang="en-US" dirty="0" smtClean="0"/>
              <a:t>e need rules to generate a string X:</a:t>
            </a:r>
            <a:br>
              <a:rPr lang="en-US" dirty="0" smtClean="0"/>
            </a:br>
            <a:r>
              <a:rPr lang="en-US" dirty="0" smtClean="0"/>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α</a:t>
            </a:r>
            <a:r>
              <a:rPr lang="en-US" baseline="-25000" dirty="0" err="1" smtClean="0">
                <a:ea typeface="Verdana" panose="020B0604030504040204" pitchFamily="34" charset="0"/>
                <a:cs typeface="Arial" panose="020B0604020202020204" pitchFamily="34" charset="0"/>
              </a:rPr>
              <a:t>i</a:t>
            </a:r>
            <a:r>
              <a:rPr lang="en-US" baseline="-25000" dirty="0" smtClean="0">
                <a:ea typeface="Verdana" panose="020B0604030504040204" pitchFamily="34" charset="0"/>
                <a:cs typeface="Arial" panose="020B0604020202020204" pitchFamily="34" charset="0"/>
              </a:rPr>
              <a:t>   		</a:t>
            </a:r>
            <a:r>
              <a:rPr lang="en-US" dirty="0" err="1" smtClean="0"/>
              <a:t>i</a:t>
            </a:r>
            <a:r>
              <a:rPr lang="en-US" dirty="0" smtClean="0"/>
              <a:t> = 1..r</a:t>
            </a:r>
            <a:r>
              <a:rPr lang="en-US" dirty="0" smtClean="0">
                <a:ea typeface="Verdana" panose="020B0604030504040204" pitchFamily="34" charset="0"/>
                <a:cs typeface="Arial" panose="020B0604020202020204" pitchFamily="34" charset="0"/>
              </a:rPr>
              <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A</a:t>
            </a:r>
            <a:r>
              <a:rPr lang="en-US" baseline="-25000" dirty="0" smtClean="0">
                <a:ea typeface="Verdana" panose="020B0604030504040204" pitchFamily="34" charset="0"/>
                <a:cs typeface="Arial" panose="020B0604020202020204" pitchFamily="34" charset="0"/>
              </a:rPr>
              <a:t>n+1</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α</a:t>
            </a:r>
            <a:r>
              <a:rPr lang="en-US" baseline="-25000" dirty="0" err="1" smtClean="0">
                <a:ea typeface="Verdana" panose="020B0604030504040204" pitchFamily="34" charset="0"/>
                <a:cs typeface="Arial" panose="020B0604020202020204" pitchFamily="34" charset="0"/>
              </a:rPr>
              <a:t>i</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  	</a:t>
            </a:r>
            <a:r>
              <a:rPr lang="en-US" dirty="0" err="1" smtClean="0"/>
              <a:t>i</a:t>
            </a:r>
            <a:r>
              <a:rPr lang="en-US" dirty="0" smtClean="0"/>
              <a:t> = 1..r</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21</a:t>
            </a:fld>
            <a:endParaRPr lang="en-US" dirty="0"/>
          </a:p>
        </p:txBody>
      </p:sp>
    </p:spTree>
    <p:extLst>
      <p:ext uri="{BB962C8B-B14F-4D97-AF65-F5344CB8AC3E}">
        <p14:creationId xmlns:p14="http://schemas.microsoft.com/office/powerpoint/2010/main" val="4281229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to generate {</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1</a:t>
            </a:r>
            <a:r>
              <a:rPr lang="en-US" dirty="0" smtClean="0"/>
              <a:t>,…,</a:t>
            </a:r>
            <a:r>
              <a:rPr lang="el-GR" dirty="0" smtClean="0">
                <a:ea typeface="Verdana" panose="020B0604030504040204" pitchFamily="34" charset="0"/>
                <a:cs typeface="Arial" panose="020B0604020202020204" pitchFamily="34" charset="0"/>
              </a:rPr>
              <a:t> α</a:t>
            </a:r>
            <a:r>
              <a:rPr lang="en-US" baseline="-25000" dirty="0" smtClean="0">
                <a:ea typeface="Verdana" panose="020B0604030504040204" pitchFamily="34" charset="0"/>
                <a:cs typeface="Arial" panose="020B0604020202020204" pitchFamily="34" charset="0"/>
              </a:rPr>
              <a:t>r</a:t>
            </a:r>
            <a:r>
              <a:rPr lang="en-US" dirty="0" smtClean="0"/>
              <a:t>}</a:t>
            </a:r>
            <a:r>
              <a:rPr lang="en-US" baseline="30000" dirty="0" smtClean="0"/>
              <a:t>+</a:t>
            </a:r>
            <a:endParaRPr lang="en-US" baseline="30000" dirty="0"/>
          </a:p>
        </p:txBody>
      </p:sp>
      <p:sp>
        <p:nvSpPr>
          <p:cNvPr id="3" name="Content Placeholder 2"/>
          <p:cNvSpPr>
            <a:spLocks noGrp="1"/>
          </p:cNvSpPr>
          <p:nvPr>
            <p:ph idx="1"/>
          </p:nvPr>
        </p:nvSpPr>
        <p:spPr/>
        <p:txBody>
          <a:bodyPr/>
          <a:lstStyle/>
          <a:p>
            <a:pPr marL="0" indent="0">
              <a:buNone/>
            </a:pPr>
            <a:r>
              <a:rPr lang="en-US" dirty="0" smtClean="0"/>
              <a:t>And we need a rule to generate </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a:t>
            </a:r>
            <a:r>
              <a:rPr lang="en-US" dirty="0" smtClean="0"/>
              <a:t>,…,</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s</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 </a:t>
            </a:r>
            <a:r>
              <a:rPr lang="en-US" dirty="0" smtClean="0"/>
              <a:t>:</a:t>
            </a:r>
            <a:br>
              <a:rPr lang="en-US" dirty="0" smtClean="0"/>
            </a:br>
            <a:r>
              <a:rPr lang="en-US" dirty="0" smtClean="0"/>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β</a:t>
            </a:r>
            <a:r>
              <a:rPr lang="en-US" baseline="-25000" dirty="0" err="1" smtClean="0">
                <a:ea typeface="Verdana" panose="020B0604030504040204" pitchFamily="34" charset="0"/>
                <a:cs typeface="Arial" panose="020B0604020202020204" pitchFamily="34" charset="0"/>
              </a:rPr>
              <a:t>i</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  	</a:t>
            </a:r>
            <a:r>
              <a:rPr lang="en-US" dirty="0" err="1" smtClean="0"/>
              <a:t>i</a:t>
            </a:r>
            <a:r>
              <a:rPr lang="en-US" dirty="0" smtClean="0"/>
              <a:t> = 1..s</a:t>
            </a:r>
          </a:p>
          <a:p>
            <a:pPr marL="0" indent="0">
              <a:buNone/>
            </a:pPr>
            <a:endParaRPr lang="en-US" dirty="0" smtClean="0"/>
          </a:p>
          <a:p>
            <a:r>
              <a:rPr lang="en-US" dirty="0" smtClean="0">
                <a:ea typeface="Verdana" panose="020B0604030504040204" pitchFamily="34" charset="0"/>
                <a:cs typeface="Arial" panose="020B0604020202020204" pitchFamily="34" charset="0"/>
              </a:rPr>
              <a:t>A</a:t>
            </a:r>
            <a:r>
              <a:rPr lang="en-US" dirty="0" smtClean="0">
                <a:latin typeface="Arial" panose="020B0604020202020204" pitchFamily="34" charset="0"/>
                <a:ea typeface="Verdana" panose="020B0604030504040204" pitchFamily="34" charset="0"/>
                <a:cs typeface="Arial" panose="020B0604020202020204" pitchFamily="34" charset="0"/>
              </a:rPr>
              <a:t> →ABC | ADE | FG | HI</a:t>
            </a:r>
          </a:p>
          <a:p>
            <a:r>
              <a:rPr lang="en-US" dirty="0" smtClean="0">
                <a:ea typeface="Verdana" panose="020B0604030504040204" pitchFamily="34" charset="0"/>
                <a:cs typeface="Arial" panose="020B0604020202020204" pitchFamily="34" charset="0"/>
              </a:rPr>
              <a:t>A1</a:t>
            </a:r>
            <a:r>
              <a:rPr lang="en-US" dirty="0" smtClean="0">
                <a:latin typeface="Arial" panose="020B0604020202020204" pitchFamily="34" charset="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BCA1 | DEA1 | BC | DE</a:t>
            </a:r>
          </a:p>
          <a:p>
            <a:r>
              <a:rPr lang="en-US" dirty="0" smtClean="0">
                <a:ea typeface="Verdana" panose="020B0604030504040204" pitchFamily="34" charset="0"/>
                <a:cs typeface="Arial" panose="020B0604020202020204" pitchFamily="34" charset="0"/>
              </a:rPr>
              <a:t>UPDATE A</a:t>
            </a:r>
          </a:p>
          <a:p>
            <a:r>
              <a:rPr lang="en-US" dirty="0">
                <a:ea typeface="Verdana" panose="020B0604030504040204" pitchFamily="34" charset="0"/>
                <a:cs typeface="Arial" panose="020B0604020202020204" pitchFamily="34" charset="0"/>
              </a:rPr>
              <a:t>A</a:t>
            </a:r>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 FGA1 | HIA1|FG|HI</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22</a:t>
            </a:fld>
            <a:endParaRPr lang="en-US" dirty="0"/>
          </a:p>
        </p:txBody>
      </p:sp>
    </p:spTree>
    <p:extLst>
      <p:ext uri="{BB962C8B-B14F-4D97-AF65-F5344CB8AC3E}">
        <p14:creationId xmlns:p14="http://schemas.microsoft.com/office/powerpoint/2010/main" val="2807128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Beautiful definition of how to </a:t>
            </a:r>
            <a:br>
              <a:rPr lang="en-US" dirty="0" smtClean="0"/>
            </a:br>
            <a:r>
              <a:rPr lang="en-US" dirty="0" smtClean="0"/>
              <a:t>eliminate left-recursion</a:t>
            </a:r>
            <a:endParaRPr lang="en-US" dirty="0"/>
          </a:p>
        </p:txBody>
      </p:sp>
      <p:sp>
        <p:nvSpPr>
          <p:cNvPr id="3" name="Content Placeholder 2"/>
          <p:cNvSpPr>
            <a:spLocks noGrp="1"/>
          </p:cNvSpPr>
          <p:nvPr>
            <p:ph idx="1"/>
          </p:nvPr>
        </p:nvSpPr>
        <p:spPr>
          <a:xfrm>
            <a:off x="457200" y="1948553"/>
            <a:ext cx="8229600" cy="3581400"/>
          </a:xfrm>
        </p:spPr>
        <p:txBody>
          <a:bodyPr/>
          <a:lstStyle/>
          <a:p>
            <a:r>
              <a:rPr lang="en-US" dirty="0" smtClean="0">
                <a:ea typeface="Verdana" panose="020B0604030504040204" pitchFamily="34" charset="0"/>
                <a:cs typeface="Arial" panose="020B0604020202020204" pitchFamily="34" charset="0"/>
              </a:rPr>
              <a:t>Replace this left-recursive rule:</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 |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 | … |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l-GR" dirty="0" smtClean="0">
                <a:ea typeface="Verdana" panose="020B0604030504040204" pitchFamily="34" charset="0"/>
                <a:cs typeface="Arial" panose="020B0604020202020204" pitchFamily="34" charset="0"/>
              </a:rPr>
              <a:t>α</a:t>
            </a:r>
            <a:r>
              <a:rPr lang="en-US" baseline="-25000" dirty="0" smtClean="0">
                <a:ea typeface="Verdana" panose="020B0604030504040204" pitchFamily="34" charset="0"/>
                <a:cs typeface="Arial" panose="020B0604020202020204" pitchFamily="34" charset="0"/>
              </a:rPr>
              <a:t>r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 | </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 | … | </a:t>
            </a:r>
            <a:r>
              <a:rPr lang="el-GR" dirty="0" smtClean="0">
                <a:ea typeface="Verdana" panose="020B0604030504040204" pitchFamily="34" charset="0"/>
                <a:cs typeface="Arial" panose="020B0604020202020204" pitchFamily="34" charset="0"/>
              </a:rPr>
              <a:t>β</a:t>
            </a:r>
            <a:r>
              <a:rPr lang="en-US" baseline="-25000" dirty="0" smtClean="0">
                <a:ea typeface="Verdana" panose="020B0604030504040204" pitchFamily="34" charset="0"/>
                <a:cs typeface="Arial" panose="020B0604020202020204" pitchFamily="34" charset="0"/>
              </a:rPr>
              <a:t>s</a:t>
            </a:r>
            <a:endParaRPr lang="en-US" dirty="0" smtClean="0"/>
          </a:p>
          <a:p>
            <a:r>
              <a:rPr lang="en-US" dirty="0" smtClean="0">
                <a:ea typeface="Verdana" panose="020B0604030504040204" pitchFamily="34" charset="0"/>
                <a:cs typeface="Arial" panose="020B0604020202020204" pitchFamily="34" charset="0"/>
              </a:rPr>
              <a:t> By these rules:</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β</a:t>
            </a:r>
            <a:r>
              <a:rPr lang="en-US" baseline="-25000" dirty="0" err="1" smtClean="0">
                <a:ea typeface="Verdana" panose="020B0604030504040204" pitchFamily="34" charset="0"/>
                <a:cs typeface="Arial" panose="020B0604020202020204" pitchFamily="34" charset="0"/>
              </a:rPr>
              <a:t>i</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  		</a:t>
            </a:r>
            <a:r>
              <a:rPr lang="en-US" dirty="0" err="1" smtClean="0"/>
              <a:t>i</a:t>
            </a:r>
            <a:r>
              <a:rPr lang="en-US" dirty="0" smtClean="0"/>
              <a:t> = 1..s</a:t>
            </a:r>
            <a:br>
              <a:rPr lang="en-US" dirty="0" smtClean="0"/>
            </a:br>
            <a:r>
              <a:rPr lang="en-US" dirty="0" smtClean="0"/>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α</a:t>
            </a:r>
            <a:r>
              <a:rPr lang="en-US" baseline="-25000" dirty="0" err="1" smtClean="0">
                <a:ea typeface="Verdana" panose="020B0604030504040204" pitchFamily="34" charset="0"/>
                <a:cs typeface="Arial" panose="020B0604020202020204" pitchFamily="34" charset="0"/>
              </a:rPr>
              <a:t>i</a:t>
            </a:r>
            <a:r>
              <a:rPr lang="en-US" baseline="-25000" dirty="0" smtClean="0">
                <a:ea typeface="Verdana" panose="020B0604030504040204" pitchFamily="34" charset="0"/>
                <a:cs typeface="Arial" panose="020B0604020202020204" pitchFamily="34" charset="0"/>
              </a:rPr>
              <a:t>   		</a:t>
            </a:r>
            <a:r>
              <a:rPr lang="en-US" dirty="0" err="1" smtClean="0"/>
              <a:t>i</a:t>
            </a:r>
            <a:r>
              <a:rPr lang="en-US" dirty="0" smtClean="0"/>
              <a:t> = 1..r</a:t>
            </a:r>
            <a:r>
              <a:rPr lang="en-US" dirty="0" smtClean="0">
                <a:ea typeface="Verdana" panose="020B0604030504040204" pitchFamily="34" charset="0"/>
                <a:cs typeface="Arial" panose="020B0604020202020204" pitchFamily="34" charset="0"/>
              </a:rPr>
              <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A</a:t>
            </a:r>
            <a:r>
              <a:rPr lang="en-US" baseline="-25000" dirty="0" smtClean="0">
                <a:ea typeface="Verdana" panose="020B0604030504040204" pitchFamily="34" charset="0"/>
                <a:cs typeface="Arial" panose="020B0604020202020204" pitchFamily="34" charset="0"/>
              </a:rPr>
              <a:t>n+1</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l-GR" dirty="0" smtClean="0">
                <a:ea typeface="Verdana" panose="020B0604030504040204" pitchFamily="34" charset="0"/>
                <a:cs typeface="Arial" panose="020B0604020202020204" pitchFamily="34" charset="0"/>
              </a:rPr>
              <a:t>α</a:t>
            </a:r>
            <a:r>
              <a:rPr lang="en-US" baseline="-25000" dirty="0" err="1" smtClean="0">
                <a:ea typeface="Verdana" panose="020B0604030504040204" pitchFamily="34" charset="0"/>
                <a:cs typeface="Arial" panose="020B0604020202020204" pitchFamily="34" charset="0"/>
              </a:rPr>
              <a:t>i</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  		</a:t>
            </a:r>
            <a:r>
              <a:rPr lang="en-US" dirty="0" err="1" smtClean="0"/>
              <a:t>i</a:t>
            </a:r>
            <a:r>
              <a:rPr lang="en-US" dirty="0" smtClean="0"/>
              <a:t> = 1..r</a:t>
            </a:r>
          </a:p>
          <a:p>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23</a:t>
            </a:fld>
            <a:endParaRPr lang="en-US" dirty="0"/>
          </a:p>
        </p:txBody>
      </p:sp>
    </p:spTree>
    <p:extLst>
      <p:ext uri="{BB962C8B-B14F-4D97-AF65-F5344CB8AC3E}">
        <p14:creationId xmlns:p14="http://schemas.microsoft.com/office/powerpoint/2010/main" val="960279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Here’s the algorithm to convert a grammar to Greibach Normal Form</a:t>
            </a:r>
            <a:endParaRPr lang="en-US" dirty="0"/>
          </a:p>
        </p:txBody>
      </p:sp>
      <p:sp>
        <p:nvSpPr>
          <p:cNvPr id="3" name="Content Placeholder 2"/>
          <p:cNvSpPr>
            <a:spLocks noGrp="1"/>
          </p:cNvSpPr>
          <p:nvPr>
            <p:ph idx="1"/>
          </p:nvPr>
        </p:nvSpPr>
        <p:spPr>
          <a:xfrm>
            <a:off x="457200" y="1850578"/>
            <a:ext cx="8229600" cy="4572000"/>
          </a:xfrm>
        </p:spPr>
        <p:txBody>
          <a:bodyPr>
            <a:normAutofit fontScale="77500" lnSpcReduction="20000"/>
          </a:bodyPr>
          <a:lstStyle/>
          <a:p>
            <a:r>
              <a:rPr lang="en-US" dirty="0" smtClean="0"/>
              <a:t>First, convert the grammar rules to Chomsky Normal Form. After doing so all the rules are in one of these forms:</a:t>
            </a:r>
          </a:p>
          <a:p>
            <a:pPr marL="971550" lvl="1" indent="-514350">
              <a:buFont typeface="+mj-lt"/>
              <a:buAutoNum type="arabicPeriod"/>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i</a:t>
            </a:r>
            <a:r>
              <a:rPr lang="en-US" dirty="0" smtClean="0"/>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t>a,   where “a” is a terminal symbol</a:t>
            </a:r>
          </a:p>
          <a:p>
            <a:pPr marL="971550" lvl="1" indent="-514350">
              <a:buFont typeface="+mj-lt"/>
              <a:buAutoNum type="arabicPeriod"/>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i</a:t>
            </a:r>
            <a:r>
              <a:rPr lang="en-US" dirty="0" smtClean="0"/>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j</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endParaRPr lang="en-US" dirty="0" smtClean="0"/>
          </a:p>
          <a:p>
            <a:pPr marL="0" indent="0">
              <a:buNone/>
            </a:pPr>
            <a:r>
              <a:rPr lang="en-US" dirty="0" smtClean="0"/>
              <a:t>    The first form is in Greibach Normal Form, the second isn’t. </a:t>
            </a:r>
          </a:p>
          <a:p>
            <a:r>
              <a:rPr lang="en-US" dirty="0" smtClean="0"/>
              <a:t>Then, order the rules followed by substitution:</a:t>
            </a:r>
          </a:p>
          <a:p>
            <a:pPr lvl="1"/>
            <a:r>
              <a:rPr lang="en-US" dirty="0" smtClean="0"/>
              <a:t>Convert the rules to ascending order: each rule is then of the form: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i</a:t>
            </a:r>
            <a:r>
              <a:rPr lang="en-US" dirty="0" smtClean="0"/>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i+m</a:t>
            </a:r>
            <a:r>
              <a:rPr lang="en-US" dirty="0" err="1" smtClean="0">
                <a:ea typeface="Verdana" panose="020B0604030504040204" pitchFamily="34" charset="0"/>
                <a:cs typeface="Arial" panose="020B0604020202020204" pitchFamily="34" charset="0"/>
              </a:rPr>
              <a:t>X</a:t>
            </a:r>
            <a:endParaRPr lang="en-US" dirty="0" smtClean="0">
              <a:ea typeface="Verdana" panose="020B0604030504040204" pitchFamily="34" charset="0"/>
              <a:cs typeface="Arial" panose="020B0604020202020204" pitchFamily="34" charset="0"/>
            </a:endParaRPr>
          </a:p>
          <a:p>
            <a:pPr lvl="1"/>
            <a:r>
              <a:rPr lang="en-US" dirty="0" smtClean="0">
                <a:ea typeface="Verdana" panose="020B0604030504040204" pitchFamily="34" charset="0"/>
                <a:cs typeface="Arial" panose="020B0604020202020204" pitchFamily="34" charset="0"/>
              </a:rPr>
              <a:t>After ordering, the highest rule will be in </a:t>
            </a:r>
            <a:r>
              <a:rPr lang="en-US" dirty="0" smtClean="0"/>
              <a:t>Greibach Normal Form</a:t>
            </a:r>
            <a:r>
              <a:rPr lang="en-US" dirty="0" smtClean="0">
                <a:ea typeface="Verdana" panose="020B0604030504040204" pitchFamily="34" charset="0"/>
                <a:cs typeface="Arial" panose="020B0604020202020204" pitchFamily="34" charset="0"/>
              </a:rPr>
              <a:t>: A</a:t>
            </a:r>
            <a:r>
              <a:rPr lang="en-US" baseline="-25000" dirty="0" smtClean="0">
                <a:ea typeface="Verdana" panose="020B0604030504040204" pitchFamily="34" charset="0"/>
                <a:cs typeface="Arial" panose="020B0604020202020204" pitchFamily="34" charset="0"/>
              </a:rPr>
              <a:t>n</a:t>
            </a:r>
            <a:r>
              <a:rPr lang="en-US" dirty="0" smtClean="0"/>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aX</a:t>
            </a:r>
            <a:r>
              <a:rPr lang="en-US" dirty="0" smtClean="0">
                <a:ea typeface="Verdana" panose="020B0604030504040204" pitchFamily="34" charset="0"/>
                <a:cs typeface="Arial" panose="020B0604020202020204" pitchFamily="34" charset="0"/>
              </a:rPr>
              <a:t>. </a:t>
            </a:r>
            <a:r>
              <a:rPr lang="en-US" dirty="0" smtClean="0"/>
              <a:t>The next-to-highest rule will depend on the highest-rule: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a:t>
            </a:r>
            <a:r>
              <a:rPr lang="en-US" dirty="0" smtClean="0"/>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n</a:t>
            </a:r>
            <a:r>
              <a:rPr lang="en-US" dirty="0" err="1" smtClean="0">
                <a:ea typeface="Verdana" panose="020B0604030504040204" pitchFamily="34" charset="0"/>
                <a:cs typeface="Arial" panose="020B0604020202020204" pitchFamily="34" charset="0"/>
              </a:rPr>
              <a:t>Y</a:t>
            </a:r>
            <a:r>
              <a:rPr lang="en-US" dirty="0" smtClean="0">
                <a:ea typeface="Verdana" panose="020B0604030504040204" pitchFamily="34" charset="0"/>
                <a:cs typeface="Arial" panose="020B0604020202020204" pitchFamily="34" charset="0"/>
              </a:rPr>
              <a:t>. Substitute A</a:t>
            </a:r>
            <a:r>
              <a:rPr lang="en-US" baseline="-25000" dirty="0" smtClean="0">
                <a:ea typeface="Verdana" panose="020B0604030504040204" pitchFamily="34" charset="0"/>
                <a:cs typeface="Arial" panose="020B0604020202020204" pitchFamily="34" charset="0"/>
              </a:rPr>
              <a:t>n</a:t>
            </a:r>
            <a:r>
              <a:rPr lang="en-US" dirty="0" smtClean="0">
                <a:ea typeface="Verdana" panose="020B0604030504040204" pitchFamily="34" charset="0"/>
                <a:cs typeface="Arial" panose="020B0604020202020204" pitchFamily="34" charset="0"/>
              </a:rPr>
              <a:t> with its rhs: </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a:t>
            </a:r>
            <a:r>
              <a:rPr lang="en-US" dirty="0" smtClean="0"/>
              <a:t> </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aXY</a:t>
            </a:r>
            <a:r>
              <a:rPr lang="en-US" dirty="0" smtClean="0">
                <a:ea typeface="Verdana" panose="020B0604030504040204" pitchFamily="34" charset="0"/>
                <a:cs typeface="Arial" panose="020B0604020202020204" pitchFamily="34" charset="0"/>
              </a:rPr>
              <a:t>. Now that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rule is in </a:t>
            </a:r>
            <a:r>
              <a:rPr lang="en-US" dirty="0" smtClean="0"/>
              <a:t>Greibach Normal Form. Continue down the rules, doing the substitution.</a:t>
            </a:r>
          </a:p>
        </p:txBody>
      </p:sp>
      <p:sp>
        <p:nvSpPr>
          <p:cNvPr id="4" name="Rectangle 3"/>
          <p:cNvSpPr/>
          <p:nvPr/>
        </p:nvSpPr>
        <p:spPr>
          <a:xfrm>
            <a:off x="457200" y="6400800"/>
            <a:ext cx="2173480" cy="369332"/>
          </a:xfrm>
          <a:prstGeom prst="rect">
            <a:avLst/>
          </a:prstGeom>
        </p:spPr>
        <p:txBody>
          <a:bodyPr wrap="none">
            <a:spAutoFit/>
          </a:bodyPr>
          <a:lstStyle/>
          <a:p>
            <a:r>
              <a:rPr lang="en-US" dirty="0" smtClean="0">
                <a:solidFill>
                  <a:schemeClr val="bg1">
                    <a:lumMod val="50000"/>
                  </a:schemeClr>
                </a:solidFill>
                <a:ea typeface="Verdana" panose="020B0604030504040204" pitchFamily="34" charset="0"/>
                <a:cs typeface="Arial" panose="020B0604020202020204" pitchFamily="34" charset="0"/>
              </a:rPr>
              <a:t>rhs = right-hand side</a:t>
            </a:r>
            <a:endParaRPr lang="en-US" dirty="0">
              <a:solidFill>
                <a:schemeClr val="bg1">
                  <a:lumMod val="50000"/>
                </a:schemeClr>
              </a:solidFill>
            </a:endParaRPr>
          </a:p>
        </p:txBody>
      </p:sp>
      <p:sp>
        <p:nvSpPr>
          <p:cNvPr id="5"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24</a:t>
            </a:fld>
            <a:endParaRPr lang="en-US" dirty="0"/>
          </a:p>
        </p:txBody>
      </p:sp>
    </p:spTree>
    <p:extLst>
      <p:ext uri="{BB962C8B-B14F-4D97-AF65-F5344CB8AC3E}">
        <p14:creationId xmlns:p14="http://schemas.microsoft.com/office/powerpoint/2010/main" val="2850725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Apply the Algorithm to this Grammar</a:t>
            </a:r>
            <a:endParaRPr lang="en-US" dirty="0"/>
          </a:p>
        </p:txBody>
      </p:sp>
      <p:sp>
        <p:nvSpPr>
          <p:cNvPr id="8" name="Content Placeholder 7"/>
          <p:cNvSpPr>
            <a:spLocks noGrp="1"/>
          </p:cNvSpPr>
          <p:nvPr>
            <p:ph idx="1"/>
          </p:nvPr>
        </p:nvSpPr>
        <p:spPr>
          <a:xfrm>
            <a:off x="457200" y="1600201"/>
            <a:ext cx="8229600" cy="662939"/>
          </a:xfrm>
        </p:spPr>
        <p:txBody>
          <a:bodyPr>
            <a:normAutofit/>
          </a:bodyPr>
          <a:lstStyle/>
          <a:p>
            <a:pPr marL="0" indent="0">
              <a:buNone/>
            </a:pPr>
            <a:r>
              <a:rPr lang="en-US" sz="2700" dirty="0" smtClean="0"/>
              <a:t>Convert this grammar, G, to Greibach Normal Form:</a:t>
            </a:r>
            <a:endParaRPr lang="en-US" sz="2700" dirty="0"/>
          </a:p>
        </p:txBody>
      </p:sp>
      <p:sp>
        <p:nvSpPr>
          <p:cNvPr id="4" name="Slide Number Placeholder 3"/>
          <p:cNvSpPr>
            <a:spLocks noGrp="1"/>
          </p:cNvSpPr>
          <p:nvPr>
            <p:ph type="sldNum" sz="quarter" idx="12"/>
          </p:nvPr>
        </p:nvSpPr>
        <p:spPr/>
        <p:txBody>
          <a:bodyPr/>
          <a:lstStyle/>
          <a:p>
            <a:fld id="{04880772-6C15-43D4-94DB-7DA07CA64C43}" type="slidenum">
              <a:rPr lang="en-US" smtClean="0"/>
              <a:t>25</a:t>
            </a:fld>
            <a:endParaRPr lang="en-US"/>
          </a:p>
        </p:txBody>
      </p:sp>
      <p:sp>
        <p:nvSpPr>
          <p:cNvPr id="6" name="Rectangle 5"/>
          <p:cNvSpPr/>
          <p:nvPr/>
        </p:nvSpPr>
        <p:spPr>
          <a:xfrm>
            <a:off x="1714225" y="2155687"/>
            <a:ext cx="1425390" cy="1569660"/>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Ab</a:t>
            </a:r>
          </a:p>
          <a:p>
            <a:r>
              <a:rPr lang="en-US" sz="3200" dirty="0" smtClean="0">
                <a:ea typeface="Verdana" panose="020B0604030504040204" pitchFamily="34" charset="0"/>
                <a:cs typeface="Arial" panose="020B0604020202020204" pitchFamily="34" charset="0"/>
              </a:rPr>
              <a:t>A</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aS</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p:txBody>
      </p:sp>
      <p:sp>
        <p:nvSpPr>
          <p:cNvPr id="14" name="Content Placeholder 7"/>
          <p:cNvSpPr txBox="1">
            <a:spLocks/>
          </p:cNvSpPr>
          <p:nvPr/>
        </p:nvSpPr>
        <p:spPr>
          <a:xfrm>
            <a:off x="461010" y="3775711"/>
            <a:ext cx="8229600" cy="124587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First, what language does G generate?</a:t>
            </a:r>
          </a:p>
          <a:p>
            <a:pPr marL="0" indent="0">
              <a:buNone/>
            </a:pPr>
            <a:r>
              <a:rPr lang="en-US" dirty="0" smtClean="0"/>
              <a:t>Answer: </a:t>
            </a:r>
            <a:r>
              <a:rPr lang="en-US" dirty="0"/>
              <a:t>L(G) = </a:t>
            </a:r>
            <a:r>
              <a:rPr lang="en-US" dirty="0" err="1"/>
              <a:t>a</a:t>
            </a:r>
            <a:r>
              <a:rPr lang="en-US" baseline="30000" dirty="0" err="1"/>
              <a:t>n</a:t>
            </a:r>
            <a:r>
              <a:rPr lang="en-US" dirty="0" err="1"/>
              <a:t>b</a:t>
            </a:r>
            <a:r>
              <a:rPr lang="en-US" baseline="30000" dirty="0" err="1"/>
              <a:t>n</a:t>
            </a:r>
            <a:endParaRPr lang="en-US" baseline="30000" dirty="0"/>
          </a:p>
          <a:p>
            <a:pPr marL="0" indent="0">
              <a:buFont typeface="Arial" panose="020B0604020202020204" pitchFamily="34" charset="0"/>
              <a:buNone/>
            </a:pPr>
            <a:r>
              <a:rPr lang="en-US" dirty="0" smtClean="0"/>
              <a:t>Let’s derive a couple sentences to convince ourselves:</a:t>
            </a:r>
            <a:endParaRPr lang="en-US" dirty="0"/>
          </a:p>
        </p:txBody>
      </p:sp>
      <mc:AlternateContent xmlns:mc="http://schemas.openxmlformats.org/markup-compatibility/2006" xmlns:a14="http://schemas.microsoft.com/office/drawing/2010/main">
        <mc:Choice Requires="a14">
          <p:sp>
            <p:nvSpPr>
              <p:cNvPr id="15" name="Rectangle 14"/>
              <p:cNvSpPr/>
              <p:nvPr/>
            </p:nvSpPr>
            <p:spPr>
              <a:xfrm>
                <a:off x="533400" y="5176004"/>
                <a:ext cx="6608284" cy="10772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3200" i="1" dirty="0" smtClean="0">
                          <a:latin typeface="Cambria Math"/>
                          <a:ea typeface="Verdana" panose="020B0604030504040204" pitchFamily="34" charset="0"/>
                          <a:cs typeface="Arial" panose="020B0604020202020204" pitchFamily="34" charset="0"/>
                        </a:rPr>
                        <m:t>𝑆</m:t>
                      </m:r>
                      <m:r>
                        <a:rPr lang="en-US" sz="3200" i="1" dirty="0" smtClean="0">
                          <a:latin typeface="Cambria Math"/>
                          <a:ea typeface="Verdana" panose="020B0604030504040204" pitchFamily="34" charset="0"/>
                          <a:cs typeface="Arial" panose="020B0604020202020204" pitchFamily="34" charset="0"/>
                        </a:rPr>
                        <m:t> → </m:t>
                      </m:r>
                      <m:r>
                        <a:rPr lang="en-US" sz="3200" i="1" dirty="0" smtClean="0">
                          <a:latin typeface="Cambria Math"/>
                          <a:ea typeface="Verdana" panose="020B0604030504040204" pitchFamily="34" charset="0"/>
                          <a:cs typeface="Arial" panose="020B0604020202020204" pitchFamily="34" charset="0"/>
                        </a:rPr>
                        <m:t>𝐴𝑏</m:t>
                      </m:r>
                      <m:r>
                        <a:rPr lang="en-US" sz="3200" i="1" dirty="0" smtClean="0">
                          <a:latin typeface="Cambria Math"/>
                          <a:ea typeface="Verdana" panose="020B0604030504040204" pitchFamily="34" charset="0"/>
                          <a:cs typeface="Arial" panose="020B0604020202020204" pitchFamily="34" charset="0"/>
                        </a:rPr>
                        <m:t> → </m:t>
                      </m:r>
                      <m:r>
                        <a:rPr lang="en-US" sz="3200" i="1" dirty="0" smtClean="0">
                          <a:latin typeface="Cambria Math"/>
                          <a:ea typeface="Verdana" panose="020B0604030504040204" pitchFamily="34" charset="0"/>
                          <a:cs typeface="Arial" panose="020B0604020202020204" pitchFamily="34" charset="0"/>
                        </a:rPr>
                        <m:t>𝑎𝑏</m:t>
                      </m:r>
                    </m:oMath>
                  </m:oMathPara>
                </a14:m>
                <a:endParaRPr lang="en-US" sz="3200" dirty="0">
                  <a:ea typeface="Verdana" panose="020B060403050404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r>
                        <a:rPr lang="en-US" sz="3200" i="1" dirty="0" smtClean="0">
                          <a:latin typeface="Cambria Math"/>
                          <a:ea typeface="Verdana" panose="020B0604030504040204" pitchFamily="34" charset="0"/>
                          <a:cs typeface="Arial" panose="020B0604020202020204" pitchFamily="34" charset="0"/>
                        </a:rPr>
                        <m:t>𝑆</m:t>
                      </m:r>
                      <m:r>
                        <a:rPr lang="en-US" sz="3200" i="1" dirty="0" smtClean="0">
                          <a:latin typeface="Cambria Math"/>
                          <a:ea typeface="Verdana" panose="020B0604030504040204" pitchFamily="34" charset="0"/>
                          <a:cs typeface="Arial" panose="020B0604020202020204" pitchFamily="34" charset="0"/>
                        </a:rPr>
                        <m:t> → </m:t>
                      </m:r>
                      <m:r>
                        <a:rPr lang="en-US" sz="3200" i="1" dirty="0" smtClean="0">
                          <a:latin typeface="Cambria Math"/>
                          <a:ea typeface="Verdana" panose="020B0604030504040204" pitchFamily="34" charset="0"/>
                          <a:cs typeface="Arial" panose="020B0604020202020204" pitchFamily="34" charset="0"/>
                        </a:rPr>
                        <m:t>𝐴𝑏</m:t>
                      </m:r>
                      <m:r>
                        <a:rPr lang="en-US" sz="3200" i="1" dirty="0" smtClean="0">
                          <a:latin typeface="Cambria Math"/>
                          <a:ea typeface="Verdana" panose="020B0604030504040204" pitchFamily="34" charset="0"/>
                          <a:cs typeface="Arial" panose="020B0604020202020204" pitchFamily="34" charset="0"/>
                        </a:rPr>
                        <m:t> → </m:t>
                      </m:r>
                      <m:r>
                        <a:rPr lang="en-US" sz="3200" i="1" dirty="0" err="1" smtClean="0">
                          <a:latin typeface="Cambria Math"/>
                          <a:ea typeface="Verdana" panose="020B0604030504040204" pitchFamily="34" charset="0"/>
                          <a:cs typeface="Arial" panose="020B0604020202020204" pitchFamily="34" charset="0"/>
                        </a:rPr>
                        <m:t>𝑎𝑆𝑏</m:t>
                      </m:r>
                      <m:r>
                        <a:rPr lang="en-US" sz="3200" i="1" dirty="0" smtClean="0">
                          <a:latin typeface="Cambria Math"/>
                          <a:ea typeface="Verdana" panose="020B0604030504040204" pitchFamily="34" charset="0"/>
                          <a:cs typeface="Arial" panose="020B0604020202020204" pitchFamily="34" charset="0"/>
                        </a:rPr>
                        <m:t> </m:t>
                      </m:r>
                      <m:r>
                        <a:rPr lang="en-US" sz="3200" i="1" dirty="0">
                          <a:latin typeface="Cambria Math"/>
                          <a:ea typeface="Verdana" panose="020B0604030504040204" pitchFamily="34" charset="0"/>
                          <a:cs typeface="Arial" panose="020B0604020202020204" pitchFamily="34" charset="0"/>
                        </a:rPr>
                        <m:t>→ </m:t>
                      </m:r>
                      <m:r>
                        <a:rPr lang="en-US" sz="3200" i="1" dirty="0" err="1" smtClean="0">
                          <a:latin typeface="Cambria Math"/>
                          <a:ea typeface="Verdana" panose="020B0604030504040204" pitchFamily="34" charset="0"/>
                          <a:cs typeface="Arial" panose="020B0604020202020204" pitchFamily="34" charset="0"/>
                        </a:rPr>
                        <m:t>𝑎𝐴𝑏𝑏</m:t>
                      </m:r>
                      <m:r>
                        <a:rPr lang="en-US" sz="3200" i="1" dirty="0" smtClean="0">
                          <a:latin typeface="Cambria Math"/>
                          <a:ea typeface="Verdana" panose="020B0604030504040204" pitchFamily="34" charset="0"/>
                          <a:cs typeface="Arial" panose="020B0604020202020204" pitchFamily="34" charset="0"/>
                        </a:rPr>
                        <m:t> </m:t>
                      </m:r>
                      <m:r>
                        <a:rPr lang="en-US" sz="3200" i="1" dirty="0">
                          <a:latin typeface="Cambria Math"/>
                          <a:ea typeface="Verdana" panose="020B0604030504040204" pitchFamily="34" charset="0"/>
                          <a:cs typeface="Arial" panose="020B0604020202020204" pitchFamily="34" charset="0"/>
                        </a:rPr>
                        <m:t>→ </m:t>
                      </m:r>
                      <m:r>
                        <a:rPr lang="en-US" sz="3200" i="1" dirty="0" err="1" smtClean="0">
                          <a:latin typeface="Cambria Math"/>
                          <a:ea typeface="Verdana" panose="020B0604030504040204" pitchFamily="34" charset="0"/>
                          <a:cs typeface="Arial" panose="020B0604020202020204" pitchFamily="34" charset="0"/>
                        </a:rPr>
                        <m:t>𝑎𝑎𝑏𝑏</m:t>
                      </m:r>
                    </m:oMath>
                  </m:oMathPara>
                </a14:m>
                <a:endParaRPr lang="en-US" sz="3200" dirty="0">
                  <a:ea typeface="Verdana" panose="020B0604030504040204" pitchFamily="34" charset="0"/>
                  <a:cs typeface="Arial" panose="020B0604020202020204"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533400" y="5176004"/>
                <a:ext cx="6608284" cy="1077218"/>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7326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a:xfrm>
            <a:off x="457200" y="1600200"/>
            <a:ext cx="8229600" cy="1066799"/>
          </a:xfrm>
        </p:spPr>
        <p:txBody>
          <a:bodyPr>
            <a:normAutofit lnSpcReduction="10000"/>
          </a:bodyPr>
          <a:lstStyle/>
          <a:p>
            <a:pPr marL="0" indent="0">
              <a:buNone/>
            </a:pPr>
            <a:r>
              <a:rPr lang="en-US" dirty="0" smtClean="0"/>
              <a:t>Change the </a:t>
            </a:r>
            <a:r>
              <a:rPr lang="en-US" dirty="0"/>
              <a:t>names </a:t>
            </a:r>
            <a:r>
              <a:rPr lang="en-US" dirty="0" smtClean="0"/>
              <a:t>of the non-terminal symbols </a:t>
            </a:r>
            <a:r>
              <a:rPr lang="en-US" dirty="0"/>
              <a:t>to </a:t>
            </a:r>
            <a:r>
              <a:rPr lang="en-US" dirty="0" smtClean="0"/>
              <a:t>A</a:t>
            </a:r>
            <a:r>
              <a:rPr lang="en-US" baseline="-25000" dirty="0" smtClean="0"/>
              <a:t>i</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26</a:t>
            </a:fld>
            <a:endParaRPr lang="en-US"/>
          </a:p>
        </p:txBody>
      </p:sp>
      <p:sp>
        <p:nvSpPr>
          <p:cNvPr id="5" name="Rectangle 4"/>
          <p:cNvSpPr/>
          <p:nvPr/>
        </p:nvSpPr>
        <p:spPr>
          <a:xfrm>
            <a:off x="1185179" y="2956365"/>
            <a:ext cx="1425390" cy="2062103"/>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Ab</a:t>
            </a: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aS</a:t>
            </a:r>
            <a:endParaRPr lang="en-US" sz="3200" dirty="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endParaRPr lang="en-US" sz="3200" dirty="0" smtClean="0">
              <a:ea typeface="Verdana" panose="020B0604030504040204" pitchFamily="34" charset="0"/>
              <a:cs typeface="Arial" panose="020B0604020202020204" pitchFamily="34" charset="0"/>
            </a:endParaRPr>
          </a:p>
        </p:txBody>
      </p:sp>
      <p:sp>
        <p:nvSpPr>
          <p:cNvPr id="6" name="Right Arrow 5"/>
          <p:cNvSpPr/>
          <p:nvPr/>
        </p:nvSpPr>
        <p:spPr>
          <a:xfrm>
            <a:off x="3077789" y="3362727"/>
            <a:ext cx="107442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35109" y="2960175"/>
            <a:ext cx="1750800" cy="1569660"/>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1</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p:txBody>
      </p:sp>
      <p:sp>
        <p:nvSpPr>
          <p:cNvPr id="9" name="TextBox 8"/>
          <p:cNvSpPr txBox="1"/>
          <p:nvPr/>
        </p:nvSpPr>
        <p:spPr>
          <a:xfrm>
            <a:off x="2917371" y="3741195"/>
            <a:ext cx="1134991" cy="461665"/>
          </a:xfrm>
          <a:prstGeom prst="rect">
            <a:avLst/>
          </a:prstGeom>
          <a:noFill/>
        </p:spPr>
        <p:txBody>
          <a:bodyPr wrap="none" rtlCol="0">
            <a:spAutoFit/>
          </a:bodyPr>
          <a:lstStyle/>
          <a:p>
            <a:r>
              <a:rPr lang="en-US" sz="1200" i="1" dirty="0" smtClean="0"/>
              <a:t>Change S to </a:t>
            </a:r>
            <a:r>
              <a:rPr lang="en-US" sz="1200" dirty="0">
                <a:ea typeface="Verdana" panose="020B0604030504040204" pitchFamily="34" charset="0"/>
                <a:cs typeface="Arial" panose="020B0604020202020204" pitchFamily="34" charset="0"/>
              </a:rPr>
              <a:t>A</a:t>
            </a:r>
            <a:r>
              <a:rPr lang="en-US" sz="1200" baseline="-25000" dirty="0">
                <a:ea typeface="Verdana" panose="020B0604030504040204" pitchFamily="34" charset="0"/>
                <a:cs typeface="Arial" panose="020B0604020202020204" pitchFamily="34" charset="0"/>
              </a:rPr>
              <a:t>1</a:t>
            </a:r>
            <a:r>
              <a:rPr lang="en-US" sz="1200" i="1" dirty="0" smtClean="0"/>
              <a:t>,</a:t>
            </a:r>
          </a:p>
          <a:p>
            <a:r>
              <a:rPr lang="en-US" sz="1200" i="1" dirty="0" smtClean="0"/>
              <a:t>A to </a:t>
            </a:r>
            <a:r>
              <a:rPr lang="en-US" sz="1200" dirty="0" smtClean="0">
                <a:ea typeface="Verdana" panose="020B0604030504040204" pitchFamily="34" charset="0"/>
                <a:cs typeface="Arial" panose="020B0604020202020204" pitchFamily="34" charset="0"/>
              </a:rPr>
              <a:t>A</a:t>
            </a:r>
            <a:r>
              <a:rPr lang="en-US" sz="1200" baseline="-25000" dirty="0" smtClean="0">
                <a:ea typeface="Verdana" panose="020B0604030504040204" pitchFamily="34" charset="0"/>
                <a:cs typeface="Arial" panose="020B0604020202020204" pitchFamily="34" charset="0"/>
              </a:rPr>
              <a:t>2</a:t>
            </a:r>
            <a:endParaRPr lang="en-US" sz="1200" i="1" dirty="0"/>
          </a:p>
        </p:txBody>
      </p:sp>
    </p:spTree>
    <p:extLst>
      <p:ext uri="{BB962C8B-B14F-4D97-AF65-F5344CB8AC3E}">
        <p14:creationId xmlns:p14="http://schemas.microsoft.com/office/powerpoint/2010/main" val="275714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a:xfrm>
            <a:off x="457200" y="1600201"/>
            <a:ext cx="8229600" cy="742949"/>
          </a:xfrm>
        </p:spPr>
        <p:txBody>
          <a:bodyPr/>
          <a:lstStyle/>
          <a:p>
            <a:pPr marL="0" indent="0">
              <a:buNone/>
            </a:pPr>
            <a:r>
              <a:rPr lang="en-US" dirty="0" smtClean="0"/>
              <a:t>Convert the grammar to Chomsky Normal Form.</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27</a:t>
            </a:fld>
            <a:endParaRPr lang="en-US"/>
          </a:p>
        </p:txBody>
      </p:sp>
      <p:sp>
        <p:nvSpPr>
          <p:cNvPr id="5" name="Rectangle 4"/>
          <p:cNvSpPr/>
          <p:nvPr/>
        </p:nvSpPr>
        <p:spPr>
          <a:xfrm>
            <a:off x="1348465" y="2807197"/>
            <a:ext cx="1750800" cy="1569660"/>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1</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p:txBody>
      </p:sp>
      <p:sp>
        <p:nvSpPr>
          <p:cNvPr id="6" name="Right Arrow 5"/>
          <p:cNvSpPr/>
          <p:nvPr/>
        </p:nvSpPr>
        <p:spPr>
          <a:xfrm>
            <a:off x="3241075" y="3213559"/>
            <a:ext cx="107442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29795" y="2560650"/>
            <a:ext cx="1911101" cy="2554545"/>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a:t>
            </a:r>
            <a:r>
              <a:rPr lang="en-US" sz="3200" baseline="-25000" dirty="0">
                <a:ea typeface="Verdana" panose="020B0604030504040204" pitchFamily="34" charset="0"/>
                <a:cs typeface="Arial" panose="020B0604020202020204" pitchFamily="34" charset="0"/>
              </a:rPr>
              <a:t>4 </a:t>
            </a:r>
            <a:r>
              <a:rPr lang="en-US" sz="3200" dirty="0" smtClean="0">
                <a:ea typeface="Verdana" panose="020B0604030504040204" pitchFamily="34" charset="0"/>
                <a:cs typeface="Arial" panose="020B0604020202020204" pitchFamily="34" charset="0"/>
              </a:rPr>
              <a:t>S</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sp>
        <p:nvSpPr>
          <p:cNvPr id="8" name="TextBox 7"/>
          <p:cNvSpPr txBox="1"/>
          <p:nvPr/>
        </p:nvSpPr>
        <p:spPr>
          <a:xfrm>
            <a:off x="4066177" y="5095907"/>
            <a:ext cx="2327945" cy="369332"/>
          </a:xfrm>
          <a:prstGeom prst="rect">
            <a:avLst/>
          </a:prstGeom>
          <a:noFill/>
        </p:spPr>
        <p:txBody>
          <a:bodyPr wrap="none" rtlCol="0">
            <a:spAutoFit/>
          </a:bodyPr>
          <a:lstStyle/>
          <a:p>
            <a:r>
              <a:rPr lang="en-US" dirty="0" smtClean="0"/>
              <a:t>Chomsky Normal Form</a:t>
            </a:r>
            <a:endParaRPr lang="en-US" dirty="0"/>
          </a:p>
        </p:txBody>
      </p:sp>
    </p:spTree>
    <p:extLst>
      <p:ext uri="{BB962C8B-B14F-4D97-AF65-F5344CB8AC3E}">
        <p14:creationId xmlns:p14="http://schemas.microsoft.com/office/powerpoint/2010/main" val="3573668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a:xfrm>
            <a:off x="457200" y="1600202"/>
            <a:ext cx="8229600" cy="1654628"/>
          </a:xfrm>
        </p:spPr>
        <p:txBody>
          <a:bodyPr>
            <a:normAutofit/>
          </a:bodyPr>
          <a:lstStyle/>
          <a:p>
            <a:pPr marL="0" indent="0">
              <a:buNone/>
            </a:pPr>
            <a:r>
              <a:rPr lang="en-US" dirty="0" smtClean="0"/>
              <a:t>Modify the rules so that the non-terminals are in ascending order. By “ascending order” we mean: </a:t>
            </a:r>
          </a:p>
        </p:txBody>
      </p:sp>
      <p:sp>
        <p:nvSpPr>
          <p:cNvPr id="4" name="Slide Number Placeholder 3"/>
          <p:cNvSpPr>
            <a:spLocks noGrp="1"/>
          </p:cNvSpPr>
          <p:nvPr>
            <p:ph type="sldNum" sz="quarter" idx="12"/>
          </p:nvPr>
        </p:nvSpPr>
        <p:spPr/>
        <p:txBody>
          <a:bodyPr/>
          <a:lstStyle/>
          <a:p>
            <a:fld id="{04880772-6C15-43D4-94DB-7DA07CA64C43}" type="slidenum">
              <a:rPr lang="en-US" smtClean="0"/>
              <a:t>28</a:t>
            </a:fld>
            <a:endParaRPr lang="en-US"/>
          </a:p>
        </p:txBody>
      </p:sp>
      <p:sp>
        <p:nvSpPr>
          <p:cNvPr id="5" name="Rectangle 4"/>
          <p:cNvSpPr/>
          <p:nvPr/>
        </p:nvSpPr>
        <p:spPr>
          <a:xfrm>
            <a:off x="1598258" y="3364077"/>
            <a:ext cx="4963218" cy="584775"/>
          </a:xfrm>
          <a:prstGeom prst="rect">
            <a:avLst/>
          </a:prstGeom>
        </p:spPr>
        <p:txBody>
          <a:bodyPr wrap="none">
            <a:spAutoFit/>
          </a:bodyPr>
          <a:lstStyle/>
          <a:p>
            <a:r>
              <a:rPr lang="en-US" sz="3200" dirty="0"/>
              <a:t>if </a:t>
            </a:r>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i</a:t>
            </a:r>
            <a:r>
              <a:rPr lang="en-US" sz="3200" dirty="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A</a:t>
            </a:r>
            <a:r>
              <a:rPr lang="en-US" sz="3200" baseline="-25000" dirty="0" err="1" smtClean="0">
                <a:ea typeface="Verdana" panose="020B0604030504040204" pitchFamily="34" charset="0"/>
                <a:cs typeface="Arial" panose="020B0604020202020204" pitchFamily="34" charset="0"/>
              </a:rPr>
              <a:t>j</a:t>
            </a:r>
            <a:r>
              <a:rPr lang="en-US" sz="3200" dirty="0" err="1" smtClean="0">
                <a:ea typeface="Verdana" panose="020B0604030504040204" pitchFamily="34" charset="0"/>
                <a:cs typeface="Arial" panose="020B0604020202020204" pitchFamily="34" charset="0"/>
              </a:rPr>
              <a:t>X</a:t>
            </a:r>
            <a:r>
              <a:rPr lang="en-US" sz="3200" dirty="0" smtClean="0"/>
              <a:t> </a:t>
            </a:r>
            <a:r>
              <a:rPr lang="en-US" sz="3200" dirty="0"/>
              <a:t>is a rule, then </a:t>
            </a:r>
            <a:r>
              <a:rPr lang="en-US" sz="3200" dirty="0" err="1"/>
              <a:t>i</a:t>
            </a:r>
            <a:r>
              <a:rPr lang="en-US" sz="3200" dirty="0"/>
              <a:t> &lt; j</a:t>
            </a:r>
          </a:p>
        </p:txBody>
      </p:sp>
    </p:spTree>
    <p:extLst>
      <p:ext uri="{BB962C8B-B14F-4D97-AF65-F5344CB8AC3E}">
        <p14:creationId xmlns:p14="http://schemas.microsoft.com/office/powerpoint/2010/main" val="2149993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a:t>
            </a:r>
            <a:r>
              <a:rPr lang="en-US" baseline="30000" dirty="0" err="1" smtClean="0"/>
              <a:t>th</a:t>
            </a:r>
            <a:r>
              <a:rPr lang="en-US" dirty="0" smtClean="0"/>
              <a:t> rule not in ascending order</a:t>
            </a:r>
            <a:endParaRPr lang="en-US" dirty="0"/>
          </a:p>
        </p:txBody>
      </p:sp>
      <p:sp>
        <p:nvSpPr>
          <p:cNvPr id="3" name="Content Placeholder 2"/>
          <p:cNvSpPr>
            <a:spLocks noGrp="1"/>
          </p:cNvSpPr>
          <p:nvPr>
            <p:ph idx="1"/>
          </p:nvPr>
        </p:nvSpPr>
        <p:spPr>
          <a:xfrm>
            <a:off x="457200" y="1600201"/>
            <a:ext cx="8229600" cy="3276599"/>
          </a:xfrm>
        </p:spPr>
        <p:txBody>
          <a:bodyPr>
            <a:normAutofit/>
          </a:bodyPr>
          <a:lstStyle/>
          <a:p>
            <a:pPr marL="0" indent="0">
              <a:buNone/>
            </a:pPr>
            <a:r>
              <a:rPr lang="en-US" dirty="0" smtClean="0"/>
              <a:t>Suppose the first k-1 rules are in ascending order but the </a:t>
            </a:r>
            <a:r>
              <a:rPr lang="en-US" dirty="0" err="1" smtClean="0"/>
              <a:t>k</a:t>
            </a:r>
            <a:r>
              <a:rPr lang="en-US" baseline="30000" dirty="0" err="1" smtClean="0"/>
              <a:t>th</a:t>
            </a:r>
            <a:r>
              <a:rPr lang="en-US" dirty="0" smtClean="0"/>
              <a:t> rule is not. Thus,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j</a:t>
            </a:r>
            <a:r>
              <a:rPr lang="en-US" dirty="0" err="1" smtClean="0">
                <a:ea typeface="Verdana" panose="020B0604030504040204" pitchFamily="34" charset="0"/>
                <a:cs typeface="Arial" panose="020B0604020202020204" pitchFamily="34" charset="0"/>
              </a:rPr>
              <a:t>X</a:t>
            </a:r>
            <a:r>
              <a:rPr lang="en-US" dirty="0" smtClean="0"/>
              <a:t> </a:t>
            </a:r>
            <a:r>
              <a:rPr lang="en-US" dirty="0"/>
              <a:t>is a </a:t>
            </a:r>
            <a:r>
              <a:rPr lang="en-US" dirty="0" smtClean="0"/>
              <a:t>rule and k ≥ j. </a:t>
            </a:r>
          </a:p>
        </p:txBody>
      </p:sp>
      <p:sp>
        <p:nvSpPr>
          <p:cNvPr id="4" name="Slide Number Placeholder 3"/>
          <p:cNvSpPr>
            <a:spLocks noGrp="1"/>
          </p:cNvSpPr>
          <p:nvPr>
            <p:ph type="sldNum" sz="quarter" idx="12"/>
          </p:nvPr>
        </p:nvSpPr>
        <p:spPr/>
        <p:txBody>
          <a:bodyPr/>
          <a:lstStyle/>
          <a:p>
            <a:fld id="{04880772-6C15-43D4-94DB-7DA07CA64C43}" type="slidenum">
              <a:rPr lang="en-US" smtClean="0"/>
              <a:t>29</a:t>
            </a:fld>
            <a:endParaRPr lang="en-US"/>
          </a:p>
        </p:txBody>
      </p:sp>
    </p:spTree>
    <p:extLst>
      <p:ext uri="{BB962C8B-B14F-4D97-AF65-F5344CB8AC3E}">
        <p14:creationId xmlns:p14="http://schemas.microsoft.com/office/powerpoint/2010/main" val="3474334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grammar in </a:t>
            </a:r>
            <a:br>
              <a:rPr lang="en-US" dirty="0" smtClean="0"/>
            </a:br>
            <a:r>
              <a:rPr lang="en-US" dirty="0" smtClean="0"/>
              <a:t>Greibach </a:t>
            </a:r>
            <a:r>
              <a:rPr lang="en-US" dirty="0"/>
              <a:t>Normal Form</a:t>
            </a:r>
          </a:p>
        </p:txBody>
      </p:sp>
      <p:sp>
        <p:nvSpPr>
          <p:cNvPr id="3" name="Content Placeholder 2"/>
          <p:cNvSpPr>
            <a:spLocks noGrp="1"/>
          </p:cNvSpPr>
          <p:nvPr>
            <p:ph idx="1"/>
          </p:nvPr>
        </p:nvSpPr>
        <p:spPr>
          <a:xfrm>
            <a:off x="2331720" y="1931671"/>
            <a:ext cx="3417570" cy="1897380"/>
          </a:xfrm>
          <a:ln>
            <a:solidFill>
              <a:schemeClr val="tx1"/>
            </a:solidFill>
          </a:ln>
        </p:spPr>
        <p:txBody>
          <a:bodyPr/>
          <a:lstStyle/>
          <a:p>
            <a:pPr marL="0" indent="0">
              <a:buNone/>
            </a:pPr>
            <a:r>
              <a:rPr lang="en-US" dirty="0" smtClean="0"/>
              <a:t> S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err="1">
                <a:ea typeface="Verdana" panose="020B0604030504040204" pitchFamily="34" charset="0"/>
                <a:cs typeface="Arial" panose="020B0604020202020204" pitchFamily="34" charset="0"/>
              </a:rPr>
              <a:t>aB</a:t>
            </a:r>
            <a:r>
              <a:rPr lang="en-US" dirty="0">
                <a:ea typeface="Verdana" panose="020B0604030504040204" pitchFamily="34" charset="0"/>
                <a:cs typeface="Arial" panose="020B0604020202020204" pitchFamily="34" charset="0"/>
              </a:rPr>
              <a:t> | </a:t>
            </a:r>
            <a:r>
              <a:rPr lang="en-US" dirty="0" err="1" smtClean="0">
                <a:ea typeface="Verdana" panose="020B0604030504040204" pitchFamily="34" charset="0"/>
                <a:cs typeface="Arial" panose="020B0604020202020204" pitchFamily="34" charset="0"/>
              </a:rPr>
              <a:t>bA</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 A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 | </a:t>
            </a:r>
            <a:r>
              <a:rPr lang="en-US" dirty="0" err="1">
                <a:ea typeface="Verdana" panose="020B0604030504040204" pitchFamily="34" charset="0"/>
                <a:cs typeface="Arial" panose="020B0604020202020204" pitchFamily="34" charset="0"/>
              </a:rPr>
              <a:t>aS</a:t>
            </a:r>
            <a:r>
              <a:rPr lang="en-US" dirty="0">
                <a:ea typeface="Verdana" panose="020B0604030504040204" pitchFamily="34" charset="0"/>
                <a:cs typeface="Arial" panose="020B0604020202020204" pitchFamily="34" charset="0"/>
              </a:rPr>
              <a:t> | </a:t>
            </a:r>
            <a:r>
              <a:rPr lang="en-US" dirty="0" err="1">
                <a:ea typeface="Verdana" panose="020B0604030504040204" pitchFamily="34" charset="0"/>
                <a:cs typeface="Arial" panose="020B0604020202020204" pitchFamily="34" charset="0"/>
              </a:rPr>
              <a:t>bAA</a:t>
            </a:r>
            <a:r>
              <a:rPr lang="en-US" dirty="0">
                <a:ea typeface="Verdana" panose="020B0604030504040204" pitchFamily="34" charset="0"/>
                <a:cs typeface="Arial" panose="020B0604020202020204" pitchFamily="34" charset="0"/>
              </a:rPr>
              <a:t/>
            </a:r>
            <a:br>
              <a:rPr lang="en-US" dirty="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B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b | </a:t>
            </a:r>
            <a:r>
              <a:rPr lang="en-US" dirty="0" err="1">
                <a:ea typeface="Verdana" panose="020B0604030504040204" pitchFamily="34" charset="0"/>
                <a:cs typeface="Arial" panose="020B0604020202020204" pitchFamily="34" charset="0"/>
              </a:rPr>
              <a:t>bS</a:t>
            </a:r>
            <a:r>
              <a:rPr lang="en-US" dirty="0">
                <a:ea typeface="Verdana" panose="020B0604030504040204" pitchFamily="34" charset="0"/>
                <a:cs typeface="Arial" panose="020B0604020202020204" pitchFamily="34" charset="0"/>
              </a:rPr>
              <a:t> | </a:t>
            </a:r>
            <a:r>
              <a:rPr lang="en-US" dirty="0" err="1">
                <a:ea typeface="Verdana" panose="020B0604030504040204" pitchFamily="34" charset="0"/>
                <a:cs typeface="Arial" panose="020B0604020202020204" pitchFamily="34" charset="0"/>
              </a:rPr>
              <a:t>aBB</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3</a:t>
            </a:fld>
            <a:endParaRPr lang="en-US"/>
          </a:p>
        </p:txBody>
      </p:sp>
      <p:sp>
        <p:nvSpPr>
          <p:cNvPr id="5" name="TextBox 4"/>
          <p:cNvSpPr txBox="1"/>
          <p:nvPr/>
        </p:nvSpPr>
        <p:spPr>
          <a:xfrm>
            <a:off x="2362201" y="4191000"/>
            <a:ext cx="3429000" cy="923330"/>
          </a:xfrm>
          <a:prstGeom prst="rect">
            <a:avLst/>
          </a:prstGeom>
          <a:noFill/>
        </p:spPr>
        <p:txBody>
          <a:bodyPr wrap="square" rtlCol="0">
            <a:spAutoFit/>
          </a:bodyPr>
          <a:lstStyle/>
          <a:p>
            <a:r>
              <a:rPr lang="en-US" dirty="0" smtClean="0"/>
              <a:t>Every right-hand side consists of exactly one terminal followed by zero or more non-terminals.</a:t>
            </a:r>
            <a:endParaRPr lang="en-US" dirty="0"/>
          </a:p>
        </p:txBody>
      </p:sp>
    </p:spTree>
    <p:extLst>
      <p:ext uri="{BB962C8B-B14F-4D97-AF65-F5344CB8AC3E}">
        <p14:creationId xmlns:p14="http://schemas.microsoft.com/office/powerpoint/2010/main" val="326337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cases</a:t>
            </a:r>
            <a:endParaRPr lang="en-US" dirty="0"/>
          </a:p>
        </p:txBody>
      </p:sp>
      <p:sp>
        <p:nvSpPr>
          <p:cNvPr id="3" name="Content Placeholder 2"/>
          <p:cNvSpPr>
            <a:spLocks noGrp="1"/>
          </p:cNvSpPr>
          <p:nvPr>
            <p:ph idx="1"/>
          </p:nvPr>
        </p:nvSpPr>
        <p:spPr>
          <a:xfrm>
            <a:off x="457200" y="1600201"/>
            <a:ext cx="8229600" cy="3113314"/>
          </a:xfrm>
        </p:spPr>
        <p:txBody>
          <a:bodyPr/>
          <a:lstStyle/>
          <a:p>
            <a:r>
              <a:rPr lang="en-US" dirty="0" smtClean="0">
                <a:ea typeface="Verdana" panose="020B0604030504040204" pitchFamily="34" charset="0"/>
                <a:cs typeface="Arial" panose="020B0604020202020204" pitchFamily="34" charset="0"/>
              </a:rPr>
              <a:t>We want to put this rule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j</a:t>
            </a:r>
            <a:r>
              <a:rPr lang="en-US" dirty="0" err="1" smtClean="0">
                <a:ea typeface="Verdana" panose="020B0604030504040204" pitchFamily="34" charset="0"/>
                <a:cs typeface="Arial" panose="020B0604020202020204" pitchFamily="34" charset="0"/>
              </a:rPr>
              <a:t>X</a:t>
            </a:r>
            <a:r>
              <a:rPr lang="en-US" dirty="0" smtClean="0"/>
              <a:t> into ascending order.</a:t>
            </a:r>
          </a:p>
          <a:p>
            <a:r>
              <a:rPr lang="en-US" dirty="0" smtClean="0"/>
              <a:t>We must deal with two cases:</a:t>
            </a:r>
          </a:p>
          <a:p>
            <a:pPr marL="971550" lvl="1" indent="-514350">
              <a:buFont typeface="+mj-lt"/>
              <a:buAutoNum type="arabicPeriod"/>
            </a:pPr>
            <a:r>
              <a:rPr lang="en-US" dirty="0" smtClean="0"/>
              <a:t>k &gt; j</a:t>
            </a:r>
          </a:p>
          <a:p>
            <a:pPr marL="971550" lvl="1" indent="-514350">
              <a:buFont typeface="+mj-lt"/>
              <a:buAutoNum type="arabicPeriod"/>
            </a:pPr>
            <a:r>
              <a:rPr lang="en-US" dirty="0" smtClean="0"/>
              <a:t>k = j (left-recursive rule)</a:t>
            </a:r>
          </a:p>
          <a:p>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30</a:t>
            </a:fld>
            <a:endParaRPr lang="en-US" dirty="0"/>
          </a:p>
        </p:txBody>
      </p:sp>
    </p:spTree>
    <p:extLst>
      <p:ext uri="{BB962C8B-B14F-4D97-AF65-F5344CB8AC3E}">
        <p14:creationId xmlns:p14="http://schemas.microsoft.com/office/powerpoint/2010/main" val="676797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1: k &gt; j</a:t>
            </a:r>
            <a:endParaRPr lang="en-US" dirty="0"/>
          </a:p>
        </p:txBody>
      </p:sp>
      <p:sp>
        <p:nvSpPr>
          <p:cNvPr id="5" name="Rectangle 4"/>
          <p:cNvSpPr/>
          <p:nvPr/>
        </p:nvSpPr>
        <p:spPr>
          <a:xfrm>
            <a:off x="1253997" y="1600200"/>
            <a:ext cx="1678665" cy="584775"/>
          </a:xfrm>
          <a:prstGeom prst="rect">
            <a:avLst/>
          </a:prstGeom>
        </p:spPr>
        <p:txBody>
          <a:bodyPr wrap="none">
            <a:spAutoFit/>
          </a:bodyPr>
          <a:lstStyle/>
          <a:p>
            <a:r>
              <a:rPr lang="en-US" sz="3200" dirty="0" err="1">
                <a:ea typeface="Verdana" panose="020B0604030504040204" pitchFamily="34" charset="0"/>
                <a:cs typeface="Arial" panose="020B0604020202020204" pitchFamily="34" charset="0"/>
              </a:rPr>
              <a:t>A</a:t>
            </a:r>
            <a:r>
              <a:rPr lang="en-US" sz="3200" baseline="-25000" dirty="0" err="1">
                <a:ea typeface="Verdana" panose="020B0604030504040204" pitchFamily="34" charset="0"/>
                <a:cs typeface="Arial" panose="020B0604020202020204" pitchFamily="34" charset="0"/>
              </a:rPr>
              <a:t>k</a:t>
            </a:r>
            <a:r>
              <a:rPr lang="en-US" sz="3200" dirty="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A</a:t>
            </a:r>
            <a:r>
              <a:rPr lang="en-US" sz="3200" baseline="-25000" dirty="0" err="1" smtClean="0">
                <a:ea typeface="Verdana" panose="020B0604030504040204" pitchFamily="34" charset="0"/>
                <a:cs typeface="Arial" panose="020B0604020202020204" pitchFamily="34" charset="0"/>
              </a:rPr>
              <a:t>j</a:t>
            </a:r>
            <a:r>
              <a:rPr lang="en-US" sz="3200" dirty="0" err="1" smtClean="0">
                <a:ea typeface="Verdana" panose="020B0604030504040204" pitchFamily="34" charset="0"/>
                <a:cs typeface="Arial" panose="020B0604020202020204" pitchFamily="34" charset="0"/>
              </a:rPr>
              <a:t>X</a:t>
            </a:r>
            <a:endParaRPr lang="en-US" sz="3200" dirty="0"/>
          </a:p>
        </p:txBody>
      </p:sp>
      <p:cxnSp>
        <p:nvCxnSpPr>
          <p:cNvPr id="6" name="Straight Arrow Connector 5"/>
          <p:cNvCxnSpPr/>
          <p:nvPr/>
        </p:nvCxnSpPr>
        <p:spPr>
          <a:xfrm flipV="1">
            <a:off x="2392680" y="2129849"/>
            <a:ext cx="0" cy="2953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209799" y="2425243"/>
            <a:ext cx="5791202" cy="1815882"/>
          </a:xfrm>
          <a:prstGeom prst="rect">
            <a:avLst/>
          </a:prstGeom>
          <a:noFill/>
        </p:spPr>
        <p:txBody>
          <a:bodyPr wrap="square" rtlCol="0">
            <a:spAutoFit/>
          </a:bodyPr>
          <a:lstStyle/>
          <a:p>
            <a:r>
              <a:rPr lang="en-US" sz="2800" dirty="0" smtClean="0"/>
              <a:t>Replace this with the rhs of the rule(s) for </a:t>
            </a:r>
            <a:r>
              <a:rPr lang="en-US" sz="2800" dirty="0" err="1" smtClean="0">
                <a:ea typeface="Verdana" panose="020B0604030504040204" pitchFamily="34" charset="0"/>
                <a:cs typeface="Arial" panose="020B0604020202020204" pitchFamily="34" charset="0"/>
              </a:rPr>
              <a:t>A</a:t>
            </a:r>
            <a:r>
              <a:rPr lang="en-US" sz="2800" baseline="-25000" dirty="0" err="1" smtClean="0">
                <a:ea typeface="Verdana" panose="020B0604030504040204" pitchFamily="34" charset="0"/>
                <a:cs typeface="Arial" panose="020B0604020202020204" pitchFamily="34" charset="0"/>
              </a:rPr>
              <a:t>j</a:t>
            </a:r>
            <a:r>
              <a:rPr lang="en-US" sz="2800" dirty="0" smtClean="0">
                <a:ea typeface="Verdana" panose="020B0604030504040204" pitchFamily="34" charset="0"/>
                <a:cs typeface="Arial" panose="020B0604020202020204" pitchFamily="34" charset="0"/>
              </a:rPr>
              <a:t>. If the resulting rule(s) is still not in ascending order, continue replacing until it is in ascending order.</a:t>
            </a:r>
            <a:endParaRPr lang="en-US" sz="2800" baseline="-25000" dirty="0" smtClean="0">
              <a:ea typeface="Verdana" panose="020B0604030504040204" pitchFamily="34" charset="0"/>
              <a:cs typeface="Arial" panose="020B0604020202020204" pitchFamily="34" charset="0"/>
            </a:endParaRPr>
          </a:p>
        </p:txBody>
      </p:sp>
      <p:sp>
        <p:nvSpPr>
          <p:cNvPr id="9"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31</a:t>
            </a:fld>
            <a:endParaRPr lang="en-US" dirty="0"/>
          </a:p>
        </p:txBody>
      </p:sp>
    </p:spTree>
    <p:extLst>
      <p:ext uri="{BB962C8B-B14F-4D97-AF65-F5344CB8AC3E}">
        <p14:creationId xmlns:p14="http://schemas.microsoft.com/office/powerpoint/2010/main" val="4154175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6" name="Rectangle 5"/>
          <p:cNvSpPr/>
          <p:nvPr/>
        </p:nvSpPr>
        <p:spPr>
          <a:xfrm>
            <a:off x="2492444" y="1452622"/>
            <a:ext cx="2050561" cy="2554545"/>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10</a:t>
            </a:r>
            <a:r>
              <a:rPr lang="en-US" sz="3200" dirty="0" smtClean="0">
                <a:ea typeface="Verdana" panose="020B0604030504040204" pitchFamily="34" charset="0"/>
                <a:cs typeface="Arial" panose="020B0604020202020204" pitchFamily="34" charset="0"/>
              </a:rPr>
              <a:t>U</a:t>
            </a:r>
            <a:r>
              <a:rPr lang="el-GR" sz="3200" dirty="0" smtClean="0">
                <a:ea typeface="Verdana" panose="020B0604030504040204" pitchFamily="34" charset="0"/>
                <a:cs typeface="Arial" panose="020B0604020202020204" pitchFamily="34" charset="0"/>
              </a:rPr>
              <a:t> </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8</a:t>
            </a:r>
            <a:r>
              <a:rPr lang="en-US" sz="3200" dirty="0" smtClean="0">
                <a:ea typeface="Verdana" panose="020B0604030504040204" pitchFamily="34" charset="0"/>
                <a:cs typeface="Arial" panose="020B0604020202020204" pitchFamily="34" charset="0"/>
              </a:rPr>
              <a:t>X</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8</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15</a:t>
            </a:r>
            <a:r>
              <a:rPr lang="en-US" sz="3200" dirty="0" smtClean="0">
                <a:ea typeface="Verdana" panose="020B0604030504040204" pitchFamily="34" charset="0"/>
                <a:cs typeface="Arial" panose="020B0604020202020204" pitchFamily="34" charset="0"/>
              </a:rPr>
              <a:t>Y</a:t>
            </a:r>
            <a:r>
              <a:rPr lang="el-GR" sz="3200" dirty="0" smtClean="0">
                <a:ea typeface="Verdana" panose="020B0604030504040204" pitchFamily="34" charset="0"/>
                <a:cs typeface="Arial" panose="020B0604020202020204" pitchFamily="34" charset="0"/>
              </a:rPr>
              <a:t> </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9</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ea typeface="Verdana" panose="020B0604030504040204" pitchFamily="34" charset="0"/>
                <a:cs typeface="Arial" panose="020B0604020202020204" pitchFamily="34" charset="0"/>
              </a:rPr>
              <a:t>Z</a:t>
            </a:r>
          </a:p>
        </p:txBody>
      </p:sp>
      <p:sp>
        <p:nvSpPr>
          <p:cNvPr id="8" name="Left Brace 7"/>
          <p:cNvSpPr/>
          <p:nvPr/>
        </p:nvSpPr>
        <p:spPr>
          <a:xfrm>
            <a:off x="2264119" y="1731525"/>
            <a:ext cx="228325" cy="179451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400891" y="2406728"/>
            <a:ext cx="1977390" cy="646331"/>
          </a:xfrm>
          <a:prstGeom prst="rect">
            <a:avLst/>
          </a:prstGeom>
          <a:noFill/>
        </p:spPr>
        <p:txBody>
          <a:bodyPr wrap="square" rtlCol="0">
            <a:spAutoFit/>
          </a:bodyPr>
          <a:lstStyle/>
          <a:p>
            <a:r>
              <a:rPr lang="en-US" dirty="0" smtClean="0"/>
              <a:t>These rules are in ascending order</a:t>
            </a:r>
            <a:endParaRPr lang="en-US" dirty="0"/>
          </a:p>
        </p:txBody>
      </p:sp>
      <p:cxnSp>
        <p:nvCxnSpPr>
          <p:cNvPr id="11" name="Straight Arrow Connector 10"/>
          <p:cNvCxnSpPr/>
          <p:nvPr/>
        </p:nvCxnSpPr>
        <p:spPr>
          <a:xfrm>
            <a:off x="1932649" y="3754635"/>
            <a:ext cx="55979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06719" y="3548895"/>
            <a:ext cx="1885950" cy="646331"/>
          </a:xfrm>
          <a:prstGeom prst="rect">
            <a:avLst/>
          </a:prstGeom>
          <a:noFill/>
        </p:spPr>
        <p:txBody>
          <a:bodyPr wrap="square" rtlCol="0">
            <a:spAutoFit/>
          </a:bodyPr>
          <a:lstStyle/>
          <a:p>
            <a:r>
              <a:rPr lang="en-US" dirty="0" smtClean="0"/>
              <a:t>But this is not in ascending order</a:t>
            </a:r>
            <a:endParaRPr lang="en-US" dirty="0"/>
          </a:p>
        </p:txBody>
      </p:sp>
      <p:cxnSp>
        <p:nvCxnSpPr>
          <p:cNvPr id="14" name="Straight Arrow Connector 13"/>
          <p:cNvCxnSpPr/>
          <p:nvPr/>
        </p:nvCxnSpPr>
        <p:spPr>
          <a:xfrm flipH="1" flipV="1">
            <a:off x="3750019" y="4007167"/>
            <a:ext cx="11430" cy="3761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361399" y="4378106"/>
            <a:ext cx="1783080" cy="646331"/>
          </a:xfrm>
          <a:prstGeom prst="rect">
            <a:avLst/>
          </a:prstGeom>
          <a:noFill/>
        </p:spPr>
        <p:txBody>
          <a:bodyPr wrap="square" rtlCol="0">
            <a:spAutoFit/>
          </a:bodyPr>
          <a:lstStyle/>
          <a:p>
            <a:r>
              <a:rPr lang="en-US" dirty="0" smtClean="0"/>
              <a:t>Replace this with the rhs of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7</a:t>
            </a:r>
            <a:endParaRPr lang="en-US" dirty="0"/>
          </a:p>
        </p:txBody>
      </p:sp>
      <p:sp>
        <p:nvSpPr>
          <p:cNvPr id="17" name="Rectangle 16"/>
          <p:cNvSpPr/>
          <p:nvPr/>
        </p:nvSpPr>
        <p:spPr>
          <a:xfrm>
            <a:off x="5993834" y="1456432"/>
            <a:ext cx="2190023" cy="304698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10</a:t>
            </a:r>
            <a:r>
              <a:rPr lang="en-US" sz="3200" dirty="0" smtClean="0">
                <a:ea typeface="Verdana" panose="020B0604030504040204" pitchFamily="34" charset="0"/>
                <a:cs typeface="Arial" panose="020B0604020202020204" pitchFamily="34" charset="0"/>
              </a:rPr>
              <a:t>U</a:t>
            </a:r>
            <a:r>
              <a:rPr lang="el-GR" sz="3200" dirty="0" smtClean="0">
                <a:ea typeface="Verdana" panose="020B0604030504040204" pitchFamily="34" charset="0"/>
                <a:cs typeface="Arial" panose="020B0604020202020204" pitchFamily="34" charset="0"/>
              </a:rPr>
              <a:t> </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8</a:t>
            </a:r>
            <a:r>
              <a:rPr lang="en-US" sz="3200" dirty="0" smtClean="0">
                <a:ea typeface="Verdana" panose="020B0604030504040204" pitchFamily="34" charset="0"/>
                <a:cs typeface="Arial" panose="020B0604020202020204" pitchFamily="34" charset="0"/>
              </a:rPr>
              <a:t>X</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8</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15</a:t>
            </a:r>
            <a:r>
              <a:rPr lang="en-US" sz="3200" dirty="0" smtClean="0">
                <a:ea typeface="Verdana" panose="020B0604030504040204" pitchFamily="34" charset="0"/>
                <a:cs typeface="Arial" panose="020B0604020202020204" pitchFamily="34" charset="0"/>
              </a:rPr>
              <a:t>Y</a:t>
            </a:r>
            <a:r>
              <a:rPr lang="el-GR" sz="3200" dirty="0" smtClean="0">
                <a:ea typeface="Verdana" panose="020B0604030504040204" pitchFamily="34" charset="0"/>
                <a:cs typeface="Arial" panose="020B0604020202020204" pitchFamily="34" charset="0"/>
              </a:rPr>
              <a:t> </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9</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10</a:t>
            </a:r>
            <a:r>
              <a:rPr lang="en-US" sz="3200" dirty="0" smtClean="0">
                <a:ea typeface="Verdana" panose="020B0604030504040204" pitchFamily="34" charset="0"/>
                <a:cs typeface="Arial" panose="020B0604020202020204" pitchFamily="34" charset="0"/>
              </a:rPr>
              <a:t>UZ</a:t>
            </a:r>
          </a:p>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9</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8</a:t>
            </a:r>
            <a:r>
              <a:rPr lang="en-US" sz="3200" dirty="0" smtClean="0">
                <a:ea typeface="Verdana" panose="020B0604030504040204" pitchFamily="34" charset="0"/>
                <a:cs typeface="Arial" panose="020B0604020202020204" pitchFamily="34" charset="0"/>
              </a:rPr>
              <a:t>XZ</a:t>
            </a:r>
          </a:p>
        </p:txBody>
      </p:sp>
      <p:cxnSp>
        <p:nvCxnSpPr>
          <p:cNvPr id="18" name="Straight Arrow Connector 17"/>
          <p:cNvCxnSpPr/>
          <p:nvPr/>
        </p:nvCxnSpPr>
        <p:spPr>
          <a:xfrm flipH="1" flipV="1">
            <a:off x="7217119" y="4496872"/>
            <a:ext cx="11430" cy="3761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828498" y="4867811"/>
            <a:ext cx="2144051" cy="1200329"/>
          </a:xfrm>
          <a:prstGeom prst="rect">
            <a:avLst/>
          </a:prstGeom>
          <a:noFill/>
        </p:spPr>
        <p:txBody>
          <a:bodyPr wrap="square" rtlCol="0">
            <a:spAutoFit/>
          </a:bodyPr>
          <a:lstStyle/>
          <a:p>
            <a:r>
              <a:rPr lang="en-US" dirty="0" smtClean="0"/>
              <a:t>Now replace this with the rhs of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 Repeat until 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is in ascending order.</a:t>
            </a:r>
            <a:endParaRPr lang="en-US" dirty="0"/>
          </a:p>
        </p:txBody>
      </p:sp>
      <p:cxnSp>
        <p:nvCxnSpPr>
          <p:cNvPr id="3" name="Straight Arrow Connector 2"/>
          <p:cNvCxnSpPr/>
          <p:nvPr/>
        </p:nvCxnSpPr>
        <p:spPr>
          <a:xfrm>
            <a:off x="4252939" y="3754635"/>
            <a:ext cx="174089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4252939" y="3754635"/>
            <a:ext cx="1740895" cy="4405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32</a:t>
            </a:fld>
            <a:endParaRPr lang="en-US" dirty="0"/>
          </a:p>
        </p:txBody>
      </p:sp>
    </p:spTree>
    <p:extLst>
      <p:ext uri="{BB962C8B-B14F-4D97-AF65-F5344CB8AC3E}">
        <p14:creationId xmlns:p14="http://schemas.microsoft.com/office/powerpoint/2010/main" val="871167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Beautiful definition of how to </a:t>
            </a:r>
            <a:br>
              <a:rPr lang="en-US" dirty="0" smtClean="0"/>
            </a:br>
            <a:r>
              <a:rPr lang="en-US" dirty="0" smtClean="0"/>
              <a:t>modify </a:t>
            </a:r>
            <a:r>
              <a:rPr lang="en-US" dirty="0" err="1">
                <a:ea typeface="Verdana" panose="020B0604030504040204" pitchFamily="34" charset="0"/>
                <a:cs typeface="Arial" panose="020B0604020202020204" pitchFamily="34" charset="0"/>
              </a:rPr>
              <a:t>A</a:t>
            </a:r>
            <a:r>
              <a:rPr lang="en-US" baseline="-25000" dirty="0" err="1">
                <a:ea typeface="Verdana" panose="020B0604030504040204" pitchFamily="34" charset="0"/>
                <a:cs typeface="Arial" panose="020B0604020202020204" pitchFamily="34" charset="0"/>
              </a:rPr>
              <a:t>k</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j</a:t>
            </a:r>
            <a:r>
              <a:rPr lang="en-US" dirty="0" err="1" smtClean="0">
                <a:ea typeface="Verdana" panose="020B0604030504040204" pitchFamily="34" charset="0"/>
                <a:cs typeface="Arial" panose="020B0604020202020204" pitchFamily="34" charset="0"/>
              </a:rPr>
              <a:t>X</a:t>
            </a:r>
            <a:r>
              <a:rPr lang="en-US" dirty="0" smtClean="0"/>
              <a:t>,  k &gt; j</a:t>
            </a:r>
            <a:endParaRPr lang="en-US" dirty="0"/>
          </a:p>
        </p:txBody>
      </p:sp>
      <p:sp>
        <p:nvSpPr>
          <p:cNvPr id="3" name="Content Placeholder 2"/>
          <p:cNvSpPr>
            <a:spLocks noGrp="1"/>
          </p:cNvSpPr>
          <p:nvPr>
            <p:ph idx="1"/>
          </p:nvPr>
        </p:nvSpPr>
        <p:spPr>
          <a:xfrm>
            <a:off x="457200" y="1839692"/>
            <a:ext cx="8229600" cy="4525963"/>
          </a:xfrm>
        </p:spPr>
        <p:txBody>
          <a:bodyPr/>
          <a:lstStyle/>
          <a:p>
            <a:r>
              <a:rPr lang="en-US" dirty="0" smtClean="0">
                <a:ea typeface="Verdana" panose="020B0604030504040204" pitchFamily="34" charset="0"/>
                <a:cs typeface="Arial" panose="020B0604020202020204" pitchFamily="34" charset="0"/>
              </a:rPr>
              <a:t>Let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j</a:t>
            </a:r>
            <a:r>
              <a:rPr lang="en-US" dirty="0" smtClean="0">
                <a:ea typeface="Verdana" panose="020B0604030504040204" pitchFamily="34" charset="0"/>
                <a:cs typeface="Arial" panose="020B0604020202020204" pitchFamily="34" charset="0"/>
              </a:rPr>
              <a:t> be this rule:</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j</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Y</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 | … | </a:t>
            </a:r>
            <a:r>
              <a:rPr lang="en-US" dirty="0" err="1" smtClean="0">
                <a:ea typeface="Verdana" panose="020B0604030504040204" pitchFamily="34" charset="0"/>
                <a:cs typeface="Arial" panose="020B0604020202020204" pitchFamily="34" charset="0"/>
              </a:rPr>
              <a:t>Y</a:t>
            </a:r>
            <a:r>
              <a:rPr lang="en-US" baseline="-25000" dirty="0" err="1" smtClean="0">
                <a:ea typeface="Verdana" panose="020B0604030504040204" pitchFamily="34" charset="0"/>
                <a:cs typeface="Arial" panose="020B0604020202020204" pitchFamily="34" charset="0"/>
              </a:rPr>
              <a:t>m</a:t>
            </a:r>
            <a:endParaRPr lang="en-US" dirty="0" smtClean="0"/>
          </a:p>
          <a:p>
            <a:r>
              <a:rPr lang="en-US" dirty="0" smtClean="0">
                <a:ea typeface="Verdana" panose="020B0604030504040204" pitchFamily="34" charset="0"/>
                <a:cs typeface="Arial" panose="020B0604020202020204" pitchFamily="34" charset="0"/>
              </a:rPr>
              <a:t> Replace the rule </a:t>
            </a:r>
            <a:r>
              <a:rPr lang="en-US" dirty="0" err="1">
                <a:ea typeface="Verdana" panose="020B0604030504040204" pitchFamily="34" charset="0"/>
                <a:cs typeface="Arial" panose="020B0604020202020204" pitchFamily="34" charset="0"/>
              </a:rPr>
              <a:t>A</a:t>
            </a:r>
            <a:r>
              <a:rPr lang="en-US" baseline="-25000" dirty="0" err="1">
                <a:ea typeface="Verdana" panose="020B0604030504040204" pitchFamily="34" charset="0"/>
                <a:cs typeface="Arial" panose="020B0604020202020204" pitchFamily="34" charset="0"/>
              </a:rPr>
              <a:t>k</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j</a:t>
            </a:r>
            <a:r>
              <a:rPr lang="en-US" dirty="0" err="1" smtClean="0">
                <a:ea typeface="Verdana" panose="020B0604030504040204" pitchFamily="34" charset="0"/>
                <a:cs typeface="Arial" panose="020B0604020202020204" pitchFamily="34" charset="0"/>
              </a:rPr>
              <a:t>X</a:t>
            </a:r>
            <a:r>
              <a:rPr lang="el-GR"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by these rules:</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Y</a:t>
            </a:r>
            <a:r>
              <a:rPr lang="en-US" baseline="-25000" dirty="0" err="1" smtClean="0">
                <a:ea typeface="Verdana" panose="020B0604030504040204" pitchFamily="34" charset="0"/>
                <a:cs typeface="Arial" panose="020B0604020202020204" pitchFamily="34" charset="0"/>
              </a:rPr>
              <a:t>i</a:t>
            </a:r>
            <a:r>
              <a:rPr lang="en-US" dirty="0" err="1" smtClean="0">
                <a:ea typeface="Verdana" panose="020B0604030504040204" pitchFamily="34" charset="0"/>
                <a:cs typeface="Arial" panose="020B0604020202020204" pitchFamily="34" charset="0"/>
              </a:rPr>
              <a:t>X</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t>i</a:t>
            </a:r>
            <a:r>
              <a:rPr lang="en-US" dirty="0" smtClean="0"/>
              <a:t> = 0..m</a:t>
            </a:r>
            <a:endParaRPr lang="en-US" dirty="0"/>
          </a:p>
          <a:p>
            <a:r>
              <a:rPr lang="en-US" dirty="0" smtClean="0"/>
              <a:t>Each Y</a:t>
            </a:r>
            <a:r>
              <a:rPr lang="en-US" baseline="-25000" dirty="0" smtClean="0">
                <a:ea typeface="Verdana" panose="020B0604030504040204" pitchFamily="34" charset="0"/>
                <a:cs typeface="Arial" panose="020B0604020202020204" pitchFamily="34" charset="0"/>
              </a:rPr>
              <a:t>i</a:t>
            </a:r>
            <a:r>
              <a:rPr lang="en-US" dirty="0" smtClean="0"/>
              <a:t> begins with either a terminal symbol or some A</a:t>
            </a:r>
            <a:r>
              <a:rPr lang="en-US" baseline="-25000" dirty="0" smtClean="0">
                <a:ea typeface="Verdana" panose="020B0604030504040204" pitchFamily="34" charset="0"/>
                <a:cs typeface="Arial" panose="020B0604020202020204" pitchFamily="34" charset="0"/>
              </a:rPr>
              <a:t>m</a:t>
            </a:r>
            <a:r>
              <a:rPr lang="en-US" dirty="0" smtClean="0"/>
              <a:t> where j &lt; m. </a:t>
            </a:r>
          </a:p>
          <a:p>
            <a:r>
              <a:rPr lang="en-US" dirty="0" smtClean="0"/>
              <a:t>Recursively </a:t>
            </a:r>
            <a:r>
              <a:rPr lang="en-US" dirty="0"/>
              <a:t>r</a:t>
            </a:r>
            <a:r>
              <a:rPr lang="en-US" dirty="0" smtClean="0"/>
              <a:t>epeat the substitution for each Y</a:t>
            </a:r>
            <a:r>
              <a:rPr lang="en-US" baseline="-25000" dirty="0" smtClean="0">
                <a:ea typeface="Verdana" panose="020B0604030504040204" pitchFamily="34" charset="0"/>
                <a:cs typeface="Arial" panose="020B0604020202020204" pitchFamily="34" charset="0"/>
              </a:rPr>
              <a:t>i</a:t>
            </a:r>
            <a:r>
              <a:rPr lang="en-US" dirty="0" smtClean="0"/>
              <a:t> that begins with A</a:t>
            </a:r>
            <a:r>
              <a:rPr lang="en-US" baseline="-25000" dirty="0" smtClean="0">
                <a:ea typeface="Verdana" panose="020B0604030504040204" pitchFamily="34" charset="0"/>
                <a:cs typeface="Arial" panose="020B0604020202020204" pitchFamily="34" charset="0"/>
              </a:rPr>
              <a:t>m</a:t>
            </a:r>
            <a:r>
              <a:rPr lang="en-US" dirty="0" smtClean="0"/>
              <a:t> and k &gt; m.</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33</a:t>
            </a:fld>
            <a:endParaRPr lang="en-US" dirty="0"/>
          </a:p>
        </p:txBody>
      </p:sp>
    </p:spTree>
    <p:extLst>
      <p:ext uri="{BB962C8B-B14F-4D97-AF65-F5344CB8AC3E}">
        <p14:creationId xmlns:p14="http://schemas.microsoft.com/office/powerpoint/2010/main" val="795145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getting into a loop!</a:t>
            </a:r>
            <a:endParaRPr lang="en-US" dirty="0"/>
          </a:p>
        </p:txBody>
      </p:sp>
      <p:sp>
        <p:nvSpPr>
          <p:cNvPr id="4" name="Rectangle 3"/>
          <p:cNvSpPr/>
          <p:nvPr/>
        </p:nvSpPr>
        <p:spPr>
          <a:xfrm>
            <a:off x="2492444" y="1300218"/>
            <a:ext cx="2020105" cy="2554545"/>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ea typeface="Verdana" panose="020B0604030504040204" pitchFamily="34" charset="0"/>
                <a:cs typeface="Arial" panose="020B0604020202020204" pitchFamily="34" charset="0"/>
              </a:rPr>
              <a:t>U</a:t>
            </a:r>
            <a:r>
              <a:rPr lang="el-GR" sz="3200" dirty="0" smtClean="0">
                <a:ea typeface="Verdana" panose="020B0604030504040204" pitchFamily="34" charset="0"/>
                <a:cs typeface="Arial" panose="020B0604020202020204" pitchFamily="34" charset="0"/>
              </a:rPr>
              <a:t> </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8</a:t>
            </a:r>
            <a:r>
              <a:rPr lang="en-US" sz="3200" dirty="0" smtClean="0">
                <a:ea typeface="Verdana" panose="020B0604030504040204" pitchFamily="34" charset="0"/>
                <a:cs typeface="Arial" panose="020B0604020202020204" pitchFamily="34" charset="0"/>
              </a:rPr>
              <a:t>X</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8</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15</a:t>
            </a:r>
            <a:r>
              <a:rPr lang="en-US" sz="3200" dirty="0" smtClean="0">
                <a:ea typeface="Verdana" panose="020B0604030504040204" pitchFamily="34" charset="0"/>
                <a:cs typeface="Arial" panose="020B0604020202020204" pitchFamily="34" charset="0"/>
              </a:rPr>
              <a:t>Y</a:t>
            </a:r>
            <a:r>
              <a:rPr lang="el-GR" sz="3200" dirty="0" smtClean="0">
                <a:ea typeface="Verdana" panose="020B0604030504040204" pitchFamily="34" charset="0"/>
                <a:cs typeface="Arial" panose="020B0604020202020204" pitchFamily="34" charset="0"/>
              </a:rPr>
              <a:t> </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9</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ea typeface="Verdana" panose="020B0604030504040204" pitchFamily="34" charset="0"/>
                <a:cs typeface="Arial" panose="020B0604020202020204" pitchFamily="34" charset="0"/>
              </a:rPr>
              <a:t>Z</a:t>
            </a:r>
          </a:p>
        </p:txBody>
      </p:sp>
      <p:cxnSp>
        <p:nvCxnSpPr>
          <p:cNvPr id="5" name="Straight Arrow Connector 4"/>
          <p:cNvCxnSpPr/>
          <p:nvPr/>
        </p:nvCxnSpPr>
        <p:spPr>
          <a:xfrm flipH="1" flipV="1">
            <a:off x="3750019" y="3854763"/>
            <a:ext cx="11430" cy="3761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3361399" y="4225702"/>
            <a:ext cx="1950830" cy="2031325"/>
          </a:xfrm>
          <a:prstGeom prst="rect">
            <a:avLst/>
          </a:prstGeom>
          <a:noFill/>
        </p:spPr>
        <p:txBody>
          <a:bodyPr wrap="square" rtlCol="0">
            <a:spAutoFit/>
          </a:bodyPr>
          <a:lstStyle/>
          <a:p>
            <a:r>
              <a:rPr lang="en-US" dirty="0" smtClean="0">
                <a:ea typeface="Verdana" panose="020B0604030504040204" pitchFamily="34" charset="0"/>
                <a:cs typeface="Arial" panose="020B0604020202020204" pitchFamily="34" charset="0"/>
              </a:rPr>
              <a:t>Suppose we replace A</a:t>
            </a:r>
            <a:r>
              <a:rPr lang="en-US" baseline="-25000" dirty="0">
                <a:ea typeface="Verdana" panose="020B0604030504040204" pitchFamily="34" charset="0"/>
                <a:cs typeface="Arial" panose="020B0604020202020204" pitchFamily="34" charset="0"/>
              </a:rPr>
              <a:t>7</a:t>
            </a:r>
            <a:r>
              <a:rPr lang="en-US" dirty="0" smtClean="0">
                <a:ea typeface="Verdana" panose="020B0604030504040204" pitchFamily="34" charset="0"/>
                <a:cs typeface="Arial" panose="020B0604020202020204" pitchFamily="34" charset="0"/>
              </a:rPr>
              <a:t> with the rhs of this rule:</a:t>
            </a:r>
          </a:p>
          <a:p>
            <a:r>
              <a:rPr lang="en-US" dirty="0" smtClean="0">
                <a:ea typeface="Verdana" panose="020B0604030504040204" pitchFamily="34" charset="0"/>
                <a:cs typeface="Arial" panose="020B0604020202020204" pitchFamily="34" charset="0"/>
              </a:rPr>
              <a:t>We then have this: A</a:t>
            </a:r>
            <a:r>
              <a:rPr lang="en-US" baseline="-25000" dirty="0" smtClean="0">
                <a:ea typeface="Verdana" panose="020B0604030504040204" pitchFamily="34" charset="0"/>
                <a:cs typeface="Arial" panose="020B0604020202020204" pitchFamily="34" charset="0"/>
              </a:rPr>
              <a:t>9</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a:t>
            </a:r>
            <a:r>
              <a:rPr lang="en-US" baseline="-25000" dirty="0" smtClean="0">
                <a:ea typeface="Verdana" panose="020B0604030504040204" pitchFamily="34" charset="0"/>
                <a:cs typeface="Arial" panose="020B0604020202020204" pitchFamily="34" charset="0"/>
              </a:rPr>
              <a:t>7</a:t>
            </a:r>
            <a:r>
              <a:rPr lang="en-US" dirty="0" smtClean="0">
                <a:ea typeface="Verdana" panose="020B0604030504040204" pitchFamily="34" charset="0"/>
                <a:cs typeface="Arial" panose="020B0604020202020204" pitchFamily="34" charset="0"/>
              </a:rPr>
              <a:t>UZ</a:t>
            </a:r>
          </a:p>
          <a:p>
            <a:r>
              <a:rPr lang="en-US" dirty="0" smtClean="0">
                <a:ea typeface="Verdana" panose="020B0604030504040204" pitchFamily="34" charset="0"/>
                <a:cs typeface="Arial" panose="020B0604020202020204" pitchFamily="34" charset="0"/>
              </a:rPr>
              <a:t>We’re stuck in a loop!</a:t>
            </a:r>
            <a:endParaRPr lang="en-US" dirty="0"/>
          </a:p>
        </p:txBody>
      </p:sp>
      <p:cxnSp>
        <p:nvCxnSpPr>
          <p:cNvPr id="18" name="Straight Connector 17"/>
          <p:cNvCxnSpPr/>
          <p:nvPr/>
        </p:nvCxnSpPr>
        <p:spPr>
          <a:xfrm>
            <a:off x="5312229" y="5246903"/>
            <a:ext cx="370114"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5682343" y="2079165"/>
            <a:ext cx="0" cy="316773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4245429" y="2079165"/>
            <a:ext cx="143691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6839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 A</a:t>
            </a:r>
            <a:r>
              <a:rPr lang="en-US" baseline="-25000" dirty="0" smtClean="0"/>
              <a:t>7</a:t>
            </a:r>
            <a:r>
              <a:rPr lang="en-US" dirty="0" smtClean="0"/>
              <a:t> before A</a:t>
            </a:r>
            <a:r>
              <a:rPr lang="en-US" baseline="-25000" dirty="0" smtClean="0"/>
              <a:t>9</a:t>
            </a:r>
            <a:endParaRPr lang="en-US" baseline="-25000" dirty="0"/>
          </a:p>
        </p:txBody>
      </p:sp>
      <p:sp>
        <p:nvSpPr>
          <p:cNvPr id="5" name="Rectangle 4"/>
          <p:cNvSpPr/>
          <p:nvPr/>
        </p:nvSpPr>
        <p:spPr>
          <a:xfrm>
            <a:off x="2046129" y="1735646"/>
            <a:ext cx="2020105" cy="2554545"/>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ea typeface="Verdana" panose="020B0604030504040204" pitchFamily="34" charset="0"/>
                <a:cs typeface="Arial" panose="020B0604020202020204" pitchFamily="34" charset="0"/>
              </a:rPr>
              <a:t>U</a:t>
            </a:r>
            <a:r>
              <a:rPr lang="el-GR" sz="3200" dirty="0" smtClean="0">
                <a:ea typeface="Verdana" panose="020B0604030504040204" pitchFamily="34" charset="0"/>
                <a:cs typeface="Arial" panose="020B0604020202020204" pitchFamily="34" charset="0"/>
              </a:rPr>
              <a:t> </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8</a:t>
            </a:r>
            <a:r>
              <a:rPr lang="en-US" sz="3200" dirty="0" smtClean="0">
                <a:ea typeface="Verdana" panose="020B0604030504040204" pitchFamily="34" charset="0"/>
                <a:cs typeface="Arial" panose="020B0604020202020204" pitchFamily="34" charset="0"/>
              </a:rPr>
              <a:t>X</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8</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15</a:t>
            </a:r>
            <a:r>
              <a:rPr lang="en-US" sz="3200" dirty="0" smtClean="0">
                <a:ea typeface="Verdana" panose="020B0604030504040204" pitchFamily="34" charset="0"/>
                <a:cs typeface="Arial" panose="020B0604020202020204" pitchFamily="34" charset="0"/>
              </a:rPr>
              <a:t>Y</a:t>
            </a:r>
            <a:r>
              <a:rPr lang="el-GR" sz="3200" dirty="0" smtClean="0">
                <a:ea typeface="Verdana" panose="020B0604030504040204" pitchFamily="34" charset="0"/>
                <a:cs typeface="Arial" panose="020B0604020202020204" pitchFamily="34" charset="0"/>
              </a:rPr>
              <a:t> </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9</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7</a:t>
            </a:r>
            <a:r>
              <a:rPr lang="en-US" sz="3200" dirty="0" smtClean="0">
                <a:ea typeface="Verdana" panose="020B0604030504040204" pitchFamily="34" charset="0"/>
                <a:cs typeface="Arial" panose="020B0604020202020204" pitchFamily="34" charset="0"/>
              </a:rPr>
              <a:t>Z</a:t>
            </a:r>
          </a:p>
        </p:txBody>
      </p:sp>
      <p:cxnSp>
        <p:nvCxnSpPr>
          <p:cNvPr id="7" name="Straight Arrow Connector 6"/>
          <p:cNvCxnSpPr/>
          <p:nvPr/>
        </p:nvCxnSpPr>
        <p:spPr>
          <a:xfrm flipH="1">
            <a:off x="3875313" y="2536370"/>
            <a:ext cx="56605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41371" y="2351704"/>
            <a:ext cx="4049485" cy="1200329"/>
          </a:xfrm>
          <a:prstGeom prst="rect">
            <a:avLst/>
          </a:prstGeom>
          <a:noFill/>
        </p:spPr>
        <p:txBody>
          <a:bodyPr wrap="square" rtlCol="0">
            <a:spAutoFit/>
          </a:bodyPr>
          <a:lstStyle/>
          <a:p>
            <a:r>
              <a:rPr lang="en-US" dirty="0" smtClean="0"/>
              <a:t>This rule is not in ascending order. Before processing A</a:t>
            </a:r>
            <a:r>
              <a:rPr lang="en-US" baseline="-25000" dirty="0" smtClean="0">
                <a:ea typeface="Verdana" panose="020B0604030504040204" pitchFamily="34" charset="0"/>
                <a:cs typeface="Arial" panose="020B0604020202020204" pitchFamily="34" charset="0"/>
              </a:rPr>
              <a:t>9</a:t>
            </a:r>
            <a:r>
              <a:rPr lang="en-US" dirty="0" smtClean="0"/>
              <a:t> we must process S – A</a:t>
            </a:r>
            <a:r>
              <a:rPr lang="en-US" baseline="-25000" dirty="0" smtClean="0"/>
              <a:t>8</a:t>
            </a:r>
            <a:r>
              <a:rPr lang="en-US" dirty="0" smtClean="0"/>
              <a:t> (put them in ascending order). Earlier we showed how to eliminate left-recursion.</a:t>
            </a:r>
            <a:endParaRPr lang="en-US" dirty="0"/>
          </a:p>
        </p:txBody>
      </p:sp>
    </p:spTree>
    <p:extLst>
      <p:ext uri="{BB962C8B-B14F-4D97-AF65-F5344CB8AC3E}">
        <p14:creationId xmlns:p14="http://schemas.microsoft.com/office/powerpoint/2010/main" val="2074178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k-1 substitutions</a:t>
            </a:r>
            <a:endParaRPr lang="en-US" dirty="0"/>
          </a:p>
        </p:txBody>
      </p:sp>
      <p:sp>
        <p:nvSpPr>
          <p:cNvPr id="3" name="Slide Number Placeholder 2"/>
          <p:cNvSpPr>
            <a:spLocks noGrp="1"/>
          </p:cNvSpPr>
          <p:nvPr>
            <p:ph type="sldNum" sz="quarter" idx="12"/>
          </p:nvPr>
        </p:nvSpPr>
        <p:spPr/>
        <p:txBody>
          <a:bodyPr/>
          <a:lstStyle/>
          <a:p>
            <a:fld id="{04880772-6C15-43D4-94DB-7DA07CA64C43}" type="slidenum">
              <a:rPr lang="en-US" smtClean="0"/>
              <a:t>36</a:t>
            </a:fld>
            <a:endParaRPr lang="en-US"/>
          </a:p>
        </p:txBody>
      </p:sp>
      <p:sp>
        <p:nvSpPr>
          <p:cNvPr id="4" name="Rectangle 3"/>
          <p:cNvSpPr/>
          <p:nvPr/>
        </p:nvSpPr>
        <p:spPr>
          <a:xfrm>
            <a:off x="1178026" y="1429944"/>
            <a:ext cx="1569660" cy="3539430"/>
          </a:xfrm>
          <a:prstGeom prst="rect">
            <a:avLst/>
          </a:prstGeom>
        </p:spPr>
        <p:txBody>
          <a:bodyPr wrap="none">
            <a:spAutoFit/>
          </a:bodyPr>
          <a:lstStyle/>
          <a:p>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1</a:t>
            </a:r>
            <a:r>
              <a:rPr lang="en-US" sz="2400" dirty="0" smtClean="0">
                <a:latin typeface="Arial" panose="020B0604020202020204" pitchFamily="34" charset="0"/>
                <a:ea typeface="Verdana" panose="020B0604030504040204" pitchFamily="34" charset="0"/>
                <a:cs typeface="Arial" panose="020B0604020202020204" pitchFamily="34" charset="0"/>
              </a:rPr>
              <a:t> </a:t>
            </a:r>
            <a:r>
              <a:rPr lang="en-US" sz="2400" dirty="0">
                <a:latin typeface="Arial" panose="020B0604020202020204" pitchFamily="34" charset="0"/>
                <a:ea typeface="Verdana" panose="020B0604030504040204" pitchFamily="34" charset="0"/>
                <a:cs typeface="Arial" panose="020B0604020202020204" pitchFamily="34" charset="0"/>
              </a:rPr>
              <a:t>→</a:t>
            </a:r>
            <a:r>
              <a:rPr lang="en-US" sz="2400" dirty="0">
                <a:ea typeface="Verdana" panose="020B0604030504040204" pitchFamily="34" charset="0"/>
                <a:cs typeface="Arial" panose="020B0604020202020204" pitchFamily="34" charset="0"/>
              </a:rPr>
              <a:t> </a:t>
            </a:r>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2</a:t>
            </a:r>
            <a:r>
              <a:rPr lang="en-US" sz="2400" dirty="0" smtClean="0">
                <a:ea typeface="Verdana" panose="020B0604030504040204" pitchFamily="34" charset="0"/>
                <a:cs typeface="Arial" panose="020B0604020202020204" pitchFamily="34" charset="0"/>
              </a:rPr>
              <a:t>X</a:t>
            </a:r>
            <a:r>
              <a:rPr lang="en-US" sz="2400" baseline="-25000" dirty="0" smtClean="0">
                <a:ea typeface="Verdana" panose="020B0604030504040204" pitchFamily="34" charset="0"/>
                <a:cs typeface="Arial" panose="020B0604020202020204" pitchFamily="34" charset="0"/>
              </a:rPr>
              <a:t>1</a:t>
            </a:r>
          </a:p>
          <a:p>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2</a:t>
            </a:r>
            <a:r>
              <a:rPr lang="en-US" sz="2400" dirty="0" smtClean="0">
                <a:latin typeface="Arial" panose="020B0604020202020204" pitchFamily="34" charset="0"/>
                <a:ea typeface="Verdana" panose="020B0604030504040204" pitchFamily="34" charset="0"/>
                <a:cs typeface="Arial" panose="020B0604020202020204" pitchFamily="34" charset="0"/>
              </a:rPr>
              <a:t> </a:t>
            </a:r>
            <a:r>
              <a:rPr lang="en-US" sz="2400" dirty="0">
                <a:latin typeface="Arial" panose="020B0604020202020204" pitchFamily="34" charset="0"/>
                <a:ea typeface="Verdana" panose="020B0604030504040204" pitchFamily="34" charset="0"/>
                <a:cs typeface="Arial" panose="020B0604020202020204" pitchFamily="34" charset="0"/>
              </a:rPr>
              <a:t>→</a:t>
            </a:r>
            <a:r>
              <a:rPr lang="en-US" sz="2400" dirty="0">
                <a:ea typeface="Verdana" panose="020B0604030504040204" pitchFamily="34" charset="0"/>
                <a:cs typeface="Arial" panose="020B0604020202020204" pitchFamily="34" charset="0"/>
              </a:rPr>
              <a:t> </a:t>
            </a:r>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3</a:t>
            </a:r>
            <a:r>
              <a:rPr lang="en-US" sz="2400" dirty="0" smtClean="0">
                <a:ea typeface="Verdana" panose="020B0604030504040204" pitchFamily="34" charset="0"/>
                <a:cs typeface="Arial" panose="020B0604020202020204" pitchFamily="34" charset="0"/>
              </a:rPr>
              <a:t>X</a:t>
            </a:r>
            <a:r>
              <a:rPr lang="en-US" sz="2400" baseline="-25000" dirty="0" smtClean="0">
                <a:ea typeface="Verdana" panose="020B0604030504040204" pitchFamily="34" charset="0"/>
                <a:cs typeface="Arial" panose="020B0604020202020204" pitchFamily="34" charset="0"/>
              </a:rPr>
              <a:t>2</a:t>
            </a:r>
            <a:endParaRPr lang="en-US" sz="2400" dirty="0" smtClean="0">
              <a:ea typeface="Verdana" panose="020B0604030504040204" pitchFamily="34" charset="0"/>
              <a:cs typeface="Arial" panose="020B0604020202020204" pitchFamily="34" charset="0"/>
            </a:endParaRPr>
          </a:p>
          <a:p>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3</a:t>
            </a:r>
            <a:r>
              <a:rPr lang="en-US" sz="2400" dirty="0" smtClean="0">
                <a:latin typeface="Arial" panose="020B0604020202020204" pitchFamily="34" charset="0"/>
                <a:ea typeface="Verdana" panose="020B0604030504040204" pitchFamily="34" charset="0"/>
                <a:cs typeface="Arial" panose="020B0604020202020204" pitchFamily="34" charset="0"/>
              </a:rPr>
              <a:t> </a:t>
            </a:r>
            <a:r>
              <a:rPr lang="en-US" sz="2400" dirty="0">
                <a:latin typeface="Arial" panose="020B0604020202020204" pitchFamily="34" charset="0"/>
                <a:ea typeface="Verdana" panose="020B0604030504040204" pitchFamily="34" charset="0"/>
                <a:cs typeface="Arial" panose="020B0604020202020204" pitchFamily="34" charset="0"/>
              </a:rPr>
              <a:t>→</a:t>
            </a:r>
            <a:r>
              <a:rPr lang="en-US" sz="2400" dirty="0">
                <a:ea typeface="Verdana" panose="020B0604030504040204" pitchFamily="34" charset="0"/>
                <a:cs typeface="Arial" panose="020B0604020202020204" pitchFamily="34" charset="0"/>
              </a:rPr>
              <a:t> </a:t>
            </a:r>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4</a:t>
            </a:r>
            <a:r>
              <a:rPr lang="en-US" sz="2400" dirty="0" smtClean="0">
                <a:ea typeface="Verdana" panose="020B0604030504040204" pitchFamily="34" charset="0"/>
                <a:cs typeface="Arial" panose="020B0604020202020204" pitchFamily="34" charset="0"/>
              </a:rPr>
              <a:t>X</a:t>
            </a:r>
            <a:r>
              <a:rPr lang="en-US" sz="2400" baseline="-25000" dirty="0" smtClean="0">
                <a:ea typeface="Verdana" panose="020B0604030504040204" pitchFamily="34" charset="0"/>
                <a:cs typeface="Arial" panose="020B0604020202020204" pitchFamily="34" charset="0"/>
              </a:rPr>
              <a:t>3</a:t>
            </a:r>
          </a:p>
          <a:p>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4</a:t>
            </a:r>
            <a:r>
              <a:rPr lang="en-US" sz="2400" dirty="0" smtClean="0">
                <a:latin typeface="Arial" panose="020B0604020202020204" pitchFamily="34" charset="0"/>
                <a:ea typeface="Verdana" panose="020B0604030504040204" pitchFamily="34" charset="0"/>
                <a:cs typeface="Arial" panose="020B0604020202020204" pitchFamily="34" charset="0"/>
              </a:rPr>
              <a:t> </a:t>
            </a:r>
            <a:r>
              <a:rPr lang="en-US" sz="2400" dirty="0">
                <a:latin typeface="Arial" panose="020B0604020202020204" pitchFamily="34" charset="0"/>
                <a:ea typeface="Verdana" panose="020B0604030504040204" pitchFamily="34" charset="0"/>
                <a:cs typeface="Arial" panose="020B0604020202020204" pitchFamily="34" charset="0"/>
              </a:rPr>
              <a:t>→</a:t>
            </a:r>
            <a:r>
              <a:rPr lang="en-US" sz="2400" dirty="0">
                <a:ea typeface="Verdana" panose="020B0604030504040204" pitchFamily="34" charset="0"/>
                <a:cs typeface="Arial" panose="020B0604020202020204" pitchFamily="34" charset="0"/>
              </a:rPr>
              <a:t> </a:t>
            </a:r>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5</a:t>
            </a:r>
            <a:r>
              <a:rPr lang="en-US" sz="2400" dirty="0" smtClean="0">
                <a:ea typeface="Verdana" panose="020B0604030504040204" pitchFamily="34" charset="0"/>
                <a:cs typeface="Arial" panose="020B0604020202020204" pitchFamily="34" charset="0"/>
              </a:rPr>
              <a:t>X</a:t>
            </a:r>
            <a:r>
              <a:rPr lang="en-US" sz="2400" baseline="-25000" dirty="0" smtClean="0">
                <a:ea typeface="Verdana" panose="020B0604030504040204" pitchFamily="34" charset="0"/>
                <a:cs typeface="Arial" panose="020B0604020202020204" pitchFamily="34" charset="0"/>
              </a:rPr>
              <a:t>4</a:t>
            </a:r>
            <a:endParaRPr lang="en-US" sz="2400" dirty="0" smtClean="0">
              <a:ea typeface="Verdana" panose="020B0604030504040204" pitchFamily="34" charset="0"/>
              <a:cs typeface="Arial" panose="020B0604020202020204" pitchFamily="34" charset="0"/>
            </a:endParaRPr>
          </a:p>
          <a:p>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5</a:t>
            </a:r>
            <a:r>
              <a:rPr lang="en-US" sz="2400" dirty="0" smtClean="0">
                <a:latin typeface="Arial" panose="020B0604020202020204" pitchFamily="34" charset="0"/>
                <a:ea typeface="Verdana" panose="020B0604030504040204" pitchFamily="34" charset="0"/>
                <a:cs typeface="Arial" panose="020B0604020202020204" pitchFamily="34" charset="0"/>
              </a:rPr>
              <a:t> </a:t>
            </a:r>
            <a:r>
              <a:rPr lang="en-US" sz="2400" dirty="0">
                <a:latin typeface="Arial" panose="020B0604020202020204" pitchFamily="34" charset="0"/>
                <a:ea typeface="Verdana" panose="020B0604030504040204" pitchFamily="34" charset="0"/>
                <a:cs typeface="Arial" panose="020B0604020202020204" pitchFamily="34" charset="0"/>
              </a:rPr>
              <a:t>→</a:t>
            </a:r>
            <a:r>
              <a:rPr lang="en-US" sz="2400" dirty="0">
                <a:ea typeface="Verdana" panose="020B0604030504040204" pitchFamily="34" charset="0"/>
                <a:cs typeface="Arial" panose="020B0604020202020204" pitchFamily="34" charset="0"/>
              </a:rPr>
              <a:t> </a:t>
            </a:r>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6</a:t>
            </a:r>
            <a:r>
              <a:rPr lang="en-US" sz="2400" dirty="0" smtClean="0">
                <a:ea typeface="Verdana" panose="020B0604030504040204" pitchFamily="34" charset="0"/>
                <a:cs typeface="Arial" panose="020B0604020202020204" pitchFamily="34" charset="0"/>
              </a:rPr>
              <a:t>X</a:t>
            </a:r>
            <a:r>
              <a:rPr lang="en-US" sz="2400" baseline="-25000" dirty="0" smtClean="0">
                <a:ea typeface="Verdana" panose="020B0604030504040204" pitchFamily="34" charset="0"/>
                <a:cs typeface="Arial" panose="020B0604020202020204" pitchFamily="34" charset="0"/>
              </a:rPr>
              <a:t>4</a:t>
            </a:r>
          </a:p>
          <a:p>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6</a:t>
            </a:r>
            <a:r>
              <a:rPr lang="en-US" sz="2400" dirty="0" smtClean="0">
                <a:latin typeface="Arial" panose="020B0604020202020204" pitchFamily="34" charset="0"/>
                <a:ea typeface="Verdana" panose="020B0604030504040204" pitchFamily="34" charset="0"/>
                <a:cs typeface="Arial" panose="020B0604020202020204" pitchFamily="34" charset="0"/>
              </a:rPr>
              <a:t> </a:t>
            </a:r>
            <a:r>
              <a:rPr lang="en-US" sz="2400" dirty="0">
                <a:latin typeface="Arial" panose="020B0604020202020204" pitchFamily="34" charset="0"/>
                <a:ea typeface="Verdana" panose="020B0604030504040204" pitchFamily="34" charset="0"/>
                <a:cs typeface="Arial" panose="020B0604020202020204" pitchFamily="34" charset="0"/>
              </a:rPr>
              <a:t>→</a:t>
            </a:r>
            <a:r>
              <a:rPr lang="en-US" sz="2400" dirty="0">
                <a:ea typeface="Verdana" panose="020B0604030504040204" pitchFamily="34" charset="0"/>
                <a:cs typeface="Arial" panose="020B0604020202020204" pitchFamily="34" charset="0"/>
              </a:rPr>
              <a:t> </a:t>
            </a:r>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7</a:t>
            </a:r>
            <a:r>
              <a:rPr lang="en-US" sz="2400" dirty="0" smtClean="0">
                <a:ea typeface="Verdana" panose="020B0604030504040204" pitchFamily="34" charset="0"/>
                <a:cs typeface="Arial" panose="020B0604020202020204" pitchFamily="34" charset="0"/>
              </a:rPr>
              <a:t>X</a:t>
            </a:r>
            <a:r>
              <a:rPr lang="en-US" sz="2400" baseline="-25000" dirty="0" smtClean="0">
                <a:ea typeface="Verdana" panose="020B0604030504040204" pitchFamily="34" charset="0"/>
                <a:cs typeface="Arial" panose="020B0604020202020204" pitchFamily="34" charset="0"/>
              </a:rPr>
              <a:t>5</a:t>
            </a:r>
            <a:r>
              <a:rPr lang="el-GR" sz="2400" dirty="0" smtClean="0">
                <a:ea typeface="Verdana" panose="020B0604030504040204" pitchFamily="34" charset="0"/>
                <a:cs typeface="Arial" panose="020B0604020202020204" pitchFamily="34" charset="0"/>
              </a:rPr>
              <a:t> </a:t>
            </a:r>
            <a:endParaRPr lang="en-US" sz="2400" dirty="0" smtClean="0">
              <a:ea typeface="Verdana" panose="020B0604030504040204" pitchFamily="34" charset="0"/>
              <a:cs typeface="Arial" panose="020B0604020202020204" pitchFamily="34" charset="0"/>
            </a:endParaRPr>
          </a:p>
          <a:p>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7</a:t>
            </a:r>
            <a:r>
              <a:rPr lang="en-US" sz="2400" dirty="0" smtClean="0">
                <a:latin typeface="Arial" panose="020B0604020202020204" pitchFamily="34" charset="0"/>
                <a:ea typeface="Verdana" panose="020B0604030504040204" pitchFamily="34" charset="0"/>
                <a:cs typeface="Arial" panose="020B0604020202020204" pitchFamily="34" charset="0"/>
              </a:rPr>
              <a:t> </a:t>
            </a:r>
            <a:r>
              <a:rPr lang="en-US" sz="2400" dirty="0">
                <a:latin typeface="Arial" panose="020B0604020202020204" pitchFamily="34" charset="0"/>
                <a:ea typeface="Verdana" panose="020B0604030504040204" pitchFamily="34" charset="0"/>
                <a:cs typeface="Arial" panose="020B0604020202020204" pitchFamily="34" charset="0"/>
              </a:rPr>
              <a:t>→</a:t>
            </a:r>
            <a:r>
              <a:rPr lang="en-US" sz="2400" dirty="0">
                <a:ea typeface="Verdana" panose="020B0604030504040204" pitchFamily="34" charset="0"/>
                <a:cs typeface="Arial" panose="020B0604020202020204" pitchFamily="34" charset="0"/>
              </a:rPr>
              <a:t> </a:t>
            </a:r>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8</a:t>
            </a:r>
            <a:r>
              <a:rPr lang="en-US" sz="2400" dirty="0" smtClean="0">
                <a:ea typeface="Verdana" panose="020B0604030504040204" pitchFamily="34" charset="0"/>
                <a:cs typeface="Arial" panose="020B0604020202020204" pitchFamily="34" charset="0"/>
              </a:rPr>
              <a:t>X</a:t>
            </a:r>
            <a:r>
              <a:rPr lang="en-US" sz="2400" baseline="-25000" dirty="0" smtClean="0">
                <a:ea typeface="Verdana" panose="020B0604030504040204" pitchFamily="34" charset="0"/>
                <a:cs typeface="Arial" panose="020B0604020202020204" pitchFamily="34" charset="0"/>
              </a:rPr>
              <a:t>6</a:t>
            </a:r>
            <a:endParaRPr lang="en-US" sz="2400" dirty="0" smtClean="0">
              <a:ea typeface="Verdana" panose="020B0604030504040204" pitchFamily="34" charset="0"/>
              <a:cs typeface="Arial" panose="020B0604020202020204" pitchFamily="34" charset="0"/>
            </a:endParaRPr>
          </a:p>
          <a:p>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8</a:t>
            </a:r>
            <a:r>
              <a:rPr lang="en-US" sz="2400" dirty="0" smtClean="0">
                <a:latin typeface="Arial" panose="020B0604020202020204" pitchFamily="34" charset="0"/>
                <a:ea typeface="Verdana" panose="020B0604030504040204" pitchFamily="34" charset="0"/>
                <a:cs typeface="Arial" panose="020B0604020202020204" pitchFamily="34" charset="0"/>
              </a:rPr>
              <a:t> </a:t>
            </a:r>
            <a:r>
              <a:rPr lang="en-US" sz="2400" dirty="0">
                <a:latin typeface="Arial" panose="020B0604020202020204" pitchFamily="34" charset="0"/>
                <a:ea typeface="Verdana" panose="020B0604030504040204" pitchFamily="34" charset="0"/>
                <a:cs typeface="Arial" panose="020B0604020202020204" pitchFamily="34" charset="0"/>
              </a:rPr>
              <a:t>→</a:t>
            </a:r>
            <a:r>
              <a:rPr lang="en-US" sz="2400" dirty="0">
                <a:ea typeface="Verdana" panose="020B0604030504040204" pitchFamily="34" charset="0"/>
                <a:cs typeface="Arial" panose="020B0604020202020204" pitchFamily="34" charset="0"/>
              </a:rPr>
              <a:t> </a:t>
            </a:r>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9</a:t>
            </a:r>
            <a:r>
              <a:rPr lang="en-US" sz="2400" dirty="0" smtClean="0">
                <a:ea typeface="Verdana" panose="020B0604030504040204" pitchFamily="34" charset="0"/>
                <a:cs typeface="Arial" panose="020B0604020202020204" pitchFamily="34" charset="0"/>
              </a:rPr>
              <a:t>X</a:t>
            </a:r>
            <a:r>
              <a:rPr lang="en-US" sz="2400" baseline="-25000" dirty="0" smtClean="0">
                <a:ea typeface="Verdana" panose="020B0604030504040204" pitchFamily="34" charset="0"/>
                <a:cs typeface="Arial" panose="020B0604020202020204" pitchFamily="34" charset="0"/>
              </a:rPr>
              <a:t>7</a:t>
            </a:r>
            <a:endParaRPr lang="en-US" sz="2400" dirty="0" smtClean="0">
              <a:ea typeface="Verdana" panose="020B0604030504040204" pitchFamily="34" charset="0"/>
              <a:cs typeface="Arial" panose="020B0604020202020204" pitchFamily="34" charset="0"/>
            </a:endParaRPr>
          </a:p>
          <a:p>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9</a:t>
            </a:r>
            <a:r>
              <a:rPr lang="en-US" sz="2400" dirty="0" smtClean="0">
                <a:latin typeface="Arial" panose="020B0604020202020204" pitchFamily="34" charset="0"/>
                <a:ea typeface="Verdana" panose="020B0604030504040204" pitchFamily="34" charset="0"/>
                <a:cs typeface="Arial" panose="020B0604020202020204" pitchFamily="34" charset="0"/>
              </a:rPr>
              <a:t> </a:t>
            </a:r>
            <a:r>
              <a:rPr lang="en-US" sz="2400" dirty="0">
                <a:latin typeface="Arial" panose="020B0604020202020204" pitchFamily="34" charset="0"/>
                <a:ea typeface="Verdana" panose="020B0604030504040204" pitchFamily="34" charset="0"/>
                <a:cs typeface="Arial" panose="020B0604020202020204" pitchFamily="34" charset="0"/>
              </a:rPr>
              <a:t>→</a:t>
            </a:r>
            <a:r>
              <a:rPr lang="en-US" sz="2400" dirty="0">
                <a:ea typeface="Verdana" panose="020B0604030504040204" pitchFamily="34" charset="0"/>
                <a:cs typeface="Arial" panose="020B0604020202020204" pitchFamily="34" charset="0"/>
              </a:rPr>
              <a:t> </a:t>
            </a:r>
            <a:r>
              <a:rPr lang="en-US" sz="2400" dirty="0" smtClean="0">
                <a:ea typeface="Verdana" panose="020B0604030504040204" pitchFamily="34" charset="0"/>
                <a:cs typeface="Arial" panose="020B0604020202020204" pitchFamily="34" charset="0"/>
              </a:rPr>
              <a:t>A</a:t>
            </a:r>
            <a:r>
              <a:rPr lang="en-US" sz="2400" baseline="-25000" dirty="0" smtClean="0">
                <a:ea typeface="Verdana" panose="020B0604030504040204" pitchFamily="34" charset="0"/>
                <a:cs typeface="Arial" panose="020B0604020202020204" pitchFamily="34" charset="0"/>
              </a:rPr>
              <a:t>1</a:t>
            </a:r>
            <a:r>
              <a:rPr lang="en-US" sz="2400" dirty="0" smtClean="0">
                <a:ea typeface="Verdana" panose="020B0604030504040204" pitchFamily="34" charset="0"/>
                <a:cs typeface="Arial" panose="020B0604020202020204" pitchFamily="34" charset="0"/>
              </a:rPr>
              <a:t>X</a:t>
            </a:r>
            <a:r>
              <a:rPr lang="en-US" sz="2400" baseline="-25000" dirty="0" smtClean="0">
                <a:ea typeface="Verdana" panose="020B0604030504040204" pitchFamily="34" charset="0"/>
                <a:cs typeface="Arial" panose="020B0604020202020204" pitchFamily="34" charset="0"/>
              </a:rPr>
              <a:t>8</a:t>
            </a:r>
            <a:endParaRPr lang="en-US" sz="2400" dirty="0" smtClean="0">
              <a:ea typeface="Verdana" panose="020B0604030504040204" pitchFamily="34" charset="0"/>
              <a:cs typeface="Arial" panose="020B0604020202020204" pitchFamily="34" charset="0"/>
            </a:endParaRPr>
          </a:p>
        </p:txBody>
      </p:sp>
      <p:cxnSp>
        <p:nvCxnSpPr>
          <p:cNvPr id="6" name="Straight Arrow Connector 5"/>
          <p:cNvCxnSpPr/>
          <p:nvPr/>
        </p:nvCxnSpPr>
        <p:spPr>
          <a:xfrm flipV="1">
            <a:off x="2093448" y="4846264"/>
            <a:ext cx="0" cy="2703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905148" y="5116654"/>
            <a:ext cx="6084421" cy="1477328"/>
          </a:xfrm>
          <a:prstGeom prst="rect">
            <a:avLst/>
          </a:prstGeom>
          <a:noFill/>
        </p:spPr>
        <p:txBody>
          <a:bodyPr wrap="square" rtlCol="0">
            <a:spAutoFit/>
          </a:bodyPr>
          <a:lstStyle/>
          <a:p>
            <a:r>
              <a:rPr lang="en-US" dirty="0" smtClean="0"/>
              <a:t>Replace this with the rhs of </a:t>
            </a:r>
            <a:r>
              <a:rPr lang="en-US" dirty="0" smtClean="0">
                <a:ea typeface="Verdana" panose="020B0604030504040204" pitchFamily="34" charset="0"/>
                <a:cs typeface="Arial" panose="020B0604020202020204" pitchFamily="34" charset="0"/>
              </a:rPr>
              <a:t>S</a:t>
            </a:r>
            <a:r>
              <a:rPr lang="en-US" dirty="0" smtClean="0"/>
              <a:t>. Now we have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latin typeface="Arial" panose="020B0604020202020204" pitchFamily="34" charset="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X</a:t>
            </a:r>
            <a:r>
              <a:rPr lang="en-US" baseline="-25000" dirty="0">
                <a:ea typeface="Verdana" panose="020B0604030504040204" pitchFamily="34" charset="0"/>
                <a:cs typeface="Arial" panose="020B0604020202020204" pitchFamily="34" charset="0"/>
              </a:rPr>
              <a:t>1</a:t>
            </a:r>
            <a:r>
              <a:rPr lang="en-US" dirty="0" smtClean="0">
                <a:sym typeface="Wingdings" panose="05000000000000000000" pitchFamily="2" charset="2"/>
              </a:rPr>
              <a:t> so replace </a:t>
            </a:r>
            <a:r>
              <a:rPr lang="en-US" dirty="0" smtClean="0">
                <a:ea typeface="Verdana" panose="020B0604030504040204" pitchFamily="34" charset="0"/>
                <a:cs typeface="Arial" panose="020B0604020202020204" pitchFamily="34" charset="0"/>
              </a:rPr>
              <a:t>A</a:t>
            </a:r>
            <a:r>
              <a:rPr lang="en-US" dirty="0" smtClean="0">
                <a:sym typeface="Wingdings" panose="05000000000000000000" pitchFamily="2" charset="2"/>
              </a:rPr>
              <a:t> with the rhs of A. Now we have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latin typeface="Arial" panose="020B0604020202020204" pitchFamily="34" charset="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X</a:t>
            </a:r>
            <a:r>
              <a:rPr lang="en-US" baseline="-25000" dirty="0" smtClean="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X</a:t>
            </a:r>
            <a:r>
              <a:rPr lang="en-US" baseline="-25000" dirty="0" smtClean="0">
                <a:ea typeface="Verdana" panose="020B0604030504040204" pitchFamily="34" charset="0"/>
                <a:cs typeface="Arial" panose="020B0604020202020204" pitchFamily="34" charset="0"/>
              </a:rPr>
              <a:t>1</a:t>
            </a:r>
            <a:r>
              <a:rPr lang="en-US" dirty="0" smtClean="0">
                <a:sym typeface="Wingdings" panose="05000000000000000000" pitchFamily="2" charset="2"/>
              </a:rPr>
              <a:t> so replace B … and so forth. </a:t>
            </a:r>
            <a:br>
              <a:rPr lang="en-US" dirty="0" smtClean="0">
                <a:sym typeface="Wingdings" panose="05000000000000000000" pitchFamily="2" charset="2"/>
              </a:rPr>
            </a:br>
            <a:r>
              <a:rPr lang="en-US" dirty="0" smtClean="0">
                <a:sym typeface="Wingdings" panose="05000000000000000000" pitchFamily="2" charset="2"/>
              </a:rPr>
              <a:t>In the worst case, for rule </a:t>
            </a:r>
            <a:r>
              <a:rPr lang="en-US" dirty="0" err="1" smtClean="0">
                <a:sym typeface="Wingdings" panose="05000000000000000000" pitchFamily="2" charset="2"/>
              </a:rPr>
              <a:t>A</a:t>
            </a:r>
            <a:r>
              <a:rPr lang="en-US" baseline="-25000" dirty="0" err="1" smtClean="0">
                <a:ea typeface="Verdana" panose="020B0604030504040204" pitchFamily="34" charset="0"/>
                <a:cs typeface="Arial" panose="020B0604020202020204" pitchFamily="34" charset="0"/>
              </a:rPr>
              <a:t>k</a:t>
            </a:r>
            <a:r>
              <a:rPr lang="en-US" dirty="0" smtClean="0">
                <a:sym typeface="Wingdings" panose="05000000000000000000" pitchFamily="2" charset="2"/>
              </a:rPr>
              <a:t> we will need to make k-1 substitutions. </a:t>
            </a:r>
            <a:endParaRPr lang="en-US" dirty="0"/>
          </a:p>
        </p:txBody>
      </p:sp>
    </p:spTree>
    <p:extLst>
      <p:ext uri="{BB962C8B-B14F-4D97-AF65-F5344CB8AC3E}">
        <p14:creationId xmlns:p14="http://schemas.microsoft.com/office/powerpoint/2010/main" val="591899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Step 3 to our Grammar</a:t>
            </a:r>
            <a:endParaRPr lang="en-US" dirty="0"/>
          </a:p>
        </p:txBody>
      </p:sp>
      <p:sp>
        <p:nvSpPr>
          <p:cNvPr id="3" name="Content Placeholder 2"/>
          <p:cNvSpPr>
            <a:spLocks noGrp="1"/>
          </p:cNvSpPr>
          <p:nvPr>
            <p:ph idx="1"/>
          </p:nvPr>
        </p:nvSpPr>
        <p:spPr>
          <a:xfrm>
            <a:off x="457200" y="1600201"/>
            <a:ext cx="8229600" cy="742949"/>
          </a:xfrm>
        </p:spPr>
        <p:txBody>
          <a:bodyPr/>
          <a:lstStyle/>
          <a:p>
            <a:pPr marL="0" indent="0">
              <a:buNone/>
            </a:pPr>
            <a:r>
              <a:rPr lang="en-US" dirty="0" smtClean="0"/>
              <a:t>Modify the rules with k &gt; j:</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37</a:t>
            </a:fld>
            <a:endParaRPr lang="en-US"/>
          </a:p>
        </p:txBody>
      </p:sp>
      <p:sp>
        <p:nvSpPr>
          <p:cNvPr id="7" name="Rectangle 6"/>
          <p:cNvSpPr/>
          <p:nvPr/>
        </p:nvSpPr>
        <p:spPr>
          <a:xfrm>
            <a:off x="2669575" y="2585209"/>
            <a:ext cx="1911101" cy="2554545"/>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a:t>
            </a:r>
            <a:r>
              <a:rPr lang="en-US" sz="3200" baseline="-25000" dirty="0">
                <a:ea typeface="Verdana" panose="020B0604030504040204" pitchFamily="34" charset="0"/>
                <a:cs typeface="Arial" panose="020B0604020202020204" pitchFamily="34" charset="0"/>
              </a:rPr>
              <a:t>4 </a:t>
            </a:r>
            <a:r>
              <a:rPr lang="en-US" sz="3200" dirty="0" smtClean="0">
                <a:ea typeface="Verdana" panose="020B0604030504040204" pitchFamily="34" charset="0"/>
                <a:cs typeface="Arial" panose="020B0604020202020204" pitchFamily="34" charset="0"/>
              </a:rPr>
              <a:t>S</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sp>
        <p:nvSpPr>
          <p:cNvPr id="9" name="Right Brace 8"/>
          <p:cNvSpPr/>
          <p:nvPr/>
        </p:nvSpPr>
        <p:spPr>
          <a:xfrm>
            <a:off x="4664032" y="2686050"/>
            <a:ext cx="388028" cy="92583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5052060" y="2964299"/>
            <a:ext cx="3182538" cy="369332"/>
          </a:xfrm>
          <a:prstGeom prst="rect">
            <a:avLst/>
          </a:prstGeom>
          <a:noFill/>
        </p:spPr>
        <p:txBody>
          <a:bodyPr wrap="none" rtlCol="0">
            <a:spAutoFit/>
          </a:bodyPr>
          <a:lstStyle/>
          <a:p>
            <a:r>
              <a:rPr lang="en-US" dirty="0" smtClean="0"/>
              <a:t>Already in order: 1 &lt; 2 and 2 &lt; 4</a:t>
            </a:r>
            <a:endParaRPr lang="en-US" dirty="0"/>
          </a:p>
        </p:txBody>
      </p:sp>
    </p:spTree>
    <p:extLst>
      <p:ext uri="{BB962C8B-B14F-4D97-AF65-F5344CB8AC3E}">
        <p14:creationId xmlns:p14="http://schemas.microsoft.com/office/powerpoint/2010/main" val="1767687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k = j</a:t>
            </a:r>
            <a:endParaRPr lang="en-US" dirty="0"/>
          </a:p>
        </p:txBody>
      </p:sp>
      <p:sp>
        <p:nvSpPr>
          <p:cNvPr id="4" name="Content Placeholder 3"/>
          <p:cNvSpPr>
            <a:spLocks noGrp="1"/>
          </p:cNvSpPr>
          <p:nvPr>
            <p:ph idx="1"/>
          </p:nvPr>
        </p:nvSpPr>
        <p:spPr/>
        <p:txBody>
          <a:bodyPr>
            <a:normAutofit/>
          </a:bodyPr>
          <a:lstStyle/>
          <a:p>
            <a:r>
              <a:rPr lang="en-US" dirty="0" smtClean="0"/>
              <a:t>The grammar may have some left-recursive rules; that is, rules like this: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err="1" smtClean="0">
                <a:ea typeface="Verdana" panose="020B0604030504040204" pitchFamily="34" charset="0"/>
                <a:cs typeface="Arial" panose="020B0604020202020204" pitchFamily="34" charset="0"/>
              </a:rPr>
              <a:t>X</a:t>
            </a:r>
            <a:r>
              <a:rPr lang="el-GR" dirty="0" smtClean="0">
                <a:ea typeface="Verdana" panose="020B0604030504040204" pitchFamily="34" charset="0"/>
                <a:cs typeface="Arial" panose="020B0604020202020204" pitchFamily="34" charset="0"/>
              </a:rPr>
              <a:t> </a:t>
            </a:r>
            <a:endParaRPr lang="en-US" dirty="0" smtClean="0"/>
          </a:p>
          <a:p>
            <a:r>
              <a:rPr lang="en-US" dirty="0" smtClean="0"/>
              <a:t>We want to eliminate the left-recursion.</a:t>
            </a:r>
          </a:p>
          <a:p>
            <a:r>
              <a:rPr lang="en-US" dirty="0" smtClean="0"/>
              <a:t>See the earlier slides for how to eliminate left recursion.</a:t>
            </a:r>
          </a:p>
        </p:txBody>
      </p:sp>
      <p:sp>
        <p:nvSpPr>
          <p:cNvPr id="3" name="Slide Number Placeholder 2"/>
          <p:cNvSpPr>
            <a:spLocks noGrp="1"/>
          </p:cNvSpPr>
          <p:nvPr>
            <p:ph type="sldNum" sz="quarter" idx="12"/>
          </p:nvPr>
        </p:nvSpPr>
        <p:spPr/>
        <p:txBody>
          <a:bodyPr/>
          <a:lstStyle/>
          <a:p>
            <a:fld id="{04880772-6C15-43D4-94DB-7DA07CA64C43}" type="slidenum">
              <a:rPr lang="en-US" smtClean="0"/>
              <a:t>38</a:t>
            </a:fld>
            <a:endParaRPr lang="en-US"/>
          </a:p>
        </p:txBody>
      </p:sp>
    </p:spTree>
    <p:extLst>
      <p:ext uri="{BB962C8B-B14F-4D97-AF65-F5344CB8AC3E}">
        <p14:creationId xmlns:p14="http://schemas.microsoft.com/office/powerpoint/2010/main" val="2533635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Apply Case 1 and Case 2 processing to S, then A, then …</a:t>
            </a:r>
            <a:endParaRPr lang="en-US" dirty="0"/>
          </a:p>
        </p:txBody>
      </p:sp>
      <p:sp>
        <p:nvSpPr>
          <p:cNvPr id="3" name="Content Placeholder 2"/>
          <p:cNvSpPr>
            <a:spLocks noGrp="1"/>
          </p:cNvSpPr>
          <p:nvPr>
            <p:ph idx="1"/>
          </p:nvPr>
        </p:nvSpPr>
        <p:spPr>
          <a:xfrm>
            <a:off x="457200" y="1915894"/>
            <a:ext cx="8229600" cy="3929743"/>
          </a:xfrm>
        </p:spPr>
        <p:txBody>
          <a:bodyPr/>
          <a:lstStyle/>
          <a:p>
            <a:r>
              <a:rPr lang="en-US" dirty="0" smtClean="0"/>
              <a:t>The previous slides for Step 3 might be a bit misleading. They seem to say: “</a:t>
            </a:r>
            <a:r>
              <a:rPr lang="en-US" dirty="0"/>
              <a:t>F</a:t>
            </a:r>
            <a:r>
              <a:rPr lang="en-US" dirty="0" smtClean="0"/>
              <a:t>irst process all rules where k &gt; j and then process all rules where k = j.” That is incorrect.</a:t>
            </a:r>
          </a:p>
          <a:p>
            <a:r>
              <a:rPr lang="en-US" dirty="0" smtClean="0"/>
              <a:t>Start at S and ensure it is in ascending order. Only after you’ve put S in ascending order do you process A. And so forth. </a:t>
            </a:r>
            <a:endParaRPr lang="en-US" dirty="0"/>
          </a:p>
        </p:txBody>
      </p:sp>
    </p:spTree>
    <p:extLst>
      <p:ext uri="{BB962C8B-B14F-4D97-AF65-F5344CB8AC3E}">
        <p14:creationId xmlns:p14="http://schemas.microsoft.com/office/powerpoint/2010/main" val="2019948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Example of a grammar not in </a:t>
            </a:r>
            <a:br>
              <a:rPr lang="en-US" dirty="0" smtClean="0"/>
            </a:br>
            <a:r>
              <a:rPr lang="en-US" dirty="0" smtClean="0"/>
              <a:t>Greibach Normal Form</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4</a:t>
            </a:fld>
            <a:endParaRPr lang="en-US"/>
          </a:p>
        </p:txBody>
      </p:sp>
      <p:sp>
        <p:nvSpPr>
          <p:cNvPr id="6" name="Rectangle 5"/>
          <p:cNvSpPr/>
          <p:nvPr/>
        </p:nvSpPr>
        <p:spPr>
          <a:xfrm>
            <a:off x="3733800" y="2590800"/>
            <a:ext cx="1617751" cy="107721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aBc</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B</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endParaRPr lang="en-US" sz="3200" dirty="0"/>
          </a:p>
        </p:txBody>
      </p:sp>
      <p:sp>
        <p:nvSpPr>
          <p:cNvPr id="14" name="TextBox 13"/>
          <p:cNvSpPr txBox="1"/>
          <p:nvPr/>
        </p:nvSpPr>
        <p:spPr>
          <a:xfrm>
            <a:off x="3124200" y="4045446"/>
            <a:ext cx="2950103" cy="369332"/>
          </a:xfrm>
          <a:prstGeom prst="rect">
            <a:avLst/>
          </a:prstGeom>
          <a:noFill/>
        </p:spPr>
        <p:txBody>
          <a:bodyPr wrap="none" rtlCol="0">
            <a:spAutoFit/>
          </a:bodyPr>
          <a:lstStyle/>
          <a:p>
            <a:r>
              <a:rPr lang="en-US" dirty="0" smtClean="0"/>
              <a:t>Not in Greibach Normal Form</a:t>
            </a:r>
            <a:endParaRPr lang="en-US" dirty="0"/>
          </a:p>
        </p:txBody>
      </p:sp>
      <p:cxnSp>
        <p:nvCxnSpPr>
          <p:cNvPr id="3" name="Straight Arrow Connector 2"/>
          <p:cNvCxnSpPr/>
          <p:nvPr/>
        </p:nvCxnSpPr>
        <p:spPr>
          <a:xfrm flipH="1">
            <a:off x="5181600" y="2362200"/>
            <a:ext cx="3810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530732" y="2133600"/>
            <a:ext cx="2987164" cy="369332"/>
          </a:xfrm>
          <a:prstGeom prst="rect">
            <a:avLst/>
          </a:prstGeom>
          <a:noFill/>
        </p:spPr>
        <p:txBody>
          <a:bodyPr wrap="none" rtlCol="0">
            <a:spAutoFit/>
          </a:bodyPr>
          <a:lstStyle/>
          <a:p>
            <a:r>
              <a:rPr lang="en-US" dirty="0" smtClean="0"/>
              <a:t>terminal at end is not allowed</a:t>
            </a:r>
            <a:endParaRPr lang="en-US" dirty="0"/>
          </a:p>
        </p:txBody>
      </p:sp>
    </p:spTree>
    <p:extLst>
      <p:ext uri="{BB962C8B-B14F-4D97-AF65-F5344CB8AC3E}">
        <p14:creationId xmlns:p14="http://schemas.microsoft.com/office/powerpoint/2010/main" val="444924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Eliminate left recursion in our Grammar</a:t>
            </a:r>
            <a:endParaRPr lang="en-US" dirty="0"/>
          </a:p>
        </p:txBody>
      </p:sp>
      <p:sp>
        <p:nvSpPr>
          <p:cNvPr id="3" name="Content Placeholder 2"/>
          <p:cNvSpPr>
            <a:spLocks noGrp="1"/>
          </p:cNvSpPr>
          <p:nvPr>
            <p:ph idx="1"/>
          </p:nvPr>
        </p:nvSpPr>
        <p:spPr>
          <a:xfrm>
            <a:off x="457200" y="1807035"/>
            <a:ext cx="8229600" cy="742949"/>
          </a:xfrm>
        </p:spPr>
        <p:txBody>
          <a:bodyPr/>
          <a:lstStyle/>
          <a:p>
            <a:pPr marL="0" indent="0">
              <a:buNone/>
            </a:pPr>
            <a:r>
              <a:rPr lang="en-US" dirty="0" smtClean="0"/>
              <a:t>Replace left-recursive rules:</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40</a:t>
            </a:fld>
            <a:endParaRPr lang="en-US"/>
          </a:p>
        </p:txBody>
      </p:sp>
      <p:sp>
        <p:nvSpPr>
          <p:cNvPr id="7" name="Rectangle 6"/>
          <p:cNvSpPr/>
          <p:nvPr/>
        </p:nvSpPr>
        <p:spPr>
          <a:xfrm>
            <a:off x="2669575" y="2792043"/>
            <a:ext cx="1911101" cy="2554545"/>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a:t>
            </a:r>
            <a:r>
              <a:rPr lang="en-US" sz="3200" baseline="-25000" dirty="0">
                <a:ea typeface="Verdana" panose="020B0604030504040204" pitchFamily="34" charset="0"/>
                <a:cs typeface="Arial" panose="020B0604020202020204" pitchFamily="34" charset="0"/>
              </a:rPr>
              <a:t>4 </a:t>
            </a:r>
            <a:r>
              <a:rPr lang="en-US" sz="3200" dirty="0" smtClean="0">
                <a:ea typeface="Verdana" panose="020B0604030504040204" pitchFamily="34" charset="0"/>
                <a:cs typeface="Arial" panose="020B0604020202020204" pitchFamily="34" charset="0"/>
              </a:rPr>
              <a:t>S</a:t>
            </a:r>
          </a:p>
          <a:p>
            <a:r>
              <a:rPr lang="en-US" sz="3200" dirty="0" smtClean="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sp>
        <p:nvSpPr>
          <p:cNvPr id="9" name="Right Brace 8"/>
          <p:cNvSpPr/>
          <p:nvPr/>
        </p:nvSpPr>
        <p:spPr>
          <a:xfrm>
            <a:off x="4664032" y="2892884"/>
            <a:ext cx="388028" cy="92583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5052060" y="3171133"/>
            <a:ext cx="2254079" cy="369332"/>
          </a:xfrm>
          <a:prstGeom prst="rect">
            <a:avLst/>
          </a:prstGeom>
          <a:noFill/>
        </p:spPr>
        <p:txBody>
          <a:bodyPr wrap="none" rtlCol="0">
            <a:spAutoFit/>
          </a:bodyPr>
          <a:lstStyle/>
          <a:p>
            <a:r>
              <a:rPr lang="en-US" dirty="0" smtClean="0"/>
              <a:t>No left-recursive rules</a:t>
            </a:r>
            <a:endParaRPr lang="en-US" dirty="0"/>
          </a:p>
        </p:txBody>
      </p:sp>
    </p:spTree>
    <p:extLst>
      <p:ext uri="{BB962C8B-B14F-4D97-AF65-F5344CB8AC3E}">
        <p14:creationId xmlns:p14="http://schemas.microsoft.com/office/powerpoint/2010/main" val="2851662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noAutofit/>
          </a:bodyPr>
          <a:lstStyle/>
          <a:p>
            <a:r>
              <a:rPr lang="en-US" sz="2500" dirty="0" smtClean="0"/>
              <a:t>Let A</a:t>
            </a:r>
            <a:r>
              <a:rPr lang="en-US" sz="2500" baseline="-25000" dirty="0" smtClean="0"/>
              <a:t>n</a:t>
            </a:r>
            <a:r>
              <a:rPr lang="en-US" sz="2500" dirty="0" smtClean="0"/>
              <a:t> be the highest order variable (non-terminal).</a:t>
            </a:r>
          </a:p>
          <a:p>
            <a:r>
              <a:rPr lang="en-US" sz="2500" dirty="0" smtClean="0"/>
              <a:t>Then the rhs of A</a:t>
            </a:r>
            <a:r>
              <a:rPr lang="en-US" sz="2500" baseline="-25000" dirty="0" smtClean="0"/>
              <a:t>n</a:t>
            </a:r>
            <a:r>
              <a:rPr lang="en-US" sz="2500" dirty="0" smtClean="0"/>
              <a:t> must be a terminal symbol (otherwise the rhs would be a non-terminal symbol, </a:t>
            </a:r>
            <a:r>
              <a:rPr lang="en-US" sz="2500" dirty="0" smtClean="0">
                <a:ea typeface="Verdana" panose="020B0604030504040204" pitchFamily="34" charset="0"/>
                <a:cs typeface="Arial" panose="020B0604020202020204" pitchFamily="34" charset="0"/>
              </a:rPr>
              <a:t>A</a:t>
            </a:r>
            <a:r>
              <a:rPr lang="en-US" sz="2500" baseline="-25000" dirty="0" smtClean="0">
                <a:ea typeface="Verdana" panose="020B0604030504040204" pitchFamily="34" charset="0"/>
                <a:cs typeface="Arial" panose="020B0604020202020204" pitchFamily="34" charset="0"/>
              </a:rPr>
              <a:t>n</a:t>
            </a:r>
            <a:r>
              <a:rPr lang="en-US" sz="2500" dirty="0" smtClean="0">
                <a:latin typeface="Arial" panose="020B0604020202020204" pitchFamily="34" charset="0"/>
                <a:ea typeface="Verdana" panose="020B0604030504040204" pitchFamily="34" charset="0"/>
                <a:cs typeface="Arial" panose="020B0604020202020204" pitchFamily="34" charset="0"/>
              </a:rPr>
              <a:t> </a:t>
            </a:r>
            <a:r>
              <a:rPr lang="en-US" sz="2500" dirty="0">
                <a:latin typeface="Arial" panose="020B0604020202020204" pitchFamily="34" charset="0"/>
                <a:ea typeface="Verdana" panose="020B0604030504040204" pitchFamily="34" charset="0"/>
                <a:cs typeface="Arial" panose="020B0604020202020204" pitchFamily="34" charset="0"/>
              </a:rPr>
              <a:t>→</a:t>
            </a:r>
            <a:r>
              <a:rPr lang="en-US" sz="2500" dirty="0">
                <a:ea typeface="Verdana" panose="020B0604030504040204" pitchFamily="34" charset="0"/>
                <a:cs typeface="Arial" panose="020B0604020202020204" pitchFamily="34" charset="0"/>
              </a:rPr>
              <a:t> </a:t>
            </a:r>
            <a:r>
              <a:rPr lang="en-US" sz="2500" dirty="0" smtClean="0">
                <a:ea typeface="Verdana" panose="020B0604030504040204" pitchFamily="34" charset="0"/>
                <a:cs typeface="Arial" panose="020B0604020202020204" pitchFamily="34" charset="0"/>
              </a:rPr>
              <a:t>A</a:t>
            </a:r>
            <a:r>
              <a:rPr lang="en-US" sz="2500" baseline="-25000" dirty="0" smtClean="0">
                <a:ea typeface="Verdana" panose="020B0604030504040204" pitchFamily="34" charset="0"/>
                <a:cs typeface="Arial" panose="020B0604020202020204" pitchFamily="34" charset="0"/>
              </a:rPr>
              <a:t>n+1</a:t>
            </a:r>
            <a:r>
              <a:rPr lang="en-US" sz="2500" dirty="0" smtClean="0">
                <a:ea typeface="Verdana" panose="020B0604030504040204" pitchFamily="34" charset="0"/>
                <a:cs typeface="Arial" panose="020B0604020202020204" pitchFamily="34" charset="0"/>
              </a:rPr>
              <a:t>X</a:t>
            </a:r>
            <a:r>
              <a:rPr lang="en-US" sz="2500" dirty="0" smtClean="0">
                <a:sym typeface="Wingdings" panose="05000000000000000000" pitchFamily="2" charset="2"/>
              </a:rPr>
              <a:t> and </a:t>
            </a:r>
            <a:r>
              <a:rPr lang="en-US" sz="2500" dirty="0" smtClean="0">
                <a:ea typeface="Verdana" panose="020B0604030504040204" pitchFamily="34" charset="0"/>
                <a:cs typeface="Arial" panose="020B0604020202020204" pitchFamily="34" charset="0"/>
              </a:rPr>
              <a:t>A</a:t>
            </a:r>
            <a:r>
              <a:rPr lang="en-US" sz="2500" baseline="-25000" dirty="0" smtClean="0">
                <a:ea typeface="Verdana" panose="020B0604030504040204" pitchFamily="34" charset="0"/>
                <a:cs typeface="Arial" panose="020B0604020202020204" pitchFamily="34" charset="0"/>
              </a:rPr>
              <a:t>n+1</a:t>
            </a:r>
            <a:r>
              <a:rPr lang="en-US" sz="2500" dirty="0" smtClean="0">
                <a:sym typeface="Wingdings" panose="05000000000000000000" pitchFamily="2" charset="2"/>
              </a:rPr>
              <a:t> would be the highest order variable).</a:t>
            </a:r>
          </a:p>
          <a:p>
            <a:r>
              <a:rPr lang="en-US" sz="2500" dirty="0" smtClean="0">
                <a:sym typeface="Wingdings" panose="05000000000000000000" pitchFamily="2" charset="2"/>
              </a:rPr>
              <a:t>The leftmost symbol on the rhs of any rule for A</a:t>
            </a:r>
            <a:r>
              <a:rPr lang="en-US" sz="2500" baseline="-25000" dirty="0" smtClean="0">
                <a:sym typeface="Wingdings" panose="05000000000000000000" pitchFamily="2" charset="2"/>
              </a:rPr>
              <a:t>n-1</a:t>
            </a:r>
            <a:r>
              <a:rPr lang="en-US" sz="2500" dirty="0" smtClean="0">
                <a:sym typeface="Wingdings" panose="05000000000000000000" pitchFamily="2" charset="2"/>
              </a:rPr>
              <a:t> must be either A</a:t>
            </a:r>
            <a:r>
              <a:rPr lang="en-US" sz="2500" baseline="-25000" dirty="0" smtClean="0">
                <a:sym typeface="Wingdings" panose="05000000000000000000" pitchFamily="2" charset="2"/>
              </a:rPr>
              <a:t>n</a:t>
            </a:r>
            <a:r>
              <a:rPr lang="en-US" sz="2500" dirty="0" smtClean="0">
                <a:sym typeface="Wingdings" panose="05000000000000000000" pitchFamily="2" charset="2"/>
              </a:rPr>
              <a:t> or a terminal symbol. If it is A</a:t>
            </a:r>
            <a:r>
              <a:rPr lang="en-US" sz="2500" baseline="-25000" dirty="0" smtClean="0">
                <a:sym typeface="Wingdings" panose="05000000000000000000" pitchFamily="2" charset="2"/>
              </a:rPr>
              <a:t>n</a:t>
            </a:r>
            <a:r>
              <a:rPr lang="en-US" sz="2500" dirty="0" smtClean="0">
                <a:sym typeface="Wingdings" panose="05000000000000000000" pitchFamily="2" charset="2"/>
              </a:rPr>
              <a:t> then replace A</a:t>
            </a:r>
            <a:r>
              <a:rPr lang="en-US" sz="2500" baseline="-25000" dirty="0" smtClean="0">
                <a:sym typeface="Wingdings" panose="05000000000000000000" pitchFamily="2" charset="2"/>
              </a:rPr>
              <a:t>n</a:t>
            </a:r>
            <a:r>
              <a:rPr lang="en-US" sz="2500" dirty="0" smtClean="0">
                <a:sym typeface="Wingdings" panose="05000000000000000000" pitchFamily="2" charset="2"/>
              </a:rPr>
              <a:t> with the rhs of the A</a:t>
            </a:r>
            <a:r>
              <a:rPr lang="en-US" sz="2500" baseline="-25000" dirty="0" smtClean="0">
                <a:sym typeface="Wingdings" panose="05000000000000000000" pitchFamily="2" charset="2"/>
              </a:rPr>
              <a:t>n</a:t>
            </a:r>
            <a:r>
              <a:rPr lang="en-US" sz="2500" dirty="0" smtClean="0">
                <a:sym typeface="Wingdings" panose="05000000000000000000" pitchFamily="2" charset="2"/>
              </a:rPr>
              <a:t> rule(s). Repeat for A</a:t>
            </a:r>
            <a:r>
              <a:rPr lang="en-US" sz="2500" baseline="-25000" dirty="0" smtClean="0">
                <a:sym typeface="Wingdings" panose="05000000000000000000" pitchFamily="2" charset="2"/>
              </a:rPr>
              <a:t>n-2</a:t>
            </a:r>
            <a:r>
              <a:rPr lang="en-US" sz="2500" dirty="0" smtClean="0">
                <a:sym typeface="Wingdings" panose="05000000000000000000" pitchFamily="2" charset="2"/>
              </a:rPr>
              <a:t>, A</a:t>
            </a:r>
            <a:r>
              <a:rPr lang="en-US" sz="2500" baseline="-25000" dirty="0" smtClean="0">
                <a:sym typeface="Wingdings" panose="05000000000000000000" pitchFamily="2" charset="2"/>
              </a:rPr>
              <a:t>n-3</a:t>
            </a:r>
            <a:r>
              <a:rPr lang="en-US" sz="2500" dirty="0" smtClean="0">
                <a:sym typeface="Wingdings" panose="05000000000000000000" pitchFamily="2" charset="2"/>
              </a:rPr>
              <a:t>, …, S. After doing this we end up with rules whose rhs starts with a terminal symbol.</a:t>
            </a:r>
          </a:p>
        </p:txBody>
      </p:sp>
      <p:sp>
        <p:nvSpPr>
          <p:cNvPr id="4" name="Slide Number Placeholder 3"/>
          <p:cNvSpPr>
            <a:spLocks noGrp="1"/>
          </p:cNvSpPr>
          <p:nvPr>
            <p:ph type="sldNum" sz="quarter" idx="12"/>
          </p:nvPr>
        </p:nvSpPr>
        <p:spPr/>
        <p:txBody>
          <a:bodyPr/>
          <a:lstStyle/>
          <a:p>
            <a:fld id="{04880772-6C15-43D4-94DB-7DA07CA64C43}" type="slidenum">
              <a:rPr lang="en-US" smtClean="0"/>
              <a:t>41</a:t>
            </a:fld>
            <a:endParaRPr lang="en-US"/>
          </a:p>
        </p:txBody>
      </p:sp>
    </p:spTree>
    <p:extLst>
      <p:ext uri="{BB962C8B-B14F-4D97-AF65-F5344CB8AC3E}">
        <p14:creationId xmlns:p14="http://schemas.microsoft.com/office/powerpoint/2010/main" val="21378672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Beautiful definition of how to </a:t>
            </a:r>
            <a:br>
              <a:rPr lang="en-US" dirty="0" smtClean="0"/>
            </a:br>
            <a:r>
              <a:rPr lang="en-US" dirty="0" smtClean="0"/>
              <a:t>modify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n-1</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n</a:t>
            </a:r>
            <a:r>
              <a:rPr lang="en-US" dirty="0" err="1" smtClean="0">
                <a:ea typeface="Verdana" panose="020B0604030504040204" pitchFamily="34" charset="0"/>
                <a:cs typeface="Arial" panose="020B0604020202020204" pitchFamily="34" charset="0"/>
              </a:rPr>
              <a:t>X</a:t>
            </a:r>
            <a:endParaRPr lang="en-US" dirty="0"/>
          </a:p>
        </p:txBody>
      </p:sp>
      <p:sp>
        <p:nvSpPr>
          <p:cNvPr id="3" name="Content Placeholder 2"/>
          <p:cNvSpPr>
            <a:spLocks noGrp="1"/>
          </p:cNvSpPr>
          <p:nvPr>
            <p:ph idx="1"/>
          </p:nvPr>
        </p:nvSpPr>
        <p:spPr>
          <a:xfrm>
            <a:off x="457200" y="1872350"/>
            <a:ext cx="8229600" cy="3472543"/>
          </a:xfrm>
        </p:spPr>
        <p:txBody>
          <a:bodyPr>
            <a:normAutofit/>
          </a:bodyPr>
          <a:lstStyle/>
          <a:p>
            <a:r>
              <a:rPr lang="en-US" dirty="0" smtClean="0">
                <a:ea typeface="Verdana" panose="020B0604030504040204" pitchFamily="34" charset="0"/>
                <a:cs typeface="Arial" panose="020B0604020202020204" pitchFamily="34" charset="0"/>
              </a:rPr>
              <a:t>Let </a:t>
            </a:r>
            <a:r>
              <a:rPr lang="en-US" dirty="0" smtClean="0">
                <a:sym typeface="Wingdings" panose="05000000000000000000" pitchFamily="2" charset="2"/>
              </a:rPr>
              <a:t>A</a:t>
            </a:r>
            <a:r>
              <a:rPr lang="en-US" baseline="-25000" dirty="0" smtClean="0">
                <a:sym typeface="Wingdings" panose="05000000000000000000" pitchFamily="2" charset="2"/>
              </a:rPr>
              <a:t>n</a:t>
            </a:r>
            <a:r>
              <a:rPr lang="en-US" dirty="0" smtClean="0">
                <a:ea typeface="Verdana" panose="020B0604030504040204" pitchFamily="34" charset="0"/>
                <a:cs typeface="Arial" panose="020B0604020202020204" pitchFamily="34" charset="0"/>
              </a:rPr>
              <a:t> be this rule:</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a:t>
            </a:r>
            <a:r>
              <a:rPr lang="en-US" dirty="0" smtClean="0">
                <a:sym typeface="Wingdings" panose="05000000000000000000" pitchFamily="2" charset="2"/>
              </a:rPr>
              <a:t>A</a:t>
            </a:r>
            <a:r>
              <a:rPr lang="en-US" baseline="-25000" dirty="0" smtClean="0">
                <a:sym typeface="Wingdings" panose="05000000000000000000" pitchFamily="2" charset="2"/>
              </a:rPr>
              <a:t>n</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Y</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 | … |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m</a:t>
            </a:r>
            <a:r>
              <a:rPr lang="en-US" dirty="0" err="1" smtClean="0">
                <a:ea typeface="Verdana" panose="020B0604030504040204" pitchFamily="34" charset="0"/>
                <a:cs typeface="Arial" panose="020B0604020202020204" pitchFamily="34" charset="0"/>
              </a:rPr>
              <a:t>Y</a:t>
            </a:r>
            <a:r>
              <a:rPr lang="en-US" baseline="-25000" dirty="0" err="1" smtClean="0">
                <a:ea typeface="Verdana" panose="020B0604030504040204" pitchFamily="34" charset="0"/>
                <a:cs typeface="Arial" panose="020B0604020202020204" pitchFamily="34" charset="0"/>
              </a:rPr>
              <a:t>m</a:t>
            </a:r>
            <a:endParaRPr lang="en-US" dirty="0" smtClean="0"/>
          </a:p>
          <a:p>
            <a:r>
              <a:rPr lang="en-US" dirty="0" smtClean="0">
                <a:ea typeface="Verdana" panose="020B0604030504040204" pitchFamily="34" charset="0"/>
                <a:cs typeface="Arial" panose="020B0604020202020204" pitchFamily="34" charset="0"/>
              </a:rPr>
              <a:t> Let </a:t>
            </a:r>
            <a:r>
              <a:rPr lang="en-US" dirty="0" smtClean="0">
                <a:sym typeface="Wingdings" panose="05000000000000000000" pitchFamily="2" charset="2"/>
              </a:rPr>
              <a:t>A</a:t>
            </a:r>
            <a:r>
              <a:rPr lang="en-US" baseline="-25000" dirty="0" smtClean="0">
                <a:sym typeface="Wingdings" panose="05000000000000000000" pitchFamily="2" charset="2"/>
              </a:rPr>
              <a:t>n-1</a:t>
            </a:r>
            <a:r>
              <a:rPr lang="en-US" dirty="0" smtClean="0">
                <a:ea typeface="Verdana" panose="020B0604030504040204" pitchFamily="34" charset="0"/>
                <a:cs typeface="Arial" panose="020B0604020202020204" pitchFamily="34" charset="0"/>
              </a:rPr>
              <a:t> be this rule:</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a:t>
            </a:r>
            <a:r>
              <a:rPr lang="en-US" dirty="0" smtClean="0">
                <a:sym typeface="Wingdings" panose="05000000000000000000" pitchFamily="2" charset="2"/>
              </a:rPr>
              <a:t>A</a:t>
            </a:r>
            <a:r>
              <a:rPr lang="en-US" baseline="-25000" dirty="0" smtClean="0">
                <a:sym typeface="Wingdings" panose="05000000000000000000" pitchFamily="2" charset="2"/>
              </a:rPr>
              <a:t>n-1</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sym typeface="Wingdings" panose="05000000000000000000" pitchFamily="2" charset="2"/>
              </a:rPr>
              <a:t>A</a:t>
            </a:r>
            <a:r>
              <a:rPr lang="en-US" baseline="-25000" dirty="0" err="1" smtClean="0">
                <a:sym typeface="Wingdings" panose="05000000000000000000" pitchFamily="2" charset="2"/>
              </a:rPr>
              <a:t>n</a:t>
            </a:r>
            <a:r>
              <a:rPr lang="en-US" dirty="0" err="1" smtClean="0">
                <a:ea typeface="Verdana" panose="020B0604030504040204" pitchFamily="34" charset="0"/>
                <a:cs typeface="Arial" panose="020B0604020202020204" pitchFamily="34" charset="0"/>
              </a:rPr>
              <a:t>X</a:t>
            </a:r>
            <a:endParaRPr lang="en-US" dirty="0" smtClean="0">
              <a:ea typeface="Verdana" panose="020B0604030504040204" pitchFamily="34" charset="0"/>
              <a:cs typeface="Arial" panose="020B0604020202020204" pitchFamily="34" charset="0"/>
            </a:endParaRPr>
          </a:p>
          <a:p>
            <a:r>
              <a:rPr lang="en-US" dirty="0" smtClean="0">
                <a:ea typeface="Verdana" panose="020B0604030504040204" pitchFamily="34" charset="0"/>
                <a:cs typeface="Arial" panose="020B0604020202020204" pitchFamily="34" charset="0"/>
              </a:rPr>
              <a:t>Replace the rule </a:t>
            </a:r>
            <a:r>
              <a:rPr lang="en-US" dirty="0" smtClean="0">
                <a:sym typeface="Wingdings" panose="05000000000000000000" pitchFamily="2" charset="2"/>
              </a:rPr>
              <a:t>A</a:t>
            </a:r>
            <a:r>
              <a:rPr lang="en-US" baseline="-25000" dirty="0" smtClean="0">
                <a:sym typeface="Wingdings" panose="05000000000000000000" pitchFamily="2" charset="2"/>
              </a:rPr>
              <a:t>n-1</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sym typeface="Wingdings" panose="05000000000000000000" pitchFamily="2" charset="2"/>
              </a:rPr>
              <a:t>A</a:t>
            </a:r>
            <a:r>
              <a:rPr lang="en-US" baseline="-25000" dirty="0" err="1" smtClean="0">
                <a:sym typeface="Wingdings" panose="05000000000000000000" pitchFamily="2" charset="2"/>
              </a:rPr>
              <a:t>n</a:t>
            </a:r>
            <a:r>
              <a:rPr lang="en-US" dirty="0" err="1" smtClean="0">
                <a:ea typeface="Verdana" panose="020B0604030504040204" pitchFamily="34" charset="0"/>
                <a:cs typeface="Arial" panose="020B0604020202020204" pitchFamily="34" charset="0"/>
              </a:rPr>
              <a:t>X</a:t>
            </a:r>
            <a:r>
              <a:rPr lang="el-GR"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by these rules:</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A</a:t>
            </a:r>
            <a:r>
              <a:rPr lang="en-US" baseline="-25000" dirty="0" smtClean="0">
                <a:sym typeface="Wingdings" panose="05000000000000000000" pitchFamily="2" charset="2"/>
              </a:rPr>
              <a:t>n-1</a:t>
            </a:r>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i</a:t>
            </a:r>
            <a:r>
              <a:rPr lang="en-US" dirty="0" err="1" smtClean="0">
                <a:ea typeface="Verdana" panose="020B0604030504040204" pitchFamily="34" charset="0"/>
                <a:cs typeface="Arial" panose="020B0604020202020204" pitchFamily="34" charset="0"/>
              </a:rPr>
              <a:t>Y</a:t>
            </a:r>
            <a:r>
              <a:rPr lang="en-US" baseline="-25000" dirty="0" err="1" smtClean="0">
                <a:ea typeface="Verdana" panose="020B0604030504040204" pitchFamily="34" charset="0"/>
                <a:cs typeface="Arial" panose="020B0604020202020204" pitchFamily="34" charset="0"/>
              </a:rPr>
              <a:t>i</a:t>
            </a:r>
            <a:r>
              <a:rPr lang="en-US" dirty="0" err="1" smtClean="0">
                <a:ea typeface="Verdana" panose="020B0604030504040204" pitchFamily="34" charset="0"/>
                <a:cs typeface="Arial" panose="020B0604020202020204" pitchFamily="34" charset="0"/>
              </a:rPr>
              <a:t>X</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err="1" smtClean="0"/>
              <a:t>i</a:t>
            </a:r>
            <a:r>
              <a:rPr lang="en-US" dirty="0" smtClean="0"/>
              <a:t> = 0..m</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42</a:t>
            </a:fld>
            <a:endParaRPr lang="en-US" dirty="0"/>
          </a:p>
        </p:txBody>
      </p:sp>
    </p:spTree>
    <p:extLst>
      <p:ext uri="{BB962C8B-B14F-4D97-AF65-F5344CB8AC3E}">
        <p14:creationId xmlns:p14="http://schemas.microsoft.com/office/powerpoint/2010/main" val="21387042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Step 4 to our Grammar</a:t>
            </a:r>
            <a:endParaRPr lang="en-US" dirty="0"/>
          </a:p>
        </p:txBody>
      </p:sp>
      <p:sp>
        <p:nvSpPr>
          <p:cNvPr id="3" name="Content Placeholder 2"/>
          <p:cNvSpPr>
            <a:spLocks noGrp="1"/>
          </p:cNvSpPr>
          <p:nvPr>
            <p:ph idx="1"/>
          </p:nvPr>
        </p:nvSpPr>
        <p:spPr>
          <a:xfrm>
            <a:off x="457200" y="1600201"/>
            <a:ext cx="8229600" cy="742949"/>
          </a:xfrm>
        </p:spPr>
        <p:txBody>
          <a:bodyPr>
            <a:normAutofit fontScale="85000" lnSpcReduction="10000"/>
          </a:bodyPr>
          <a:lstStyle/>
          <a:p>
            <a:pPr marL="0" indent="0">
              <a:buNone/>
            </a:pPr>
            <a:r>
              <a:rPr lang="en-US" dirty="0" smtClean="0"/>
              <a:t>Replace left-most non-terminals, working from A</a:t>
            </a:r>
            <a:r>
              <a:rPr lang="en-US" baseline="-25000" dirty="0" smtClean="0"/>
              <a:t>4</a:t>
            </a:r>
            <a:r>
              <a:rPr lang="en-US" dirty="0" smtClean="0"/>
              <a:t> to S:</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43</a:t>
            </a:fld>
            <a:endParaRPr lang="en-US"/>
          </a:p>
        </p:txBody>
      </p:sp>
      <p:sp>
        <p:nvSpPr>
          <p:cNvPr id="7" name="Rectangle 6"/>
          <p:cNvSpPr/>
          <p:nvPr/>
        </p:nvSpPr>
        <p:spPr>
          <a:xfrm>
            <a:off x="57898" y="2581591"/>
            <a:ext cx="1911101" cy="2554545"/>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b="1" dirty="0" smtClean="0">
                <a:latin typeface="Arial" panose="020B0604020202020204" pitchFamily="34" charset="0"/>
                <a:ea typeface="Verdana" panose="020B0604030504040204" pitchFamily="34" charset="0"/>
                <a:cs typeface="Arial" panose="020B0604020202020204" pitchFamily="34" charset="0"/>
              </a:rPr>
              <a:t> </a:t>
            </a:r>
            <a:r>
              <a:rPr lang="en-US" sz="3200" b="1" dirty="0">
                <a:latin typeface="Arial" panose="020B0604020202020204" pitchFamily="34" charset="0"/>
                <a:ea typeface="Verdana" panose="020B0604030504040204" pitchFamily="34" charset="0"/>
                <a:cs typeface="Arial" panose="020B0604020202020204" pitchFamily="34" charset="0"/>
              </a:rPr>
              <a:t>→</a:t>
            </a:r>
            <a:r>
              <a:rPr lang="en-US" sz="3200" b="1" dirty="0">
                <a:ea typeface="Verdana" panose="020B0604030504040204" pitchFamily="34" charset="0"/>
                <a:cs typeface="Arial" panose="020B0604020202020204" pitchFamily="34" charset="0"/>
              </a:rPr>
              <a:t> A</a:t>
            </a:r>
            <a:r>
              <a:rPr lang="en-US" sz="3200" b="1" baseline="-25000" dirty="0">
                <a:ea typeface="Verdana" panose="020B0604030504040204" pitchFamily="34" charset="0"/>
                <a:cs typeface="Arial" panose="020B0604020202020204" pitchFamily="34" charset="0"/>
              </a:rPr>
              <a:t>4 </a:t>
            </a:r>
            <a:r>
              <a:rPr lang="en-US" sz="3200" b="1" dirty="0" smtClean="0">
                <a:ea typeface="Verdana" panose="020B0604030504040204" pitchFamily="34" charset="0"/>
                <a:cs typeface="Arial" panose="020B0604020202020204" pitchFamily="34" charset="0"/>
              </a:rPr>
              <a:t>S</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sp>
        <p:nvSpPr>
          <p:cNvPr id="11" name="Rectangle 10"/>
          <p:cNvSpPr/>
          <p:nvPr/>
        </p:nvSpPr>
        <p:spPr>
          <a:xfrm>
            <a:off x="3605008" y="2585401"/>
            <a:ext cx="1933543" cy="2554545"/>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b="1" dirty="0" smtClean="0">
                <a:ea typeface="Verdana" panose="020B0604030504040204" pitchFamily="34" charset="0"/>
                <a:cs typeface="Arial" panose="020B0604020202020204" pitchFamily="34" charset="0"/>
              </a:rPr>
              <a:t> </a:t>
            </a:r>
            <a:r>
              <a:rPr lang="en-US" sz="3200" b="1" dirty="0">
                <a:latin typeface="Arial" panose="020B0604020202020204" pitchFamily="34" charset="0"/>
                <a:ea typeface="Verdana" panose="020B0604030504040204" pitchFamily="34" charset="0"/>
                <a:cs typeface="Arial" panose="020B0604020202020204" pitchFamily="34" charset="0"/>
              </a:rPr>
              <a:t>→</a:t>
            </a:r>
            <a:r>
              <a:rPr lang="en-US" sz="3200" b="1" dirty="0">
                <a:ea typeface="Verdana" panose="020B0604030504040204" pitchFamily="34" charset="0"/>
                <a:cs typeface="Arial" panose="020B0604020202020204" pitchFamily="34" charset="0"/>
              </a:rPr>
              <a:t> </a:t>
            </a:r>
            <a:r>
              <a:rPr lang="en-US" sz="3200" b="1" dirty="0" smtClean="0">
                <a:ea typeface="Verdana" panose="020B0604030504040204" pitchFamily="34" charset="0"/>
                <a:cs typeface="Arial" panose="020B0604020202020204" pitchFamily="34" charset="0"/>
              </a:rPr>
              <a:t>A</a:t>
            </a:r>
            <a:r>
              <a:rPr lang="en-US" sz="3200" b="1" baseline="-25000" dirty="0" smtClean="0">
                <a:ea typeface="Verdana" panose="020B0604030504040204" pitchFamily="34" charset="0"/>
                <a:cs typeface="Arial" panose="020B0604020202020204" pitchFamily="34" charset="0"/>
              </a:rPr>
              <a:t>2</a:t>
            </a:r>
            <a:r>
              <a:rPr lang="en-US" sz="3200" b="1" dirty="0" smtClean="0">
                <a:ea typeface="Verdana" panose="020B0604030504040204" pitchFamily="34" charset="0"/>
                <a:cs typeface="Arial" panose="020B0604020202020204" pitchFamily="34" charset="0"/>
              </a:rPr>
              <a:t>A</a:t>
            </a:r>
            <a:r>
              <a:rPr lang="en-US" sz="3200" b="1" baseline="-25000" dirty="0" smtClean="0">
                <a:ea typeface="Verdana" panose="020B0604030504040204" pitchFamily="34" charset="0"/>
                <a:cs typeface="Arial" panose="020B0604020202020204" pitchFamily="34" charset="0"/>
              </a:rPr>
              <a:t>3</a:t>
            </a:r>
            <a:endParaRPr lang="en-US" sz="3200" b="1"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1</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sp>
        <p:nvSpPr>
          <p:cNvPr id="13" name="Rectangle 12"/>
          <p:cNvSpPr/>
          <p:nvPr/>
        </p:nvSpPr>
        <p:spPr>
          <a:xfrm>
            <a:off x="6923518" y="2589211"/>
            <a:ext cx="2108269" cy="3046988"/>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3 </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1</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cxnSp>
        <p:nvCxnSpPr>
          <p:cNvPr id="8" name="Straight Arrow Connector 7"/>
          <p:cNvCxnSpPr/>
          <p:nvPr/>
        </p:nvCxnSpPr>
        <p:spPr>
          <a:xfrm>
            <a:off x="2052355" y="3352800"/>
            <a:ext cx="155265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5516109" y="2895600"/>
            <a:ext cx="140740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516109" y="2895600"/>
            <a:ext cx="1407409"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176514" y="3077679"/>
            <a:ext cx="1304331" cy="307777"/>
          </a:xfrm>
          <a:prstGeom prst="rect">
            <a:avLst/>
          </a:prstGeom>
          <a:noFill/>
        </p:spPr>
        <p:txBody>
          <a:bodyPr wrap="none" rtlCol="0">
            <a:spAutoFit/>
          </a:bodyPr>
          <a:lstStyle/>
          <a:p>
            <a:r>
              <a:rPr lang="en-US" sz="1400" i="1" dirty="0" smtClean="0"/>
              <a:t>Replace </a:t>
            </a:r>
            <a:r>
              <a:rPr lang="en-US" sz="1400" i="1" dirty="0" smtClean="0">
                <a:ea typeface="Verdana" panose="020B0604030504040204" pitchFamily="34" charset="0"/>
                <a:cs typeface="Arial" panose="020B0604020202020204" pitchFamily="34" charset="0"/>
              </a:rPr>
              <a:t>A</a:t>
            </a:r>
            <a:r>
              <a:rPr lang="en-US" sz="1400" i="1" baseline="-25000" dirty="0" smtClean="0">
                <a:ea typeface="Verdana" panose="020B0604030504040204" pitchFamily="34" charset="0"/>
                <a:cs typeface="Arial" panose="020B0604020202020204" pitchFamily="34" charset="0"/>
              </a:rPr>
              <a:t>4</a:t>
            </a:r>
            <a:r>
              <a:rPr lang="en-US" sz="1400" i="1" dirty="0" smtClean="0"/>
              <a:t> by a</a:t>
            </a:r>
            <a:endParaRPr lang="en-US" sz="1400" i="1" dirty="0"/>
          </a:p>
        </p:txBody>
      </p:sp>
      <p:sp>
        <p:nvSpPr>
          <p:cNvPr id="19" name="TextBox 18"/>
          <p:cNvSpPr txBox="1"/>
          <p:nvPr/>
        </p:nvSpPr>
        <p:spPr>
          <a:xfrm>
            <a:off x="5466783" y="2625135"/>
            <a:ext cx="1466684" cy="307777"/>
          </a:xfrm>
          <a:prstGeom prst="rect">
            <a:avLst/>
          </a:prstGeom>
          <a:noFill/>
        </p:spPr>
        <p:txBody>
          <a:bodyPr wrap="none" rtlCol="0">
            <a:spAutoFit/>
          </a:bodyPr>
          <a:lstStyle/>
          <a:p>
            <a:r>
              <a:rPr lang="en-US" sz="1400" i="1" dirty="0" smtClean="0"/>
              <a:t>Replace </a:t>
            </a:r>
            <a:r>
              <a:rPr lang="en-US" sz="1400" dirty="0" smtClean="0">
                <a:ea typeface="Verdana" panose="020B0604030504040204" pitchFamily="34" charset="0"/>
                <a:cs typeface="Arial" panose="020B0604020202020204" pitchFamily="34" charset="0"/>
              </a:rPr>
              <a:t>A</a:t>
            </a:r>
            <a:r>
              <a:rPr lang="en-US" sz="1400" baseline="-25000" dirty="0" smtClean="0">
                <a:ea typeface="Verdana" panose="020B0604030504040204" pitchFamily="34" charset="0"/>
                <a:cs typeface="Arial" panose="020B0604020202020204" pitchFamily="34" charset="0"/>
              </a:rPr>
              <a:t>2</a:t>
            </a:r>
            <a:r>
              <a:rPr lang="en-US" sz="1400" i="1" dirty="0" smtClean="0"/>
              <a:t> by a</a:t>
            </a:r>
            <a:r>
              <a:rPr lang="en-US" sz="1400" dirty="0" smtClean="0">
                <a:ea typeface="Verdana" panose="020B0604030504040204" pitchFamily="34" charset="0"/>
                <a:cs typeface="Arial" panose="020B0604020202020204" pitchFamily="34" charset="0"/>
              </a:rPr>
              <a:t>A</a:t>
            </a:r>
            <a:r>
              <a:rPr lang="en-US" sz="1400" baseline="-25000" dirty="0" smtClean="0">
                <a:ea typeface="Verdana" panose="020B0604030504040204" pitchFamily="34" charset="0"/>
                <a:cs typeface="Arial" panose="020B0604020202020204" pitchFamily="34" charset="0"/>
              </a:rPr>
              <a:t>1</a:t>
            </a:r>
            <a:endParaRPr lang="en-US" sz="1400" i="1" dirty="0"/>
          </a:p>
        </p:txBody>
      </p:sp>
      <p:sp>
        <p:nvSpPr>
          <p:cNvPr id="20" name="TextBox 19"/>
          <p:cNvSpPr txBox="1"/>
          <p:nvPr/>
        </p:nvSpPr>
        <p:spPr>
          <a:xfrm rot="1045902">
            <a:off x="5533695" y="3083489"/>
            <a:ext cx="1301575" cy="307777"/>
          </a:xfrm>
          <a:prstGeom prst="rect">
            <a:avLst/>
          </a:prstGeom>
          <a:noFill/>
        </p:spPr>
        <p:txBody>
          <a:bodyPr wrap="none" rtlCol="0">
            <a:spAutoFit/>
          </a:bodyPr>
          <a:lstStyle/>
          <a:p>
            <a:r>
              <a:rPr lang="en-US" sz="1400" i="1" dirty="0" smtClean="0"/>
              <a:t>Replace </a:t>
            </a:r>
            <a:r>
              <a:rPr lang="en-US" sz="1400" dirty="0" smtClean="0">
                <a:ea typeface="Verdana" panose="020B0604030504040204" pitchFamily="34" charset="0"/>
                <a:cs typeface="Arial" panose="020B0604020202020204" pitchFamily="34" charset="0"/>
              </a:rPr>
              <a:t>A</a:t>
            </a:r>
            <a:r>
              <a:rPr lang="en-US" sz="1400" baseline="-25000" dirty="0" smtClean="0">
                <a:ea typeface="Verdana" panose="020B0604030504040204" pitchFamily="34" charset="0"/>
                <a:cs typeface="Arial" panose="020B0604020202020204" pitchFamily="34" charset="0"/>
              </a:rPr>
              <a:t>2</a:t>
            </a:r>
            <a:r>
              <a:rPr lang="en-US" sz="1400" i="1" dirty="0" smtClean="0"/>
              <a:t> by a</a:t>
            </a:r>
            <a:endParaRPr lang="en-US" sz="1400" i="1" dirty="0"/>
          </a:p>
        </p:txBody>
      </p:sp>
    </p:spTree>
    <p:extLst>
      <p:ext uri="{BB962C8B-B14F-4D97-AF65-F5344CB8AC3E}">
        <p14:creationId xmlns:p14="http://schemas.microsoft.com/office/powerpoint/2010/main" val="30148927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a:xfrm>
            <a:off x="457200" y="1600201"/>
            <a:ext cx="8229600" cy="751114"/>
          </a:xfrm>
        </p:spPr>
        <p:txBody>
          <a:bodyPr>
            <a:normAutofit fontScale="92500"/>
          </a:bodyPr>
          <a:lstStyle/>
          <a:p>
            <a:pPr marL="0" indent="0">
              <a:buNone/>
            </a:pPr>
            <a:r>
              <a:rPr lang="en-US" dirty="0" smtClean="0"/>
              <a:t>Change symbol names back to their original names.</a:t>
            </a:r>
            <a:endParaRPr lang="en-US" dirty="0"/>
          </a:p>
        </p:txBody>
      </p:sp>
      <p:sp>
        <p:nvSpPr>
          <p:cNvPr id="4" name="Right Arrow 3"/>
          <p:cNvSpPr/>
          <p:nvPr/>
        </p:nvSpPr>
        <p:spPr>
          <a:xfrm>
            <a:off x="3208418" y="3145533"/>
            <a:ext cx="107442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0" y="3524001"/>
            <a:ext cx="1170257" cy="461665"/>
          </a:xfrm>
          <a:prstGeom prst="rect">
            <a:avLst/>
          </a:prstGeom>
          <a:noFill/>
        </p:spPr>
        <p:txBody>
          <a:bodyPr wrap="none" rtlCol="0">
            <a:spAutoFit/>
          </a:bodyPr>
          <a:lstStyle/>
          <a:p>
            <a:r>
              <a:rPr lang="en-US" sz="1200" i="1" dirty="0" smtClean="0"/>
              <a:t>Change </a:t>
            </a:r>
            <a:r>
              <a:rPr lang="en-US" sz="1200" dirty="0">
                <a:ea typeface="Verdana" panose="020B0604030504040204" pitchFamily="34" charset="0"/>
                <a:cs typeface="Arial" panose="020B0604020202020204" pitchFamily="34" charset="0"/>
              </a:rPr>
              <a:t>A</a:t>
            </a:r>
            <a:r>
              <a:rPr lang="en-US" sz="1200" baseline="-25000" dirty="0">
                <a:ea typeface="Verdana" panose="020B0604030504040204" pitchFamily="34" charset="0"/>
                <a:cs typeface="Arial" panose="020B0604020202020204" pitchFamily="34" charset="0"/>
              </a:rPr>
              <a:t>1</a:t>
            </a:r>
            <a:r>
              <a:rPr lang="en-US" sz="1200" i="1" dirty="0" smtClean="0"/>
              <a:t> to S, </a:t>
            </a:r>
          </a:p>
          <a:p>
            <a:r>
              <a:rPr lang="en-US" sz="1200" dirty="0" smtClean="0">
                <a:ea typeface="Verdana" panose="020B0604030504040204" pitchFamily="34" charset="0"/>
                <a:cs typeface="Arial" panose="020B0604020202020204" pitchFamily="34" charset="0"/>
              </a:rPr>
              <a:t>A</a:t>
            </a:r>
            <a:r>
              <a:rPr lang="en-US" sz="1200" baseline="-25000" dirty="0" smtClean="0">
                <a:ea typeface="Verdana" panose="020B0604030504040204" pitchFamily="34" charset="0"/>
                <a:cs typeface="Arial" panose="020B0604020202020204" pitchFamily="34" charset="0"/>
              </a:rPr>
              <a:t>2</a:t>
            </a:r>
            <a:r>
              <a:rPr lang="en-US" sz="1200" i="1" baseline="-25000" dirty="0" smtClean="0">
                <a:ea typeface="Verdana" panose="020B0604030504040204" pitchFamily="34" charset="0"/>
                <a:cs typeface="Arial" panose="020B0604020202020204" pitchFamily="34" charset="0"/>
              </a:rPr>
              <a:t> </a:t>
            </a:r>
            <a:r>
              <a:rPr lang="en-US" sz="1200" i="1" dirty="0" smtClean="0"/>
              <a:t>to A</a:t>
            </a:r>
            <a:endParaRPr lang="en-US" sz="1200" i="1" dirty="0"/>
          </a:p>
        </p:txBody>
      </p:sp>
      <p:sp>
        <p:nvSpPr>
          <p:cNvPr id="6" name="Rectangle 5"/>
          <p:cNvSpPr/>
          <p:nvPr/>
        </p:nvSpPr>
        <p:spPr>
          <a:xfrm>
            <a:off x="838741" y="2462172"/>
            <a:ext cx="2077813" cy="304698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 </a:t>
            </a:r>
            <a:r>
              <a:rPr lang="en-US" sz="3200" dirty="0" smtClean="0">
                <a:latin typeface="Arial" panose="020B0604020202020204" pitchFamily="34" charset="0"/>
                <a:ea typeface="Verdana" panose="020B0604030504040204" pitchFamily="34" charset="0"/>
                <a:cs typeface="Arial" panose="020B0604020202020204" pitchFamily="34" charset="0"/>
              </a:rPr>
              <a:t>→</a:t>
            </a:r>
            <a:r>
              <a:rPr lang="en-US" sz="3200" dirty="0" smtClean="0">
                <a:ea typeface="Verdana" panose="020B0604030504040204" pitchFamily="34" charset="0"/>
                <a:cs typeface="Arial" panose="020B0604020202020204" pitchFamily="34" charset="0"/>
              </a:rPr>
              <a:t> aA</a:t>
            </a:r>
            <a:r>
              <a:rPr lang="en-US" sz="3200" baseline="-25000" dirty="0" smtClean="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3 </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1</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sp>
        <p:nvSpPr>
          <p:cNvPr id="7" name="Rectangle 6"/>
          <p:cNvSpPr/>
          <p:nvPr/>
        </p:nvSpPr>
        <p:spPr>
          <a:xfrm>
            <a:off x="4572635" y="2462168"/>
            <a:ext cx="1794081" cy="304698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aSA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3 </a:t>
            </a:r>
          </a:p>
          <a:p>
            <a:r>
              <a:rPr lang="en-US" sz="3200" dirty="0" smtClean="0">
                <a:ea typeface="Verdana" panose="020B0604030504040204" pitchFamily="34" charset="0"/>
                <a:cs typeface="Arial" panose="020B0604020202020204" pitchFamily="34" charset="0"/>
              </a:rPr>
              <a:t>A</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aS</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sp>
        <p:nvSpPr>
          <p:cNvPr id="8"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44</a:t>
            </a:fld>
            <a:endParaRPr lang="en-US" dirty="0"/>
          </a:p>
        </p:txBody>
      </p:sp>
    </p:spTree>
    <p:extLst>
      <p:ext uri="{BB962C8B-B14F-4D97-AF65-F5344CB8AC3E}">
        <p14:creationId xmlns:p14="http://schemas.microsoft.com/office/powerpoint/2010/main" val="36034554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Grammar is now in </a:t>
            </a:r>
            <a:br>
              <a:rPr lang="en-US" dirty="0" smtClean="0"/>
            </a:br>
            <a:r>
              <a:rPr lang="en-US" dirty="0" smtClean="0"/>
              <a:t>Greibach Normal Form</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45</a:t>
            </a:fld>
            <a:endParaRPr lang="en-US"/>
          </a:p>
        </p:txBody>
      </p:sp>
      <p:sp>
        <p:nvSpPr>
          <p:cNvPr id="9" name="Rectangle 8"/>
          <p:cNvSpPr/>
          <p:nvPr/>
        </p:nvSpPr>
        <p:spPr>
          <a:xfrm>
            <a:off x="1747105" y="3000098"/>
            <a:ext cx="1425390" cy="1569660"/>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Ab</a:t>
            </a: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aS</a:t>
            </a:r>
            <a:endParaRPr lang="en-US" sz="3200" dirty="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a:t>
            </a:r>
          </a:p>
        </p:txBody>
      </p:sp>
      <p:sp>
        <p:nvSpPr>
          <p:cNvPr id="10" name="Right Arrow 9"/>
          <p:cNvSpPr/>
          <p:nvPr/>
        </p:nvSpPr>
        <p:spPr>
          <a:xfrm>
            <a:off x="3639715" y="3406460"/>
            <a:ext cx="107442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925642" y="4948037"/>
            <a:ext cx="2321726" cy="646331"/>
          </a:xfrm>
          <a:prstGeom prst="rect">
            <a:avLst/>
          </a:prstGeom>
          <a:noFill/>
        </p:spPr>
        <p:txBody>
          <a:bodyPr wrap="none" rtlCol="0">
            <a:spAutoFit/>
          </a:bodyPr>
          <a:lstStyle/>
          <a:p>
            <a:r>
              <a:rPr lang="en-US" dirty="0" smtClean="0"/>
              <a:t>Greibach Normal Form</a:t>
            </a:r>
          </a:p>
          <a:p>
            <a:r>
              <a:rPr lang="en-US" dirty="0"/>
              <a:t>L(G) = </a:t>
            </a:r>
            <a:r>
              <a:rPr lang="en-US" dirty="0" err="1" smtClean="0"/>
              <a:t>a</a:t>
            </a:r>
            <a:r>
              <a:rPr lang="en-US" baseline="30000" dirty="0" err="1" smtClean="0"/>
              <a:t>n</a:t>
            </a:r>
            <a:r>
              <a:rPr lang="en-US" dirty="0" err="1" smtClean="0"/>
              <a:t>b</a:t>
            </a:r>
            <a:r>
              <a:rPr lang="en-US" baseline="30000" dirty="0" err="1" smtClean="0"/>
              <a:t>n</a:t>
            </a:r>
            <a:endParaRPr lang="en-US" baseline="30000" dirty="0"/>
          </a:p>
        </p:txBody>
      </p:sp>
      <p:sp>
        <p:nvSpPr>
          <p:cNvPr id="12" name="TextBox 11"/>
          <p:cNvSpPr txBox="1"/>
          <p:nvPr/>
        </p:nvSpPr>
        <p:spPr>
          <a:xfrm>
            <a:off x="1546049" y="4569758"/>
            <a:ext cx="2950103" cy="646331"/>
          </a:xfrm>
          <a:prstGeom prst="rect">
            <a:avLst/>
          </a:prstGeom>
          <a:noFill/>
        </p:spPr>
        <p:txBody>
          <a:bodyPr wrap="none" rtlCol="0">
            <a:spAutoFit/>
          </a:bodyPr>
          <a:lstStyle/>
          <a:p>
            <a:r>
              <a:rPr lang="en-US" dirty="0" smtClean="0"/>
              <a:t>Not in Greibach Normal Form</a:t>
            </a:r>
          </a:p>
          <a:p>
            <a:r>
              <a:rPr lang="en-US" dirty="0"/>
              <a:t>L(G) = </a:t>
            </a:r>
            <a:r>
              <a:rPr lang="en-US" dirty="0" err="1" smtClean="0"/>
              <a:t>a</a:t>
            </a:r>
            <a:r>
              <a:rPr lang="en-US" baseline="30000" dirty="0" err="1" smtClean="0"/>
              <a:t>n</a:t>
            </a:r>
            <a:r>
              <a:rPr lang="en-US" dirty="0" err="1" smtClean="0"/>
              <a:t>b</a:t>
            </a:r>
            <a:r>
              <a:rPr lang="en-US" baseline="30000" dirty="0" err="1" smtClean="0"/>
              <a:t>n</a:t>
            </a:r>
            <a:endParaRPr lang="en-US" baseline="30000" dirty="0"/>
          </a:p>
        </p:txBody>
      </p:sp>
      <p:sp>
        <p:nvSpPr>
          <p:cNvPr id="14" name="Rectangle 13"/>
          <p:cNvSpPr/>
          <p:nvPr/>
        </p:nvSpPr>
        <p:spPr>
          <a:xfrm>
            <a:off x="5008064" y="1902034"/>
            <a:ext cx="1794081" cy="304698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aSA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3 </a:t>
            </a:r>
          </a:p>
          <a:p>
            <a:r>
              <a:rPr lang="en-US" sz="3200" dirty="0" smtClean="0">
                <a:ea typeface="Verdana" panose="020B0604030504040204" pitchFamily="34" charset="0"/>
                <a:cs typeface="Arial" panose="020B0604020202020204" pitchFamily="34" charset="0"/>
              </a:rPr>
              <a:t>A</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aS</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smtClean="0">
                <a:ea typeface="Verdana" panose="020B0604030504040204" pitchFamily="34" charset="0"/>
                <a:cs typeface="Arial" panose="020B0604020202020204" pitchFamily="34" charset="0"/>
              </a:rPr>
              <a:t>B</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spTree>
    <p:extLst>
      <p:ext uri="{BB962C8B-B14F-4D97-AF65-F5344CB8AC3E}">
        <p14:creationId xmlns:p14="http://schemas.microsoft.com/office/powerpoint/2010/main" val="2644528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Unused rules</a:t>
            </a:r>
            <a:endParaRPr lang="en-US" dirty="0"/>
          </a:p>
        </p:txBody>
      </p:sp>
      <p:sp>
        <p:nvSpPr>
          <p:cNvPr id="3" name="Rectangle 2"/>
          <p:cNvSpPr/>
          <p:nvPr/>
        </p:nvSpPr>
        <p:spPr>
          <a:xfrm>
            <a:off x="1824628" y="1771399"/>
            <a:ext cx="1794081" cy="304698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aSA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3 </a:t>
            </a:r>
          </a:p>
          <a:p>
            <a:r>
              <a:rPr lang="en-US" sz="3200" dirty="0" smtClean="0">
                <a:ea typeface="Verdana" panose="020B0604030504040204" pitchFamily="34" charset="0"/>
                <a:cs typeface="Arial" panose="020B0604020202020204" pitchFamily="34" charset="0"/>
              </a:rPr>
              <a:t>A</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aS</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A</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p>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4</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endParaRPr lang="en-US" sz="3200" dirty="0"/>
          </a:p>
        </p:txBody>
      </p:sp>
      <p:cxnSp>
        <p:nvCxnSpPr>
          <p:cNvPr id="5" name="Straight Arrow Connector 4"/>
          <p:cNvCxnSpPr/>
          <p:nvPr/>
        </p:nvCxnSpPr>
        <p:spPr>
          <a:xfrm flipH="1" flipV="1">
            <a:off x="3336471" y="3102428"/>
            <a:ext cx="1545772" cy="326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H="1">
            <a:off x="3086100" y="3118756"/>
            <a:ext cx="1796143" cy="440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173186" y="3102428"/>
            <a:ext cx="1709057" cy="13607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882243" y="2959463"/>
            <a:ext cx="2672443" cy="923330"/>
          </a:xfrm>
          <a:prstGeom prst="rect">
            <a:avLst/>
          </a:prstGeom>
          <a:noFill/>
        </p:spPr>
        <p:txBody>
          <a:bodyPr wrap="square" rtlCol="0">
            <a:spAutoFit/>
          </a:bodyPr>
          <a:lstStyle/>
          <a:p>
            <a:r>
              <a:rPr lang="en-US" dirty="0"/>
              <a:t>C</a:t>
            </a:r>
            <a:r>
              <a:rPr lang="en-US" dirty="0" smtClean="0"/>
              <a:t>annot reach these rules from the start symbol, S. So remove them.</a:t>
            </a:r>
            <a:endParaRPr lang="en-US" dirty="0"/>
          </a:p>
        </p:txBody>
      </p:sp>
      <p:sp>
        <p:nvSpPr>
          <p:cNvPr id="11"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46</a:t>
            </a:fld>
            <a:endParaRPr lang="en-US" dirty="0"/>
          </a:p>
        </p:txBody>
      </p:sp>
    </p:spTree>
    <p:extLst>
      <p:ext uri="{BB962C8B-B14F-4D97-AF65-F5344CB8AC3E}">
        <p14:creationId xmlns:p14="http://schemas.microsoft.com/office/powerpoint/2010/main" val="35279646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without unused rules</a:t>
            </a:r>
            <a:endParaRPr lang="en-US" dirty="0"/>
          </a:p>
        </p:txBody>
      </p:sp>
      <p:sp>
        <p:nvSpPr>
          <p:cNvPr id="3" name="Rectangle 2"/>
          <p:cNvSpPr/>
          <p:nvPr/>
        </p:nvSpPr>
        <p:spPr>
          <a:xfrm>
            <a:off x="3283314" y="1771399"/>
            <a:ext cx="1730154" cy="1569660"/>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aSA</a:t>
            </a:r>
            <a:r>
              <a:rPr lang="en-US" sz="3200" baseline="-25000" dirty="0" smtClean="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a:t>
            </a:r>
            <a:r>
              <a:rPr lang="en-US" sz="3200" baseline="-25000" dirty="0" smtClean="0">
                <a:ea typeface="Verdana" panose="020B0604030504040204" pitchFamily="34" charset="0"/>
                <a:cs typeface="Arial" panose="020B0604020202020204" pitchFamily="34" charset="0"/>
              </a:rPr>
              <a:t>3 </a:t>
            </a:r>
          </a:p>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p:txBody>
      </p:sp>
      <p:sp>
        <p:nvSpPr>
          <p:cNvPr id="4" name="TextBox 3"/>
          <p:cNvSpPr txBox="1"/>
          <p:nvPr/>
        </p:nvSpPr>
        <p:spPr>
          <a:xfrm>
            <a:off x="2835128" y="3456688"/>
            <a:ext cx="2943691" cy="369332"/>
          </a:xfrm>
          <a:prstGeom prst="rect">
            <a:avLst/>
          </a:prstGeom>
          <a:noFill/>
        </p:spPr>
        <p:txBody>
          <a:bodyPr wrap="none" rtlCol="0">
            <a:spAutoFit/>
          </a:bodyPr>
          <a:lstStyle/>
          <a:p>
            <a:r>
              <a:rPr lang="en-US" dirty="0" smtClean="0"/>
              <a:t>Still in Greibach Normal Form</a:t>
            </a:r>
          </a:p>
        </p:txBody>
      </p:sp>
      <p:sp>
        <p:nvSpPr>
          <p:cNvPr id="5"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47</a:t>
            </a:fld>
            <a:endParaRPr lang="en-US" dirty="0"/>
          </a:p>
        </p:txBody>
      </p:sp>
    </p:spTree>
    <p:extLst>
      <p:ext uri="{BB962C8B-B14F-4D97-AF65-F5344CB8AC3E}">
        <p14:creationId xmlns:p14="http://schemas.microsoft.com/office/powerpoint/2010/main" val="9467596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Verify the grammar generates </a:t>
            </a:r>
            <a:r>
              <a:rPr lang="en-US" dirty="0" err="1" smtClean="0"/>
              <a:t>a</a:t>
            </a:r>
            <a:r>
              <a:rPr lang="en-US" baseline="30000" dirty="0" err="1" smtClean="0"/>
              <a:t>n</a:t>
            </a:r>
            <a:r>
              <a:rPr lang="en-US" dirty="0" err="1" smtClean="0"/>
              <a:t>b</a:t>
            </a:r>
            <a:r>
              <a:rPr lang="en-US" baseline="30000" dirty="0" err="1" smtClean="0"/>
              <a:t>n</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48</a:t>
            </a:fld>
            <a:endParaRPr lang="en-US" dirty="0"/>
          </a:p>
        </p:txBody>
      </p:sp>
      <p:sp>
        <p:nvSpPr>
          <p:cNvPr id="11" name="TextBox 10"/>
          <p:cNvSpPr txBox="1"/>
          <p:nvPr/>
        </p:nvSpPr>
        <p:spPr>
          <a:xfrm>
            <a:off x="1101359" y="3688693"/>
            <a:ext cx="6963060" cy="369332"/>
          </a:xfrm>
          <a:prstGeom prst="rect">
            <a:avLst/>
          </a:prstGeom>
          <a:noFill/>
        </p:spPr>
        <p:txBody>
          <a:bodyPr wrap="none" rtlCol="0">
            <a:spAutoFit/>
          </a:bodyPr>
          <a:lstStyle/>
          <a:p>
            <a:r>
              <a:rPr lang="en-US" dirty="0" smtClean="0"/>
              <a:t>Let’s do a couple derivations to convince ourselves that it generates </a:t>
            </a:r>
            <a:r>
              <a:rPr lang="en-US" dirty="0" err="1" smtClean="0"/>
              <a:t>a</a:t>
            </a:r>
            <a:r>
              <a:rPr lang="en-US" baseline="30000" dirty="0" err="1" smtClean="0"/>
              <a:t>n</a:t>
            </a:r>
            <a:r>
              <a:rPr lang="en-US" dirty="0" err="1" smtClean="0"/>
              <a:t>b</a:t>
            </a:r>
            <a:r>
              <a:rPr lang="en-US" baseline="30000" dirty="0" err="1" smtClean="0"/>
              <a:t>n</a:t>
            </a:r>
            <a:endParaRPr lang="en-US" baseline="30000" dirty="0" smtClean="0"/>
          </a:p>
        </p:txBody>
      </p:sp>
      <mc:AlternateContent xmlns:mc="http://schemas.openxmlformats.org/markup-compatibility/2006" xmlns:a14="http://schemas.microsoft.com/office/drawing/2010/main">
        <mc:Choice Requires="a14">
          <p:sp>
            <p:nvSpPr>
              <p:cNvPr id="13" name="Rectangle 12"/>
              <p:cNvSpPr/>
              <p:nvPr/>
            </p:nvSpPr>
            <p:spPr>
              <a:xfrm>
                <a:off x="1079588" y="4113627"/>
                <a:ext cx="7238648" cy="10772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3200" i="1" dirty="0" smtClean="0">
                          <a:latin typeface="Cambria Math"/>
                          <a:ea typeface="Verdana" panose="020B0604030504040204" pitchFamily="34" charset="0"/>
                          <a:cs typeface="Arial" panose="020B0604020202020204" pitchFamily="34" charset="0"/>
                        </a:rPr>
                        <m:t>𝑆</m:t>
                      </m:r>
                      <m:r>
                        <a:rPr lang="en-US" sz="3200" i="1" dirty="0" smtClean="0">
                          <a:latin typeface="Cambria Math"/>
                          <a:ea typeface="Verdana" panose="020B0604030504040204" pitchFamily="34" charset="0"/>
                          <a:cs typeface="Arial" panose="020B0604020202020204" pitchFamily="34" charset="0"/>
                        </a:rPr>
                        <m:t> → </m:t>
                      </m:r>
                      <m:r>
                        <a:rPr lang="en-US" sz="3200" i="1" dirty="0" smtClean="0">
                          <a:latin typeface="Cambria Math"/>
                          <a:ea typeface="Verdana" panose="020B0604030504040204" pitchFamily="34" charset="0"/>
                          <a:cs typeface="Arial" panose="020B0604020202020204" pitchFamily="34" charset="0"/>
                        </a:rPr>
                        <m:t>𝑎</m:t>
                      </m:r>
                      <m:r>
                        <m:rPr>
                          <m:nor/>
                        </m:rPr>
                        <a:rPr lang="en-US" sz="3200" dirty="0">
                          <a:ea typeface="Verdana" panose="020B0604030504040204" pitchFamily="34" charset="0"/>
                          <a:cs typeface="Arial" panose="020B0604020202020204" pitchFamily="34" charset="0"/>
                        </a:rPr>
                        <m:t>A</m:t>
                      </m:r>
                      <m:r>
                        <m:rPr>
                          <m:nor/>
                        </m:rPr>
                        <a:rPr lang="en-US" sz="3200" baseline="-25000" dirty="0">
                          <a:ea typeface="Verdana" panose="020B0604030504040204" pitchFamily="34" charset="0"/>
                          <a:cs typeface="Arial" panose="020B0604020202020204" pitchFamily="34" charset="0"/>
                        </a:rPr>
                        <m:t>3</m:t>
                      </m:r>
                      <m:r>
                        <a:rPr lang="en-US" sz="3200" i="1" dirty="0" smtClean="0">
                          <a:latin typeface="Cambria Math"/>
                          <a:ea typeface="Verdana" panose="020B0604030504040204" pitchFamily="34" charset="0"/>
                          <a:cs typeface="Arial" panose="020B0604020202020204" pitchFamily="34" charset="0"/>
                        </a:rPr>
                        <m:t>→ </m:t>
                      </m:r>
                      <m:r>
                        <a:rPr lang="en-US" sz="3200" i="1" dirty="0" smtClean="0">
                          <a:latin typeface="Cambria Math"/>
                          <a:ea typeface="Verdana" panose="020B0604030504040204" pitchFamily="34" charset="0"/>
                          <a:cs typeface="Arial" panose="020B0604020202020204" pitchFamily="34" charset="0"/>
                        </a:rPr>
                        <m:t>𝑎𝑏</m:t>
                      </m:r>
                    </m:oMath>
                  </m:oMathPara>
                </a14:m>
                <a:endParaRPr lang="en-US" sz="3200" dirty="0">
                  <a:ea typeface="Verdana" panose="020B060403050404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r>
                        <a:rPr lang="en-US" sz="3200" i="1" dirty="0" smtClean="0">
                          <a:latin typeface="Cambria Math"/>
                          <a:ea typeface="Verdana" panose="020B0604030504040204" pitchFamily="34" charset="0"/>
                          <a:cs typeface="Arial" panose="020B0604020202020204" pitchFamily="34" charset="0"/>
                        </a:rPr>
                        <m:t>𝑆</m:t>
                      </m:r>
                      <m:r>
                        <a:rPr lang="en-US" sz="3200" i="1" dirty="0" smtClean="0">
                          <a:latin typeface="Cambria Math"/>
                          <a:ea typeface="Verdana" panose="020B0604030504040204" pitchFamily="34" charset="0"/>
                          <a:cs typeface="Arial" panose="020B0604020202020204" pitchFamily="34" charset="0"/>
                        </a:rPr>
                        <m:t> → </m:t>
                      </m:r>
                      <m:r>
                        <a:rPr lang="en-US" sz="3200" i="1" dirty="0" smtClean="0">
                          <a:latin typeface="Cambria Math"/>
                          <a:ea typeface="Verdana" panose="020B0604030504040204" pitchFamily="34" charset="0"/>
                          <a:cs typeface="Arial" panose="020B0604020202020204" pitchFamily="34" charset="0"/>
                        </a:rPr>
                        <m:t>𝑎𝑆</m:t>
                      </m:r>
                      <m:r>
                        <m:rPr>
                          <m:nor/>
                        </m:rPr>
                        <a:rPr lang="en-US" sz="3200" dirty="0">
                          <a:ea typeface="Verdana" panose="020B0604030504040204" pitchFamily="34" charset="0"/>
                          <a:cs typeface="Arial" panose="020B0604020202020204" pitchFamily="34" charset="0"/>
                        </a:rPr>
                        <m:t>A</m:t>
                      </m:r>
                      <m:r>
                        <m:rPr>
                          <m:nor/>
                        </m:rPr>
                        <a:rPr lang="en-US" sz="3200" baseline="-25000" dirty="0">
                          <a:ea typeface="Verdana" panose="020B0604030504040204" pitchFamily="34" charset="0"/>
                          <a:cs typeface="Arial" panose="020B0604020202020204" pitchFamily="34" charset="0"/>
                        </a:rPr>
                        <m:t>3</m:t>
                      </m:r>
                      <m:r>
                        <a:rPr lang="en-US" sz="3200" i="1" dirty="0" smtClean="0">
                          <a:latin typeface="Cambria Math"/>
                          <a:ea typeface="Verdana" panose="020B0604030504040204" pitchFamily="34" charset="0"/>
                          <a:cs typeface="Arial" panose="020B0604020202020204" pitchFamily="34" charset="0"/>
                        </a:rPr>
                        <m:t>→ </m:t>
                      </m:r>
                      <m:r>
                        <a:rPr lang="en-US" sz="3200" i="1" dirty="0" smtClean="0">
                          <a:latin typeface="Cambria Math"/>
                          <a:ea typeface="Verdana" panose="020B0604030504040204" pitchFamily="34" charset="0"/>
                          <a:cs typeface="Arial" panose="020B0604020202020204" pitchFamily="34" charset="0"/>
                        </a:rPr>
                        <m:t>𝑎𝑎</m:t>
                      </m:r>
                      <m:r>
                        <m:rPr>
                          <m:nor/>
                        </m:rPr>
                        <a:rPr lang="en-US" sz="3200" dirty="0">
                          <a:ea typeface="Verdana" panose="020B0604030504040204" pitchFamily="34" charset="0"/>
                          <a:cs typeface="Arial" panose="020B0604020202020204" pitchFamily="34" charset="0"/>
                        </a:rPr>
                        <m:t>A</m:t>
                      </m:r>
                      <m:r>
                        <m:rPr>
                          <m:nor/>
                        </m:rPr>
                        <a:rPr lang="en-US" sz="3200" baseline="-25000" dirty="0">
                          <a:ea typeface="Verdana" panose="020B0604030504040204" pitchFamily="34" charset="0"/>
                          <a:cs typeface="Arial" panose="020B0604020202020204" pitchFamily="34" charset="0"/>
                        </a:rPr>
                        <m:t>3</m:t>
                      </m:r>
                      <m:r>
                        <m:rPr>
                          <m:nor/>
                        </m:rPr>
                        <a:rPr lang="en-US" sz="3200" dirty="0">
                          <a:ea typeface="Verdana" panose="020B0604030504040204" pitchFamily="34" charset="0"/>
                          <a:cs typeface="Arial" panose="020B0604020202020204" pitchFamily="34" charset="0"/>
                        </a:rPr>
                        <m:t>A</m:t>
                      </m:r>
                      <m:r>
                        <m:rPr>
                          <m:nor/>
                        </m:rPr>
                        <a:rPr lang="en-US" sz="3200" baseline="-25000" dirty="0">
                          <a:ea typeface="Verdana" panose="020B0604030504040204" pitchFamily="34" charset="0"/>
                          <a:cs typeface="Arial" panose="020B0604020202020204" pitchFamily="34" charset="0"/>
                        </a:rPr>
                        <m:t>3</m:t>
                      </m:r>
                      <m:r>
                        <a:rPr lang="en-US" sz="3200" i="1" dirty="0">
                          <a:latin typeface="Cambria Math"/>
                          <a:ea typeface="Verdana" panose="020B0604030504040204" pitchFamily="34" charset="0"/>
                          <a:cs typeface="Arial" panose="020B0604020202020204" pitchFamily="34" charset="0"/>
                        </a:rPr>
                        <m:t>→ </m:t>
                      </m:r>
                      <m:r>
                        <a:rPr lang="en-US" sz="3200" i="1" dirty="0" smtClean="0">
                          <a:latin typeface="Cambria Math"/>
                          <a:ea typeface="Verdana" panose="020B0604030504040204" pitchFamily="34" charset="0"/>
                          <a:cs typeface="Arial" panose="020B0604020202020204" pitchFamily="34" charset="0"/>
                        </a:rPr>
                        <m:t>𝑎𝑎𝑏</m:t>
                      </m:r>
                      <m:r>
                        <m:rPr>
                          <m:nor/>
                        </m:rPr>
                        <a:rPr lang="en-US" sz="3200" dirty="0">
                          <a:ea typeface="Verdana" panose="020B0604030504040204" pitchFamily="34" charset="0"/>
                          <a:cs typeface="Arial" panose="020B0604020202020204" pitchFamily="34" charset="0"/>
                        </a:rPr>
                        <m:t>A</m:t>
                      </m:r>
                      <m:r>
                        <m:rPr>
                          <m:nor/>
                        </m:rPr>
                        <a:rPr lang="en-US" sz="3200" baseline="-25000" dirty="0">
                          <a:ea typeface="Verdana" panose="020B0604030504040204" pitchFamily="34" charset="0"/>
                          <a:cs typeface="Arial" panose="020B0604020202020204" pitchFamily="34" charset="0"/>
                        </a:rPr>
                        <m:t>3</m:t>
                      </m:r>
                      <m:r>
                        <a:rPr lang="en-US" sz="3200" i="1" dirty="0">
                          <a:latin typeface="Cambria Math"/>
                          <a:ea typeface="Verdana" panose="020B0604030504040204" pitchFamily="34" charset="0"/>
                          <a:cs typeface="Arial" panose="020B0604020202020204" pitchFamily="34" charset="0"/>
                        </a:rPr>
                        <m:t>→ </m:t>
                      </m:r>
                      <m:r>
                        <a:rPr lang="en-US" sz="3200" i="1" dirty="0" err="1" smtClean="0">
                          <a:latin typeface="Cambria Math"/>
                          <a:ea typeface="Verdana" panose="020B0604030504040204" pitchFamily="34" charset="0"/>
                          <a:cs typeface="Arial" panose="020B0604020202020204" pitchFamily="34" charset="0"/>
                        </a:rPr>
                        <m:t>𝑎𝑎𝑏𝑏</m:t>
                      </m:r>
                    </m:oMath>
                  </m:oMathPara>
                </a14:m>
                <a:endParaRPr lang="en-US" sz="3200" dirty="0">
                  <a:ea typeface="Verdana" panose="020B0604030504040204" pitchFamily="34" charset="0"/>
                  <a:cs typeface="Arial" panose="020B060402020202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1079588" y="4113627"/>
                <a:ext cx="7238648" cy="1077218"/>
              </a:xfrm>
              <a:prstGeom prst="rect">
                <a:avLst/>
              </a:prstGeom>
              <a:blipFill rotWithShape="0">
                <a:blip r:embed="rId2"/>
                <a:stretch>
                  <a:fillRect/>
                </a:stretch>
              </a:blipFill>
            </p:spPr>
            <p:txBody>
              <a:bodyPr/>
              <a:lstStyle/>
              <a:p>
                <a:r>
                  <a:rPr lang="en-US">
                    <a:noFill/>
                  </a:rPr>
                  <a:t> </a:t>
                </a:r>
              </a:p>
            </p:txBody>
          </p:sp>
        </mc:Fallback>
      </mc:AlternateContent>
      <p:sp>
        <p:nvSpPr>
          <p:cNvPr id="15" name="Rectangle 14"/>
          <p:cNvSpPr/>
          <p:nvPr/>
        </p:nvSpPr>
        <p:spPr>
          <a:xfrm>
            <a:off x="3283314" y="1765017"/>
            <a:ext cx="1730154" cy="1569660"/>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aSA</a:t>
            </a:r>
            <a:r>
              <a:rPr lang="en-US" sz="3200" baseline="-25000" dirty="0">
                <a:ea typeface="Verdana" panose="020B0604030504040204" pitchFamily="34" charset="0"/>
                <a:cs typeface="Arial" panose="020B0604020202020204" pitchFamily="34" charset="0"/>
              </a:rPr>
              <a:t>3</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aA</a:t>
            </a:r>
            <a:r>
              <a:rPr lang="en-US" sz="3200" baseline="-25000" dirty="0">
                <a:ea typeface="Verdana" panose="020B0604030504040204" pitchFamily="34" charset="0"/>
                <a:cs typeface="Arial" panose="020B0604020202020204" pitchFamily="34" charset="0"/>
              </a:rPr>
              <a:t>3</a:t>
            </a:r>
            <a:endParaRPr lang="en-US" sz="3200" baseline="-25000" dirty="0" smtClean="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p:txBody>
      </p:sp>
    </p:spTree>
    <p:extLst>
      <p:ext uri="{BB962C8B-B14F-4D97-AF65-F5344CB8AC3E}">
        <p14:creationId xmlns:p14="http://schemas.microsoft.com/office/powerpoint/2010/main" val="30407915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Recap of the steps</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Step 0: Determine the language that the grammar generates</a:t>
            </a:r>
          </a:p>
          <a:p>
            <a:r>
              <a:rPr lang="en-US" dirty="0" smtClean="0"/>
              <a:t>Step 1: Change the non-terminal names to A</a:t>
            </a:r>
            <a:r>
              <a:rPr lang="en-US" baseline="-25000" dirty="0" smtClean="0"/>
              <a:t>i</a:t>
            </a:r>
            <a:r>
              <a:rPr lang="en-US" dirty="0" smtClean="0"/>
              <a:t> </a:t>
            </a:r>
          </a:p>
          <a:p>
            <a:r>
              <a:rPr lang="en-US" dirty="0" smtClean="0"/>
              <a:t>Step 2: Convert the grammar to Chomsky normal form</a:t>
            </a:r>
          </a:p>
          <a:p>
            <a:r>
              <a:rPr lang="en-US" dirty="0" smtClean="0"/>
              <a:t>Step 3a: Modify the rules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k</a:t>
            </a:r>
            <a:r>
              <a:rPr lang="en-US" dirty="0" smtClean="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j</a:t>
            </a:r>
            <a:r>
              <a:rPr lang="en-US" dirty="0" err="1" smtClean="0">
                <a:ea typeface="Verdana" panose="020B0604030504040204" pitchFamily="34" charset="0"/>
                <a:cs typeface="Arial" panose="020B0604020202020204" pitchFamily="34" charset="0"/>
              </a:rPr>
              <a:t>X</a:t>
            </a:r>
            <a:r>
              <a:rPr lang="en-US" dirty="0" smtClean="0">
                <a:ea typeface="Verdana" panose="020B0604030504040204" pitchFamily="34" charset="0"/>
                <a:cs typeface="Arial" panose="020B0604020202020204" pitchFamily="34" charset="0"/>
              </a:rPr>
              <a:t>, k &gt; j </a:t>
            </a:r>
            <a:r>
              <a:rPr lang="en-US" dirty="0" smtClean="0"/>
              <a:t>so that the leftmost non-terminal </a:t>
            </a:r>
            <a:r>
              <a:rPr lang="en-US" dirty="0" err="1" smtClean="0">
                <a:ea typeface="Verdana" panose="020B0604030504040204" pitchFamily="34" charset="0"/>
                <a:cs typeface="Arial" panose="020B0604020202020204" pitchFamily="34" charset="0"/>
              </a:rPr>
              <a:t>A</a:t>
            </a:r>
            <a:r>
              <a:rPr lang="en-US" baseline="-25000" dirty="0" err="1" smtClean="0">
                <a:ea typeface="Verdana" panose="020B0604030504040204" pitchFamily="34" charset="0"/>
                <a:cs typeface="Arial" panose="020B0604020202020204" pitchFamily="34" charset="0"/>
              </a:rPr>
              <a:t>j</a:t>
            </a:r>
            <a:r>
              <a:rPr lang="en-US" dirty="0" smtClean="0">
                <a:ea typeface="Verdana" panose="020B0604030504040204" pitchFamily="34" charset="0"/>
                <a:cs typeface="Arial" panose="020B0604020202020204" pitchFamily="34" charset="0"/>
              </a:rPr>
              <a:t>, k ≤ j </a:t>
            </a:r>
            <a:endParaRPr lang="en-US" dirty="0" smtClean="0"/>
          </a:p>
          <a:p>
            <a:r>
              <a:rPr lang="en-US" dirty="0" smtClean="0"/>
              <a:t>Step 3b: Eliminate left-recursion</a:t>
            </a:r>
          </a:p>
          <a:p>
            <a:r>
              <a:rPr lang="en-US" dirty="0" smtClean="0"/>
              <a:t>Step 4: </a:t>
            </a:r>
            <a:r>
              <a:rPr lang="en-US" dirty="0" smtClean="0">
                <a:sym typeface="Wingdings" panose="05000000000000000000" pitchFamily="2" charset="2"/>
              </a:rPr>
              <a:t>If the leftmost symbol on the rhs of </a:t>
            </a:r>
            <a:r>
              <a:rPr lang="en-US" dirty="0">
                <a:sym typeface="Wingdings" panose="05000000000000000000" pitchFamily="2" charset="2"/>
              </a:rPr>
              <a:t>rule A</a:t>
            </a:r>
            <a:r>
              <a:rPr lang="en-US" baseline="-25000" dirty="0">
                <a:sym typeface="Wingdings" panose="05000000000000000000" pitchFamily="2" charset="2"/>
              </a:rPr>
              <a:t>n-1</a:t>
            </a:r>
            <a:r>
              <a:rPr lang="en-US" dirty="0" smtClean="0">
                <a:sym typeface="Wingdings" panose="05000000000000000000" pitchFamily="2" charset="2"/>
              </a:rPr>
              <a:t> is A</a:t>
            </a:r>
            <a:r>
              <a:rPr lang="en-US" baseline="-25000" dirty="0" smtClean="0">
                <a:sym typeface="Wingdings" panose="05000000000000000000" pitchFamily="2" charset="2"/>
              </a:rPr>
              <a:t>n</a:t>
            </a:r>
            <a:r>
              <a:rPr lang="en-US" dirty="0" smtClean="0">
                <a:sym typeface="Wingdings" panose="05000000000000000000" pitchFamily="2" charset="2"/>
              </a:rPr>
              <a:t>, replace that A</a:t>
            </a:r>
            <a:r>
              <a:rPr lang="en-US" baseline="-25000" dirty="0" smtClean="0">
                <a:sym typeface="Wingdings" panose="05000000000000000000" pitchFamily="2" charset="2"/>
              </a:rPr>
              <a:t>n </a:t>
            </a:r>
            <a:r>
              <a:rPr lang="en-US" dirty="0" smtClean="0">
                <a:sym typeface="Wingdings" panose="05000000000000000000" pitchFamily="2" charset="2"/>
              </a:rPr>
              <a:t>with the rhs of the A</a:t>
            </a:r>
            <a:r>
              <a:rPr lang="en-US" baseline="-25000" dirty="0" smtClean="0">
                <a:sym typeface="Wingdings" panose="05000000000000000000" pitchFamily="2" charset="2"/>
              </a:rPr>
              <a:t>n</a:t>
            </a:r>
            <a:r>
              <a:rPr lang="en-US" dirty="0" smtClean="0">
                <a:sym typeface="Wingdings" panose="05000000000000000000" pitchFamily="2" charset="2"/>
              </a:rPr>
              <a:t> rules. Then do Step 4 for A</a:t>
            </a:r>
            <a:r>
              <a:rPr lang="en-US" baseline="-25000" dirty="0" smtClean="0">
                <a:sym typeface="Wingdings" panose="05000000000000000000" pitchFamily="2" charset="2"/>
              </a:rPr>
              <a:t>n-2</a:t>
            </a:r>
            <a:r>
              <a:rPr lang="en-US" dirty="0" smtClean="0">
                <a:sym typeface="Wingdings" panose="05000000000000000000" pitchFamily="2" charset="2"/>
              </a:rPr>
              <a:t>. Repeat until at S.</a:t>
            </a:r>
          </a:p>
          <a:p>
            <a:r>
              <a:rPr lang="en-US" dirty="0" smtClean="0">
                <a:sym typeface="Wingdings" panose="05000000000000000000" pitchFamily="2" charset="2"/>
              </a:rPr>
              <a:t>Step 5: Change the non-terminal names back to their original names.</a:t>
            </a:r>
          </a:p>
          <a:p>
            <a:r>
              <a:rPr lang="en-US" dirty="0" smtClean="0">
                <a:sym typeface="Wingdings" panose="05000000000000000000" pitchFamily="2" charset="2"/>
              </a:rPr>
              <a:t>Step 6: Remove unused rules.</a:t>
            </a:r>
          </a:p>
          <a:p>
            <a:r>
              <a:rPr lang="en-US" dirty="0" smtClean="0">
                <a:sym typeface="Wingdings" panose="05000000000000000000" pitchFamily="2" charset="2"/>
              </a:rPr>
              <a:t>Step 7: Verify that the new grammar generates the same language as the original language.</a:t>
            </a:r>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fld id="{04880772-6C15-43D4-94DB-7DA07CA64C43}" type="slidenum">
              <a:rPr lang="en-US" smtClean="0"/>
              <a:t>49</a:t>
            </a:fld>
            <a:endParaRPr lang="en-US" dirty="0"/>
          </a:p>
        </p:txBody>
      </p:sp>
    </p:spTree>
    <p:extLst>
      <p:ext uri="{BB962C8B-B14F-4D97-AF65-F5344CB8AC3E}">
        <p14:creationId xmlns:p14="http://schemas.microsoft.com/office/powerpoint/2010/main" val="1117308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benefits of </a:t>
            </a:r>
            <a:br>
              <a:rPr lang="en-US" dirty="0" smtClean="0"/>
            </a:br>
            <a:r>
              <a:rPr lang="en-US" dirty="0" smtClean="0"/>
              <a:t>Greibach Normal Form?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37667"/>
                <a:ext cx="8229600" cy="1828800"/>
              </a:xfrm>
            </p:spPr>
            <p:txBody>
              <a:bodyPr/>
              <a:lstStyle/>
              <a:p>
                <a:pPr marL="0" indent="0">
                  <a:buNone/>
                </a:pPr>
                <a:r>
                  <a:rPr lang="en-US" dirty="0" smtClean="0"/>
                  <a:t>Deriving a string </a:t>
                </a:r>
                <a14:m>
                  <m:oMath xmlns:m="http://schemas.openxmlformats.org/officeDocument/2006/math">
                    <m:r>
                      <a:rPr lang="en-US" i="1" dirty="0" smtClean="0">
                        <a:latin typeface="Cambria Math"/>
                      </a:rPr>
                      <m:t>𝑃</m:t>
                    </m:r>
                  </m:oMath>
                </a14:m>
                <a:r>
                  <a:rPr lang="en-US" dirty="0" smtClean="0"/>
                  <a:t> from a grammar that is in Greibach Normal Form takes one step per symbol.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37667"/>
                <a:ext cx="8229600" cy="1828800"/>
              </a:xfrm>
              <a:blipFill rotWithShape="1">
                <a:blip r:embed="rId3"/>
                <a:stretch>
                  <a:fillRect l="-1852" t="-4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880772-6C15-43D4-94DB-7DA07CA64C43}" type="slidenum">
              <a:rPr lang="en-US" smtClean="0"/>
              <a:t>5</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2209800" y="3788228"/>
                <a:ext cx="42076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a:rPr>
                        <m:t>#</m:t>
                      </m:r>
                      <m:r>
                        <a:rPr lang="en-US" sz="2800" i="1" dirty="0" smtClean="0">
                          <a:latin typeface="Cambria Math"/>
                        </a:rPr>
                        <m:t>𝑑𝑒𝑟𝑖𝑣𝑎𝑡𝑖𝑜𝑛</m:t>
                      </m:r>
                      <m:r>
                        <a:rPr lang="en-US" sz="2800" i="1" dirty="0" smtClean="0">
                          <a:latin typeface="Cambria Math"/>
                        </a:rPr>
                        <m:t> </m:t>
                      </m:r>
                      <m:r>
                        <a:rPr lang="en-US" sz="2800" i="1" dirty="0" smtClean="0">
                          <a:latin typeface="Cambria Math"/>
                        </a:rPr>
                        <m:t>𝑠𝑡𝑒𝑝𝑠</m:t>
                      </m:r>
                      <m:r>
                        <a:rPr lang="en-US" sz="2800" i="1" dirty="0" smtClean="0">
                          <a:latin typeface="Cambria Math"/>
                        </a:rPr>
                        <m:t> = |</m:t>
                      </m:r>
                      <m:r>
                        <a:rPr lang="en-US" sz="2800" b="0" i="1" dirty="0" smtClean="0">
                          <a:latin typeface="Cambria Math"/>
                        </a:rPr>
                        <m:t>𝑃</m:t>
                      </m:r>
                      <m:r>
                        <a:rPr lang="en-US" sz="2800" i="1" dirty="0" smtClean="0">
                          <a:latin typeface="Cambria Math"/>
                        </a:rPr>
                        <m:t>|</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209800" y="3788228"/>
                <a:ext cx="4207627" cy="523220"/>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24992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Minimize work</a:t>
            </a:r>
            <a:endParaRPr lang="en-US" dirty="0"/>
          </a:p>
        </p:txBody>
      </p:sp>
      <p:sp>
        <p:nvSpPr>
          <p:cNvPr id="3" name="Content Placeholder 2"/>
          <p:cNvSpPr>
            <a:spLocks noGrp="1"/>
          </p:cNvSpPr>
          <p:nvPr>
            <p:ph idx="1"/>
          </p:nvPr>
        </p:nvSpPr>
        <p:spPr/>
        <p:txBody>
          <a:bodyPr/>
          <a:lstStyle/>
          <a:p>
            <a:pPr marL="0" indent="0">
              <a:buNone/>
            </a:pPr>
            <a:r>
              <a:rPr lang="en-US" dirty="0" smtClean="0"/>
              <a:t>Step 1 says: </a:t>
            </a:r>
            <a:br>
              <a:rPr lang="en-US" dirty="0" smtClean="0"/>
            </a:br>
            <a:r>
              <a:rPr lang="en-US" dirty="0" smtClean="0"/>
              <a:t> 	</a:t>
            </a:r>
            <a:r>
              <a:rPr lang="en-US" i="1" dirty="0" smtClean="0"/>
              <a:t>Change </a:t>
            </a:r>
            <a:r>
              <a:rPr lang="en-US" i="1" dirty="0"/>
              <a:t>the non-terminal names to </a:t>
            </a:r>
            <a:r>
              <a:rPr lang="en-US" i="1" dirty="0" smtClean="0"/>
              <a:t>A</a:t>
            </a:r>
            <a:r>
              <a:rPr lang="en-US" i="1" baseline="-25000" dirty="0" smtClean="0"/>
              <a:t>i</a:t>
            </a:r>
            <a:r>
              <a:rPr lang="en-US" dirty="0"/>
              <a:t/>
            </a:r>
            <a:br>
              <a:rPr lang="en-US" dirty="0"/>
            </a:br>
            <a:r>
              <a:rPr lang="en-US" dirty="0" smtClean="0"/>
              <a:t>That is just another way of saying that we are to give the symbol names an ordering. Choose the ordering wisely as it can impact the amount of work needed to do the conversion.</a:t>
            </a:r>
            <a:endParaRPr lang="en-US" dirty="0"/>
          </a:p>
        </p:txBody>
      </p:sp>
      <p:sp>
        <p:nvSpPr>
          <p:cNvPr id="4"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50</a:t>
            </a:fld>
            <a:endParaRPr lang="en-US" dirty="0"/>
          </a:p>
        </p:txBody>
      </p:sp>
    </p:spTree>
    <p:extLst>
      <p:ext uri="{BB962C8B-B14F-4D97-AF65-F5344CB8AC3E}">
        <p14:creationId xmlns:p14="http://schemas.microsoft.com/office/powerpoint/2010/main" val="22760126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ordering for this grammar?</a:t>
            </a:r>
            <a:endParaRPr lang="en-US" dirty="0"/>
          </a:p>
        </p:txBody>
      </p:sp>
      <p:sp>
        <p:nvSpPr>
          <p:cNvPr id="4" name="Rectangle 3"/>
          <p:cNvSpPr/>
          <p:nvPr/>
        </p:nvSpPr>
        <p:spPr>
          <a:xfrm>
            <a:off x="3283314" y="1793171"/>
            <a:ext cx="1430200" cy="1569660"/>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AB</a:t>
            </a:r>
          </a:p>
          <a:p>
            <a:r>
              <a:rPr lang="en-US" sz="3200" dirty="0" smtClean="0">
                <a:ea typeface="Verdana" panose="020B0604030504040204" pitchFamily="34" charset="0"/>
                <a:cs typeface="Arial" panose="020B0604020202020204" pitchFamily="34" charset="0"/>
              </a:rPr>
              <a:t>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 </a:t>
            </a:r>
          </a:p>
          <a:p>
            <a:r>
              <a:rPr lang="en-US" sz="3200" dirty="0" smtClean="0">
                <a:ea typeface="Verdana" panose="020B0604030504040204" pitchFamily="34" charset="0"/>
                <a:cs typeface="Arial" panose="020B0604020202020204" pitchFamily="34" charset="0"/>
              </a:rPr>
              <a:t>B</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p:txBody>
      </p:sp>
      <p:sp>
        <p:nvSpPr>
          <p:cNvPr id="5" name="Rectangle 4"/>
          <p:cNvSpPr/>
          <p:nvPr/>
        </p:nvSpPr>
        <p:spPr>
          <a:xfrm>
            <a:off x="844914" y="4481942"/>
            <a:ext cx="1911101" cy="1569660"/>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 </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p:txBody>
      </p:sp>
      <p:cxnSp>
        <p:nvCxnSpPr>
          <p:cNvPr id="7" name="Straight Arrow Connector 6"/>
          <p:cNvCxnSpPr>
            <a:stCxn id="4" idx="2"/>
            <a:endCxn id="5" idx="0"/>
          </p:cNvCxnSpPr>
          <p:nvPr/>
        </p:nvCxnSpPr>
        <p:spPr>
          <a:xfrm flipH="1">
            <a:off x="1800465" y="3362831"/>
            <a:ext cx="2197949" cy="11191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090058" y="3362831"/>
            <a:ext cx="1096519" cy="646331"/>
          </a:xfrm>
          <a:prstGeom prst="rect">
            <a:avLst/>
          </a:prstGeom>
          <a:noFill/>
        </p:spPr>
        <p:txBody>
          <a:bodyPr wrap="none" rtlCol="0">
            <a:spAutoFit/>
          </a:bodyPr>
          <a:lstStyle/>
          <a:p>
            <a:r>
              <a:rPr lang="en-US" sz="1200" i="1" dirty="0" smtClean="0"/>
              <a:t>Change S to </a:t>
            </a:r>
            <a:r>
              <a:rPr lang="en-US" sz="1200" dirty="0">
                <a:ea typeface="Verdana" panose="020B0604030504040204" pitchFamily="34" charset="0"/>
                <a:cs typeface="Arial" panose="020B0604020202020204" pitchFamily="34" charset="0"/>
              </a:rPr>
              <a:t>A</a:t>
            </a:r>
            <a:r>
              <a:rPr lang="en-US" sz="1200" baseline="-25000" dirty="0">
                <a:ea typeface="Verdana" panose="020B0604030504040204" pitchFamily="34" charset="0"/>
                <a:cs typeface="Arial" panose="020B0604020202020204" pitchFamily="34" charset="0"/>
              </a:rPr>
              <a:t>1</a:t>
            </a:r>
            <a:endParaRPr lang="en-US" sz="1200" i="1" dirty="0" smtClean="0"/>
          </a:p>
          <a:p>
            <a:r>
              <a:rPr lang="en-US" sz="1200" i="1" dirty="0" smtClean="0"/>
              <a:t>A to </a:t>
            </a:r>
            <a:r>
              <a:rPr lang="en-US" sz="1200" dirty="0" smtClean="0">
                <a:ea typeface="Verdana" panose="020B0604030504040204" pitchFamily="34" charset="0"/>
                <a:cs typeface="Arial" panose="020B0604020202020204" pitchFamily="34" charset="0"/>
              </a:rPr>
              <a:t>A</a:t>
            </a:r>
            <a:r>
              <a:rPr lang="en-US" sz="1200" baseline="-25000" dirty="0" smtClean="0">
                <a:ea typeface="Verdana" panose="020B0604030504040204" pitchFamily="34" charset="0"/>
                <a:cs typeface="Arial" panose="020B0604020202020204" pitchFamily="34" charset="0"/>
              </a:rPr>
              <a:t>2</a:t>
            </a:r>
            <a:r>
              <a:rPr lang="en-US" sz="1200" i="1" dirty="0" smtClean="0">
                <a:ea typeface="Verdana" panose="020B0604030504040204" pitchFamily="34" charset="0"/>
                <a:cs typeface="Arial" panose="020B0604020202020204" pitchFamily="34" charset="0"/>
              </a:rPr>
              <a:t>,</a:t>
            </a:r>
          </a:p>
          <a:p>
            <a:r>
              <a:rPr lang="en-US" sz="1200" i="1" dirty="0" smtClean="0">
                <a:ea typeface="Verdana" panose="020B0604030504040204" pitchFamily="34" charset="0"/>
                <a:cs typeface="Arial" panose="020B0604020202020204" pitchFamily="34" charset="0"/>
              </a:rPr>
              <a:t>B </a:t>
            </a:r>
            <a:r>
              <a:rPr lang="en-US" sz="1200" i="1" dirty="0"/>
              <a:t>to </a:t>
            </a:r>
            <a:r>
              <a:rPr lang="en-US" sz="1200" dirty="0" smtClean="0">
                <a:ea typeface="Verdana" panose="020B0604030504040204" pitchFamily="34" charset="0"/>
                <a:cs typeface="Arial" panose="020B0604020202020204" pitchFamily="34" charset="0"/>
              </a:rPr>
              <a:t>A</a:t>
            </a:r>
            <a:r>
              <a:rPr lang="en-US" sz="1200" baseline="-25000" dirty="0" smtClean="0">
                <a:ea typeface="Verdana" panose="020B0604030504040204" pitchFamily="34" charset="0"/>
                <a:cs typeface="Arial" panose="020B0604020202020204" pitchFamily="34" charset="0"/>
              </a:rPr>
              <a:t>3</a:t>
            </a:r>
            <a:endParaRPr lang="en-US" sz="1200" i="1" dirty="0" smtClean="0">
              <a:ea typeface="Verdana" panose="020B0604030504040204" pitchFamily="34" charset="0"/>
              <a:cs typeface="Arial" panose="020B0604020202020204" pitchFamily="34" charset="0"/>
            </a:endParaRPr>
          </a:p>
        </p:txBody>
      </p:sp>
      <p:cxnSp>
        <p:nvCxnSpPr>
          <p:cNvPr id="10" name="Straight Arrow Connector 9"/>
          <p:cNvCxnSpPr>
            <a:stCxn id="4" idx="2"/>
          </p:cNvCxnSpPr>
          <p:nvPr/>
        </p:nvCxnSpPr>
        <p:spPr>
          <a:xfrm>
            <a:off x="3998414" y="3362831"/>
            <a:ext cx="2707186" cy="11191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5715585" y="4500741"/>
            <a:ext cx="1911101" cy="1569660"/>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3</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 </a:t>
            </a:r>
          </a:p>
          <a:p>
            <a:r>
              <a:rPr lang="en-US" sz="3200" dirty="0" smtClean="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p:txBody>
      </p:sp>
      <p:sp>
        <p:nvSpPr>
          <p:cNvPr id="14" name="TextBox 13"/>
          <p:cNvSpPr txBox="1"/>
          <p:nvPr/>
        </p:nvSpPr>
        <p:spPr>
          <a:xfrm>
            <a:off x="5508188" y="3395801"/>
            <a:ext cx="1096519" cy="646331"/>
          </a:xfrm>
          <a:prstGeom prst="rect">
            <a:avLst/>
          </a:prstGeom>
          <a:noFill/>
        </p:spPr>
        <p:txBody>
          <a:bodyPr wrap="none" rtlCol="0">
            <a:spAutoFit/>
          </a:bodyPr>
          <a:lstStyle/>
          <a:p>
            <a:r>
              <a:rPr lang="en-US" sz="1200" i="1" dirty="0" smtClean="0"/>
              <a:t>Change S to </a:t>
            </a:r>
            <a:r>
              <a:rPr lang="en-US" sz="1200" dirty="0" smtClean="0">
                <a:ea typeface="Verdana" panose="020B0604030504040204" pitchFamily="34" charset="0"/>
                <a:cs typeface="Arial" panose="020B0604020202020204" pitchFamily="34" charset="0"/>
              </a:rPr>
              <a:t>A</a:t>
            </a:r>
            <a:r>
              <a:rPr lang="en-US" sz="1200" baseline="-25000" dirty="0" smtClean="0">
                <a:ea typeface="Verdana" panose="020B0604030504040204" pitchFamily="34" charset="0"/>
                <a:cs typeface="Arial" panose="020B0604020202020204" pitchFamily="34" charset="0"/>
              </a:rPr>
              <a:t>3</a:t>
            </a:r>
            <a:endParaRPr lang="en-US" sz="1200" i="1" dirty="0" smtClean="0"/>
          </a:p>
          <a:p>
            <a:r>
              <a:rPr lang="en-US" sz="1200" i="1" dirty="0" smtClean="0"/>
              <a:t>A to </a:t>
            </a:r>
            <a:r>
              <a:rPr lang="en-US" sz="1200" dirty="0" smtClean="0">
                <a:ea typeface="Verdana" panose="020B0604030504040204" pitchFamily="34" charset="0"/>
                <a:cs typeface="Arial" panose="020B0604020202020204" pitchFamily="34" charset="0"/>
              </a:rPr>
              <a:t>A</a:t>
            </a:r>
            <a:r>
              <a:rPr lang="en-US" sz="1200" baseline="-25000" dirty="0" smtClean="0">
                <a:ea typeface="Verdana" panose="020B0604030504040204" pitchFamily="34" charset="0"/>
                <a:cs typeface="Arial" panose="020B0604020202020204" pitchFamily="34" charset="0"/>
              </a:rPr>
              <a:t>2</a:t>
            </a:r>
            <a:r>
              <a:rPr lang="en-US" sz="1200" i="1" dirty="0" smtClean="0">
                <a:ea typeface="Verdana" panose="020B0604030504040204" pitchFamily="34" charset="0"/>
                <a:cs typeface="Arial" panose="020B0604020202020204" pitchFamily="34" charset="0"/>
              </a:rPr>
              <a:t>,</a:t>
            </a:r>
          </a:p>
          <a:p>
            <a:r>
              <a:rPr lang="en-US" sz="1200" i="1" dirty="0" smtClean="0">
                <a:ea typeface="Verdana" panose="020B0604030504040204" pitchFamily="34" charset="0"/>
                <a:cs typeface="Arial" panose="020B0604020202020204" pitchFamily="34" charset="0"/>
              </a:rPr>
              <a:t>B </a:t>
            </a:r>
            <a:r>
              <a:rPr lang="en-US" sz="1200" i="1" dirty="0"/>
              <a:t>to </a:t>
            </a:r>
            <a:r>
              <a:rPr lang="en-US" sz="1200" dirty="0" smtClean="0">
                <a:ea typeface="Verdana" panose="020B0604030504040204" pitchFamily="34" charset="0"/>
                <a:cs typeface="Arial" panose="020B0604020202020204" pitchFamily="34" charset="0"/>
              </a:rPr>
              <a:t>A</a:t>
            </a:r>
            <a:r>
              <a:rPr lang="en-US" sz="1200" baseline="-25000" dirty="0" smtClean="0">
                <a:ea typeface="Verdana" panose="020B0604030504040204" pitchFamily="34" charset="0"/>
                <a:cs typeface="Arial" panose="020B0604020202020204" pitchFamily="34" charset="0"/>
              </a:rPr>
              <a:t>1</a:t>
            </a:r>
            <a:endParaRPr lang="en-US" sz="1200" i="1" dirty="0" smtClean="0">
              <a:ea typeface="Verdana" panose="020B0604030504040204" pitchFamily="34" charset="0"/>
              <a:cs typeface="Arial" panose="020B0604020202020204" pitchFamily="34" charset="0"/>
            </a:endParaRPr>
          </a:p>
        </p:txBody>
      </p:sp>
      <p:sp>
        <p:nvSpPr>
          <p:cNvPr id="17"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51</a:t>
            </a:fld>
            <a:endParaRPr lang="en-US" dirty="0"/>
          </a:p>
        </p:txBody>
      </p:sp>
    </p:spTree>
    <p:extLst>
      <p:ext uri="{BB962C8B-B14F-4D97-AF65-F5344CB8AC3E}">
        <p14:creationId xmlns:p14="http://schemas.microsoft.com/office/powerpoint/2010/main" val="11111447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the orderings</a:t>
            </a:r>
            <a:endParaRPr lang="en-US" dirty="0"/>
          </a:p>
        </p:txBody>
      </p:sp>
      <p:sp>
        <p:nvSpPr>
          <p:cNvPr id="3" name="Rectangle 2"/>
          <p:cNvSpPr/>
          <p:nvPr/>
        </p:nvSpPr>
        <p:spPr>
          <a:xfrm>
            <a:off x="1998800" y="1804057"/>
            <a:ext cx="1911101" cy="1569660"/>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 </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p:txBody>
      </p:sp>
      <p:sp>
        <p:nvSpPr>
          <p:cNvPr id="4" name="Rectangle 3"/>
          <p:cNvSpPr/>
          <p:nvPr/>
        </p:nvSpPr>
        <p:spPr>
          <a:xfrm>
            <a:off x="1998799" y="4500741"/>
            <a:ext cx="1911101" cy="1569660"/>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1</a:t>
            </a:r>
          </a:p>
          <a:p>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 </a:t>
            </a:r>
          </a:p>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p:txBody>
      </p:sp>
      <p:sp>
        <p:nvSpPr>
          <p:cNvPr id="5" name="Right Brace 4"/>
          <p:cNvSpPr/>
          <p:nvPr/>
        </p:nvSpPr>
        <p:spPr>
          <a:xfrm>
            <a:off x="3973282" y="1926771"/>
            <a:ext cx="174172" cy="41365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4158340" y="1948541"/>
            <a:ext cx="2970750" cy="369332"/>
          </a:xfrm>
          <a:prstGeom prst="rect">
            <a:avLst/>
          </a:prstGeom>
          <a:noFill/>
        </p:spPr>
        <p:txBody>
          <a:bodyPr wrap="none" rtlCol="0">
            <a:spAutoFit/>
          </a:bodyPr>
          <a:lstStyle/>
          <a:p>
            <a:r>
              <a:rPr lang="en-US" dirty="0" smtClean="0"/>
              <a:t>This rule is in ascending order</a:t>
            </a:r>
            <a:endParaRPr lang="en-US" dirty="0"/>
          </a:p>
        </p:txBody>
      </p:sp>
      <p:sp>
        <p:nvSpPr>
          <p:cNvPr id="7" name="Right Brace 6"/>
          <p:cNvSpPr/>
          <p:nvPr/>
        </p:nvSpPr>
        <p:spPr>
          <a:xfrm>
            <a:off x="3962396" y="4615543"/>
            <a:ext cx="174172" cy="41365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4147454" y="4637313"/>
            <a:ext cx="3643307" cy="923330"/>
          </a:xfrm>
          <a:prstGeom prst="rect">
            <a:avLst/>
          </a:prstGeom>
          <a:noFill/>
        </p:spPr>
        <p:txBody>
          <a:bodyPr wrap="square" rtlCol="0">
            <a:spAutoFit/>
          </a:bodyPr>
          <a:lstStyle/>
          <a:p>
            <a:r>
              <a:rPr lang="en-US" dirty="0" smtClean="0"/>
              <a:t>This rule is not in ascending order so we will have to work to get it into ascending order</a:t>
            </a:r>
            <a:endParaRPr lang="en-US" dirty="0"/>
          </a:p>
        </p:txBody>
      </p:sp>
      <p:sp>
        <p:nvSpPr>
          <p:cNvPr id="9"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52</a:t>
            </a:fld>
            <a:endParaRPr lang="en-US" dirty="0"/>
          </a:p>
        </p:txBody>
      </p:sp>
    </p:spTree>
    <p:extLst>
      <p:ext uri="{BB962C8B-B14F-4D97-AF65-F5344CB8AC3E}">
        <p14:creationId xmlns:p14="http://schemas.microsoft.com/office/powerpoint/2010/main" val="30597000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Learned</a:t>
            </a:r>
            <a:endParaRPr lang="en-US" dirty="0"/>
          </a:p>
        </p:txBody>
      </p:sp>
      <p:sp>
        <p:nvSpPr>
          <p:cNvPr id="15" name="Content Placeholder 14"/>
          <p:cNvSpPr>
            <a:spLocks noGrp="1"/>
          </p:cNvSpPr>
          <p:nvPr>
            <p:ph idx="1"/>
          </p:nvPr>
        </p:nvSpPr>
        <p:spPr/>
        <p:txBody>
          <a:bodyPr/>
          <a:lstStyle/>
          <a:p>
            <a:pPr marL="0" indent="0">
              <a:buNone/>
            </a:pPr>
            <a:r>
              <a:rPr lang="en-US" dirty="0" smtClean="0"/>
              <a:t>To minimize the amount of work needed to convert a grammar to Greibach Normal Form, assign a lower number to X and a higher number to Y if there is a rule X </a:t>
            </a:r>
            <a:r>
              <a:rPr lang="en-US" dirty="0">
                <a:latin typeface="Arial" panose="020B0604020202020204" pitchFamily="34" charset="0"/>
                <a:ea typeface="Verdana" panose="020B0604030504040204" pitchFamily="34" charset="0"/>
                <a:cs typeface="Arial" panose="020B0604020202020204" pitchFamily="34" charset="0"/>
              </a:rPr>
              <a:t>→</a:t>
            </a:r>
            <a:r>
              <a:rPr lang="en-US" dirty="0" smtClean="0"/>
              <a:t> Y. For example, change X to S and Y to A.</a:t>
            </a:r>
            <a:endParaRPr lang="en-US" dirty="0"/>
          </a:p>
        </p:txBody>
      </p:sp>
      <p:sp>
        <p:nvSpPr>
          <p:cNvPr id="16"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53</a:t>
            </a:fld>
            <a:endParaRPr lang="en-US" dirty="0"/>
          </a:p>
        </p:txBody>
      </p:sp>
    </p:spTree>
    <p:extLst>
      <p:ext uri="{BB962C8B-B14F-4D97-AF65-F5344CB8AC3E}">
        <p14:creationId xmlns:p14="http://schemas.microsoft.com/office/powerpoint/2010/main" val="2843214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Convert this grammar</a:t>
            </a:r>
            <a:endParaRPr lang="en-US" dirty="0"/>
          </a:p>
        </p:txBody>
      </p:sp>
      <p:sp>
        <p:nvSpPr>
          <p:cNvPr id="5" name="Content Placeholder 4"/>
          <p:cNvSpPr>
            <a:spLocks noGrp="1"/>
          </p:cNvSpPr>
          <p:nvPr>
            <p:ph idx="1"/>
          </p:nvPr>
        </p:nvSpPr>
        <p:spPr>
          <a:xfrm>
            <a:off x="457200" y="1600200"/>
            <a:ext cx="8229600" cy="1703070"/>
          </a:xfrm>
        </p:spPr>
        <p:txBody>
          <a:bodyPr>
            <a:normAutofit/>
          </a:bodyPr>
          <a:lstStyle/>
          <a:p>
            <a:pPr marL="0" indent="0">
              <a:buNone/>
            </a:pPr>
            <a:r>
              <a:rPr lang="en-US" dirty="0" smtClean="0"/>
              <a:t>For the following </a:t>
            </a:r>
            <a:r>
              <a:rPr lang="en-US" dirty="0"/>
              <a:t>grammar </a:t>
            </a:r>
            <a:r>
              <a:rPr lang="en-US" dirty="0" smtClean="0"/>
              <a:t>find an equivalent grammar in Greibach Normal Form :</a:t>
            </a:r>
            <a:endParaRPr lang="en-US" dirty="0"/>
          </a:p>
        </p:txBody>
      </p:sp>
      <p:sp>
        <p:nvSpPr>
          <p:cNvPr id="3" name="Slide Number Placeholder 2"/>
          <p:cNvSpPr>
            <a:spLocks noGrp="1"/>
          </p:cNvSpPr>
          <p:nvPr>
            <p:ph type="sldNum" sz="quarter" idx="12"/>
          </p:nvPr>
        </p:nvSpPr>
        <p:spPr/>
        <p:txBody>
          <a:bodyPr/>
          <a:lstStyle/>
          <a:p>
            <a:fld id="{04880772-6C15-43D4-94DB-7DA07CA64C43}" type="slidenum">
              <a:rPr lang="en-US" smtClean="0"/>
              <a:t>54</a:t>
            </a:fld>
            <a:endParaRPr lang="en-US" dirty="0"/>
          </a:p>
        </p:txBody>
      </p:sp>
      <p:sp>
        <p:nvSpPr>
          <p:cNvPr id="6" name="Rectangle 5"/>
          <p:cNvSpPr/>
          <p:nvPr/>
        </p:nvSpPr>
        <p:spPr>
          <a:xfrm>
            <a:off x="1126765" y="3404354"/>
            <a:ext cx="7571303" cy="107721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S + A	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AB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(S)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dirty="0">
                <a:ea typeface="Verdana" panose="020B0604030504040204" pitchFamily="34" charset="0"/>
                <a:cs typeface="Arial" panose="020B0604020202020204" pitchFamily="34" charset="0"/>
              </a:rPr>
              <a:t>	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r>
              <a:rPr lang="en-US" sz="3200" dirty="0">
                <a:ea typeface="Verdana" panose="020B0604030504040204" pitchFamily="34" charset="0"/>
                <a:cs typeface="Arial" panose="020B0604020202020204" pitchFamily="34" charset="0"/>
              </a:rPr>
              <a:t>	 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dirty="0">
                <a:ea typeface="Verdana" panose="020B0604030504040204" pitchFamily="34" charset="0"/>
                <a:cs typeface="Arial" panose="020B0604020202020204" pitchFamily="34" charset="0"/>
              </a:rPr>
              <a:t>	 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c</a:t>
            </a:r>
            <a:r>
              <a:rPr lang="en-US" sz="3200" dirty="0">
                <a:ea typeface="Verdana" panose="020B0604030504040204" pitchFamily="34" charset="0"/>
                <a:cs typeface="Arial" panose="020B0604020202020204" pitchFamily="34" charset="0"/>
              </a:rPr>
              <a:t>	</a:t>
            </a:r>
            <a:endParaRPr lang="en-US" sz="3200" dirty="0"/>
          </a:p>
        </p:txBody>
      </p:sp>
    </p:spTree>
    <p:extLst>
      <p:ext uri="{BB962C8B-B14F-4D97-AF65-F5344CB8AC3E}">
        <p14:creationId xmlns:p14="http://schemas.microsoft.com/office/powerpoint/2010/main" val="19812327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0</a:t>
            </a:r>
            <a:endParaRPr lang="en-US" dirty="0"/>
          </a:p>
        </p:txBody>
      </p:sp>
      <p:sp>
        <p:nvSpPr>
          <p:cNvPr id="3" name="Content Placeholder 2"/>
          <p:cNvSpPr>
            <a:spLocks noGrp="1"/>
          </p:cNvSpPr>
          <p:nvPr>
            <p:ph idx="1"/>
          </p:nvPr>
        </p:nvSpPr>
        <p:spPr>
          <a:xfrm>
            <a:off x="457200" y="1600201"/>
            <a:ext cx="8229600" cy="1219200"/>
          </a:xfrm>
        </p:spPr>
        <p:txBody>
          <a:bodyPr/>
          <a:lstStyle/>
          <a:p>
            <a:r>
              <a:rPr lang="en-US" dirty="0" smtClean="0"/>
              <a:t>Determine the language that the grammar generates</a:t>
            </a:r>
            <a:endParaRPr lang="en-US" dirty="0"/>
          </a:p>
        </p:txBody>
      </p:sp>
      <p:sp>
        <p:nvSpPr>
          <p:cNvPr id="7" name="Rectangle 6"/>
          <p:cNvSpPr/>
          <p:nvPr/>
        </p:nvSpPr>
        <p:spPr>
          <a:xfrm>
            <a:off x="838200" y="2743200"/>
            <a:ext cx="7571303" cy="107721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S + A	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AB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(S)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dirty="0">
                <a:ea typeface="Verdana" panose="020B0604030504040204" pitchFamily="34" charset="0"/>
                <a:cs typeface="Arial" panose="020B0604020202020204" pitchFamily="34" charset="0"/>
              </a:rPr>
              <a:t>	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r>
              <a:rPr lang="en-US" sz="3200" dirty="0">
                <a:ea typeface="Verdana" panose="020B0604030504040204" pitchFamily="34" charset="0"/>
                <a:cs typeface="Arial" panose="020B0604020202020204" pitchFamily="34" charset="0"/>
              </a:rPr>
              <a:t>	 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dirty="0">
                <a:ea typeface="Verdana" panose="020B0604030504040204" pitchFamily="34" charset="0"/>
                <a:cs typeface="Arial" panose="020B0604020202020204" pitchFamily="34" charset="0"/>
              </a:rPr>
              <a:t>	 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c</a:t>
            </a:r>
            <a:r>
              <a:rPr lang="en-US" sz="3200" dirty="0">
                <a:ea typeface="Verdana" panose="020B0604030504040204" pitchFamily="34" charset="0"/>
                <a:cs typeface="Arial" panose="020B0604020202020204" pitchFamily="34" charset="0"/>
              </a:rPr>
              <a:t>	</a:t>
            </a:r>
            <a:endParaRPr lang="en-US" sz="3200" dirty="0"/>
          </a:p>
        </p:txBody>
      </p:sp>
      <p:sp>
        <p:nvSpPr>
          <p:cNvPr id="8" name="Content Placeholder 2"/>
          <p:cNvSpPr txBox="1">
            <a:spLocks/>
          </p:cNvSpPr>
          <p:nvPr/>
        </p:nvSpPr>
        <p:spPr>
          <a:xfrm>
            <a:off x="457200" y="3886200"/>
            <a:ext cx="8229600" cy="16002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The grammar generates the language containing simple arithmetic expressions with addition and multiplication (in the guise of concatenation)</a:t>
            </a:r>
            <a:endParaRPr lang="en-US" dirty="0"/>
          </a:p>
        </p:txBody>
      </p:sp>
      <p:sp>
        <p:nvSpPr>
          <p:cNvPr id="6"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55</a:t>
            </a:fld>
            <a:endParaRPr lang="en-US" dirty="0"/>
          </a:p>
        </p:txBody>
      </p:sp>
    </p:spTree>
    <p:extLst>
      <p:ext uri="{BB962C8B-B14F-4D97-AF65-F5344CB8AC3E}">
        <p14:creationId xmlns:p14="http://schemas.microsoft.com/office/powerpoint/2010/main" val="19422791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 </a:t>
            </a:r>
            <a:r>
              <a:rPr lang="en-US" b="1" dirty="0" smtClean="0"/>
              <a:t>a + </a:t>
            </a:r>
            <a:r>
              <a:rPr lang="en-US" b="1" dirty="0" err="1" smtClean="0"/>
              <a:t>bc</a:t>
            </a:r>
            <a:r>
              <a:rPr lang="en-US" b="1" dirty="0" smtClean="0"/>
              <a:t> + b</a:t>
            </a:r>
            <a:endParaRPr lang="en-US" b="1" dirty="0"/>
          </a:p>
        </p:txBody>
      </p:sp>
      <p:sp>
        <p:nvSpPr>
          <p:cNvPr id="7" name="Rectangle 6"/>
          <p:cNvSpPr/>
          <p:nvPr/>
        </p:nvSpPr>
        <p:spPr>
          <a:xfrm>
            <a:off x="838200" y="1709530"/>
            <a:ext cx="7571303" cy="1077218"/>
          </a:xfrm>
          <a:prstGeom prst="rect">
            <a:avLst/>
          </a:prstGeom>
          <a:ln>
            <a:solidFill>
              <a:schemeClr val="bg1">
                <a:lumMod val="50000"/>
              </a:schemeClr>
            </a:solidFill>
          </a:ln>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S + A	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AB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(S)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dirty="0">
                <a:ea typeface="Verdana" panose="020B0604030504040204" pitchFamily="34" charset="0"/>
                <a:cs typeface="Arial" panose="020B0604020202020204" pitchFamily="34" charset="0"/>
              </a:rPr>
              <a:t>	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r>
              <a:rPr lang="en-US" sz="3200" dirty="0">
                <a:ea typeface="Verdana" panose="020B0604030504040204" pitchFamily="34" charset="0"/>
                <a:cs typeface="Arial" panose="020B0604020202020204" pitchFamily="34" charset="0"/>
              </a:rPr>
              <a:t>	 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dirty="0">
                <a:ea typeface="Verdana" panose="020B0604030504040204" pitchFamily="34" charset="0"/>
                <a:cs typeface="Arial" panose="020B0604020202020204" pitchFamily="34" charset="0"/>
              </a:rPr>
              <a:t>	 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c</a:t>
            </a:r>
            <a:r>
              <a:rPr lang="en-US" sz="3200" dirty="0">
                <a:ea typeface="Verdana" panose="020B0604030504040204" pitchFamily="34" charset="0"/>
                <a:cs typeface="Arial" panose="020B0604020202020204" pitchFamily="34" charset="0"/>
              </a:rPr>
              <a:t>	</a:t>
            </a:r>
            <a:endParaRPr lang="en-US" sz="3200" dirty="0"/>
          </a:p>
        </p:txBody>
      </p:sp>
      <p:sp>
        <p:nvSpPr>
          <p:cNvPr id="5" name="TextBox 4"/>
          <p:cNvSpPr txBox="1"/>
          <p:nvPr/>
        </p:nvSpPr>
        <p:spPr>
          <a:xfrm>
            <a:off x="846463" y="3048000"/>
            <a:ext cx="2623219" cy="3416320"/>
          </a:xfrm>
          <a:prstGeom prst="rect">
            <a:avLst/>
          </a:prstGeom>
          <a:noFill/>
        </p:spPr>
        <p:txBody>
          <a:bodyPr wrap="none" rtlCol="0">
            <a:spAutoFit/>
          </a:bodyPr>
          <a:lstStyle/>
          <a:p>
            <a:r>
              <a:rPr lang="en-US" b="1" dirty="0" smtClean="0"/>
              <a:t>a + </a:t>
            </a:r>
            <a:r>
              <a:rPr lang="en-US" b="1" dirty="0" err="1" smtClean="0"/>
              <a:t>bc</a:t>
            </a:r>
            <a:r>
              <a:rPr lang="en-US" b="1" dirty="0" smtClean="0"/>
              <a:t> + b</a:t>
            </a:r>
            <a:r>
              <a:rPr lang="en-US" dirty="0" smtClean="0"/>
              <a:t> is generated by:</a:t>
            </a:r>
          </a:p>
          <a:p>
            <a:endParaRPr lang="en-US" dirty="0"/>
          </a:p>
          <a:p>
            <a:r>
              <a:rPr lang="en-US" dirty="0" smtClean="0">
                <a:ea typeface="Verdana" panose="020B0604030504040204" pitchFamily="34" charset="0"/>
                <a:cs typeface="Arial" panose="020B0604020202020204" pitchFamily="34" charset="0"/>
              </a:rPr>
              <a:t>              S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S + A </a:t>
            </a:r>
            <a:endParaRPr lang="en-US" dirty="0">
              <a:ea typeface="Verdana" panose="020B0604030504040204" pitchFamily="34" charset="0"/>
              <a:cs typeface="Arial" panose="020B0604020202020204" pitchFamily="34" charset="0"/>
            </a:endParaRPr>
          </a:p>
          <a:p>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S + b </a:t>
            </a:r>
          </a:p>
          <a:p>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S + A + b </a:t>
            </a:r>
          </a:p>
          <a:p>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S + AB + b </a:t>
            </a:r>
          </a:p>
          <a:p>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S + Ac + b </a:t>
            </a:r>
          </a:p>
          <a:p>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S + </a:t>
            </a:r>
            <a:r>
              <a:rPr lang="en-US" dirty="0" err="1" smtClean="0">
                <a:ea typeface="Verdana" panose="020B0604030504040204" pitchFamily="34" charset="0"/>
                <a:cs typeface="Arial" panose="020B0604020202020204" pitchFamily="34" charset="0"/>
              </a:rPr>
              <a:t>Bc</a:t>
            </a:r>
            <a:r>
              <a:rPr lang="en-US" dirty="0" smtClean="0">
                <a:ea typeface="Verdana" panose="020B0604030504040204" pitchFamily="34" charset="0"/>
                <a:cs typeface="Arial" panose="020B0604020202020204" pitchFamily="34" charset="0"/>
              </a:rPr>
              <a:t> + b </a:t>
            </a:r>
          </a:p>
          <a:p>
            <a:r>
              <a:rPr lang="en-US" dirty="0" smtClean="0">
                <a:latin typeface="Arial" panose="020B0604020202020204" pitchFamily="34" charset="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S + </a:t>
            </a:r>
            <a:r>
              <a:rPr lang="en-US" dirty="0" err="1" smtClean="0">
                <a:ea typeface="Verdana" panose="020B0604030504040204" pitchFamily="34" charset="0"/>
                <a:cs typeface="Arial" panose="020B0604020202020204" pitchFamily="34" charset="0"/>
              </a:rPr>
              <a:t>bc</a:t>
            </a:r>
            <a:r>
              <a:rPr lang="en-US" dirty="0" smtClean="0">
                <a:ea typeface="Verdana" panose="020B0604030504040204" pitchFamily="34" charset="0"/>
                <a:cs typeface="Arial" panose="020B0604020202020204" pitchFamily="34" charset="0"/>
              </a:rPr>
              <a:t> + b </a:t>
            </a:r>
          </a:p>
          <a:p>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A + </a:t>
            </a:r>
            <a:r>
              <a:rPr lang="en-US" dirty="0" err="1" smtClean="0">
                <a:ea typeface="Verdana" panose="020B0604030504040204" pitchFamily="34" charset="0"/>
                <a:cs typeface="Arial" panose="020B0604020202020204" pitchFamily="34" charset="0"/>
              </a:rPr>
              <a:t>bc</a:t>
            </a:r>
            <a:r>
              <a:rPr lang="en-US" dirty="0" smtClean="0">
                <a:ea typeface="Verdana" panose="020B0604030504040204" pitchFamily="34" charset="0"/>
                <a:cs typeface="Arial" panose="020B0604020202020204" pitchFamily="34" charset="0"/>
              </a:rPr>
              <a:t> + b </a:t>
            </a:r>
          </a:p>
          <a:p>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B + </a:t>
            </a:r>
            <a:r>
              <a:rPr lang="en-US" dirty="0" err="1" smtClean="0">
                <a:ea typeface="Verdana" panose="020B0604030504040204" pitchFamily="34" charset="0"/>
                <a:cs typeface="Arial" panose="020B0604020202020204" pitchFamily="34" charset="0"/>
              </a:rPr>
              <a:t>bc</a:t>
            </a:r>
            <a:r>
              <a:rPr lang="en-US" dirty="0" smtClean="0">
                <a:ea typeface="Verdana" panose="020B0604030504040204" pitchFamily="34" charset="0"/>
                <a:cs typeface="Arial" panose="020B0604020202020204" pitchFamily="34" charset="0"/>
              </a:rPr>
              <a:t> + b </a:t>
            </a:r>
          </a:p>
          <a:p>
            <a:r>
              <a:rPr lang="en-US" dirty="0">
                <a:latin typeface="Arial" panose="020B0604020202020204" pitchFamily="34" charset="0"/>
                <a:ea typeface="Verdana" panose="020B0604030504040204" pitchFamily="34" charset="0"/>
                <a:cs typeface="Arial" panose="020B0604020202020204" pitchFamily="34" charset="0"/>
              </a:rPr>
              <a:t>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a + </a:t>
            </a:r>
            <a:r>
              <a:rPr lang="en-US" dirty="0" err="1" smtClean="0">
                <a:ea typeface="Verdana" panose="020B0604030504040204" pitchFamily="34" charset="0"/>
                <a:cs typeface="Arial" panose="020B0604020202020204" pitchFamily="34" charset="0"/>
              </a:rPr>
              <a:t>bc</a:t>
            </a:r>
            <a:r>
              <a:rPr lang="en-US" dirty="0" smtClean="0">
                <a:ea typeface="Verdana" panose="020B0604030504040204" pitchFamily="34" charset="0"/>
                <a:cs typeface="Arial" panose="020B0604020202020204" pitchFamily="34" charset="0"/>
              </a:rPr>
              <a:t> + b</a:t>
            </a:r>
            <a:endParaRPr lang="en-US" dirty="0" smtClean="0"/>
          </a:p>
        </p:txBody>
      </p:sp>
      <p:sp>
        <p:nvSpPr>
          <p:cNvPr id="6"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56</a:t>
            </a:fld>
            <a:endParaRPr lang="en-US" dirty="0"/>
          </a:p>
        </p:txBody>
      </p:sp>
    </p:spTree>
    <p:extLst>
      <p:ext uri="{BB962C8B-B14F-4D97-AF65-F5344CB8AC3E}">
        <p14:creationId xmlns:p14="http://schemas.microsoft.com/office/powerpoint/2010/main" val="29541821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a:xfrm>
            <a:off x="457200" y="1600201"/>
            <a:ext cx="8229600" cy="740228"/>
          </a:xfrm>
        </p:spPr>
        <p:txBody>
          <a:bodyPr/>
          <a:lstStyle/>
          <a:p>
            <a:pPr marL="0" indent="0">
              <a:buNone/>
            </a:pPr>
            <a:r>
              <a:rPr lang="en-US" dirty="0" smtClean="0"/>
              <a:t>Change the non-terminal names to A</a:t>
            </a:r>
            <a:r>
              <a:rPr lang="en-US" baseline="-25000" dirty="0" smtClean="0"/>
              <a:t>i</a:t>
            </a:r>
            <a:endParaRPr lang="en-US" dirty="0"/>
          </a:p>
        </p:txBody>
      </p:sp>
      <p:sp>
        <p:nvSpPr>
          <p:cNvPr id="4" name="Rectangle 3"/>
          <p:cNvSpPr/>
          <p:nvPr/>
        </p:nvSpPr>
        <p:spPr>
          <a:xfrm>
            <a:off x="838199" y="2819400"/>
            <a:ext cx="8494633" cy="107721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S + A		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AB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(S)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	A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r>
              <a:rPr lang="en-US" sz="3200" dirty="0">
                <a:ea typeface="Verdana" panose="020B0604030504040204" pitchFamily="34" charset="0"/>
                <a:cs typeface="Arial" panose="020B0604020202020204" pitchFamily="34" charset="0"/>
              </a:rPr>
              <a:t>	 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dirty="0">
                <a:ea typeface="Verdana" panose="020B0604030504040204" pitchFamily="34" charset="0"/>
                <a:cs typeface="Arial" panose="020B0604020202020204" pitchFamily="34" charset="0"/>
              </a:rPr>
              <a:t>	 B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c</a:t>
            </a:r>
            <a:r>
              <a:rPr lang="en-US" sz="3200" dirty="0">
                <a:ea typeface="Verdana" panose="020B0604030504040204" pitchFamily="34" charset="0"/>
                <a:cs typeface="Arial" panose="020B0604020202020204" pitchFamily="34" charset="0"/>
              </a:rPr>
              <a:t>	</a:t>
            </a:r>
            <a:endParaRPr lang="en-US" sz="3200" dirty="0"/>
          </a:p>
        </p:txBody>
      </p:sp>
      <p:sp>
        <p:nvSpPr>
          <p:cNvPr id="5" name="Down Arrow 4"/>
          <p:cNvSpPr/>
          <p:nvPr/>
        </p:nvSpPr>
        <p:spPr>
          <a:xfrm>
            <a:off x="3962400" y="39624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4942582"/>
            <a:ext cx="8494633" cy="1077218"/>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 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	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a:ea typeface="Verdana" panose="020B0604030504040204" pitchFamily="34" charset="0"/>
                <a:cs typeface="Arial" panose="020B0604020202020204" pitchFamily="34" charset="0"/>
              </a:rPr>
              <a:t>A</a:t>
            </a:r>
            <a:r>
              <a:rPr lang="en-US" sz="3200" baseline="-25000" dirty="0">
                <a:ea typeface="Verdana" panose="020B0604030504040204" pitchFamily="34" charset="0"/>
                <a:cs typeface="Arial" panose="020B0604020202020204" pitchFamily="34" charset="0"/>
              </a:rPr>
              <a:t>1</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2</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	A</a:t>
            </a:r>
            <a:r>
              <a:rPr lang="en-US" sz="3200" baseline="-25000" dirty="0" smtClean="0">
                <a:ea typeface="Verdana" panose="020B0604030504040204" pitchFamily="34" charset="0"/>
                <a:cs typeface="Arial" panose="020B0604020202020204" pitchFamily="34" charset="0"/>
              </a:rPr>
              <a:t>2</a:t>
            </a:r>
            <a:r>
              <a:rPr lang="en-US" sz="3200" dirty="0" smtClean="0">
                <a:ea typeface="Verdana" panose="020B0604030504040204" pitchFamily="34" charset="0"/>
                <a:cs typeface="Arial" panose="020B0604020202020204" pitchFamily="34" charset="0"/>
              </a:rPr>
              <a:t> </a:t>
            </a:r>
            <a:r>
              <a:rPr lang="en-US" sz="3200" dirty="0" smtClean="0">
                <a:latin typeface="Arial" panose="020B0604020202020204" pitchFamily="34" charset="0"/>
                <a:ea typeface="Verdana" panose="020B0604030504040204" pitchFamily="34" charset="0"/>
                <a:cs typeface="Arial" panose="020B0604020202020204" pitchFamily="34" charset="0"/>
              </a:rPr>
              <a:t>→</a:t>
            </a:r>
            <a:r>
              <a:rPr lang="en-US" sz="3200" dirty="0" smtClean="0">
                <a:ea typeface="Verdana" panose="020B0604030504040204" pitchFamily="34" charset="0"/>
                <a:cs typeface="Arial" panose="020B0604020202020204" pitchFamily="34" charset="0"/>
              </a:rPr>
              <a:t> B</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A</a:t>
            </a:r>
            <a:r>
              <a:rPr lang="en-US" sz="3200" baseline="-25000" dirty="0" smtClean="0">
                <a:ea typeface="Verdana" panose="020B0604030504040204" pitchFamily="34" charset="0"/>
                <a:cs typeface="Arial" panose="020B0604020202020204" pitchFamily="34" charset="0"/>
              </a:rPr>
              <a:t>3</a:t>
            </a:r>
            <a:r>
              <a:rPr lang="en-US" sz="3200" dirty="0" smtClean="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c</a:t>
            </a:r>
            <a:r>
              <a:rPr lang="en-US" sz="3200" dirty="0">
                <a:ea typeface="Verdana" panose="020B0604030504040204" pitchFamily="34" charset="0"/>
                <a:cs typeface="Arial" panose="020B0604020202020204" pitchFamily="34" charset="0"/>
              </a:rPr>
              <a:t>	</a:t>
            </a:r>
            <a:endParaRPr lang="en-US" sz="3200" dirty="0"/>
          </a:p>
        </p:txBody>
      </p:sp>
      <p:sp>
        <p:nvSpPr>
          <p:cNvPr id="7" name="TextBox 6"/>
          <p:cNvSpPr txBox="1"/>
          <p:nvPr/>
        </p:nvSpPr>
        <p:spPr>
          <a:xfrm>
            <a:off x="4267200" y="4027323"/>
            <a:ext cx="1338251" cy="523220"/>
          </a:xfrm>
          <a:prstGeom prst="rect">
            <a:avLst/>
          </a:prstGeom>
          <a:noFill/>
        </p:spPr>
        <p:txBody>
          <a:bodyPr wrap="none" rtlCol="0">
            <a:spAutoFit/>
          </a:bodyPr>
          <a:lstStyle/>
          <a:p>
            <a:r>
              <a:rPr lang="en-US" sz="1400" i="1" dirty="0" smtClean="0"/>
              <a:t>Change S to </a:t>
            </a:r>
            <a:r>
              <a:rPr lang="en-US" sz="1400" dirty="0">
                <a:ea typeface="Verdana" panose="020B0604030504040204" pitchFamily="34" charset="0"/>
                <a:cs typeface="Arial" panose="020B0604020202020204" pitchFamily="34" charset="0"/>
              </a:rPr>
              <a:t>A</a:t>
            </a:r>
            <a:r>
              <a:rPr lang="en-US" sz="1400" baseline="-25000" dirty="0">
                <a:ea typeface="Verdana" panose="020B0604030504040204" pitchFamily="34" charset="0"/>
                <a:cs typeface="Arial" panose="020B0604020202020204" pitchFamily="34" charset="0"/>
              </a:rPr>
              <a:t>1</a:t>
            </a:r>
            <a:r>
              <a:rPr lang="en-US" sz="1400" i="1" dirty="0" smtClean="0"/>
              <a:t>, </a:t>
            </a:r>
          </a:p>
          <a:p>
            <a:r>
              <a:rPr lang="en-US" sz="1400" i="1" dirty="0" smtClean="0"/>
              <a:t>A to </a:t>
            </a:r>
            <a:r>
              <a:rPr lang="en-US" sz="1400" dirty="0" smtClean="0">
                <a:ea typeface="Verdana" panose="020B0604030504040204" pitchFamily="34" charset="0"/>
                <a:cs typeface="Arial" panose="020B0604020202020204" pitchFamily="34" charset="0"/>
              </a:rPr>
              <a:t>A</a:t>
            </a:r>
            <a:r>
              <a:rPr lang="en-US" sz="1400" baseline="-25000" dirty="0" smtClean="0">
                <a:ea typeface="Verdana" panose="020B0604030504040204" pitchFamily="34" charset="0"/>
                <a:cs typeface="Arial" panose="020B0604020202020204" pitchFamily="34" charset="0"/>
              </a:rPr>
              <a:t>2</a:t>
            </a:r>
            <a:r>
              <a:rPr lang="en-US" sz="1400" i="1" dirty="0" smtClean="0"/>
              <a:t>, B to </a:t>
            </a:r>
            <a:r>
              <a:rPr lang="en-US" sz="1400" dirty="0" smtClean="0">
                <a:ea typeface="Verdana" panose="020B0604030504040204" pitchFamily="34" charset="0"/>
                <a:cs typeface="Arial" panose="020B0604020202020204" pitchFamily="34" charset="0"/>
              </a:rPr>
              <a:t>A</a:t>
            </a:r>
            <a:r>
              <a:rPr lang="en-US" sz="1400" baseline="-25000" dirty="0" smtClean="0">
                <a:ea typeface="Verdana" panose="020B0604030504040204" pitchFamily="34" charset="0"/>
                <a:cs typeface="Arial" panose="020B0604020202020204" pitchFamily="34" charset="0"/>
              </a:rPr>
              <a:t>3</a:t>
            </a:r>
            <a:endParaRPr lang="en-US" sz="1400" i="1" dirty="0"/>
          </a:p>
        </p:txBody>
      </p:sp>
      <p:sp>
        <p:nvSpPr>
          <p:cNvPr id="8"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57</a:t>
            </a:fld>
            <a:endParaRPr lang="en-US" dirty="0"/>
          </a:p>
        </p:txBody>
      </p:sp>
    </p:spTree>
    <p:extLst>
      <p:ext uri="{BB962C8B-B14F-4D97-AF65-F5344CB8AC3E}">
        <p14:creationId xmlns:p14="http://schemas.microsoft.com/office/powerpoint/2010/main" val="19378971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a:xfrm>
            <a:off x="457200" y="1600201"/>
            <a:ext cx="8229600" cy="838200"/>
          </a:xfrm>
        </p:spPr>
        <p:txBody>
          <a:bodyPr/>
          <a:lstStyle/>
          <a:p>
            <a:pPr marL="0" indent="0">
              <a:buNone/>
            </a:pPr>
            <a:r>
              <a:rPr lang="en-US" dirty="0" smtClean="0"/>
              <a:t>Convert the grammar to Chomsky normal form</a:t>
            </a:r>
            <a:endParaRPr lang="en-US" dirty="0"/>
          </a:p>
        </p:txBody>
      </p:sp>
      <p:sp>
        <p:nvSpPr>
          <p:cNvPr id="11" name="TextBox 10"/>
          <p:cNvSpPr txBox="1"/>
          <p:nvPr/>
        </p:nvSpPr>
        <p:spPr>
          <a:xfrm>
            <a:off x="5159829" y="2471057"/>
            <a:ext cx="1749646" cy="369332"/>
          </a:xfrm>
          <a:prstGeom prst="rect">
            <a:avLst/>
          </a:prstGeom>
          <a:noFill/>
        </p:spPr>
        <p:txBody>
          <a:bodyPr wrap="none" rtlCol="0">
            <a:spAutoFit/>
          </a:bodyPr>
          <a:lstStyle/>
          <a:p>
            <a:r>
              <a:rPr lang="en-US" dirty="0" smtClean="0"/>
              <a:t>See next slide </a:t>
            </a:r>
            <a:r>
              <a:rPr lang="en-US" dirty="0" smtClean="0">
                <a:sym typeface="Wingdings" panose="05000000000000000000" pitchFamily="2" charset="2"/>
              </a:rPr>
              <a:t></a:t>
            </a:r>
            <a:endParaRPr lang="en-US" dirty="0"/>
          </a:p>
        </p:txBody>
      </p:sp>
      <p:sp>
        <p:nvSpPr>
          <p:cNvPr id="5"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58</a:t>
            </a:fld>
            <a:endParaRPr lang="en-US" dirty="0"/>
          </a:p>
        </p:txBody>
      </p:sp>
    </p:spTree>
    <p:extLst>
      <p:ext uri="{BB962C8B-B14F-4D97-AF65-F5344CB8AC3E}">
        <p14:creationId xmlns:p14="http://schemas.microsoft.com/office/powerpoint/2010/main" val="27271286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0857" y="674929"/>
            <a:ext cx="6647974" cy="892552"/>
          </a:xfrm>
          <a:prstGeom prst="rect">
            <a:avLst/>
          </a:prstGeom>
        </p:spPr>
        <p:txBody>
          <a:bodyPr wrap="none">
            <a:spAutoFit/>
          </a:bodyPr>
          <a:lstStyle/>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 A</a:t>
            </a:r>
            <a:r>
              <a:rPr lang="en-US" sz="2000" baseline="-25000" dirty="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a:t>
            </a:r>
            <a:r>
              <a:rPr lang="en-US" sz="2000" baseline="-25000" dirty="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b</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2</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3</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c</a:t>
            </a:r>
            <a:r>
              <a:rPr lang="en-US" sz="3200" dirty="0">
                <a:ea typeface="Verdana" panose="020B0604030504040204" pitchFamily="34" charset="0"/>
                <a:cs typeface="Arial" panose="020B0604020202020204" pitchFamily="34" charset="0"/>
              </a:rPr>
              <a:t>	</a:t>
            </a:r>
            <a:endParaRPr lang="en-US" sz="3200" dirty="0"/>
          </a:p>
        </p:txBody>
      </p:sp>
      <p:sp>
        <p:nvSpPr>
          <p:cNvPr id="5" name="Down Arrow 4"/>
          <p:cNvSpPr/>
          <p:nvPr/>
        </p:nvSpPr>
        <p:spPr>
          <a:xfrm>
            <a:off x="3741242" y="1578367"/>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0857" y="2427529"/>
            <a:ext cx="6524543" cy="1323439"/>
          </a:xfrm>
          <a:prstGeom prst="rect">
            <a:avLst/>
          </a:prstGeom>
        </p:spPr>
        <p:txBody>
          <a:bodyPr wrap="none">
            <a:spAutoFit/>
          </a:bodyPr>
          <a:lstStyle/>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6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b</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2</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c</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p>
          <a:p>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6</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t>
            </a:r>
            <a:endParaRPr lang="en-US" sz="2000" dirty="0"/>
          </a:p>
        </p:txBody>
      </p:sp>
      <p:sp>
        <p:nvSpPr>
          <p:cNvPr id="7" name="Down Arrow 6"/>
          <p:cNvSpPr/>
          <p:nvPr/>
        </p:nvSpPr>
        <p:spPr>
          <a:xfrm>
            <a:off x="3708585" y="3799141"/>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754" y="4561141"/>
            <a:ext cx="6705682" cy="1631216"/>
          </a:xfrm>
          <a:prstGeom prst="rect">
            <a:avLst/>
          </a:prstGeom>
        </p:spPr>
        <p:txBody>
          <a:bodyPr wrap="none">
            <a:spAutoFit/>
          </a:bodyPr>
          <a:lstStyle/>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8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b</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3</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c</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6</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p>
          <a:p>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8</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6</a:t>
            </a:r>
            <a:endParaRPr lang="en-US" sz="2000" dirty="0"/>
          </a:p>
        </p:txBody>
      </p:sp>
      <p:sp>
        <p:nvSpPr>
          <p:cNvPr id="11" name="TextBox 10"/>
          <p:cNvSpPr txBox="1"/>
          <p:nvPr/>
        </p:nvSpPr>
        <p:spPr>
          <a:xfrm>
            <a:off x="6248400" y="6477015"/>
            <a:ext cx="1439305" cy="369332"/>
          </a:xfrm>
          <a:prstGeom prst="rect">
            <a:avLst/>
          </a:prstGeom>
          <a:noFill/>
        </p:spPr>
        <p:txBody>
          <a:bodyPr wrap="none" rtlCol="0">
            <a:spAutoFit/>
          </a:bodyPr>
          <a:lstStyle/>
          <a:p>
            <a:r>
              <a:rPr lang="en-US" dirty="0" smtClean="0"/>
              <a:t>Continued </a:t>
            </a:r>
            <a:r>
              <a:rPr lang="en-US" dirty="0" smtClean="0">
                <a:sym typeface="Wingdings" panose="05000000000000000000" pitchFamily="2" charset="2"/>
              </a:rPr>
              <a:t></a:t>
            </a:r>
            <a:endParaRPr lang="en-US" dirty="0"/>
          </a:p>
        </p:txBody>
      </p:sp>
      <p:sp>
        <p:nvSpPr>
          <p:cNvPr id="12" name="Rectangle 11"/>
          <p:cNvSpPr/>
          <p:nvPr/>
        </p:nvSpPr>
        <p:spPr>
          <a:xfrm>
            <a:off x="870857" y="152791"/>
            <a:ext cx="4640694" cy="369332"/>
          </a:xfrm>
          <a:prstGeom prst="rect">
            <a:avLst/>
          </a:prstGeom>
          <a:solidFill>
            <a:srgbClr val="FF0000"/>
          </a:solidFill>
        </p:spPr>
        <p:txBody>
          <a:bodyPr wrap="none">
            <a:spAutoFit/>
          </a:bodyPr>
          <a:lstStyle/>
          <a:p>
            <a:r>
              <a:rPr lang="en-US" dirty="0" smtClean="0"/>
              <a:t>Convert the grammar to Chomsky normal form:</a:t>
            </a:r>
            <a:endParaRPr lang="en-US" dirty="0"/>
          </a:p>
        </p:txBody>
      </p:sp>
      <p:sp>
        <p:nvSpPr>
          <p:cNvPr id="9"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59</a:t>
            </a:fld>
            <a:endParaRPr lang="en-US" dirty="0"/>
          </a:p>
        </p:txBody>
      </p:sp>
    </p:spTree>
    <p:extLst>
      <p:ext uri="{BB962C8B-B14F-4D97-AF65-F5344CB8AC3E}">
        <p14:creationId xmlns:p14="http://schemas.microsoft.com/office/powerpoint/2010/main" val="1763476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derivation</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6</a:t>
            </a:fld>
            <a:endParaRPr lang="en-US"/>
          </a:p>
        </p:txBody>
      </p:sp>
      <p:sp>
        <p:nvSpPr>
          <p:cNvPr id="6" name="Content Placeholder 2"/>
          <p:cNvSpPr txBox="1">
            <a:spLocks/>
          </p:cNvSpPr>
          <p:nvPr/>
        </p:nvSpPr>
        <p:spPr>
          <a:xfrm>
            <a:off x="2331720" y="1931671"/>
            <a:ext cx="3417570" cy="1897380"/>
          </a:xfrm>
          <a:prstGeom prst="rect">
            <a:avLst/>
          </a:prstGeom>
          <a:ln>
            <a:solidFill>
              <a:schemeClr val="tx1"/>
            </a:solid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 S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aB</a:t>
            </a:r>
            <a:r>
              <a:rPr lang="en-US" dirty="0" smtClean="0">
                <a:ea typeface="Verdana" panose="020B0604030504040204" pitchFamily="34" charset="0"/>
                <a:cs typeface="Arial" panose="020B0604020202020204" pitchFamily="34" charset="0"/>
              </a:rPr>
              <a:t> | </a:t>
            </a:r>
            <a:r>
              <a:rPr lang="en-US" dirty="0" err="1" smtClean="0">
                <a:ea typeface="Verdana" panose="020B0604030504040204" pitchFamily="34" charset="0"/>
                <a:cs typeface="Arial" panose="020B0604020202020204" pitchFamily="34" charset="0"/>
              </a:rPr>
              <a:t>bA</a:t>
            </a:r>
            <a:endParaRPr lang="en-US" dirty="0" smtClean="0">
              <a:ea typeface="Verdana" panose="020B0604030504040204" pitchFamily="34" charset="0"/>
              <a:cs typeface="Arial" panose="020B0604020202020204" pitchFamily="34" charset="0"/>
            </a:endParaRPr>
          </a:p>
          <a:p>
            <a:pPr marL="0" indent="0">
              <a:buFont typeface="Arial" panose="020B0604020202020204" pitchFamily="34" charset="0"/>
              <a:buNone/>
            </a:pPr>
            <a:r>
              <a:rPr lang="en-US" dirty="0" smtClean="0">
                <a:ea typeface="Verdana" panose="020B0604030504040204" pitchFamily="34" charset="0"/>
                <a:cs typeface="Arial" panose="020B0604020202020204" pitchFamily="34" charset="0"/>
              </a:rPr>
              <a:t> A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a | </a:t>
            </a:r>
            <a:r>
              <a:rPr lang="en-US" dirty="0" err="1" smtClean="0">
                <a:ea typeface="Verdana" panose="020B0604030504040204" pitchFamily="34" charset="0"/>
                <a:cs typeface="Arial" panose="020B0604020202020204" pitchFamily="34" charset="0"/>
              </a:rPr>
              <a:t>aS</a:t>
            </a:r>
            <a:r>
              <a:rPr lang="en-US" dirty="0" smtClean="0">
                <a:ea typeface="Verdana" panose="020B0604030504040204" pitchFamily="34" charset="0"/>
                <a:cs typeface="Arial" panose="020B0604020202020204" pitchFamily="34" charset="0"/>
              </a:rPr>
              <a:t> | </a:t>
            </a:r>
            <a:r>
              <a:rPr lang="en-US" dirty="0" err="1" smtClean="0">
                <a:ea typeface="Verdana" panose="020B0604030504040204" pitchFamily="34" charset="0"/>
                <a:cs typeface="Arial" panose="020B0604020202020204" pitchFamily="34" charset="0"/>
              </a:rPr>
              <a:t>bAA</a:t>
            </a:r>
            <a:r>
              <a:rPr lang="en-US" dirty="0" smtClean="0">
                <a:ea typeface="Verdana" panose="020B0604030504040204" pitchFamily="34" charset="0"/>
                <a:cs typeface="Arial" panose="020B0604020202020204" pitchFamily="34" charset="0"/>
              </a:rPr>
              <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B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b | </a:t>
            </a:r>
            <a:r>
              <a:rPr lang="en-US" dirty="0" err="1" smtClean="0">
                <a:ea typeface="Verdana" panose="020B0604030504040204" pitchFamily="34" charset="0"/>
                <a:cs typeface="Arial" panose="020B0604020202020204" pitchFamily="34" charset="0"/>
              </a:rPr>
              <a:t>bS</a:t>
            </a:r>
            <a:r>
              <a:rPr lang="en-US" dirty="0" smtClean="0">
                <a:ea typeface="Verdana" panose="020B0604030504040204" pitchFamily="34" charset="0"/>
                <a:cs typeface="Arial" panose="020B0604020202020204" pitchFamily="34" charset="0"/>
              </a:rPr>
              <a:t> | </a:t>
            </a:r>
            <a:r>
              <a:rPr lang="en-US" dirty="0" err="1" smtClean="0">
                <a:ea typeface="Verdana" panose="020B0604030504040204" pitchFamily="34" charset="0"/>
                <a:cs typeface="Arial" panose="020B0604020202020204" pitchFamily="34" charset="0"/>
              </a:rPr>
              <a:t>aBB</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2301240" y="4038600"/>
                <a:ext cx="6653809" cy="2031325"/>
              </a:xfrm>
              <a:prstGeom prst="rect">
                <a:avLst/>
              </a:prstGeom>
              <a:noFill/>
            </p:spPr>
            <p:txBody>
              <a:bodyPr wrap="none" rtlCol="0">
                <a:spAutoFit/>
              </a:bodyPr>
              <a:lstStyle/>
              <a:p>
                <a:r>
                  <a:rPr lang="en-US" dirty="0" smtClean="0"/>
                  <a:t>Derive this string: </a:t>
                </a:r>
                <a14:m>
                  <m:oMath xmlns:m="http://schemas.openxmlformats.org/officeDocument/2006/math">
                    <m:r>
                      <a:rPr lang="en-US" i="1" dirty="0" smtClean="0">
                        <a:latin typeface="Cambria Math"/>
                      </a:rPr>
                      <m:t>𝑎𝑎𝑏𝑎𝑏𝑏</m:t>
                    </m:r>
                  </m:oMath>
                </a14:m>
                <a:endParaRPr lang="en-US" dirty="0" smtClean="0"/>
              </a:p>
              <a:p>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a:rPr>
                        <m:t>𝑆</m:t>
                      </m:r>
                      <m:r>
                        <a:rPr lang="en-US" i="1" dirty="0" smtClean="0">
                          <a:latin typeface="Cambria Math"/>
                        </a:rPr>
                        <m:t> → </m:t>
                      </m:r>
                      <m:r>
                        <a:rPr lang="en-US" i="1" dirty="0" err="1" smtClean="0">
                          <a:latin typeface="Cambria Math"/>
                        </a:rPr>
                        <m:t>𝑎𝐵</m:t>
                      </m:r>
                      <m:r>
                        <a:rPr lang="en-US" i="1" dirty="0" smtClean="0">
                          <a:latin typeface="Cambria Math"/>
                        </a:rPr>
                        <m:t> </m:t>
                      </m:r>
                      <m:r>
                        <a:rPr lang="en-US" i="1" dirty="0">
                          <a:latin typeface="Cambria Math"/>
                          <a:ea typeface="Verdana" panose="020B0604030504040204" pitchFamily="34" charset="0"/>
                          <a:cs typeface="Arial" panose="020B0604020202020204" pitchFamily="34" charset="0"/>
                        </a:rPr>
                        <m:t>→</m:t>
                      </m:r>
                      <m:r>
                        <a:rPr lang="en-US" i="1" dirty="0" smtClean="0">
                          <a:latin typeface="Cambria Math"/>
                        </a:rPr>
                        <m:t> </m:t>
                      </m:r>
                      <m:r>
                        <a:rPr lang="en-US" i="1" dirty="0" err="1" smtClean="0">
                          <a:latin typeface="Cambria Math"/>
                        </a:rPr>
                        <m:t>𝑎𝑎𝐵𝐵</m:t>
                      </m:r>
                      <m:r>
                        <a:rPr lang="en-US" i="1" dirty="0" smtClean="0">
                          <a:latin typeface="Cambria Math"/>
                        </a:rPr>
                        <m:t> </m:t>
                      </m:r>
                      <m:r>
                        <a:rPr lang="en-US" i="1" dirty="0">
                          <a:latin typeface="Cambria Math"/>
                          <a:ea typeface="Verdana" panose="020B0604030504040204" pitchFamily="34" charset="0"/>
                          <a:cs typeface="Arial" panose="020B0604020202020204" pitchFamily="34" charset="0"/>
                        </a:rPr>
                        <m:t>→</m:t>
                      </m:r>
                      <m:r>
                        <a:rPr lang="en-US" i="1" dirty="0" smtClean="0">
                          <a:latin typeface="Cambria Math"/>
                        </a:rPr>
                        <m:t> </m:t>
                      </m:r>
                      <m:r>
                        <a:rPr lang="en-US" i="1" dirty="0" err="1" smtClean="0">
                          <a:latin typeface="Cambria Math"/>
                        </a:rPr>
                        <m:t>𝑎𝑎𝑏𝑆𝐵</m:t>
                      </m:r>
                      <m:r>
                        <a:rPr lang="en-US" i="1" dirty="0" smtClean="0">
                          <a:latin typeface="Cambria Math"/>
                        </a:rPr>
                        <m:t> </m:t>
                      </m:r>
                      <m:r>
                        <a:rPr lang="en-US" i="1" dirty="0">
                          <a:latin typeface="Cambria Math"/>
                          <a:ea typeface="Verdana" panose="020B0604030504040204" pitchFamily="34" charset="0"/>
                          <a:cs typeface="Arial" panose="020B0604020202020204" pitchFamily="34" charset="0"/>
                        </a:rPr>
                        <m:t>→</m:t>
                      </m:r>
                      <m:r>
                        <a:rPr lang="en-US" i="1" dirty="0" smtClean="0">
                          <a:latin typeface="Cambria Math"/>
                        </a:rPr>
                        <m:t> </m:t>
                      </m:r>
                      <m:r>
                        <a:rPr lang="en-US" i="1" dirty="0" err="1" smtClean="0">
                          <a:latin typeface="Cambria Math"/>
                        </a:rPr>
                        <m:t>𝑎𝑎𝑏𝑎𝐵𝐵</m:t>
                      </m:r>
                      <m:r>
                        <a:rPr lang="en-US" i="1" dirty="0" smtClean="0">
                          <a:latin typeface="Cambria Math"/>
                        </a:rPr>
                        <m:t> </m:t>
                      </m:r>
                      <m:r>
                        <a:rPr lang="en-US" i="1" dirty="0">
                          <a:latin typeface="Cambria Math"/>
                          <a:ea typeface="Verdana" panose="020B0604030504040204" pitchFamily="34" charset="0"/>
                          <a:cs typeface="Arial" panose="020B0604020202020204" pitchFamily="34" charset="0"/>
                        </a:rPr>
                        <m:t>→</m:t>
                      </m:r>
                      <m:r>
                        <a:rPr lang="en-US" i="1" dirty="0" smtClean="0">
                          <a:latin typeface="Cambria Math"/>
                        </a:rPr>
                        <m:t> </m:t>
                      </m:r>
                      <m:r>
                        <a:rPr lang="en-US" i="1" dirty="0" err="1" smtClean="0">
                          <a:latin typeface="Cambria Math"/>
                        </a:rPr>
                        <m:t>𝑎𝑎𝑏𝑎𝑏</m:t>
                      </m:r>
                      <m:r>
                        <a:rPr lang="en-US" i="1" dirty="0" smtClean="0">
                          <a:latin typeface="Cambria Math"/>
                        </a:rPr>
                        <m:t> </m:t>
                      </m:r>
                      <m:r>
                        <a:rPr lang="en-US" i="1" dirty="0">
                          <a:latin typeface="Cambria Math"/>
                          <a:ea typeface="Verdana" panose="020B0604030504040204" pitchFamily="34" charset="0"/>
                          <a:cs typeface="Arial" panose="020B0604020202020204" pitchFamily="34" charset="0"/>
                        </a:rPr>
                        <m:t>→</m:t>
                      </m:r>
                      <m:r>
                        <a:rPr lang="en-US" i="1" dirty="0" smtClean="0">
                          <a:latin typeface="Cambria Math"/>
                        </a:rPr>
                        <m:t> </m:t>
                      </m:r>
                      <m:r>
                        <a:rPr lang="en-US" i="1" dirty="0" err="1" smtClean="0">
                          <a:latin typeface="Cambria Math"/>
                        </a:rPr>
                        <m:t>𝑎𝑎𝑏𝑎𝑏𝑏</m:t>
                      </m:r>
                    </m:oMath>
                  </m:oMathPara>
                </a14:m>
                <a:endParaRPr lang="en-US" dirty="0" smtClean="0"/>
              </a:p>
              <a:p>
                <a:endParaRPr lang="en-US" dirty="0"/>
              </a:p>
              <a:p>
                <a:pPr/>
                <a14:m>
                  <m:oMathPara xmlns:m="http://schemas.openxmlformats.org/officeDocument/2006/math">
                    <m:oMathParaPr>
                      <m:jc m:val="left"/>
                    </m:oMathParaPr>
                    <m:oMath xmlns:m="http://schemas.openxmlformats.org/officeDocument/2006/math">
                      <m:r>
                        <a:rPr lang="en-US" i="1" dirty="0" smtClean="0">
                          <a:latin typeface="Cambria Math"/>
                        </a:rPr>
                        <m:t>|</m:t>
                      </m:r>
                      <m:r>
                        <a:rPr lang="en-US" i="1" dirty="0" err="1" smtClean="0">
                          <a:latin typeface="Cambria Math"/>
                        </a:rPr>
                        <m:t>𝑎𝑎𝑏𝑎𝑏𝑏</m:t>
                      </m:r>
                      <m:r>
                        <a:rPr lang="en-US" i="1" dirty="0" smtClean="0">
                          <a:latin typeface="Cambria Math"/>
                        </a:rPr>
                        <m:t>| = 6</m:t>
                      </m:r>
                    </m:oMath>
                  </m:oMathPara>
                </a14:m>
                <a:endParaRPr lang="en-US" dirty="0" smtClean="0"/>
              </a:p>
              <a:p>
                <a:endParaRPr lang="en-US" dirty="0"/>
              </a:p>
              <a:p>
                <a:pPr/>
                <a14:m>
                  <m:oMathPara xmlns:m="http://schemas.openxmlformats.org/officeDocument/2006/math">
                    <m:oMathParaPr>
                      <m:jc m:val="left"/>
                    </m:oMathParaPr>
                    <m:oMath xmlns:m="http://schemas.openxmlformats.org/officeDocument/2006/math">
                      <m:r>
                        <a:rPr lang="en-US" i="1" dirty="0" smtClean="0">
                          <a:latin typeface="Cambria Math"/>
                        </a:rPr>
                        <m:t>#</m:t>
                      </m:r>
                      <m:r>
                        <a:rPr lang="en-US" i="1" dirty="0" smtClean="0">
                          <a:latin typeface="Cambria Math"/>
                        </a:rPr>
                        <m:t>𝑑𝑒𝑟𝑖𝑣𝑎𝑡𝑖𝑜𝑛</m:t>
                      </m:r>
                      <m:r>
                        <a:rPr lang="en-US" i="1" dirty="0" smtClean="0">
                          <a:latin typeface="Cambria Math"/>
                        </a:rPr>
                        <m:t> </m:t>
                      </m:r>
                      <m:r>
                        <a:rPr lang="en-US" i="1" dirty="0" smtClean="0">
                          <a:latin typeface="Cambria Math"/>
                        </a:rPr>
                        <m:t>𝑠𝑡𝑒𝑝𝑠</m:t>
                      </m:r>
                      <m:r>
                        <a:rPr lang="en-US" i="1" dirty="0" smtClean="0">
                          <a:latin typeface="Cambria Math"/>
                        </a:rPr>
                        <m:t> = 6</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301240" y="4038600"/>
                <a:ext cx="6653809" cy="2031325"/>
              </a:xfrm>
              <a:prstGeom prst="rect">
                <a:avLst/>
              </a:prstGeom>
              <a:blipFill rotWithShape="1">
                <a:blip r:embed="rId3"/>
                <a:stretch>
                  <a:fillRect l="-825" t="-1502" b="-901"/>
                </a:stretch>
              </a:blipFill>
            </p:spPr>
            <p:txBody>
              <a:bodyPr/>
              <a:lstStyle/>
              <a:p>
                <a:r>
                  <a:rPr lang="en-US">
                    <a:noFill/>
                  </a:rPr>
                  <a:t> </a:t>
                </a:r>
              </a:p>
            </p:txBody>
          </p:sp>
        </mc:Fallback>
      </mc:AlternateContent>
      <p:sp>
        <p:nvSpPr>
          <p:cNvPr id="2" name="TextBox 1"/>
          <p:cNvSpPr txBox="1"/>
          <p:nvPr/>
        </p:nvSpPr>
        <p:spPr>
          <a:xfrm>
            <a:off x="2286000" y="1600200"/>
            <a:ext cx="3493585" cy="369332"/>
          </a:xfrm>
          <a:prstGeom prst="rect">
            <a:avLst/>
          </a:prstGeom>
          <a:noFill/>
        </p:spPr>
        <p:txBody>
          <a:bodyPr wrap="none" rtlCol="0">
            <a:spAutoFit/>
          </a:bodyPr>
          <a:lstStyle/>
          <a:p>
            <a:r>
              <a:rPr lang="en-US" dirty="0" smtClean="0"/>
              <a:t>Grammar in Greibach Normal Form</a:t>
            </a:r>
            <a:endParaRPr lang="en-US" dirty="0"/>
          </a:p>
        </p:txBody>
      </p:sp>
    </p:spTree>
    <p:extLst>
      <p:ext uri="{BB962C8B-B14F-4D97-AF65-F5344CB8AC3E}">
        <p14:creationId xmlns:p14="http://schemas.microsoft.com/office/powerpoint/2010/main" val="22926033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1754" y="968860"/>
            <a:ext cx="6705682" cy="1631216"/>
          </a:xfrm>
          <a:prstGeom prst="rect">
            <a:avLst/>
          </a:prstGeom>
        </p:spPr>
        <p:txBody>
          <a:bodyPr wrap="none">
            <a:spAutoFit/>
          </a:bodyPr>
          <a:lstStyle/>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8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b</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2</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3</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c</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6</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p>
          <a:p>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8</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6</a:t>
            </a:r>
            <a:endParaRPr lang="en-US" sz="2000" dirty="0"/>
          </a:p>
        </p:txBody>
      </p:sp>
      <p:sp>
        <p:nvSpPr>
          <p:cNvPr id="3" name="Down Arrow 2"/>
          <p:cNvSpPr/>
          <p:nvPr/>
        </p:nvSpPr>
        <p:spPr>
          <a:xfrm>
            <a:off x="3931742" y="2600076"/>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1750" y="3548838"/>
            <a:ext cx="6705682" cy="1631216"/>
          </a:xfrm>
          <a:prstGeom prst="rect">
            <a:avLst/>
          </a:prstGeom>
        </p:spPr>
        <p:txBody>
          <a:bodyPr wrap="none">
            <a:spAutoFit/>
          </a:bodyPr>
          <a:lstStyle/>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8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b</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2</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8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c</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2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b</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6</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p>
          <a:p>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8</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6</a:t>
            </a:r>
            <a:endParaRPr lang="en-US" sz="2000" dirty="0"/>
          </a:p>
        </p:txBody>
      </p:sp>
      <p:sp>
        <p:nvSpPr>
          <p:cNvPr id="5" name="TextBox 4"/>
          <p:cNvSpPr txBox="1"/>
          <p:nvPr/>
        </p:nvSpPr>
        <p:spPr>
          <a:xfrm>
            <a:off x="6248400" y="5910943"/>
            <a:ext cx="1439305" cy="369332"/>
          </a:xfrm>
          <a:prstGeom prst="rect">
            <a:avLst/>
          </a:prstGeom>
          <a:noFill/>
        </p:spPr>
        <p:txBody>
          <a:bodyPr wrap="none" rtlCol="0">
            <a:spAutoFit/>
          </a:bodyPr>
          <a:lstStyle/>
          <a:p>
            <a:r>
              <a:rPr lang="en-US" dirty="0" smtClean="0"/>
              <a:t>Continued </a:t>
            </a:r>
            <a:r>
              <a:rPr lang="en-US" dirty="0" smtClean="0">
                <a:sym typeface="Wingdings" panose="05000000000000000000" pitchFamily="2" charset="2"/>
              </a:rPr>
              <a:t></a:t>
            </a:r>
            <a:endParaRPr lang="en-US" dirty="0"/>
          </a:p>
        </p:txBody>
      </p:sp>
      <p:sp>
        <p:nvSpPr>
          <p:cNvPr id="7" name="Rectangle 6"/>
          <p:cNvSpPr/>
          <p:nvPr/>
        </p:nvSpPr>
        <p:spPr>
          <a:xfrm>
            <a:off x="870857" y="152791"/>
            <a:ext cx="4640694" cy="369332"/>
          </a:xfrm>
          <a:prstGeom prst="rect">
            <a:avLst/>
          </a:prstGeom>
          <a:solidFill>
            <a:srgbClr val="FF0000"/>
          </a:solidFill>
        </p:spPr>
        <p:txBody>
          <a:bodyPr wrap="none">
            <a:spAutoFit/>
          </a:bodyPr>
          <a:lstStyle/>
          <a:p>
            <a:r>
              <a:rPr lang="en-US" dirty="0" smtClean="0"/>
              <a:t>Convert the grammar to Chomsky normal form:</a:t>
            </a:r>
            <a:endParaRPr lang="en-US" dirty="0"/>
          </a:p>
        </p:txBody>
      </p:sp>
      <p:sp>
        <p:nvSpPr>
          <p:cNvPr id="8"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60</a:t>
            </a:fld>
            <a:endParaRPr lang="en-US" dirty="0"/>
          </a:p>
        </p:txBody>
      </p:sp>
    </p:spTree>
    <p:extLst>
      <p:ext uri="{BB962C8B-B14F-4D97-AF65-F5344CB8AC3E}">
        <p14:creationId xmlns:p14="http://schemas.microsoft.com/office/powerpoint/2010/main" val="11718612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1750" y="359305"/>
            <a:ext cx="6705682" cy="1631216"/>
          </a:xfrm>
          <a:prstGeom prst="rect">
            <a:avLst/>
          </a:prstGeom>
        </p:spPr>
        <p:txBody>
          <a:bodyPr wrap="none">
            <a:spAutoFit/>
          </a:bodyPr>
          <a:lstStyle/>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8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b</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8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c</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b</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6</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p>
          <a:p>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8</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6</a:t>
            </a:r>
            <a:endParaRPr lang="en-US" sz="2000" dirty="0"/>
          </a:p>
        </p:txBody>
      </p:sp>
      <p:sp>
        <p:nvSpPr>
          <p:cNvPr id="3" name="Down Arrow 2"/>
          <p:cNvSpPr/>
          <p:nvPr/>
        </p:nvSpPr>
        <p:spPr>
          <a:xfrm>
            <a:off x="3931742" y="1870714"/>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81746" y="2873967"/>
            <a:ext cx="6705682" cy="2246769"/>
          </a:xfrm>
          <a:prstGeom prst="rect">
            <a:avLst/>
          </a:prstGeom>
        </p:spPr>
        <p:txBody>
          <a:bodyPr wrap="none">
            <a:spAutoFit/>
          </a:bodyPr>
          <a:lstStyle/>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8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b</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8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3</a:t>
            </a:r>
            <a:r>
              <a:rPr lang="en-US" sz="2000" dirty="0" smtClean="0">
                <a:ea typeface="Verdana" panose="020B0604030504040204" pitchFamily="34" charset="0"/>
                <a:cs typeface="Arial" panose="020B0604020202020204" pitchFamily="34" charset="0"/>
              </a:rPr>
              <a:t> </a:t>
            </a:r>
            <a:r>
              <a:rPr lang="en-US" sz="2000" dirty="0">
                <a:latin typeface="Arial" panose="020B0604020202020204" pitchFamily="34" charset="0"/>
                <a:ea typeface="Verdana" panose="020B0604030504040204" pitchFamily="34" charset="0"/>
                <a:cs typeface="Arial" panose="020B0604020202020204" pitchFamily="34" charset="0"/>
              </a:rPr>
              <a:t>→</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c</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8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5</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b</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6</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		 </a:t>
            </a:r>
            <a:r>
              <a:rPr lang="en-US" sz="2000" baseline="-25000" dirty="0" smtClean="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t>
            </a:r>
          </a:p>
          <a:p>
            <a:r>
              <a:rPr lang="en-US" sz="2000" dirty="0">
                <a:ea typeface="Verdana" panose="020B0604030504040204" pitchFamily="34" charset="0"/>
                <a:cs typeface="Arial" panose="020B0604020202020204" pitchFamily="34" charset="0"/>
              </a:rPr>
              <a:t>A</a:t>
            </a:r>
            <a:r>
              <a:rPr lang="en-US" sz="2000" baseline="-25000" dirty="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b</a:t>
            </a:r>
            <a:r>
              <a:rPr lang="en-US" sz="2000" baseline="-25000" dirty="0" smtClean="0">
                <a:ea typeface="Verdana" panose="020B0604030504040204" pitchFamily="34" charset="0"/>
                <a:cs typeface="Arial" panose="020B0604020202020204" pitchFamily="34" charset="0"/>
              </a:rPr>
              <a:t> </a:t>
            </a:r>
            <a:r>
              <a:rPr lang="en-US" sz="2000" dirty="0">
                <a:ea typeface="Verdana" panose="020B0604030504040204" pitchFamily="34" charset="0"/>
                <a:cs typeface="Arial" panose="020B0604020202020204" pitchFamily="34" charset="0"/>
              </a:rPr>
              <a:t>	</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8</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1</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6</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t>
            </a:r>
          </a:p>
          <a:p>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7</a:t>
            </a:r>
            <a:r>
              <a:rPr lang="en-US" sz="2000" dirty="0" smtClean="0">
                <a:ea typeface="Verdana" panose="020B0604030504040204" pitchFamily="34" charset="0"/>
                <a:cs typeface="Arial" panose="020B0604020202020204" pitchFamily="34" charset="0"/>
              </a:rPr>
              <a:t> </a:t>
            </a:r>
            <a:r>
              <a:rPr lang="en-US" sz="2000" dirty="0" smtClean="0">
                <a:latin typeface="Arial" panose="020B0604020202020204" pitchFamily="34" charset="0"/>
                <a:ea typeface="Verdana" panose="020B0604030504040204" pitchFamily="34" charset="0"/>
                <a:cs typeface="Arial" panose="020B0604020202020204" pitchFamily="34" charset="0"/>
              </a:rPr>
              <a:t>→</a:t>
            </a:r>
            <a:r>
              <a:rPr lang="en-US" sz="2000" dirty="0" smtClean="0">
                <a:ea typeface="Verdana" panose="020B0604030504040204" pitchFamily="34" charset="0"/>
                <a:cs typeface="Arial" panose="020B0604020202020204" pitchFamily="34" charset="0"/>
              </a:rPr>
              <a:t> A</a:t>
            </a:r>
            <a:r>
              <a:rPr lang="en-US" sz="2000" baseline="-25000" dirty="0" smtClean="0">
                <a:ea typeface="Verdana" panose="020B0604030504040204" pitchFamily="34" charset="0"/>
                <a:cs typeface="Arial" panose="020B0604020202020204" pitchFamily="34" charset="0"/>
              </a:rPr>
              <a:t>4</a:t>
            </a:r>
            <a:r>
              <a:rPr lang="en-US" sz="2000" dirty="0" smtClean="0">
                <a:ea typeface="Verdana" panose="020B0604030504040204" pitchFamily="34" charset="0"/>
                <a:cs typeface="Arial" panose="020B0604020202020204" pitchFamily="34" charset="0"/>
              </a:rPr>
              <a:t>A</a:t>
            </a:r>
            <a:r>
              <a:rPr lang="en-US" sz="2000" baseline="-25000" dirty="0" smtClean="0">
                <a:ea typeface="Verdana" panose="020B0604030504040204" pitchFamily="34" charset="0"/>
                <a:cs typeface="Arial" panose="020B0604020202020204" pitchFamily="34" charset="0"/>
              </a:rPr>
              <a:t>2</a:t>
            </a:r>
            <a:endParaRPr lang="en-US" sz="2000" dirty="0"/>
          </a:p>
        </p:txBody>
      </p:sp>
      <p:sp>
        <p:nvSpPr>
          <p:cNvPr id="5" name="TextBox 4"/>
          <p:cNvSpPr txBox="1"/>
          <p:nvPr/>
        </p:nvSpPr>
        <p:spPr>
          <a:xfrm>
            <a:off x="2351315" y="5312229"/>
            <a:ext cx="3367717" cy="369332"/>
          </a:xfrm>
          <a:prstGeom prst="rect">
            <a:avLst/>
          </a:prstGeom>
          <a:solidFill>
            <a:srgbClr val="FF0000"/>
          </a:solidFill>
        </p:spPr>
        <p:txBody>
          <a:bodyPr wrap="none" rtlCol="0">
            <a:spAutoFit/>
          </a:bodyPr>
          <a:lstStyle/>
          <a:p>
            <a:r>
              <a:rPr lang="en-US" dirty="0" smtClean="0"/>
              <a:t>Now it’s in Chomsky Normal Form</a:t>
            </a:r>
            <a:endParaRPr lang="en-US" dirty="0"/>
          </a:p>
        </p:txBody>
      </p:sp>
      <p:sp>
        <p:nvSpPr>
          <p:cNvPr id="6"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61</a:t>
            </a:fld>
            <a:endParaRPr lang="en-US" dirty="0"/>
          </a:p>
        </p:txBody>
      </p:sp>
    </p:spTree>
    <p:extLst>
      <p:ext uri="{BB962C8B-B14F-4D97-AF65-F5344CB8AC3E}">
        <p14:creationId xmlns:p14="http://schemas.microsoft.com/office/powerpoint/2010/main" val="3714564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sz="half" idx="1"/>
          </p:nvPr>
        </p:nvSpPr>
        <p:spPr>
          <a:xfrm>
            <a:off x="307649" y="1600200"/>
            <a:ext cx="4188151" cy="4525963"/>
          </a:xfrm>
        </p:spPr>
        <p:txBody>
          <a:bodyPr>
            <a:normAutofit fontScale="925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b="1" dirty="0" smtClean="0">
                <a:ea typeface="Verdana" panose="020B0604030504040204" pitchFamily="34" charset="0"/>
                <a:cs typeface="Arial" panose="020B0604020202020204" pitchFamily="34" charset="0"/>
              </a:rPr>
              <a:t>A</a:t>
            </a:r>
            <a:r>
              <a:rPr lang="en-US" b="1" baseline="-25000" dirty="0" smtClean="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A</a:t>
            </a:r>
            <a:r>
              <a:rPr lang="en-US" b="1" baseline="-25000" dirty="0" smtClean="0">
                <a:ea typeface="Verdana" panose="020B0604030504040204" pitchFamily="34" charset="0"/>
                <a:cs typeface="Arial" panose="020B0604020202020204" pitchFamily="34" charset="0"/>
              </a:rPr>
              <a:t>7</a:t>
            </a:r>
            <a:r>
              <a:rPr lang="en-US" dirty="0" smtClean="0">
                <a:ea typeface="Verdana" panose="020B0604030504040204" pitchFamily="34" charset="0"/>
                <a:cs typeface="Arial" panose="020B0604020202020204" pitchFamily="34" charset="0"/>
              </a:rPr>
              <a:t>| A</a:t>
            </a:r>
            <a:r>
              <a:rPr lang="en-US" baseline="-25000" dirty="0" smtClean="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a:t>
            </a:r>
            <a:r>
              <a:rPr lang="en-US" baseline="-25000"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	</a:t>
            </a:r>
          </a:p>
          <a:p>
            <a:pPr marL="0" indent="0">
              <a:buNone/>
            </a:pPr>
            <a:endParaRPr lang="en-US" dirty="0" smtClean="0"/>
          </a:p>
        </p:txBody>
      </p:sp>
      <p:sp>
        <p:nvSpPr>
          <p:cNvPr id="4" name="Content Placeholder 3"/>
          <p:cNvSpPr>
            <a:spLocks noGrp="1"/>
          </p:cNvSpPr>
          <p:nvPr>
            <p:ph sz="half" idx="2"/>
          </p:nvPr>
        </p:nvSpPr>
        <p:spPr>
          <a:xfrm>
            <a:off x="4648199" y="1600200"/>
            <a:ext cx="4367613" cy="4525963"/>
          </a:xfrm>
        </p:spPr>
        <p:txBody>
          <a:bodyPr>
            <a:normAutofit fontScale="92500"/>
          </a:bodyPr>
          <a:lstStyle/>
          <a:p>
            <a:pPr marL="0" indent="0">
              <a:buNone/>
            </a:pPr>
            <a:r>
              <a:rPr lang="en-US" dirty="0" smtClean="0"/>
              <a:t>New production </a:t>
            </a:r>
          </a:p>
          <a:p>
            <a:pPr marL="0" indent="0">
              <a:buNone/>
            </a:pP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7</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a:t>
            </a:r>
            <a:r>
              <a:rPr lang="en-US" dirty="0" smtClean="0">
                <a:solidFill>
                  <a:srgbClr val="FF0000"/>
                </a:solidFill>
                <a:ea typeface="Verdana" panose="020B0604030504040204" pitchFamily="34" charset="0"/>
                <a:cs typeface="Arial" panose="020B0604020202020204" pitchFamily="34" charset="0"/>
              </a:rPr>
              <a:t> | A</a:t>
            </a:r>
            <a:r>
              <a:rPr lang="en-US" baseline="-25000" dirty="0" smtClean="0">
                <a:solidFill>
                  <a:srgbClr val="FF0000"/>
                </a:solidFill>
                <a:ea typeface="Verdana" panose="020B0604030504040204" pitchFamily="34" charset="0"/>
                <a:cs typeface="Arial" panose="020B0604020202020204" pitchFamily="34" charset="0"/>
              </a:rPr>
              <a:t>7</a:t>
            </a:r>
          </a:p>
          <a:p>
            <a:pPr marL="0" indent="0">
              <a:buNone/>
            </a:pP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will be updated</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solidFill>
                  <a:srgbClr val="FF0000"/>
                </a:solidFill>
                <a:ea typeface="Verdana" panose="020B0604030504040204" pitchFamily="34" charset="0"/>
                <a:cs typeface="Arial" panose="020B0604020202020204" pitchFamily="34" charset="0"/>
              </a:rPr>
              <a:t> </a:t>
            </a:r>
            <a:r>
              <a:rPr lang="en-US" b="1"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b="1"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 A</a:t>
            </a:r>
            <a:r>
              <a:rPr lang="en-US" baseline="-25000" dirty="0" smtClean="0">
                <a:solidFill>
                  <a:srgbClr val="FF0000"/>
                </a:solidFill>
                <a:ea typeface="Verdana" panose="020B0604030504040204" pitchFamily="34" charset="0"/>
                <a:cs typeface="Arial" panose="020B0604020202020204" pitchFamily="34" charset="0"/>
              </a:rPr>
              <a:t>2</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9 </a:t>
            </a:r>
            <a:r>
              <a:rPr lang="en-US" dirty="0" smtClean="0">
                <a:solidFill>
                  <a:srgbClr val="FF0000"/>
                </a:solidFill>
                <a:ea typeface="Verdana" panose="020B0604030504040204" pitchFamily="34" charset="0"/>
                <a:cs typeface="Arial" panose="020B0604020202020204" pitchFamily="34" charset="0"/>
              </a:rPr>
              <a:t>|</a:t>
            </a:r>
            <a:r>
              <a:rPr lang="en-US" baseline="-25000"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 </a:t>
            </a:r>
            <a:r>
              <a:rPr lang="en-US" dirty="0" smtClean="0">
                <a:solidFill>
                  <a:srgbClr val="FF0000"/>
                </a:solidFill>
                <a:ea typeface="Verdana" panose="020B0604030504040204" pitchFamily="34" charset="0"/>
                <a:cs typeface="Arial" panose="020B0604020202020204" pitchFamily="34" charset="0"/>
              </a:rPr>
              <a:t>|a</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9 </a:t>
            </a:r>
            <a:r>
              <a:rPr lang="en-US" dirty="0" smtClean="0">
                <a:solidFill>
                  <a:srgbClr val="FF0000"/>
                </a:solidFill>
                <a:ea typeface="Verdana" panose="020B0604030504040204" pitchFamily="34" charset="0"/>
                <a:cs typeface="Arial" panose="020B0604020202020204" pitchFamily="34" charset="0"/>
              </a:rPr>
              <a:t>|          </a:t>
            </a:r>
          </a:p>
          <a:p>
            <a:pPr marL="0" indent="0">
              <a:buNone/>
            </a:pP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           bA</a:t>
            </a:r>
            <a:r>
              <a:rPr lang="en-US" baseline="-25000" dirty="0" smtClean="0">
                <a:solidFill>
                  <a:srgbClr val="FF0000"/>
                </a:solidFill>
                <a:ea typeface="Verdana" panose="020B0604030504040204" pitchFamily="34" charset="0"/>
                <a:cs typeface="Arial" panose="020B0604020202020204" pitchFamily="34" charset="0"/>
              </a:rPr>
              <a:t>9</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2</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t>
            </a:r>
            <a:r>
              <a:rPr lang="en-US" dirty="0" err="1">
                <a:solidFill>
                  <a:srgbClr val="FF0000"/>
                </a:solidFill>
                <a:ea typeface="Verdana" panose="020B0604030504040204" pitchFamily="34" charset="0"/>
                <a:cs typeface="Arial" panose="020B0604020202020204" pitchFamily="34" charset="0"/>
              </a:rPr>
              <a:t>a|b</a:t>
            </a:r>
            <a:endParaRPr lang="en-US" dirty="0">
              <a:solidFill>
                <a:srgbClr val="FF0000"/>
              </a:solidFill>
            </a:endParaRPr>
          </a:p>
        </p:txBody>
      </p:sp>
      <p:sp>
        <p:nvSpPr>
          <p:cNvPr id="6" name="Slide Number Placeholder 2"/>
          <p:cNvSpPr>
            <a:spLocks noGrp="1"/>
          </p:cNvSpPr>
          <p:nvPr>
            <p:ph type="sldNum" sz="quarter" idx="12"/>
          </p:nvPr>
        </p:nvSpPr>
        <p:spPr/>
        <p:txBody>
          <a:bodyPr/>
          <a:lstStyle/>
          <a:p>
            <a:fld id="{04880772-6C15-43D4-94DB-7DA07CA64C43}" type="slidenum">
              <a:rPr lang="en-US" smtClean="0"/>
              <a:t>62</a:t>
            </a:fld>
            <a:endParaRPr lang="en-US" dirty="0"/>
          </a:p>
        </p:txBody>
      </p:sp>
    </p:spTree>
    <p:extLst>
      <p:ext uri="{BB962C8B-B14F-4D97-AF65-F5344CB8AC3E}">
        <p14:creationId xmlns:p14="http://schemas.microsoft.com/office/powerpoint/2010/main" val="8806449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Updated Grammar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7</a:t>
            </a: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5816246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Solve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a:t>
            </a:r>
            <a:r>
              <a:rPr lang="en-US" b="1" baseline="-25000" dirty="0">
                <a:ea typeface="Verdana" panose="020B0604030504040204" pitchFamily="34" charset="0"/>
                <a:cs typeface="Arial" panose="020B0604020202020204" pitchFamily="34" charset="0"/>
              </a:rPr>
              <a:t>2</a:t>
            </a:r>
            <a:r>
              <a:rPr lang="en-US" b="1" dirty="0">
                <a:ea typeface="Verdana" panose="020B0604030504040204" pitchFamily="34" charset="0"/>
                <a:cs typeface="Arial" panose="020B0604020202020204" pitchFamily="34" charset="0"/>
              </a:rPr>
              <a:t>A</a:t>
            </a:r>
            <a:r>
              <a:rPr lang="en-US" b="1"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7</a:t>
            </a: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7" name="Text Placeholder 6"/>
          <p:cNvSpPr>
            <a:spLocks noGrp="1"/>
          </p:cNvSpPr>
          <p:nvPr>
            <p:ph type="body" sz="half" idx="4294967295"/>
          </p:nvPr>
        </p:nvSpPr>
        <p:spPr>
          <a:xfrm>
            <a:off x="3888336" y="2691451"/>
            <a:ext cx="4982199" cy="3434712"/>
          </a:xfrm>
        </p:spPr>
        <p:txBody>
          <a:bodyPr/>
          <a:lstStyle/>
          <a:p>
            <a:r>
              <a:rPr lang="en-US" dirty="0"/>
              <a:t> </a:t>
            </a:r>
            <a:r>
              <a:rPr lang="en-US" dirty="0" smtClean="0"/>
              <a:t>Add new production</a:t>
            </a:r>
            <a:endParaRPr lang="en-US" dirty="0"/>
          </a:p>
          <a:p>
            <a:pPr marL="0" indent="0">
              <a:buNone/>
            </a:pP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t> </a:t>
            </a:r>
          </a:p>
          <a:p>
            <a:r>
              <a:rPr lang="en-US" dirty="0" smtClean="0"/>
              <a:t>Update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endParaRPr lang="en-US" b="1" baseline="-25000"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solidFill>
                  <a:srgbClr val="FF0000"/>
                </a:solidFill>
                <a:ea typeface="Verdana" panose="020B0604030504040204" pitchFamily="34" charset="0"/>
                <a:cs typeface="Arial" panose="020B0604020202020204" pitchFamily="34" charset="0"/>
              </a:rPr>
              <a:t> </a:t>
            </a:r>
            <a:r>
              <a:rPr lang="en-US" b="1"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b="1"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 A</a:t>
            </a:r>
            <a:r>
              <a:rPr lang="en-US" baseline="-25000" dirty="0" smtClean="0">
                <a:solidFill>
                  <a:srgbClr val="FF0000"/>
                </a:solidFill>
                <a:ea typeface="Verdana" panose="020B0604030504040204" pitchFamily="34" charset="0"/>
                <a:cs typeface="Arial" panose="020B0604020202020204" pitchFamily="34" charset="0"/>
              </a:rPr>
              <a:t>5</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b</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 |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 | a | b</a:t>
            </a:r>
            <a:endParaRPr lang="en-US" baseline="-25000" dirty="0">
              <a:solidFill>
                <a:srgbClr val="FF0000"/>
              </a:solidFill>
              <a:ea typeface="Verdana" panose="020B0604030504040204" pitchFamily="34" charset="0"/>
              <a:cs typeface="Arial" panose="020B0604020202020204" pitchFamily="34" charset="0"/>
            </a:endParaRPr>
          </a:p>
          <a:p>
            <a:pPr marL="0" indent="0">
              <a:buNone/>
            </a:pPr>
            <a:endParaRPr lang="en-US" baseline="-25000" dirty="0" smtClean="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623694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Updated Grammar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7</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931155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Solve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7</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4</a:t>
            </a:r>
            <a:r>
              <a:rPr lang="en-US" dirty="0" smtClean="0">
                <a:solidFill>
                  <a:srgbClr val="FF0000"/>
                </a:solidFill>
                <a:ea typeface="Verdana" panose="020B0604030504040204" pitchFamily="34" charset="0"/>
                <a:cs typeface="Arial" panose="020B0604020202020204" pitchFamily="34" charset="0"/>
              </a:rPr>
              <a:t> , A</a:t>
            </a:r>
            <a:r>
              <a:rPr lang="en-US" baseline="-25000" dirty="0" smtClean="0">
                <a:solidFill>
                  <a:srgbClr val="FF0000"/>
                </a:solidFill>
                <a:ea typeface="Verdana" panose="020B0604030504040204" pitchFamily="34" charset="0"/>
                <a:cs typeface="Arial" panose="020B0604020202020204" pitchFamily="34" charset="0"/>
              </a:rPr>
              <a:t>5,</a:t>
            </a:r>
            <a:r>
              <a:rPr lang="en-US" dirty="0" smtClean="0">
                <a:solidFill>
                  <a:srgbClr val="FF0000"/>
                </a:solidFill>
                <a:ea typeface="Verdana" panose="020B0604030504040204" pitchFamily="34" charset="0"/>
                <a:cs typeface="Arial" panose="020B0604020202020204" pitchFamily="34" charset="0"/>
              </a:rPr>
              <a:t> A</a:t>
            </a:r>
            <a:r>
              <a:rPr lang="en-US" baseline="-25000" dirty="0" smtClean="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are already in </a:t>
            </a:r>
            <a:r>
              <a:rPr lang="en-US" dirty="0" err="1" smtClean="0">
                <a:solidFill>
                  <a:srgbClr val="FF0000"/>
                </a:solidFill>
                <a:ea typeface="Verdana" panose="020B0604030504040204" pitchFamily="34" charset="0"/>
                <a:cs typeface="Arial" panose="020B0604020202020204" pitchFamily="34" charset="0"/>
              </a:rPr>
              <a:t>greibach</a:t>
            </a:r>
            <a:endParaRPr lang="en-US" dirty="0" smtClean="0"/>
          </a:p>
          <a:p>
            <a:pPr marL="0" indent="0">
              <a:buNone/>
            </a:pP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7</a:t>
            </a:r>
            <a:r>
              <a:rPr lang="en-US" dirty="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4</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2</a:t>
            </a:r>
            <a:r>
              <a:rPr lang="en-US" dirty="0" smtClean="0">
                <a:solidFill>
                  <a:srgbClr val="FF0000"/>
                </a:solidFill>
              </a:rPr>
              <a:t> </a:t>
            </a:r>
          </a:p>
          <a:p>
            <a:pPr marL="0" indent="0">
              <a:buNone/>
            </a:pPr>
            <a:r>
              <a:rPr lang="en-US" dirty="0" smtClean="0">
                <a:solidFill>
                  <a:srgbClr val="FF0000"/>
                </a:solidFill>
              </a:rPr>
              <a:t>Replace value of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4</a:t>
            </a:r>
            <a:endParaRPr lang="en-US" b="1" baseline="-25000" dirty="0" smtClean="0">
              <a:ea typeface="Verdana" panose="020B0604030504040204" pitchFamily="34" charset="0"/>
              <a:cs typeface="Arial" panose="020B0604020202020204" pitchFamily="34" charset="0"/>
            </a:endParaRPr>
          </a:p>
          <a:p>
            <a:pPr marL="0" indent="0">
              <a:buNone/>
            </a:pP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7</a:t>
            </a:r>
            <a:r>
              <a:rPr lang="en-US" dirty="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p>
        </p:txBody>
      </p:sp>
    </p:spTree>
    <p:extLst>
      <p:ext uri="{BB962C8B-B14F-4D97-AF65-F5344CB8AC3E}">
        <p14:creationId xmlns:p14="http://schemas.microsoft.com/office/powerpoint/2010/main" val="31345505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Updated Grammar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7</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5161375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Solve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7</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2897025" y="2768837"/>
            <a:ext cx="6246976" cy="422162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a:t>
            </a:r>
            <a:r>
              <a:rPr lang="en-US" dirty="0" smtClean="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rPr>
              <a:t> </a:t>
            </a:r>
          </a:p>
          <a:p>
            <a:pPr marL="0" indent="0">
              <a:buNone/>
            </a:pPr>
            <a:r>
              <a:rPr lang="en-US" dirty="0" smtClean="0">
                <a:solidFill>
                  <a:srgbClr val="FF0000"/>
                </a:solidFill>
              </a:rPr>
              <a:t>Replace value of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endParaRPr lang="en-US" b="1" baseline="-25000" dirty="0" smtClean="0">
              <a:ea typeface="Verdana" panose="020B0604030504040204" pitchFamily="34" charset="0"/>
              <a:cs typeface="Arial" panose="020B0604020202020204" pitchFamily="34" charset="0"/>
            </a:endParaRPr>
          </a:p>
          <a:p>
            <a:pPr marL="0" indent="0">
              <a:buNone/>
            </a:pP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2</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baseline="-25000"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baseline="-25000"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baseline="-25000"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bA</a:t>
            </a:r>
            <a:r>
              <a:rPr lang="en-US" baseline="-25000" dirty="0" smtClean="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2</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a:t>
            </a:r>
            <a:r>
              <a:rPr lang="en-US" baseline="-25000" dirty="0" smtClean="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5</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baseline="-25000"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t>
            </a:r>
            <a:r>
              <a:rPr lang="en-US" dirty="0" smtClean="0">
                <a:solidFill>
                  <a:srgbClr val="FF0000"/>
                </a:solidFill>
                <a:ea typeface="Verdana" panose="020B0604030504040204" pitchFamily="34" charset="0"/>
                <a:cs typeface="Arial" panose="020B0604020202020204" pitchFamily="34" charset="0"/>
              </a:rPr>
              <a:t>aA</a:t>
            </a:r>
            <a:r>
              <a:rPr lang="en-US" baseline="-25000" dirty="0" smtClean="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|bA</a:t>
            </a:r>
            <a:r>
              <a:rPr lang="en-US" baseline="-25000" dirty="0" smtClean="0">
                <a:solidFill>
                  <a:srgbClr val="FF0000"/>
                </a:solidFill>
                <a:ea typeface="Verdana" panose="020B0604030504040204" pitchFamily="34" charset="0"/>
                <a:cs typeface="Arial" panose="020B0604020202020204" pitchFamily="34" charset="0"/>
              </a:rPr>
              <a:t>6</a:t>
            </a:r>
          </a:p>
          <a:p>
            <a:pPr marL="0" indent="0">
              <a:buNone/>
            </a:pPr>
            <a:r>
              <a:rPr lang="en-US" dirty="0">
                <a:solidFill>
                  <a:srgbClr val="FF0000"/>
                </a:solidFill>
              </a:rPr>
              <a:t>Replace value of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dirty="0" smtClean="0">
                <a:solidFill>
                  <a:srgbClr val="FF0000"/>
                </a:solidFill>
                <a:ea typeface="Verdana" panose="020B0604030504040204" pitchFamily="34" charset="0"/>
                <a:cs typeface="Arial" panose="020B0604020202020204" pitchFamily="34" charset="0"/>
              </a:rPr>
              <a:t> </a:t>
            </a:r>
          </a:p>
          <a:p>
            <a:pPr marL="0" indent="0">
              <a:buNone/>
            </a:pP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5</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bA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a:t>
            </a:r>
            <a:r>
              <a:rPr lang="en-US" baseline="-25000" dirty="0" smtClean="0">
                <a:solidFill>
                  <a:srgbClr val="FF0000"/>
                </a:solidFill>
                <a:ea typeface="Verdana" panose="020B0604030504040204" pitchFamily="34" charset="0"/>
                <a:cs typeface="Arial" panose="020B0604020202020204" pitchFamily="34" charset="0"/>
              </a:rPr>
              <a:t>5</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b</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 </a:t>
            </a:r>
            <a:r>
              <a:rPr lang="en-US" dirty="0">
                <a:solidFill>
                  <a:srgbClr val="FF0000"/>
                </a:solidFill>
                <a:ea typeface="Verdana" panose="020B0604030504040204" pitchFamily="34" charset="0"/>
                <a:cs typeface="Arial" panose="020B0604020202020204" pitchFamily="34" charset="0"/>
              </a:rPr>
              <a:t>|a 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 </a:t>
            </a:r>
            <a:r>
              <a:rPr lang="en-US" dirty="0">
                <a:solidFill>
                  <a:srgbClr val="FF0000"/>
                </a:solidFill>
                <a:ea typeface="Verdana" panose="020B0604030504040204" pitchFamily="34" charset="0"/>
                <a:cs typeface="Arial" panose="020B0604020202020204" pitchFamily="34" charset="0"/>
              </a:rPr>
              <a:t>| bA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5</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bA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bA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6</a:t>
            </a:r>
            <a:r>
              <a:rPr lang="en-US" dirty="0" smtClean="0">
                <a:solidFill>
                  <a:srgbClr val="FF0000"/>
                </a:solidFill>
                <a:ea typeface="Verdana" panose="020B0604030504040204" pitchFamily="34" charset="0"/>
                <a:cs typeface="Arial" panose="020B0604020202020204" pitchFamily="34" charset="0"/>
              </a:rPr>
              <a:t> |</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 </a:t>
            </a:r>
            <a:r>
              <a:rPr lang="en-US" dirty="0">
                <a:solidFill>
                  <a:srgbClr val="FF0000"/>
                </a:solidFill>
                <a:ea typeface="Verdana" panose="020B0604030504040204" pitchFamily="34" charset="0"/>
                <a:cs typeface="Arial" panose="020B0604020202020204" pitchFamily="34" charset="0"/>
              </a:rPr>
              <a:t>|aA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|bA</a:t>
            </a:r>
            <a:r>
              <a:rPr lang="en-US" baseline="-25000" dirty="0">
                <a:solidFill>
                  <a:srgbClr val="FF0000"/>
                </a:solidFill>
                <a:ea typeface="Verdana" panose="020B0604030504040204" pitchFamily="34" charset="0"/>
                <a:cs typeface="Arial" panose="020B0604020202020204" pitchFamily="34" charset="0"/>
              </a:rPr>
              <a:t>6</a:t>
            </a:r>
            <a:endParaRPr lang="en-US" dirty="0" smtClean="0">
              <a:solidFill>
                <a:srgbClr val="FF0000"/>
              </a:solidFill>
              <a:ea typeface="Verdana" panose="020B0604030504040204" pitchFamily="34" charset="0"/>
              <a:cs typeface="Arial" panose="020B0604020202020204" pitchFamily="34" charset="0"/>
            </a:endParaRPr>
          </a:p>
          <a:p>
            <a:pPr marL="0" indent="0">
              <a:buNone/>
            </a:pPr>
            <a:r>
              <a:rPr lang="en-US" dirty="0">
                <a:solidFill>
                  <a:srgbClr val="FF0000"/>
                </a:solidFill>
              </a:rPr>
              <a:t>Replace value of </a:t>
            </a:r>
            <a:r>
              <a:rPr lang="en-US" dirty="0" smtClean="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endParaRPr lang="en-US" dirty="0">
              <a:solidFill>
                <a:srgbClr val="FF0000"/>
              </a:solidFill>
              <a:ea typeface="Verdana" panose="020B0604030504040204" pitchFamily="34" charset="0"/>
              <a:cs typeface="Arial" panose="020B0604020202020204" pitchFamily="34" charset="0"/>
            </a:endParaRPr>
          </a:p>
          <a:p>
            <a:pPr marL="0" indent="0">
              <a:buNone/>
            </a:pP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bA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 aA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bA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 </a:t>
            </a:r>
            <a:r>
              <a:rPr lang="en-US" dirty="0">
                <a:solidFill>
                  <a:srgbClr val="FF0000"/>
                </a:solidFill>
                <a:ea typeface="Verdana" panose="020B0604030504040204" pitchFamily="34" charset="0"/>
                <a:cs typeface="Arial" panose="020B0604020202020204" pitchFamily="34" charset="0"/>
              </a:rPr>
              <a:t>|a 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 </a:t>
            </a:r>
            <a:r>
              <a:rPr lang="en-US" dirty="0">
                <a:solidFill>
                  <a:srgbClr val="FF0000"/>
                </a:solidFill>
                <a:ea typeface="Verdana" panose="020B0604030504040204" pitchFamily="34" charset="0"/>
                <a:cs typeface="Arial" panose="020B0604020202020204" pitchFamily="34" charset="0"/>
              </a:rPr>
              <a:t>| bA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bA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 bA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 |</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6 </a:t>
            </a:r>
            <a:r>
              <a:rPr lang="en-US" dirty="0">
                <a:solidFill>
                  <a:srgbClr val="FF0000"/>
                </a:solidFill>
                <a:ea typeface="Verdana" panose="020B0604030504040204" pitchFamily="34" charset="0"/>
                <a:cs typeface="Arial" panose="020B0604020202020204" pitchFamily="34" charset="0"/>
              </a:rPr>
              <a:t>|aA</a:t>
            </a:r>
            <a:r>
              <a:rPr lang="en-US" baseline="-25000" dirty="0">
                <a:solidFill>
                  <a:srgbClr val="FF0000"/>
                </a:solidFill>
                <a:ea typeface="Verdana" panose="020B0604030504040204" pitchFamily="34" charset="0"/>
                <a:cs typeface="Arial" panose="020B0604020202020204" pitchFamily="34" charset="0"/>
              </a:rPr>
              <a:t>6</a:t>
            </a:r>
            <a:r>
              <a:rPr lang="en-US" dirty="0">
                <a:solidFill>
                  <a:srgbClr val="FF0000"/>
                </a:solidFill>
                <a:ea typeface="Verdana" panose="020B0604030504040204" pitchFamily="34" charset="0"/>
                <a:cs typeface="Arial" panose="020B0604020202020204" pitchFamily="34" charset="0"/>
              </a:rPr>
              <a:t>|bA</a:t>
            </a:r>
            <a:r>
              <a:rPr lang="en-US" baseline="-25000" dirty="0">
                <a:solidFill>
                  <a:srgbClr val="FF0000"/>
                </a:solidFill>
                <a:ea typeface="Verdana" panose="020B0604030504040204" pitchFamily="34" charset="0"/>
                <a:cs typeface="Arial" panose="020B0604020202020204" pitchFamily="34" charset="0"/>
              </a:rPr>
              <a:t>6</a:t>
            </a:r>
            <a:endParaRPr lang="en-US" dirty="0">
              <a:solidFill>
                <a:srgbClr val="FF0000"/>
              </a:solidFill>
              <a:ea typeface="Verdana" panose="020B0604030504040204" pitchFamily="34" charset="0"/>
              <a:cs typeface="Arial" panose="020B0604020202020204" pitchFamily="34" charset="0"/>
            </a:endParaRPr>
          </a:p>
          <a:p>
            <a:pPr marL="0" indent="0">
              <a:buNone/>
            </a:pPr>
            <a:endParaRPr lang="en-US" baseline="-25000" dirty="0" smtClean="0">
              <a:solidFill>
                <a:srgbClr val="FF0000"/>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4921119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Grammar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6</a:t>
            </a:r>
            <a:endParaRPr lang="en-US"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7</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3</a:t>
            </a: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762813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Contrast to a grammar that’s not in Greibach Normal Form</a:t>
            </a:r>
            <a:endParaRPr lang="en-US" dirty="0"/>
          </a:p>
        </p:txBody>
      </p:sp>
      <p:sp>
        <p:nvSpPr>
          <p:cNvPr id="3" name="Slide Number Placeholder 2"/>
          <p:cNvSpPr>
            <a:spLocks noGrp="1"/>
          </p:cNvSpPr>
          <p:nvPr>
            <p:ph type="sldNum" sz="quarter" idx="12"/>
          </p:nvPr>
        </p:nvSpPr>
        <p:spPr/>
        <p:txBody>
          <a:bodyPr/>
          <a:lstStyle/>
          <a:p>
            <a:fld id="{04880772-6C15-43D4-94DB-7DA07CA64C43}" type="slidenum">
              <a:rPr lang="en-US" smtClean="0"/>
              <a:t>7</a:t>
            </a:fld>
            <a:endParaRPr lang="en-US"/>
          </a:p>
        </p:txBody>
      </p:sp>
      <p:sp>
        <p:nvSpPr>
          <p:cNvPr id="4" name="Content Placeholder 2"/>
          <p:cNvSpPr txBox="1">
            <a:spLocks/>
          </p:cNvSpPr>
          <p:nvPr/>
        </p:nvSpPr>
        <p:spPr>
          <a:xfrm>
            <a:off x="2236470" y="2201585"/>
            <a:ext cx="3783330" cy="2274569"/>
          </a:xfrm>
          <a:prstGeom prst="rect">
            <a:avLst/>
          </a:prstGeom>
          <a:ln>
            <a:solidFill>
              <a:schemeClr val="tx1"/>
            </a:solid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 S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aA</a:t>
            </a:r>
            <a:r>
              <a:rPr lang="en-US" dirty="0" smtClean="0">
                <a:ea typeface="Verdana" panose="020B0604030504040204" pitchFamily="34" charset="0"/>
                <a:cs typeface="Arial" panose="020B0604020202020204" pitchFamily="34" charset="0"/>
              </a:rPr>
              <a:t> </a:t>
            </a:r>
          </a:p>
          <a:p>
            <a:pPr marL="0" indent="0">
              <a:buFont typeface="Arial" panose="020B0604020202020204" pitchFamily="34" charset="0"/>
              <a:buNone/>
            </a:pP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B</a:t>
            </a:r>
            <a:br>
              <a:rPr lang="en-US" dirty="0" smtClean="0">
                <a:ea typeface="Verdana" panose="020B0604030504040204" pitchFamily="34" charset="0"/>
                <a:cs typeface="Arial" panose="020B0604020202020204" pitchFamily="34" charset="0"/>
              </a:rPr>
            </a:br>
            <a:r>
              <a:rPr lang="en-US" dirty="0" smtClean="0">
                <a:ea typeface="Verdana" panose="020B0604030504040204" pitchFamily="34" charset="0"/>
                <a:cs typeface="Arial" panose="020B0604020202020204" pitchFamily="34" charset="0"/>
              </a:rPr>
              <a:t> B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C</a:t>
            </a:r>
          </a:p>
          <a:p>
            <a:pPr marL="0" indent="0">
              <a:buNone/>
            </a:pP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C </a:t>
            </a:r>
            <a:r>
              <a:rPr lang="en-US" dirty="0" smtClean="0">
                <a:latin typeface="Arial" panose="020B0604020202020204" pitchFamily="34" charset="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 a</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205990" y="4598075"/>
                <a:ext cx="3206262" cy="2031325"/>
              </a:xfrm>
              <a:prstGeom prst="rect">
                <a:avLst/>
              </a:prstGeom>
              <a:noFill/>
            </p:spPr>
            <p:txBody>
              <a:bodyPr wrap="none" rtlCol="0">
                <a:spAutoFit/>
              </a:bodyPr>
              <a:lstStyle/>
              <a:p>
                <a:r>
                  <a:rPr lang="en-US" dirty="0" smtClean="0"/>
                  <a:t>Derive this string: </a:t>
                </a:r>
                <a14:m>
                  <m:oMath xmlns:m="http://schemas.openxmlformats.org/officeDocument/2006/math">
                    <m:r>
                      <a:rPr lang="en-US" i="1" dirty="0" smtClean="0">
                        <a:latin typeface="Cambria Math"/>
                      </a:rPr>
                      <m:t>𝑎𝑎</m:t>
                    </m:r>
                  </m:oMath>
                </a14:m>
                <a:endParaRPr lang="en-US" dirty="0" smtClean="0"/>
              </a:p>
              <a:p>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a:rPr>
                        <m:t>𝑆</m:t>
                      </m:r>
                      <m:r>
                        <a:rPr lang="en-US" i="1" dirty="0" smtClean="0">
                          <a:latin typeface="Cambria Math"/>
                        </a:rPr>
                        <m:t> → </m:t>
                      </m:r>
                      <m:r>
                        <a:rPr lang="en-US" i="1" dirty="0" err="1" smtClean="0">
                          <a:latin typeface="Cambria Math"/>
                        </a:rPr>
                        <m:t>𝑎𝐴</m:t>
                      </m:r>
                      <m:r>
                        <a:rPr lang="en-US" i="1" dirty="0" smtClean="0">
                          <a:latin typeface="Cambria Math"/>
                        </a:rPr>
                        <m:t> </m:t>
                      </m:r>
                      <m:r>
                        <a:rPr lang="en-US" i="1" dirty="0">
                          <a:latin typeface="Cambria Math"/>
                          <a:ea typeface="Verdana" panose="020B0604030504040204" pitchFamily="34" charset="0"/>
                          <a:cs typeface="Arial" panose="020B0604020202020204" pitchFamily="34" charset="0"/>
                        </a:rPr>
                        <m:t>→</m:t>
                      </m:r>
                      <m:r>
                        <a:rPr lang="en-US" i="1" dirty="0" smtClean="0">
                          <a:latin typeface="Cambria Math"/>
                        </a:rPr>
                        <m:t> </m:t>
                      </m:r>
                      <m:r>
                        <a:rPr lang="en-US" i="1" dirty="0" err="1" smtClean="0">
                          <a:latin typeface="Cambria Math"/>
                        </a:rPr>
                        <m:t>𝑎𝐵</m:t>
                      </m:r>
                      <m:r>
                        <a:rPr lang="en-US" i="1" dirty="0" smtClean="0">
                          <a:latin typeface="Cambria Math"/>
                        </a:rPr>
                        <m:t> </m:t>
                      </m:r>
                      <m:r>
                        <a:rPr lang="en-US" i="1" dirty="0">
                          <a:latin typeface="Cambria Math"/>
                          <a:ea typeface="Verdana" panose="020B0604030504040204" pitchFamily="34" charset="0"/>
                          <a:cs typeface="Arial" panose="020B0604020202020204" pitchFamily="34" charset="0"/>
                        </a:rPr>
                        <m:t>→</m:t>
                      </m:r>
                      <m:r>
                        <a:rPr lang="en-US" i="1" dirty="0" smtClean="0">
                          <a:latin typeface="Cambria Math"/>
                        </a:rPr>
                        <m:t> </m:t>
                      </m:r>
                      <m:r>
                        <a:rPr lang="en-US" i="1" dirty="0" err="1" smtClean="0">
                          <a:latin typeface="Cambria Math"/>
                        </a:rPr>
                        <m:t>𝑎𝐶</m:t>
                      </m:r>
                      <m:r>
                        <a:rPr lang="en-US" i="1" dirty="0" smtClean="0">
                          <a:latin typeface="Cambria Math"/>
                        </a:rPr>
                        <m:t> </m:t>
                      </m:r>
                      <m:r>
                        <a:rPr lang="en-US" i="1" dirty="0">
                          <a:latin typeface="Cambria Math"/>
                          <a:ea typeface="Verdana" panose="020B0604030504040204" pitchFamily="34" charset="0"/>
                          <a:cs typeface="Arial" panose="020B0604020202020204" pitchFamily="34" charset="0"/>
                        </a:rPr>
                        <m:t>→</m:t>
                      </m:r>
                      <m:r>
                        <a:rPr lang="en-US" i="1" dirty="0" smtClean="0">
                          <a:latin typeface="Cambria Math"/>
                        </a:rPr>
                        <m:t> </m:t>
                      </m:r>
                      <m:r>
                        <a:rPr lang="en-US" i="1" dirty="0" err="1" smtClean="0">
                          <a:latin typeface="Cambria Math"/>
                        </a:rPr>
                        <m:t>𝑎𝑎</m:t>
                      </m:r>
                    </m:oMath>
                  </m:oMathPara>
                </a14:m>
                <a:endParaRPr lang="en-US" dirty="0" smtClean="0"/>
              </a:p>
              <a:p>
                <a:endParaRPr lang="en-US" dirty="0"/>
              </a:p>
              <a:p>
                <a:pPr/>
                <a14:m>
                  <m:oMathPara xmlns:m="http://schemas.openxmlformats.org/officeDocument/2006/math">
                    <m:oMathParaPr>
                      <m:jc m:val="left"/>
                    </m:oMathParaPr>
                    <m:oMath xmlns:m="http://schemas.openxmlformats.org/officeDocument/2006/math">
                      <m:r>
                        <a:rPr lang="en-US" i="1" dirty="0" smtClean="0">
                          <a:latin typeface="Cambria Math"/>
                        </a:rPr>
                        <m:t>|</m:t>
                      </m:r>
                      <m:r>
                        <a:rPr lang="en-US" i="1" dirty="0" err="1" smtClean="0">
                          <a:latin typeface="Cambria Math"/>
                        </a:rPr>
                        <m:t>𝑎𝑎</m:t>
                      </m:r>
                      <m:r>
                        <a:rPr lang="en-US" i="1" dirty="0" smtClean="0">
                          <a:latin typeface="Cambria Math"/>
                        </a:rPr>
                        <m:t>| = 2</m:t>
                      </m:r>
                    </m:oMath>
                  </m:oMathPara>
                </a14:m>
                <a:endParaRPr lang="en-US" dirty="0" smtClean="0"/>
              </a:p>
              <a:p>
                <a:endParaRPr lang="en-US" dirty="0"/>
              </a:p>
              <a:p>
                <a:pPr/>
                <a14:m>
                  <m:oMathPara xmlns:m="http://schemas.openxmlformats.org/officeDocument/2006/math">
                    <m:oMathParaPr>
                      <m:jc m:val="left"/>
                    </m:oMathParaPr>
                    <m:oMath xmlns:m="http://schemas.openxmlformats.org/officeDocument/2006/math">
                      <m:r>
                        <a:rPr lang="en-US" i="1" dirty="0" smtClean="0">
                          <a:latin typeface="Cambria Math"/>
                        </a:rPr>
                        <m:t>#</m:t>
                      </m:r>
                      <m:r>
                        <a:rPr lang="en-US" i="1" dirty="0" smtClean="0">
                          <a:latin typeface="Cambria Math"/>
                        </a:rPr>
                        <m:t>𝑑𝑒𝑟𝑖𝑣𝑎𝑡𝑖𝑜𝑛</m:t>
                      </m:r>
                      <m:r>
                        <a:rPr lang="en-US" i="1" dirty="0" smtClean="0">
                          <a:latin typeface="Cambria Math"/>
                        </a:rPr>
                        <m:t> </m:t>
                      </m:r>
                      <m:r>
                        <a:rPr lang="en-US" i="1" dirty="0" smtClean="0">
                          <a:latin typeface="Cambria Math"/>
                        </a:rPr>
                        <m:t>𝑠𝑡𝑒𝑝𝑠</m:t>
                      </m:r>
                      <m:r>
                        <a:rPr lang="en-US" i="1" dirty="0" smtClean="0">
                          <a:latin typeface="Cambria Math"/>
                        </a:rPr>
                        <m:t> = 4</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205990" y="4598075"/>
                <a:ext cx="3206262" cy="2031325"/>
              </a:xfrm>
              <a:prstGeom prst="rect">
                <a:avLst/>
              </a:prstGeom>
              <a:blipFill rotWithShape="1">
                <a:blip r:embed="rId3"/>
                <a:stretch>
                  <a:fillRect l="-1711" t="-1497" b="-898"/>
                </a:stretch>
              </a:blipFill>
            </p:spPr>
            <p:txBody>
              <a:bodyPr/>
              <a:lstStyle/>
              <a:p>
                <a:r>
                  <a:rPr lang="en-US">
                    <a:noFill/>
                  </a:rPr>
                  <a:t> </a:t>
                </a:r>
              </a:p>
            </p:txBody>
          </p:sp>
        </mc:Fallback>
      </mc:AlternateContent>
      <p:sp>
        <p:nvSpPr>
          <p:cNvPr id="6" name="TextBox 5"/>
          <p:cNvSpPr txBox="1"/>
          <p:nvPr/>
        </p:nvSpPr>
        <p:spPr>
          <a:xfrm>
            <a:off x="2236470" y="1820585"/>
            <a:ext cx="3867084" cy="369332"/>
          </a:xfrm>
          <a:prstGeom prst="rect">
            <a:avLst/>
          </a:prstGeom>
          <a:noFill/>
        </p:spPr>
        <p:txBody>
          <a:bodyPr wrap="none" rtlCol="0">
            <a:spAutoFit/>
          </a:bodyPr>
          <a:lstStyle/>
          <a:p>
            <a:r>
              <a:rPr lang="en-US" dirty="0" smtClean="0"/>
              <a:t>Grammar not in Greibach Normal Form</a:t>
            </a:r>
            <a:endParaRPr lang="en-US" dirty="0"/>
          </a:p>
        </p:txBody>
      </p:sp>
    </p:spTree>
    <p:extLst>
      <p:ext uri="{BB962C8B-B14F-4D97-AF65-F5344CB8AC3E}">
        <p14:creationId xmlns:p14="http://schemas.microsoft.com/office/powerpoint/2010/main" val="8909649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Solve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7</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3</a:t>
            </a: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2999574" y="2307364"/>
            <a:ext cx="5870961" cy="153824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a:p>
            <a:pPr marL="0" indent="0">
              <a:buNone/>
            </a:pP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7</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rPr>
              <a:t> |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7</a:t>
            </a:r>
            <a:endParaRPr lang="en-US" dirty="0">
              <a:solidFill>
                <a:srgbClr val="FF0000"/>
              </a:solidFill>
            </a:endParaRPr>
          </a:p>
          <a:p>
            <a:pPr marL="0" indent="0">
              <a:buNone/>
            </a:pPr>
            <a:r>
              <a:rPr lang="en-US" dirty="0">
                <a:solidFill>
                  <a:srgbClr val="FF0000"/>
                </a:solidFill>
              </a:rPr>
              <a:t>Replace value of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7</a:t>
            </a:r>
            <a:endParaRPr lang="en-US" b="1" baseline="-25000" dirty="0">
              <a:solidFill>
                <a:srgbClr val="FF0000"/>
              </a:solidFill>
              <a:ea typeface="Verdana" panose="020B0604030504040204" pitchFamily="34" charset="0"/>
              <a:cs typeface="Arial" panose="020B0604020202020204" pitchFamily="34" charset="0"/>
            </a:endParaRPr>
          </a:p>
          <a:p>
            <a:pPr marL="0" indent="0">
              <a:buNone/>
            </a:pP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2</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 | </a:t>
            </a:r>
            <a:r>
              <a:rPr lang="en-US" dirty="0" smtClean="0">
                <a:solidFill>
                  <a:srgbClr val="FF0000"/>
                </a:solidFill>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endParaRPr lang="en-US" baseline="-25000" dirty="0">
              <a:solidFill>
                <a:srgbClr val="FF0000"/>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7020867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Updated Grammar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Tree>
    <p:extLst>
      <p:ext uri="{BB962C8B-B14F-4D97-AF65-F5344CB8AC3E}">
        <p14:creationId xmlns:p14="http://schemas.microsoft.com/office/powerpoint/2010/main" val="31676134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a typeface="Verdana" panose="020B0604030504040204" pitchFamily="34" charset="0"/>
                <a:cs typeface="Arial" panose="020B0604020202020204" pitchFamily="34" charset="0"/>
              </a:rPr>
              <a:t> Solve 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B</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endParaRPr lang="en-US" baseline="-25000"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6" name="Text Placeholder 6"/>
          <p:cNvSpPr txBox="1">
            <a:spLocks/>
          </p:cNvSpPr>
          <p:nvPr/>
        </p:nvSpPr>
        <p:spPr>
          <a:xfrm>
            <a:off x="4040736" y="2843851"/>
            <a:ext cx="4982199" cy="343471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endParaRPr lang="en-US" dirty="0">
              <a:solidFill>
                <a:srgbClr val="FF0000"/>
              </a:solidFill>
            </a:endParaRPr>
          </a:p>
          <a:p>
            <a:pPr marL="0" indent="0">
              <a:buNone/>
            </a:pPr>
            <a:r>
              <a:rPr lang="en-US" dirty="0">
                <a:solidFill>
                  <a:srgbClr val="FF0000"/>
                </a:solidFill>
              </a:rPr>
              <a:t>Replace value of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baseline="-25000" dirty="0" smtClean="0">
                <a:solidFill>
                  <a:srgbClr val="FF0000"/>
                </a:solidFill>
                <a:ea typeface="Verdana" panose="020B0604030504040204" pitchFamily="34" charset="0"/>
                <a:cs typeface="Arial" panose="020B0604020202020204" pitchFamily="34" charset="0"/>
              </a:rPr>
              <a:t> </a:t>
            </a:r>
            <a:endParaRPr lang="en-US" baseline="-25000" dirty="0">
              <a:solidFill>
                <a:srgbClr val="FF0000"/>
              </a:solidFill>
              <a:ea typeface="Verdana" panose="020B0604030504040204" pitchFamily="34" charset="0"/>
              <a:cs typeface="Arial" panose="020B0604020202020204" pitchFamily="34" charset="0"/>
            </a:endParaRPr>
          </a:p>
          <a:p>
            <a:pPr marL="0" indent="0">
              <a:buNone/>
            </a:pP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|a A</a:t>
            </a:r>
            <a:r>
              <a:rPr lang="en-US" baseline="-25000" dirty="0">
                <a:solidFill>
                  <a:srgbClr val="FF0000"/>
                </a:solidFill>
                <a:ea typeface="Verdana" panose="020B0604030504040204" pitchFamily="34" charset="0"/>
                <a:cs typeface="Arial" panose="020B0604020202020204" pitchFamily="34" charset="0"/>
              </a:rPr>
              <a:t>10 </a:t>
            </a:r>
            <a:r>
              <a:rPr lang="en-US" dirty="0">
                <a:solidFill>
                  <a:srgbClr val="FF0000"/>
                </a:solidFill>
                <a:ea typeface="Verdana" panose="020B0604030504040204" pitchFamily="34" charset="0"/>
                <a:cs typeface="Arial" panose="020B0604020202020204" pitchFamily="34" charset="0"/>
              </a:rPr>
              <a:t>|  b A</a:t>
            </a:r>
            <a:r>
              <a:rPr lang="en-US" baseline="-25000" dirty="0">
                <a:solidFill>
                  <a:srgbClr val="FF0000"/>
                </a:solidFill>
                <a:ea typeface="Verdana" panose="020B0604030504040204" pitchFamily="34" charset="0"/>
                <a:cs typeface="Arial" panose="020B0604020202020204" pitchFamily="34" charset="0"/>
              </a:rPr>
              <a:t>10 </a:t>
            </a:r>
            <a:r>
              <a:rPr lang="en-US" dirty="0">
                <a:solidFill>
                  <a:srgbClr val="FF0000"/>
                </a:solidFill>
                <a:ea typeface="Verdana" panose="020B0604030504040204" pitchFamily="34" charset="0"/>
                <a:cs typeface="Arial" panose="020B0604020202020204" pitchFamily="34" charset="0"/>
              </a:rPr>
              <a:t>|c 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 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 |a|  </a:t>
            </a:r>
            <a:r>
              <a:rPr lang="en-US" dirty="0" err="1">
                <a:solidFill>
                  <a:srgbClr val="FF0000"/>
                </a:solidFill>
                <a:ea typeface="Verdana" panose="020B0604030504040204" pitchFamily="34" charset="0"/>
                <a:cs typeface="Arial" panose="020B0604020202020204" pitchFamily="34" charset="0"/>
              </a:rPr>
              <a:t>b|c</a:t>
            </a:r>
            <a:endParaRPr lang="en-US" dirty="0">
              <a:solidFill>
                <a:srgbClr val="FF0000"/>
              </a:solidFill>
              <a:ea typeface="Verdana" panose="020B0604030504040204" pitchFamily="34" charset="0"/>
              <a:cs typeface="Arial" panose="020B0604020202020204" pitchFamily="34" charset="0"/>
            </a:endParaRPr>
          </a:p>
          <a:p>
            <a:pPr marL="0" indent="0">
              <a:buNone/>
            </a:pPr>
            <a:r>
              <a:rPr lang="en-US" dirty="0">
                <a:solidFill>
                  <a:srgbClr val="FF0000"/>
                </a:solidFill>
              </a:rPr>
              <a:t>Replace value of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p>
          <a:p>
            <a:pPr marL="0" indent="0">
              <a:buNone/>
            </a:pP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|a A</a:t>
            </a:r>
            <a:r>
              <a:rPr lang="en-US" baseline="-25000" dirty="0">
                <a:solidFill>
                  <a:srgbClr val="FF0000"/>
                </a:solidFill>
                <a:ea typeface="Verdana" panose="020B0604030504040204" pitchFamily="34" charset="0"/>
                <a:cs typeface="Arial" panose="020B0604020202020204" pitchFamily="34" charset="0"/>
              </a:rPr>
              <a:t>10 </a:t>
            </a:r>
            <a:r>
              <a:rPr lang="en-US" dirty="0">
                <a:solidFill>
                  <a:srgbClr val="FF0000"/>
                </a:solidFill>
                <a:ea typeface="Verdana" panose="020B0604030504040204" pitchFamily="34" charset="0"/>
                <a:cs typeface="Arial" panose="020B0604020202020204" pitchFamily="34" charset="0"/>
              </a:rPr>
              <a:t>|  b A</a:t>
            </a:r>
            <a:r>
              <a:rPr lang="en-US" baseline="-25000" dirty="0">
                <a:solidFill>
                  <a:srgbClr val="FF0000"/>
                </a:solidFill>
                <a:ea typeface="Verdana" panose="020B0604030504040204" pitchFamily="34" charset="0"/>
                <a:cs typeface="Arial" panose="020B0604020202020204" pitchFamily="34" charset="0"/>
              </a:rPr>
              <a:t>10 </a:t>
            </a:r>
            <a:r>
              <a:rPr lang="en-US" dirty="0">
                <a:solidFill>
                  <a:srgbClr val="FF0000"/>
                </a:solidFill>
                <a:ea typeface="Verdana" panose="020B0604030504040204" pitchFamily="34" charset="0"/>
                <a:cs typeface="Arial" panose="020B0604020202020204" pitchFamily="34" charset="0"/>
              </a:rPr>
              <a:t>|c 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 </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  </a:t>
            </a:r>
            <a:r>
              <a:rPr lang="en-US" dirty="0" err="1">
                <a:solidFill>
                  <a:srgbClr val="FF0000"/>
                </a:solidFill>
                <a:ea typeface="Verdana" panose="020B0604030504040204" pitchFamily="34" charset="0"/>
                <a:cs typeface="Arial" panose="020B0604020202020204" pitchFamily="34" charset="0"/>
              </a:rPr>
              <a:t>b|c</a:t>
            </a:r>
            <a:endParaRPr lang="en-US" dirty="0">
              <a:solidFill>
                <a:srgbClr val="FF0000"/>
              </a:solidFill>
              <a:ea typeface="Verdana" panose="020B0604030504040204" pitchFamily="34" charset="0"/>
              <a:cs typeface="Arial" panose="020B0604020202020204" pitchFamily="34" charset="0"/>
            </a:endParaRPr>
          </a:p>
          <a:p>
            <a:pPr marL="0" indent="0">
              <a:buNone/>
            </a:pPr>
            <a:endParaRPr lang="en-US" baseline="-25000" dirty="0">
              <a:solidFill>
                <a:srgbClr val="FF0000"/>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0564538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a typeface="Verdana" panose="020B0604030504040204" pitchFamily="34" charset="0"/>
                <a:cs typeface="Arial" panose="020B0604020202020204" pitchFamily="34" charset="0"/>
              </a:rPr>
              <a:t> Update Grammar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latin typeface="Arial" panose="020B0604020202020204" pitchFamily="34" charset="0"/>
                <a:ea typeface="Verdana" panose="020B0604030504040204" pitchFamily="34" charset="0"/>
                <a:cs typeface="Arial" panose="020B0604020202020204" pitchFamily="34" charset="0"/>
              </a:rPr>
              <a:t>→</a:t>
            </a:r>
            <a:r>
              <a:rPr lang="en-US" b="1"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Tree>
    <p:extLst>
      <p:ext uri="{BB962C8B-B14F-4D97-AF65-F5344CB8AC3E}">
        <p14:creationId xmlns:p14="http://schemas.microsoft.com/office/powerpoint/2010/main" val="8140774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a:xfrm>
            <a:off x="457200" y="1600200"/>
            <a:ext cx="8229600" cy="1197429"/>
          </a:xfrm>
        </p:spPr>
        <p:txBody>
          <a:bodyPr/>
          <a:lstStyle/>
          <a:p>
            <a:pPr marL="0" indent="0">
              <a:buNone/>
            </a:pPr>
            <a:r>
              <a:rPr lang="en-US" dirty="0" smtClean="0"/>
              <a:t>Process the rules, from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smtClean="0"/>
              <a:t> to </a:t>
            </a:r>
            <a:r>
              <a:rPr lang="en-US" dirty="0" smtClean="0">
                <a:ea typeface="Verdana" panose="020B0604030504040204" pitchFamily="34" charset="0"/>
                <a:cs typeface="Arial" panose="020B0604020202020204" pitchFamily="34" charset="0"/>
              </a:rPr>
              <a:t>S</a:t>
            </a:r>
            <a:r>
              <a:rPr lang="en-US" dirty="0" smtClean="0"/>
              <a:t>, putting them into Greibach Normal Form</a:t>
            </a:r>
          </a:p>
          <a:p>
            <a:endParaRPr lang="en-US" dirty="0"/>
          </a:p>
        </p:txBody>
      </p:sp>
      <p:sp>
        <p:nvSpPr>
          <p:cNvPr id="4" name="Slide Number Placeholder 2"/>
          <p:cNvSpPr>
            <a:spLocks noGrp="1"/>
          </p:cNvSpPr>
          <p:nvPr>
            <p:ph type="sldNum" sz="quarter" idx="12"/>
          </p:nvPr>
        </p:nvSpPr>
        <p:spPr>
          <a:xfrm>
            <a:off x="6553200" y="6356350"/>
            <a:ext cx="2133600" cy="365125"/>
          </a:xfrm>
        </p:spPr>
        <p:txBody>
          <a:bodyPr/>
          <a:lstStyle/>
          <a:p>
            <a:fld id="{04880772-6C15-43D4-94DB-7DA07CA64C43}" type="slidenum">
              <a:rPr lang="en-US" smtClean="0"/>
              <a:t>74</a:t>
            </a:fld>
            <a:endParaRPr lang="en-US" dirty="0"/>
          </a:p>
        </p:txBody>
      </p:sp>
    </p:spTree>
    <p:extLst>
      <p:ext uri="{BB962C8B-B14F-4D97-AF65-F5344CB8AC3E}">
        <p14:creationId xmlns:p14="http://schemas.microsoft.com/office/powerpoint/2010/main" val="15286923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a typeface="Verdana" panose="020B0604030504040204" pitchFamily="34" charset="0"/>
                <a:cs typeface="Arial" panose="020B0604020202020204" pitchFamily="34" charset="0"/>
              </a:rPr>
              <a:t> Update Grammar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ea typeface="Verdana" panose="020B0604030504040204" pitchFamily="34" charset="0"/>
                <a:cs typeface="Arial" panose="020B0604020202020204" pitchFamily="34" charset="0"/>
              </a:rPr>
              <a:t>S</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b="1" dirty="0" smtClean="0">
                <a:ea typeface="Verdana" panose="020B0604030504040204" pitchFamily="34" charset="0"/>
                <a:cs typeface="Arial" panose="020B0604020202020204" pitchFamily="34" charset="0"/>
              </a:rPr>
              <a:t>A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B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6" name="TextBox 5"/>
          <p:cNvSpPr txBox="1"/>
          <p:nvPr/>
        </p:nvSpPr>
        <p:spPr>
          <a:xfrm>
            <a:off x="697606" y="5941497"/>
            <a:ext cx="7748788" cy="369332"/>
          </a:xfrm>
          <a:prstGeom prst="rect">
            <a:avLst/>
          </a:prstGeom>
          <a:solidFill>
            <a:srgbClr val="FF0000"/>
          </a:solidFill>
        </p:spPr>
        <p:txBody>
          <a:bodyPr wrap="none" rtlCol="0">
            <a:spAutoFit/>
          </a:bodyPr>
          <a:lstStyle/>
          <a:p>
            <a:r>
              <a:rPr lang="en-US" dirty="0" smtClean="0"/>
              <a:t>The rules A</a:t>
            </a:r>
            <a:r>
              <a:rPr lang="en-US" baseline="-25000" dirty="0">
                <a:ea typeface="Verdana" panose="020B0604030504040204" pitchFamily="34" charset="0"/>
                <a:cs typeface="Arial" panose="020B0604020202020204" pitchFamily="34" charset="0"/>
              </a:rPr>
              <a:t>10</a:t>
            </a:r>
            <a:r>
              <a:rPr lang="en-US" dirty="0" smtClean="0"/>
              <a:t> - A</a:t>
            </a:r>
            <a:r>
              <a:rPr lang="en-US" baseline="-25000" dirty="0">
                <a:ea typeface="Verdana" panose="020B0604030504040204" pitchFamily="34" charset="0"/>
                <a:cs typeface="Arial" panose="020B0604020202020204" pitchFamily="34" charset="0"/>
              </a:rPr>
              <a:t>4</a:t>
            </a:r>
            <a:r>
              <a:rPr lang="en-US" dirty="0" smtClean="0"/>
              <a:t> are already in Greibach Normal Form so our starting point is B.</a:t>
            </a:r>
            <a:endParaRPr lang="en-US" dirty="0"/>
          </a:p>
        </p:txBody>
      </p:sp>
    </p:spTree>
    <p:extLst>
      <p:ext uri="{BB962C8B-B14F-4D97-AF65-F5344CB8AC3E}">
        <p14:creationId xmlns:p14="http://schemas.microsoft.com/office/powerpoint/2010/main" val="18833095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a typeface="Verdana" panose="020B0604030504040204" pitchFamily="34" charset="0"/>
                <a:cs typeface="Arial" panose="020B0604020202020204" pitchFamily="34" charset="0"/>
              </a:rPr>
              <a:t> Update A</a:t>
            </a:r>
            <a:r>
              <a:rPr lang="en-US" baseline="-25000" dirty="0" smtClean="0">
                <a:ea typeface="Verdana" panose="020B0604030504040204" pitchFamily="34" charset="0"/>
                <a:cs typeface="Arial" panose="020B0604020202020204" pitchFamily="34" charset="0"/>
              </a:rPr>
              <a:t>3</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 </a:t>
            </a:r>
            <a:r>
              <a:rPr lang="en-US" b="1" dirty="0" smtClean="0">
                <a:latin typeface="Arial" panose="020B0604020202020204" pitchFamily="34" charset="0"/>
                <a:ea typeface="Verdana" panose="020B0604030504040204" pitchFamily="34" charset="0"/>
                <a:cs typeface="Arial" panose="020B0604020202020204" pitchFamily="34" charset="0"/>
              </a:rPr>
              <a:t>→</a:t>
            </a:r>
            <a:r>
              <a:rPr lang="en-US" b="1"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 |a|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7" name="Text Placeholder 6"/>
          <p:cNvSpPr txBox="1">
            <a:spLocks/>
          </p:cNvSpPr>
          <p:nvPr/>
        </p:nvSpPr>
        <p:spPr>
          <a:xfrm>
            <a:off x="3888336" y="2378005"/>
            <a:ext cx="5980633" cy="129231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 |a|  </a:t>
            </a:r>
            <a:r>
              <a:rPr lang="en-US" dirty="0" err="1">
                <a:solidFill>
                  <a:srgbClr val="FF0000"/>
                </a:solidFill>
                <a:ea typeface="Verdana" panose="020B0604030504040204" pitchFamily="34" charset="0"/>
                <a:cs typeface="Arial" panose="020B0604020202020204" pitchFamily="34" charset="0"/>
              </a:rPr>
              <a:t>b|c</a:t>
            </a:r>
            <a:endParaRPr lang="en-US" b="1" dirty="0">
              <a:solidFill>
                <a:srgbClr val="FF0000"/>
              </a:solidFill>
              <a:ea typeface="Verdana" panose="020B0604030504040204" pitchFamily="34" charset="0"/>
              <a:cs typeface="Arial" panose="020B0604020202020204" pitchFamily="34" charset="0"/>
            </a:endParaRPr>
          </a:p>
          <a:p>
            <a:pPr marL="0" indent="0">
              <a:buNone/>
            </a:pPr>
            <a:r>
              <a:rPr lang="en-US" dirty="0" smtClean="0">
                <a:solidFill>
                  <a:srgbClr val="FF0000"/>
                </a:solidFill>
              </a:rPr>
              <a:t>Replace </a:t>
            </a:r>
            <a:r>
              <a:rPr lang="en-US" dirty="0">
                <a:solidFill>
                  <a:srgbClr val="FF0000"/>
                </a:solidFill>
              </a:rPr>
              <a:t>value of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5</a:t>
            </a: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 </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  </a:t>
            </a:r>
            <a:r>
              <a:rPr lang="en-US" dirty="0" err="1">
                <a:solidFill>
                  <a:srgbClr val="FF0000"/>
                </a:solidFill>
                <a:ea typeface="Verdana" panose="020B0604030504040204" pitchFamily="34" charset="0"/>
                <a:cs typeface="Arial" panose="020B0604020202020204" pitchFamily="34" charset="0"/>
              </a:rPr>
              <a:t>b|c</a:t>
            </a:r>
            <a:endParaRPr lang="en-US" b="1" dirty="0">
              <a:solidFill>
                <a:srgbClr val="FF0000"/>
              </a:solidFill>
              <a:ea typeface="Verdana" panose="020B0604030504040204" pitchFamily="34" charset="0"/>
              <a:cs typeface="Arial" panose="020B0604020202020204" pitchFamily="34" charset="0"/>
            </a:endParaRPr>
          </a:p>
          <a:p>
            <a:pPr marL="0" indent="0">
              <a:buNone/>
            </a:pPr>
            <a:endParaRPr lang="en-US" baseline="-25000" dirty="0">
              <a:solidFill>
                <a:srgbClr val="FF0000"/>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52627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a typeface="Verdana" panose="020B0604030504040204" pitchFamily="34" charset="0"/>
                <a:cs typeface="Arial" panose="020B0604020202020204" pitchFamily="34" charset="0"/>
              </a:rPr>
              <a:t> Updated Grammar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Tree>
    <p:extLst>
      <p:ext uri="{BB962C8B-B14F-4D97-AF65-F5344CB8AC3E}">
        <p14:creationId xmlns:p14="http://schemas.microsoft.com/office/powerpoint/2010/main" val="42475070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a typeface="Verdana" panose="020B0604030504040204" pitchFamily="34" charset="0"/>
                <a:cs typeface="Arial" panose="020B0604020202020204" pitchFamily="34" charset="0"/>
              </a:rPr>
              <a:t> Update A</a:t>
            </a:r>
            <a:r>
              <a:rPr lang="en-US" baseline="-25000" dirty="0" smtClean="0">
                <a:ea typeface="Verdana" panose="020B0604030504040204" pitchFamily="34" charset="0"/>
                <a:cs typeface="Arial" panose="020B0604020202020204" pitchFamily="34" charset="0"/>
              </a:rPr>
              <a:t>2</a:t>
            </a:r>
            <a:r>
              <a:rPr lang="en-US" dirty="0" smtClean="0">
                <a:ea typeface="Verdana" panose="020B0604030504040204" pitchFamily="34" charset="0"/>
                <a:cs typeface="Arial" panose="020B0604020202020204" pitchFamily="34" charset="0"/>
              </a:rPr>
              <a:t> </a:t>
            </a:r>
            <a:endParaRPr lang="en-US" dirty="0"/>
          </a:p>
        </p:txBody>
      </p:sp>
      <p:sp>
        <p:nvSpPr>
          <p:cNvPr id="3" name="Content Placeholder 2"/>
          <p:cNvSpPr>
            <a:spLocks noGrp="1"/>
          </p:cNvSpPr>
          <p:nvPr>
            <p:ph idx="1"/>
          </p:nvPr>
        </p:nvSpPr>
        <p:spPr>
          <a:xfrm>
            <a:off x="457200" y="1136591"/>
            <a:ext cx="8229600" cy="5588949"/>
          </a:xfrm>
        </p:spPr>
        <p:txBody>
          <a:bodyPr>
            <a:normAutofit fontScale="77500" lnSpcReduction="20000"/>
          </a:bodyPr>
          <a:lstStyle/>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endParaRPr lang="en-US" baseline="-25000" dirty="0">
              <a:ea typeface="Verdana" panose="020B0604030504040204" pitchFamily="34" charset="0"/>
              <a:cs typeface="Arial" panose="020B0604020202020204" pitchFamily="34" charset="0"/>
            </a:endParaRPr>
          </a:p>
          <a:p>
            <a:pPr marL="0" indent="0">
              <a:buNone/>
            </a:pPr>
            <a:endParaRPr lang="en-US" baseline="-25000" dirty="0" smtClean="0">
              <a:ea typeface="Verdana" panose="020B0604030504040204" pitchFamily="34" charset="0"/>
              <a:cs typeface="Arial" panose="020B0604020202020204" pitchFamily="34" charset="0"/>
            </a:endParaRPr>
          </a:p>
          <a:p>
            <a:pPr marL="0" indent="0">
              <a:buNone/>
            </a:pP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6" name="Text Placeholder 6"/>
          <p:cNvSpPr txBox="1">
            <a:spLocks/>
          </p:cNvSpPr>
          <p:nvPr/>
        </p:nvSpPr>
        <p:spPr>
          <a:xfrm>
            <a:off x="2512464" y="2378005"/>
            <a:ext cx="7356505" cy="129231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solidFill>
                  <a:srgbClr val="FF0000"/>
                </a:solidFill>
                <a:ea typeface="Verdana" panose="020B0604030504040204" pitchFamily="34" charset="0"/>
                <a:cs typeface="Arial" panose="020B0604020202020204" pitchFamily="34" charset="0"/>
              </a:rPr>
              <a:t> </a:t>
            </a:r>
            <a:r>
              <a:rPr lang="en-US" b="1"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b="1"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 aA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 bA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 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 | a | </a:t>
            </a:r>
            <a:r>
              <a:rPr lang="en-US" dirty="0" smtClean="0">
                <a:solidFill>
                  <a:srgbClr val="FF0000"/>
                </a:solidFill>
                <a:ea typeface="Verdana" panose="020B0604030504040204" pitchFamily="34" charset="0"/>
                <a:cs typeface="Arial" panose="020B0604020202020204" pitchFamily="34" charset="0"/>
              </a:rPr>
              <a:t>b</a:t>
            </a:r>
            <a:endParaRPr lang="en-US" b="1" dirty="0">
              <a:solidFill>
                <a:srgbClr val="FF0000"/>
              </a:solidFill>
              <a:ea typeface="Verdana" panose="020B0604030504040204" pitchFamily="34" charset="0"/>
              <a:cs typeface="Arial" panose="020B0604020202020204" pitchFamily="34" charset="0"/>
            </a:endParaRPr>
          </a:p>
          <a:p>
            <a:pPr marL="0" indent="0">
              <a:buNone/>
            </a:pPr>
            <a:r>
              <a:rPr lang="en-US" dirty="0" smtClean="0">
                <a:solidFill>
                  <a:srgbClr val="FF0000"/>
                </a:solidFill>
              </a:rPr>
              <a:t>Replace </a:t>
            </a:r>
            <a:r>
              <a:rPr lang="en-US" dirty="0">
                <a:solidFill>
                  <a:srgbClr val="FF0000"/>
                </a:solidFill>
              </a:rPr>
              <a:t>value of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5</a:t>
            </a: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solidFill>
                  <a:srgbClr val="FF0000"/>
                </a:solidFill>
                <a:ea typeface="Verdana" panose="020B0604030504040204" pitchFamily="34" charset="0"/>
                <a:cs typeface="Arial" panose="020B0604020202020204" pitchFamily="34" charset="0"/>
              </a:rPr>
              <a:t> </a:t>
            </a:r>
            <a:r>
              <a:rPr lang="en-US" b="1"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b="1"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 bA</a:t>
            </a:r>
            <a:r>
              <a:rPr lang="en-US" baseline="-25000" dirty="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 |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 | b</a:t>
            </a:r>
            <a:endParaRPr lang="en-US" baseline="-25000" dirty="0">
              <a:solidFill>
                <a:srgbClr val="FF0000"/>
              </a:solidFill>
              <a:ea typeface="Verdana" panose="020B0604030504040204" pitchFamily="34" charset="0"/>
              <a:cs typeface="Arial" panose="020B0604020202020204" pitchFamily="34" charset="0"/>
            </a:endParaRPr>
          </a:p>
          <a:p>
            <a:pPr marL="0" indent="0">
              <a:buNone/>
            </a:pPr>
            <a:endParaRPr lang="en-US" b="1" dirty="0">
              <a:solidFill>
                <a:srgbClr val="FF0000"/>
              </a:solidFill>
              <a:ea typeface="Verdana" panose="020B0604030504040204" pitchFamily="34" charset="0"/>
              <a:cs typeface="Arial" panose="020B0604020202020204" pitchFamily="34" charset="0"/>
            </a:endParaRPr>
          </a:p>
          <a:p>
            <a:pPr marL="0" indent="0">
              <a:buNone/>
            </a:pPr>
            <a:endParaRPr lang="en-US" baseline="-25000" dirty="0">
              <a:solidFill>
                <a:srgbClr val="FF0000"/>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301623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a typeface="Verdana" panose="020B0604030504040204" pitchFamily="34" charset="0"/>
                <a:cs typeface="Arial" panose="020B0604020202020204" pitchFamily="34" charset="0"/>
              </a:rPr>
              <a:t> Updated Grammar </a:t>
            </a:r>
            <a:endParaRPr lang="en-US" dirty="0"/>
          </a:p>
        </p:txBody>
      </p:sp>
      <p:sp>
        <p:nvSpPr>
          <p:cNvPr id="3" name="Content Placeholder 2"/>
          <p:cNvSpPr>
            <a:spLocks noGrp="1"/>
          </p:cNvSpPr>
          <p:nvPr>
            <p:ph idx="1"/>
          </p:nvPr>
        </p:nvSpPr>
        <p:spPr>
          <a:xfrm>
            <a:off x="418744" y="1269051"/>
            <a:ext cx="8229600" cy="5588949"/>
          </a:xfrm>
        </p:spPr>
        <p:txBody>
          <a:bodyPr>
            <a:normAutofit fontScale="85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Tree>
    <p:extLst>
      <p:ext uri="{BB962C8B-B14F-4D97-AF65-F5344CB8AC3E}">
        <p14:creationId xmlns:p14="http://schemas.microsoft.com/office/powerpoint/2010/main" val="886574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Every grammar has an equivalent grammar in Greibach normal form</a:t>
            </a:r>
            <a:endParaRPr lang="en-US" dirty="0"/>
          </a:p>
        </p:txBody>
      </p:sp>
      <p:sp>
        <p:nvSpPr>
          <p:cNvPr id="3" name="Content Placeholder 2"/>
          <p:cNvSpPr>
            <a:spLocks noGrp="1"/>
          </p:cNvSpPr>
          <p:nvPr>
            <p:ph idx="1"/>
          </p:nvPr>
        </p:nvSpPr>
        <p:spPr>
          <a:xfrm>
            <a:off x="457200" y="2011681"/>
            <a:ext cx="8229600" cy="1634490"/>
          </a:xfrm>
        </p:spPr>
        <p:txBody>
          <a:bodyPr/>
          <a:lstStyle/>
          <a:p>
            <a:pPr marL="0" indent="0">
              <a:buNone/>
            </a:pPr>
            <a:r>
              <a:rPr lang="en-US" dirty="0" smtClean="0"/>
              <a:t>To every </a:t>
            </a:r>
            <a:r>
              <a:rPr lang="el-GR" dirty="0" smtClean="0"/>
              <a:t>ε</a:t>
            </a:r>
            <a:r>
              <a:rPr lang="en-US" dirty="0" smtClean="0"/>
              <a:t>-free context-free grammar we can find an equivalent grammar in Greibach normal form.</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8</a:t>
            </a:fld>
            <a:endParaRPr lang="en-US"/>
          </a:p>
        </p:txBody>
      </p:sp>
    </p:spTree>
    <p:extLst>
      <p:ext uri="{BB962C8B-B14F-4D97-AF65-F5344CB8AC3E}">
        <p14:creationId xmlns:p14="http://schemas.microsoft.com/office/powerpoint/2010/main" val="39304985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391934"/>
          </a:xfrm>
        </p:spPr>
        <p:txBody>
          <a:bodyPr>
            <a:normAutofit fontScale="90000"/>
          </a:bodyPr>
          <a:lstStyle/>
          <a:p>
            <a:r>
              <a:rPr lang="en-US" dirty="0" smtClean="0">
                <a:ea typeface="Verdana" panose="020B0604030504040204" pitchFamily="34" charset="0"/>
                <a:cs typeface="Arial" panose="020B0604020202020204" pitchFamily="34" charset="0"/>
              </a:rPr>
              <a:t> Update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endParaRPr lang="en-US" dirty="0"/>
          </a:p>
        </p:txBody>
      </p:sp>
      <p:sp>
        <p:nvSpPr>
          <p:cNvPr id="3" name="Content Placeholder 2"/>
          <p:cNvSpPr>
            <a:spLocks noGrp="1"/>
          </p:cNvSpPr>
          <p:nvPr>
            <p:ph idx="1"/>
          </p:nvPr>
        </p:nvSpPr>
        <p:spPr>
          <a:xfrm>
            <a:off x="457200" y="828943"/>
            <a:ext cx="8191144" cy="6029058"/>
          </a:xfrm>
        </p:spPr>
        <p:txBody>
          <a:bodyPr>
            <a:normAutofit fontScale="85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baseline="-25000" dirty="0" smtClean="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endParaRPr lang="en-US" baseline="-25000" dirty="0">
              <a:ea typeface="Verdana" panose="020B0604030504040204" pitchFamily="34" charset="0"/>
              <a:cs typeface="Arial" panose="020B0604020202020204" pitchFamily="34" charset="0"/>
            </a:endParaRPr>
          </a:p>
          <a:p>
            <a:pPr marL="0" indent="0">
              <a:buNone/>
            </a:pPr>
            <a:endParaRPr lang="en-US" baseline="-25000" dirty="0" smtClean="0">
              <a:ea typeface="Verdana" panose="020B0604030504040204" pitchFamily="34" charset="0"/>
              <a:cs typeface="Arial" panose="020B0604020202020204" pitchFamily="34" charset="0"/>
            </a:endParaRPr>
          </a:p>
          <a:p>
            <a:pPr marL="0" indent="0">
              <a:buNone/>
            </a:pP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6" name="Text Placeholder 6"/>
          <p:cNvSpPr txBox="1">
            <a:spLocks/>
          </p:cNvSpPr>
          <p:nvPr/>
        </p:nvSpPr>
        <p:spPr>
          <a:xfrm>
            <a:off x="2273181" y="2320421"/>
            <a:ext cx="6810998" cy="221739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solidFill>
                  <a:srgbClr val="FF0000"/>
                </a:solidFill>
                <a:ea typeface="Verdana" panose="020B0604030504040204" pitchFamily="34" charset="0"/>
                <a:cs typeface="Arial" panose="020B0604020202020204" pitchFamily="34" charset="0"/>
              </a:rPr>
              <a:t> </a:t>
            </a:r>
            <a:r>
              <a:rPr lang="en-US" b="1"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b="1"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2</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 </a:t>
            </a:r>
            <a:r>
              <a:rPr lang="en-US" dirty="0">
                <a:solidFill>
                  <a:srgbClr val="FF0000"/>
                </a:solidFill>
                <a:ea typeface="Verdana" panose="020B0604030504040204" pitchFamily="34" charset="0"/>
                <a:cs typeface="Arial" panose="020B0604020202020204" pitchFamily="34" charset="0"/>
              </a:rPr>
              <a:t>|</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 </a:t>
            </a:r>
            <a:r>
              <a:rPr lang="en-US" dirty="0">
                <a:solidFill>
                  <a:srgbClr val="FF0000"/>
                </a:solidFill>
                <a:ea typeface="Verdana" panose="020B0604030504040204" pitchFamily="34" charset="0"/>
                <a:cs typeface="Arial" panose="020B0604020202020204" pitchFamily="34" charset="0"/>
              </a:rPr>
              <a:t>|a A</a:t>
            </a:r>
            <a:r>
              <a:rPr lang="en-US" baseline="-25000" dirty="0">
                <a:solidFill>
                  <a:srgbClr val="FF0000"/>
                </a:solidFill>
                <a:ea typeface="Verdana" panose="020B0604030504040204" pitchFamily="34" charset="0"/>
                <a:cs typeface="Arial" panose="020B0604020202020204" pitchFamily="34" charset="0"/>
              </a:rPr>
              <a:t>9 </a:t>
            </a:r>
            <a:r>
              <a:rPr lang="en-US" dirty="0">
                <a:solidFill>
                  <a:srgbClr val="FF0000"/>
                </a:solidFill>
                <a:ea typeface="Verdana" panose="020B0604030504040204" pitchFamily="34" charset="0"/>
                <a:cs typeface="Arial" panose="020B0604020202020204" pitchFamily="34" charset="0"/>
              </a:rPr>
              <a:t>| bA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 | A</a:t>
            </a:r>
            <a:r>
              <a:rPr lang="en-US" baseline="-25000" dirty="0">
                <a:solidFill>
                  <a:srgbClr val="FF0000"/>
                </a:solidFill>
                <a:ea typeface="Verdana" panose="020B0604030504040204" pitchFamily="34" charset="0"/>
                <a:cs typeface="Arial" panose="020B0604020202020204" pitchFamily="34" charset="0"/>
              </a:rPr>
              <a:t>2</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5</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t>
            </a:r>
            <a:r>
              <a:rPr lang="en-US" dirty="0" err="1" smtClean="0">
                <a:solidFill>
                  <a:srgbClr val="FF0000"/>
                </a:solidFill>
                <a:ea typeface="Verdana" panose="020B0604030504040204" pitchFamily="34" charset="0"/>
                <a:cs typeface="Arial" panose="020B0604020202020204" pitchFamily="34" charset="0"/>
              </a:rPr>
              <a:t>a|b</a:t>
            </a:r>
            <a:endParaRPr lang="en-US" dirty="0">
              <a:solidFill>
                <a:srgbClr val="FF0000"/>
              </a:solidFill>
            </a:endParaRPr>
          </a:p>
          <a:p>
            <a:pPr marL="0" indent="0">
              <a:buNone/>
            </a:pPr>
            <a:r>
              <a:rPr lang="en-US" dirty="0">
                <a:solidFill>
                  <a:srgbClr val="FF0000"/>
                </a:solidFill>
              </a:rPr>
              <a:t>Replace value of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5</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solidFill>
                  <a:srgbClr val="FF0000"/>
                </a:solidFill>
                <a:ea typeface="Verdana" panose="020B0604030504040204" pitchFamily="34" charset="0"/>
                <a:cs typeface="Arial" panose="020B0604020202020204" pitchFamily="34" charset="0"/>
              </a:rPr>
              <a:t> </a:t>
            </a:r>
            <a:r>
              <a:rPr lang="en-US" b="1"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b="1"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2</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 </a:t>
            </a:r>
            <a:r>
              <a:rPr lang="en-US" dirty="0">
                <a:solidFill>
                  <a:srgbClr val="FF0000"/>
                </a:solidFill>
                <a:ea typeface="Verdana" panose="020B0604030504040204" pitchFamily="34" charset="0"/>
                <a:cs typeface="Arial" panose="020B0604020202020204" pitchFamily="34" charset="0"/>
              </a:rPr>
              <a:t>|</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 </a:t>
            </a:r>
            <a:r>
              <a:rPr lang="en-US" dirty="0">
                <a:solidFill>
                  <a:srgbClr val="FF0000"/>
                </a:solidFill>
                <a:ea typeface="Verdana" panose="020B0604030504040204" pitchFamily="34" charset="0"/>
                <a:cs typeface="Arial" panose="020B0604020202020204" pitchFamily="34" charset="0"/>
              </a:rPr>
              <a:t>|a A</a:t>
            </a:r>
            <a:r>
              <a:rPr lang="en-US" baseline="-25000" dirty="0">
                <a:solidFill>
                  <a:srgbClr val="FF0000"/>
                </a:solidFill>
                <a:ea typeface="Verdana" panose="020B0604030504040204" pitchFamily="34" charset="0"/>
                <a:cs typeface="Arial" panose="020B0604020202020204" pitchFamily="34" charset="0"/>
              </a:rPr>
              <a:t>9 </a:t>
            </a:r>
            <a:r>
              <a:rPr lang="en-US" dirty="0">
                <a:solidFill>
                  <a:srgbClr val="FF0000"/>
                </a:solidFill>
                <a:ea typeface="Verdana" panose="020B0604030504040204" pitchFamily="34" charset="0"/>
                <a:cs typeface="Arial" panose="020B0604020202020204" pitchFamily="34" charset="0"/>
              </a:rPr>
              <a:t>| bA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 | A</a:t>
            </a:r>
            <a:r>
              <a:rPr lang="en-US" baseline="-25000" dirty="0">
                <a:solidFill>
                  <a:srgbClr val="FF0000"/>
                </a:solidFill>
                <a:ea typeface="Verdana" panose="020B0604030504040204" pitchFamily="34" charset="0"/>
                <a:cs typeface="Arial" panose="020B0604020202020204" pitchFamily="34" charset="0"/>
              </a:rPr>
              <a:t>2</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t>
            </a:r>
            <a:r>
              <a:rPr lang="en-US" dirty="0" err="1" smtClean="0">
                <a:solidFill>
                  <a:srgbClr val="FF0000"/>
                </a:solidFill>
                <a:ea typeface="Verdana" panose="020B0604030504040204" pitchFamily="34" charset="0"/>
                <a:cs typeface="Arial" panose="020B0604020202020204" pitchFamily="34" charset="0"/>
              </a:rPr>
              <a:t>a|b</a:t>
            </a:r>
            <a:endParaRPr lang="en-US" dirty="0" smtClean="0">
              <a:solidFill>
                <a:srgbClr val="FF0000"/>
              </a:solidFill>
              <a:ea typeface="Verdana" panose="020B0604030504040204" pitchFamily="34" charset="0"/>
              <a:cs typeface="Arial" panose="020B0604020202020204" pitchFamily="34" charset="0"/>
            </a:endParaRPr>
          </a:p>
          <a:p>
            <a:pPr marL="0" indent="0">
              <a:buNone/>
            </a:pPr>
            <a:r>
              <a:rPr lang="en-US" dirty="0" smtClean="0">
                <a:solidFill>
                  <a:srgbClr val="FF0000"/>
                </a:solidFill>
              </a:rPr>
              <a:t>Replace </a:t>
            </a:r>
            <a:r>
              <a:rPr lang="en-US" dirty="0">
                <a:solidFill>
                  <a:srgbClr val="FF0000"/>
                </a:solidFill>
              </a:rPr>
              <a:t>value </a:t>
            </a:r>
            <a:r>
              <a:rPr lang="en-US">
                <a:solidFill>
                  <a:srgbClr val="FF0000"/>
                </a:solidFill>
              </a:rPr>
              <a:t>of </a:t>
            </a:r>
            <a:r>
              <a:rPr lang="en-US" smtClean="0">
                <a:solidFill>
                  <a:srgbClr val="FF0000"/>
                </a:solidFill>
                <a:ea typeface="Verdana" panose="020B0604030504040204" pitchFamily="34" charset="0"/>
                <a:cs typeface="Arial" panose="020B0604020202020204" pitchFamily="34" charset="0"/>
              </a:rPr>
              <a:t>A2</a:t>
            </a:r>
            <a:endParaRPr lang="en-US" baseline="-25000" dirty="0">
              <a:solidFill>
                <a:srgbClr val="FF0000"/>
              </a:solidFill>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solidFill>
                  <a:srgbClr val="FF0000"/>
                </a:solidFill>
                <a:ea typeface="Verdana" panose="020B0604030504040204" pitchFamily="34" charset="0"/>
                <a:cs typeface="Arial" panose="020B0604020202020204" pitchFamily="34" charset="0"/>
              </a:rPr>
              <a:t> </a:t>
            </a:r>
            <a:r>
              <a:rPr lang="en-US" b="1"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b="1"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a:t>
            </a:r>
            <a:r>
              <a:rPr lang="en-US" dirty="0" smtClean="0">
                <a:solidFill>
                  <a:srgbClr val="FF0000"/>
                </a:solidFill>
                <a:ea typeface="Verdana" panose="020B0604030504040204" pitchFamily="34" charset="0"/>
                <a:cs typeface="Arial" panose="020B0604020202020204" pitchFamily="34" charset="0"/>
              </a:rPr>
              <a:t>| aA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a:t>
            </a:r>
            <a:r>
              <a:rPr lang="en-US" dirty="0" smtClean="0">
                <a:solidFill>
                  <a:srgbClr val="FF0000"/>
                </a:solidFill>
                <a:ea typeface="Verdana" panose="020B0604030504040204" pitchFamily="34" charset="0"/>
                <a:cs typeface="Arial" panose="020B0604020202020204" pitchFamily="34" charset="0"/>
              </a:rPr>
              <a:t>| bA</a:t>
            </a:r>
            <a:r>
              <a:rPr lang="en-US" baseline="-25000" dirty="0" smtClean="0">
                <a:solidFill>
                  <a:srgbClr val="FF0000"/>
                </a:solidFill>
                <a:ea typeface="Verdana" panose="020B0604030504040204" pitchFamily="34" charset="0"/>
                <a:cs typeface="Arial" panose="020B0604020202020204" pitchFamily="34" charset="0"/>
              </a:rPr>
              <a:t>10</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bA</a:t>
            </a:r>
            <a:r>
              <a:rPr lang="en-US" baseline="-25000" dirty="0" smtClean="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9 </a:t>
            </a:r>
            <a:r>
              <a:rPr lang="en-US" dirty="0">
                <a:solidFill>
                  <a:srgbClr val="FF0000"/>
                </a:solidFill>
                <a:ea typeface="Verdana" panose="020B0604030504040204" pitchFamily="34" charset="0"/>
                <a:cs typeface="Arial" panose="020B0604020202020204" pitchFamily="34" charset="0"/>
              </a:rPr>
              <a:t>|</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9 </a:t>
            </a:r>
            <a:r>
              <a:rPr lang="en-US" dirty="0">
                <a:solidFill>
                  <a:srgbClr val="FF0000"/>
                </a:solidFill>
                <a:ea typeface="Verdana" panose="020B0604030504040204" pitchFamily="34" charset="0"/>
                <a:cs typeface="Arial" panose="020B0604020202020204" pitchFamily="34" charset="0"/>
              </a:rPr>
              <a:t>|a A</a:t>
            </a:r>
            <a:r>
              <a:rPr lang="en-US" baseline="-25000" dirty="0">
                <a:solidFill>
                  <a:srgbClr val="FF0000"/>
                </a:solidFill>
                <a:ea typeface="Verdana" panose="020B0604030504040204" pitchFamily="34" charset="0"/>
                <a:cs typeface="Arial" panose="020B0604020202020204" pitchFamily="34" charset="0"/>
              </a:rPr>
              <a:t>9 </a:t>
            </a:r>
            <a:r>
              <a:rPr lang="en-US" dirty="0">
                <a:solidFill>
                  <a:srgbClr val="FF0000"/>
                </a:solidFill>
                <a:ea typeface="Verdana" panose="020B0604030504040204" pitchFamily="34" charset="0"/>
                <a:cs typeface="Arial" panose="020B0604020202020204" pitchFamily="34" charset="0"/>
              </a:rPr>
              <a:t>| bA</a:t>
            </a:r>
            <a:r>
              <a:rPr lang="en-US" baseline="-25000" dirty="0">
                <a:solidFill>
                  <a:srgbClr val="FF0000"/>
                </a:solidFill>
                <a:ea typeface="Verdana" panose="020B0604030504040204" pitchFamily="34" charset="0"/>
                <a:cs typeface="Arial" panose="020B0604020202020204" pitchFamily="34" charset="0"/>
              </a:rPr>
              <a:t>9</a:t>
            </a:r>
            <a:r>
              <a:rPr lang="en-US" dirty="0">
                <a:solidFill>
                  <a:srgbClr val="FF0000"/>
                </a:solidFill>
                <a:ea typeface="Verdana" panose="020B0604030504040204" pitchFamily="34" charset="0"/>
                <a:cs typeface="Arial" panose="020B0604020202020204" pitchFamily="34" charset="0"/>
              </a:rPr>
              <a:t> |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aA</a:t>
            </a:r>
            <a:r>
              <a:rPr lang="en-US" baseline="-25000" dirty="0" smtClean="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bA</a:t>
            </a:r>
            <a:r>
              <a:rPr lang="en-US" baseline="-25000" dirty="0" smtClean="0">
                <a:solidFill>
                  <a:srgbClr val="FF0000"/>
                </a:solidFill>
                <a:ea typeface="Verdana" panose="020B0604030504040204" pitchFamily="34" charset="0"/>
                <a:cs typeface="Arial" panose="020B0604020202020204" pitchFamily="34" charset="0"/>
              </a:rPr>
              <a:t>10</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8</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3</a:t>
            </a:r>
            <a:r>
              <a:rPr lang="en-US" dirty="0" smtClean="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bA</a:t>
            </a:r>
            <a:r>
              <a:rPr lang="en-US" baseline="-25000" dirty="0" smtClean="0">
                <a:solidFill>
                  <a:srgbClr val="FF0000"/>
                </a:solidFill>
                <a:ea typeface="Verdana" panose="020B0604030504040204" pitchFamily="34" charset="0"/>
                <a:cs typeface="Arial" panose="020B0604020202020204" pitchFamily="34" charset="0"/>
              </a:rPr>
              <a:t>3</a:t>
            </a:r>
            <a:r>
              <a:rPr lang="en-US" dirty="0">
                <a:solidFill>
                  <a:srgbClr val="FF0000"/>
                </a:solidFill>
                <a:ea typeface="Verdana" panose="020B0604030504040204" pitchFamily="34" charset="0"/>
                <a:cs typeface="Arial" panose="020B0604020202020204" pitchFamily="34" charset="0"/>
              </a:rPr>
              <a:t>|</a:t>
            </a:r>
            <a:r>
              <a:rPr lang="en-US" baseline="-25000" dirty="0">
                <a:solidFill>
                  <a:srgbClr val="FF0000"/>
                </a:solidFill>
                <a:ea typeface="Verdana" panose="020B0604030504040204" pitchFamily="34" charset="0"/>
                <a:cs typeface="Arial" panose="020B0604020202020204" pitchFamily="34" charset="0"/>
              </a:rPr>
              <a:t> </a:t>
            </a:r>
            <a:r>
              <a:rPr lang="en-US" dirty="0">
                <a:solidFill>
                  <a:srgbClr val="FF0000"/>
                </a:solidFill>
                <a:ea typeface="Verdana" panose="020B0604030504040204" pitchFamily="34" charset="0"/>
                <a:cs typeface="Arial" panose="020B0604020202020204" pitchFamily="34" charset="0"/>
              </a:rPr>
              <a:t>(A</a:t>
            </a:r>
            <a:r>
              <a:rPr lang="en-US" baseline="-25000" dirty="0">
                <a:solidFill>
                  <a:srgbClr val="FF0000"/>
                </a:solidFill>
                <a:ea typeface="Verdana" panose="020B0604030504040204" pitchFamily="34" charset="0"/>
                <a:cs typeface="Arial" panose="020B0604020202020204" pitchFamily="34" charset="0"/>
              </a:rPr>
              <a:t>8  </a:t>
            </a:r>
            <a:r>
              <a:rPr lang="en-US" dirty="0">
                <a:solidFill>
                  <a:srgbClr val="FF0000"/>
                </a:solidFill>
                <a:ea typeface="Verdana" panose="020B0604030504040204" pitchFamily="34" charset="0"/>
                <a:cs typeface="Arial" panose="020B0604020202020204" pitchFamily="34" charset="0"/>
              </a:rPr>
              <a:t>|</a:t>
            </a:r>
            <a:r>
              <a:rPr lang="en-US" dirty="0" err="1">
                <a:solidFill>
                  <a:srgbClr val="FF0000"/>
                </a:solidFill>
                <a:ea typeface="Verdana" panose="020B0604030504040204" pitchFamily="34" charset="0"/>
                <a:cs typeface="Arial" panose="020B0604020202020204" pitchFamily="34" charset="0"/>
              </a:rPr>
              <a:t>a|b</a:t>
            </a:r>
            <a:endParaRPr lang="en-US" dirty="0">
              <a:solidFill>
                <a:srgbClr val="FF0000"/>
              </a:solidFill>
              <a:ea typeface="Verdana" panose="020B0604030504040204" pitchFamily="34" charset="0"/>
              <a:cs typeface="Arial" panose="020B0604020202020204" pitchFamily="34" charset="0"/>
            </a:endParaRPr>
          </a:p>
          <a:p>
            <a:pPr marL="0" indent="0">
              <a:buNone/>
            </a:pPr>
            <a:endParaRPr lang="en-US" baseline="-25000" dirty="0">
              <a:solidFill>
                <a:srgbClr val="FF0000"/>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4234469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391934"/>
          </a:xfrm>
        </p:spPr>
        <p:txBody>
          <a:bodyPr>
            <a:normAutofit fontScale="90000"/>
          </a:bodyPr>
          <a:lstStyle/>
          <a:p>
            <a:r>
              <a:rPr lang="en-US" dirty="0" smtClean="0">
                <a:ea typeface="Verdana" panose="020B0604030504040204" pitchFamily="34" charset="0"/>
                <a:cs typeface="Arial" panose="020B0604020202020204" pitchFamily="34" charset="0"/>
              </a:rPr>
              <a:t> Updated Grammar</a:t>
            </a:r>
            <a:endParaRPr lang="en-US" dirty="0"/>
          </a:p>
        </p:txBody>
      </p:sp>
      <p:sp>
        <p:nvSpPr>
          <p:cNvPr id="3" name="Content Placeholder 2"/>
          <p:cNvSpPr>
            <a:spLocks noGrp="1"/>
          </p:cNvSpPr>
          <p:nvPr>
            <p:ph idx="1"/>
          </p:nvPr>
        </p:nvSpPr>
        <p:spPr>
          <a:xfrm>
            <a:off x="457200" y="828943"/>
            <a:ext cx="8191144" cy="6029058"/>
          </a:xfrm>
        </p:spPr>
        <p:txBody>
          <a:bodyPr>
            <a:normAutofit fontScale="85000" lnSpcReduction="20000"/>
          </a:bodyPr>
          <a:lstStyle/>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2</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3</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3</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2</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7" name="TextBox 6"/>
          <p:cNvSpPr txBox="1"/>
          <p:nvPr/>
        </p:nvSpPr>
        <p:spPr>
          <a:xfrm>
            <a:off x="3718742" y="3064326"/>
            <a:ext cx="4613314" cy="369332"/>
          </a:xfrm>
          <a:prstGeom prst="rect">
            <a:avLst/>
          </a:prstGeom>
          <a:solidFill>
            <a:srgbClr val="FF0000"/>
          </a:solidFill>
        </p:spPr>
        <p:txBody>
          <a:bodyPr wrap="none" rtlCol="0">
            <a:spAutoFit/>
          </a:bodyPr>
          <a:lstStyle/>
          <a:p>
            <a:r>
              <a:rPr lang="en-US" dirty="0" smtClean="0"/>
              <a:t>All the rules are now in Greibach Normal Form!</a:t>
            </a:r>
            <a:endParaRPr lang="en-US" dirty="0"/>
          </a:p>
        </p:txBody>
      </p:sp>
    </p:spTree>
    <p:extLst>
      <p:ext uri="{BB962C8B-B14F-4D97-AF65-F5344CB8AC3E}">
        <p14:creationId xmlns:p14="http://schemas.microsoft.com/office/powerpoint/2010/main" val="22839653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391934"/>
          </a:xfrm>
        </p:spPr>
        <p:txBody>
          <a:bodyPr>
            <a:normAutofit fontScale="90000"/>
          </a:bodyPr>
          <a:lstStyle/>
          <a:p>
            <a:r>
              <a:rPr lang="en-US" dirty="0" smtClean="0">
                <a:ea typeface="Verdana" panose="020B0604030504040204" pitchFamily="34" charset="0"/>
                <a:cs typeface="Arial" panose="020B0604020202020204" pitchFamily="34" charset="0"/>
              </a:rPr>
              <a:t> Rename Grammar</a:t>
            </a:r>
            <a:endParaRPr lang="en-US" dirty="0"/>
          </a:p>
        </p:txBody>
      </p:sp>
      <p:sp>
        <p:nvSpPr>
          <p:cNvPr id="3" name="Content Placeholder 2"/>
          <p:cNvSpPr>
            <a:spLocks noGrp="1"/>
          </p:cNvSpPr>
          <p:nvPr>
            <p:ph idx="1"/>
          </p:nvPr>
        </p:nvSpPr>
        <p:spPr>
          <a:xfrm>
            <a:off x="457200" y="828943"/>
            <a:ext cx="8191144" cy="6029058"/>
          </a:xfrm>
        </p:spPr>
        <p:txBody>
          <a:bodyPr>
            <a:normAutofit fontScale="85000" lnSpcReduction="10000"/>
          </a:bodyPr>
          <a:lstStyle/>
          <a:p>
            <a:pPr marL="0" indent="0">
              <a:buNone/>
            </a:pPr>
            <a:r>
              <a:rPr lang="en-US" dirty="0" smtClean="0">
                <a:ea typeface="Verdana" panose="020B0604030504040204" pitchFamily="34" charset="0"/>
                <a:cs typeface="Arial" panose="020B0604020202020204" pitchFamily="34" charset="0"/>
              </a:rPr>
              <a:t>S</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bBA</a:t>
            </a:r>
            <a:r>
              <a:rPr lang="en-US" baseline="-25000" dirty="0" smtClean="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aA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bA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bB</a:t>
            </a:r>
            <a:r>
              <a:rPr lang="en-US" dirty="0" smtClean="0">
                <a:ea typeface="Verdana" panose="020B0604030504040204" pitchFamily="34" charset="0"/>
                <a:cs typeface="Arial" panose="020B0604020202020204" pitchFamily="34" charset="0"/>
              </a:rPr>
              <a:t>|</a:t>
            </a:r>
            <a:r>
              <a:rPr lang="en-US" baseline="-25000"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b="1" dirty="0" smtClean="0">
                <a:ea typeface="Verdana" panose="020B0604030504040204" pitchFamily="34" charset="0"/>
                <a:cs typeface="Arial" panose="020B0604020202020204" pitchFamily="34" charset="0"/>
              </a:rPr>
              <a:t>A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B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aBA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bBA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Tree>
    <p:extLst>
      <p:ext uri="{BB962C8B-B14F-4D97-AF65-F5344CB8AC3E}">
        <p14:creationId xmlns:p14="http://schemas.microsoft.com/office/powerpoint/2010/main" val="14687192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391934"/>
          </a:xfrm>
        </p:spPr>
        <p:txBody>
          <a:bodyPr>
            <a:normAutofit fontScale="90000"/>
          </a:bodyPr>
          <a:lstStyle/>
          <a:p>
            <a:r>
              <a:rPr lang="en-US" dirty="0" smtClean="0">
                <a:ea typeface="Verdana" panose="020B0604030504040204" pitchFamily="34" charset="0"/>
                <a:cs typeface="Arial" panose="020B0604020202020204" pitchFamily="34" charset="0"/>
              </a:rPr>
              <a:t> Remove useless productions</a:t>
            </a:r>
            <a:endParaRPr lang="en-US" dirty="0"/>
          </a:p>
        </p:txBody>
      </p:sp>
      <p:sp>
        <p:nvSpPr>
          <p:cNvPr id="3" name="Content Placeholder 2"/>
          <p:cNvSpPr>
            <a:spLocks noGrp="1"/>
          </p:cNvSpPr>
          <p:nvPr>
            <p:ph idx="1"/>
          </p:nvPr>
        </p:nvSpPr>
        <p:spPr>
          <a:xfrm>
            <a:off x="457200" y="828943"/>
            <a:ext cx="8191144" cy="6029058"/>
          </a:xfrm>
        </p:spPr>
        <p:txBody>
          <a:bodyPr>
            <a:normAutofit fontScale="85000" lnSpcReduction="10000"/>
          </a:bodyPr>
          <a:lstStyle/>
          <a:p>
            <a:pPr marL="0" indent="0">
              <a:buNone/>
            </a:pPr>
            <a:r>
              <a:rPr lang="en-US" dirty="0" smtClean="0">
                <a:ea typeface="Verdana" panose="020B0604030504040204" pitchFamily="34" charset="0"/>
                <a:cs typeface="Arial" panose="020B0604020202020204" pitchFamily="34" charset="0"/>
              </a:rPr>
              <a:t>S</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bBA</a:t>
            </a:r>
            <a:r>
              <a:rPr lang="en-US" baseline="-25000" dirty="0" smtClean="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aA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bA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bB</a:t>
            </a:r>
            <a:r>
              <a:rPr lang="en-US" dirty="0" smtClean="0">
                <a:ea typeface="Verdana" panose="020B0604030504040204" pitchFamily="34" charset="0"/>
                <a:cs typeface="Arial" panose="020B0604020202020204" pitchFamily="34" charset="0"/>
              </a:rPr>
              <a:t>|</a:t>
            </a:r>
            <a:r>
              <a:rPr lang="en-US" baseline="-25000"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b="1" dirty="0" smtClean="0">
                <a:ea typeface="Verdana" panose="020B0604030504040204" pitchFamily="34" charset="0"/>
                <a:cs typeface="Arial" panose="020B0604020202020204" pitchFamily="34" charset="0"/>
              </a:rPr>
              <a:t>A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B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b="1"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4</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5</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7</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aBA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bBA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
        <p:nvSpPr>
          <p:cNvPr id="6" name="Text Placeholder 6"/>
          <p:cNvSpPr txBox="1">
            <a:spLocks/>
          </p:cNvSpPr>
          <p:nvPr/>
        </p:nvSpPr>
        <p:spPr>
          <a:xfrm>
            <a:off x="2324455" y="3179036"/>
            <a:ext cx="6759723" cy="13587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baseline="-25000" dirty="0" smtClean="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4, </a:t>
            </a:r>
            <a:r>
              <a:rPr lang="en-US" dirty="0" smtClean="0">
                <a:solidFill>
                  <a:srgbClr val="FF0000"/>
                </a:solidFill>
                <a:ea typeface="Verdana" panose="020B0604030504040204" pitchFamily="34" charset="0"/>
                <a:cs typeface="Arial" panose="020B0604020202020204" pitchFamily="34" charset="0"/>
              </a:rPr>
              <a:t>A</a:t>
            </a:r>
            <a:r>
              <a:rPr lang="en-US" baseline="-25000" dirty="0" smtClean="0">
                <a:solidFill>
                  <a:srgbClr val="FF0000"/>
                </a:solidFill>
                <a:ea typeface="Verdana" panose="020B0604030504040204" pitchFamily="34" charset="0"/>
                <a:cs typeface="Arial" panose="020B0604020202020204" pitchFamily="34" charset="0"/>
              </a:rPr>
              <a:t>5,</a:t>
            </a:r>
            <a:r>
              <a:rPr lang="en-US" dirty="0" smtClean="0">
                <a:solidFill>
                  <a:srgbClr val="FF0000"/>
                </a:solidFill>
                <a:ea typeface="Verdana" panose="020B0604030504040204" pitchFamily="34" charset="0"/>
                <a:cs typeface="Arial" panose="020B0604020202020204" pitchFamily="34" charset="0"/>
              </a:rPr>
              <a:t> A</a:t>
            </a:r>
            <a:r>
              <a:rPr lang="en-US" baseline="-25000" dirty="0" smtClean="0">
                <a:solidFill>
                  <a:srgbClr val="FF0000"/>
                </a:solidFill>
                <a:ea typeface="Verdana" panose="020B0604030504040204" pitchFamily="34" charset="0"/>
                <a:cs typeface="Arial" panose="020B0604020202020204" pitchFamily="34" charset="0"/>
              </a:rPr>
              <a:t>7</a:t>
            </a:r>
            <a:r>
              <a:rPr lang="en-US" dirty="0" smtClean="0">
                <a:solidFill>
                  <a:srgbClr val="FF0000"/>
                </a:solidFill>
                <a:ea typeface="Verdana" panose="020B0604030504040204" pitchFamily="34" charset="0"/>
                <a:cs typeface="Arial" panose="020B0604020202020204" pitchFamily="34" charset="0"/>
              </a:rPr>
              <a:t> are unreachable productions </a:t>
            </a:r>
            <a:r>
              <a:rPr lang="en-US" baseline="-25000" dirty="0" smtClean="0">
                <a:solidFill>
                  <a:srgbClr val="FF0000"/>
                </a:solidFill>
                <a:ea typeface="Verdana" panose="020B0604030504040204" pitchFamily="34" charset="0"/>
                <a:cs typeface="Arial" panose="020B0604020202020204" pitchFamily="34" charset="0"/>
              </a:rPr>
              <a:t> </a:t>
            </a:r>
            <a:r>
              <a:rPr lang="en-US" dirty="0" smtClean="0">
                <a:solidFill>
                  <a:srgbClr val="FF0000"/>
                </a:solidFill>
                <a:ea typeface="Verdana" panose="020B0604030504040204" pitchFamily="34" charset="0"/>
                <a:cs typeface="Arial" panose="020B0604020202020204" pitchFamily="34" charset="0"/>
              </a:rPr>
              <a:t> </a:t>
            </a:r>
            <a:r>
              <a:rPr lang="en-US" baseline="-25000" dirty="0" smtClean="0">
                <a:solidFill>
                  <a:srgbClr val="FF0000"/>
                </a:solidFill>
                <a:ea typeface="Verdana" panose="020B0604030504040204" pitchFamily="34" charset="0"/>
                <a:cs typeface="Arial" panose="020B0604020202020204" pitchFamily="34" charset="0"/>
              </a:rPr>
              <a:t>  </a:t>
            </a:r>
            <a:endParaRPr lang="en-US" dirty="0" smtClean="0">
              <a:solidFill>
                <a:srgbClr val="FF0000"/>
              </a:solidFill>
              <a:ea typeface="Verdana" panose="020B0604030504040204" pitchFamily="34" charset="0"/>
              <a:cs typeface="Arial" panose="020B0604020202020204" pitchFamily="34" charset="0"/>
            </a:endParaRPr>
          </a:p>
          <a:p>
            <a:pPr marL="0" indent="0">
              <a:buNone/>
            </a:pPr>
            <a:endParaRPr lang="en-US" dirty="0" smtClean="0">
              <a:solidFill>
                <a:srgbClr val="FF0000"/>
              </a:solidFill>
              <a:ea typeface="Verdana" panose="020B0604030504040204" pitchFamily="34" charset="0"/>
              <a:cs typeface="Arial" panose="020B0604020202020204" pitchFamily="34" charset="0"/>
            </a:endParaRPr>
          </a:p>
          <a:p>
            <a:pPr marL="0" indent="0">
              <a:buNone/>
            </a:pPr>
            <a:endParaRPr lang="en-US" baseline="-25000" dirty="0">
              <a:solidFill>
                <a:srgbClr val="FF0000"/>
              </a:solidFill>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5293643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391934"/>
          </a:xfrm>
        </p:spPr>
        <p:txBody>
          <a:bodyPr>
            <a:normAutofit fontScale="90000"/>
          </a:bodyPr>
          <a:lstStyle/>
          <a:p>
            <a:r>
              <a:rPr lang="en-US" dirty="0" smtClean="0">
                <a:ea typeface="Verdana" panose="020B0604030504040204" pitchFamily="34" charset="0"/>
                <a:cs typeface="Arial" panose="020B0604020202020204" pitchFamily="34" charset="0"/>
              </a:rPr>
              <a:t>Updated Grammar</a:t>
            </a:r>
            <a:endParaRPr lang="en-US" dirty="0"/>
          </a:p>
        </p:txBody>
      </p:sp>
      <p:sp>
        <p:nvSpPr>
          <p:cNvPr id="3" name="Content Placeholder 2"/>
          <p:cNvSpPr>
            <a:spLocks noGrp="1"/>
          </p:cNvSpPr>
          <p:nvPr>
            <p:ph idx="1"/>
          </p:nvPr>
        </p:nvSpPr>
        <p:spPr>
          <a:xfrm>
            <a:off x="457200" y="828943"/>
            <a:ext cx="8191144" cy="6029058"/>
          </a:xfrm>
        </p:spPr>
        <p:txBody>
          <a:bodyPr>
            <a:normAutofit fontScale="92500" lnSpcReduction="10000"/>
          </a:bodyPr>
          <a:lstStyle/>
          <a:p>
            <a:pPr marL="0" indent="0">
              <a:buNone/>
            </a:pPr>
            <a:r>
              <a:rPr lang="en-US" dirty="0" smtClean="0">
                <a:ea typeface="Verdana" panose="020B0604030504040204" pitchFamily="34" charset="0"/>
                <a:cs typeface="Arial" panose="020B0604020202020204" pitchFamily="34" charset="0"/>
              </a:rPr>
              <a:t>S</a:t>
            </a:r>
            <a:r>
              <a:rPr lang="en-US" b="1" dirty="0" smtClean="0">
                <a:ea typeface="Verdana" panose="020B0604030504040204" pitchFamily="34" charset="0"/>
                <a:cs typeface="Arial" panose="020B0604020202020204" pitchFamily="34" charset="0"/>
              </a:rPr>
              <a:t>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bBA</a:t>
            </a:r>
            <a:r>
              <a:rPr lang="en-US" baseline="-25000" dirty="0" smtClean="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9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aA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bA</a:t>
            </a:r>
            <a:r>
              <a:rPr lang="en-US" baseline="-25000" dirty="0" smtClean="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bB</a:t>
            </a:r>
            <a:r>
              <a:rPr lang="en-US" dirty="0" smtClean="0">
                <a:ea typeface="Verdana" panose="020B0604030504040204" pitchFamily="34" charset="0"/>
                <a:cs typeface="Arial" panose="020B0604020202020204" pitchFamily="34" charset="0"/>
              </a:rPr>
              <a:t>|</a:t>
            </a:r>
            <a:r>
              <a:rPr lang="en-US" baseline="-25000"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t>
            </a:r>
            <a:r>
              <a:rPr lang="en-US" dirty="0" err="1" smtClean="0">
                <a:ea typeface="Verdana" panose="020B0604030504040204" pitchFamily="34" charset="0"/>
                <a:cs typeface="Arial" panose="020B0604020202020204" pitchFamily="34" charset="0"/>
              </a:rPr>
              <a:t>a|b</a:t>
            </a:r>
            <a:endParaRPr lang="en-US" dirty="0" smtClean="0">
              <a:ea typeface="Verdana" panose="020B0604030504040204" pitchFamily="34" charset="0"/>
              <a:cs typeface="Arial" panose="020B0604020202020204" pitchFamily="34" charset="0"/>
            </a:endParaRPr>
          </a:p>
          <a:p>
            <a:pPr marL="0" indent="0">
              <a:buNone/>
            </a:pPr>
            <a:r>
              <a:rPr lang="en-US" b="1" dirty="0" smtClean="0">
                <a:ea typeface="Verdana" panose="020B0604030504040204" pitchFamily="34" charset="0"/>
                <a:cs typeface="Arial" panose="020B0604020202020204" pitchFamily="34" charset="0"/>
              </a:rPr>
              <a:t>A </a:t>
            </a:r>
            <a:r>
              <a:rPr lang="en-US" b="1" dirty="0">
                <a:latin typeface="Arial" panose="020B0604020202020204" pitchFamily="34" charset="0"/>
                <a:ea typeface="Verdana" panose="020B0604030504040204" pitchFamily="34" charset="0"/>
                <a:cs typeface="Arial" panose="020B0604020202020204" pitchFamily="34" charset="0"/>
              </a:rPr>
              <a:t>→</a:t>
            </a:r>
            <a:r>
              <a:rPr lang="en-US" b="1"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 | </a:t>
            </a:r>
            <a:r>
              <a:rPr lang="en-US" dirty="0" smtClean="0">
                <a:ea typeface="Verdana" panose="020B0604030504040204" pitchFamily="34" charset="0"/>
                <a:cs typeface="Arial" panose="020B0604020202020204" pitchFamily="34" charset="0"/>
              </a:rPr>
              <a:t>b</a:t>
            </a:r>
            <a:endParaRPr lang="en-US" baseline="-25000" dirty="0">
              <a:ea typeface="Verdana" panose="020B0604030504040204" pitchFamily="34" charset="0"/>
              <a:cs typeface="Arial" panose="020B0604020202020204" pitchFamily="34" charset="0"/>
            </a:endParaRPr>
          </a:p>
          <a:p>
            <a:pPr marL="0" indent="0">
              <a:buNone/>
            </a:pPr>
            <a:r>
              <a:rPr lang="en-US" dirty="0" smtClean="0">
                <a:ea typeface="Verdana" panose="020B0604030504040204" pitchFamily="34" charset="0"/>
                <a:cs typeface="Arial" panose="020B0604020202020204" pitchFamily="34" charset="0"/>
              </a:rPr>
              <a:t>B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smtClean="0">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 </a:t>
            </a:r>
            <a:endParaRPr lang="en-US" baseline="-25000" dirty="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err="1" smtClean="0">
                <a:ea typeface="Verdana" panose="020B0604030504040204" pitchFamily="34" charset="0"/>
                <a:cs typeface="Arial" panose="020B0604020202020204" pitchFamily="34" charset="0"/>
              </a:rPr>
              <a:t>aB</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bBA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 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10</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bA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B</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6</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aBA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bBA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t>
            </a:r>
            <a:r>
              <a:rPr lang="en-US" baseline="-25000" dirty="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6 </a:t>
            </a:r>
            <a:r>
              <a:rPr lang="en-US" dirty="0">
                <a:ea typeface="Verdana" panose="020B0604030504040204" pitchFamily="34" charset="0"/>
                <a:cs typeface="Arial" panose="020B0604020202020204" pitchFamily="34" charset="0"/>
              </a:rPr>
              <a:t>|</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6</a:t>
            </a:r>
            <a:r>
              <a:rPr lang="en-US" dirty="0" smtClean="0">
                <a:ea typeface="Verdana" panose="020B0604030504040204" pitchFamily="34" charset="0"/>
                <a:cs typeface="Arial" panose="020B0604020202020204" pitchFamily="34" charset="0"/>
              </a:rPr>
              <a:t>|bA</a:t>
            </a:r>
            <a:r>
              <a:rPr lang="en-US" baseline="-25000" dirty="0" smtClean="0">
                <a:ea typeface="Verdana" panose="020B0604030504040204" pitchFamily="34" charset="0"/>
                <a:cs typeface="Arial" panose="020B0604020202020204" pitchFamily="34" charset="0"/>
              </a:rPr>
              <a:t>6</a:t>
            </a: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9</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a:t>
            </a:r>
            <a:r>
              <a:rPr lang="en-US" baseline="-25000" dirty="0" smtClean="0">
                <a:ea typeface="Verdana" panose="020B0604030504040204" pitchFamily="34" charset="0"/>
                <a:cs typeface="Arial" panose="020B0604020202020204" pitchFamily="34" charset="0"/>
              </a:rPr>
              <a:t>9</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 </a:t>
            </a:r>
            <a:r>
              <a:rPr lang="en-US" dirty="0" smtClean="0">
                <a:ea typeface="Verdana" panose="020B0604030504040204" pitchFamily="34" charset="0"/>
                <a:cs typeface="Arial" panose="020B0604020202020204" pitchFamily="34" charset="0"/>
              </a:rPr>
              <a:t>+A</a:t>
            </a:r>
            <a:endParaRPr lang="en-US" baseline="-25000" dirty="0" smtClean="0">
              <a:ea typeface="Verdana" panose="020B0604030504040204" pitchFamily="34" charset="0"/>
              <a:cs typeface="Arial" panose="020B0604020202020204" pitchFamily="34" charset="0"/>
            </a:endParaRPr>
          </a:p>
          <a:p>
            <a:pPr marL="0" indent="0">
              <a:buNone/>
            </a:pPr>
            <a:r>
              <a:rPr lang="en-US" dirty="0">
                <a:ea typeface="Verdana" panose="020B0604030504040204" pitchFamily="34" charset="0"/>
                <a:cs typeface="Arial" panose="020B0604020202020204" pitchFamily="34" charset="0"/>
              </a:rPr>
              <a:t>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t>
            </a:r>
            <a:r>
              <a:rPr lang="en-US" dirty="0">
                <a:latin typeface="Arial" panose="020B0604020202020204" pitchFamily="34" charset="0"/>
                <a:ea typeface="Verdana" panose="020B0604030504040204" pitchFamily="34" charset="0"/>
                <a:cs typeface="Arial" panose="020B0604020202020204" pitchFamily="34" charset="0"/>
              </a:rPr>
              <a:t>→</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8</a:t>
            </a:r>
            <a:r>
              <a:rPr lang="en-US" dirty="0">
                <a:ea typeface="Verdana" panose="020B0604030504040204" pitchFamily="34" charset="0"/>
                <a:cs typeface="Arial" panose="020B0604020202020204" pitchFamily="34" charset="0"/>
              </a:rPr>
              <a:t>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|a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  b A</a:t>
            </a:r>
            <a:r>
              <a:rPr lang="en-US" baseline="-25000" dirty="0">
                <a:ea typeface="Verdana" panose="020B0604030504040204" pitchFamily="34" charset="0"/>
                <a:cs typeface="Arial" panose="020B0604020202020204" pitchFamily="34" charset="0"/>
              </a:rPr>
              <a:t>10 </a:t>
            </a:r>
            <a:r>
              <a:rPr lang="en-US" dirty="0">
                <a:ea typeface="Verdana" panose="020B0604030504040204" pitchFamily="34" charset="0"/>
                <a:cs typeface="Arial" panose="020B0604020202020204" pitchFamily="34" charset="0"/>
              </a:rPr>
              <a:t>|c A</a:t>
            </a:r>
            <a:r>
              <a:rPr lang="en-US" baseline="-25000" dirty="0">
                <a:ea typeface="Verdana" panose="020B0604030504040204" pitchFamily="34" charset="0"/>
                <a:cs typeface="Arial" panose="020B0604020202020204" pitchFamily="34" charset="0"/>
              </a:rPr>
              <a:t>10</a:t>
            </a:r>
            <a:r>
              <a:rPr lang="en-US" dirty="0">
                <a:ea typeface="Verdana" panose="020B0604030504040204" pitchFamily="34" charset="0"/>
                <a:cs typeface="Arial" panose="020B0604020202020204" pitchFamily="34" charset="0"/>
              </a:rPr>
              <a:t> | (</a:t>
            </a:r>
            <a:r>
              <a:rPr lang="en-US" dirty="0" smtClean="0">
                <a:ea typeface="Verdana" panose="020B0604030504040204" pitchFamily="34" charset="0"/>
                <a:cs typeface="Arial" panose="020B0604020202020204" pitchFamily="34" charset="0"/>
              </a:rPr>
              <a:t>A</a:t>
            </a:r>
            <a:r>
              <a:rPr lang="en-US" baseline="-25000" dirty="0" smtClean="0">
                <a:ea typeface="Verdana" panose="020B0604030504040204" pitchFamily="34" charset="0"/>
                <a:cs typeface="Arial" panose="020B0604020202020204" pitchFamily="34" charset="0"/>
              </a:rPr>
              <a:t>8 </a:t>
            </a:r>
            <a:r>
              <a:rPr lang="en-US" dirty="0" smtClean="0">
                <a:ea typeface="Verdana" panose="020B0604030504040204" pitchFamily="34" charset="0"/>
                <a:cs typeface="Arial" panose="020B0604020202020204" pitchFamily="34" charset="0"/>
              </a:rPr>
              <a:t> </a:t>
            </a:r>
            <a:r>
              <a:rPr lang="en-US" dirty="0">
                <a:ea typeface="Verdana" panose="020B0604030504040204" pitchFamily="34" charset="0"/>
                <a:cs typeface="Arial" panose="020B0604020202020204" pitchFamily="34" charset="0"/>
              </a:rPr>
              <a:t>|a|  </a:t>
            </a:r>
            <a:r>
              <a:rPr lang="en-US" dirty="0" err="1">
                <a:ea typeface="Verdana" panose="020B0604030504040204" pitchFamily="34" charset="0"/>
                <a:cs typeface="Arial" panose="020B0604020202020204" pitchFamily="34" charset="0"/>
              </a:rPr>
              <a:t>b|c</a:t>
            </a:r>
            <a:endParaRPr lang="en-US" dirty="0">
              <a:ea typeface="Verdana" panose="020B0604030504040204" pitchFamily="34" charset="0"/>
              <a:cs typeface="Arial" panose="020B0604020202020204" pitchFamily="34" charset="0"/>
            </a:endParaRPr>
          </a:p>
          <a:p>
            <a:pPr marL="0" indent="0">
              <a:buNone/>
            </a:pPr>
            <a:endParaRPr lang="en-US" dirty="0">
              <a:ea typeface="Verdana" panose="020B0604030504040204" pitchFamily="34" charset="0"/>
              <a:cs typeface="Arial" panose="020B0604020202020204" pitchFamily="34" charset="0"/>
            </a:endParaRPr>
          </a:p>
          <a:p>
            <a:pPr marL="0" indent="0">
              <a:buNone/>
            </a:pPr>
            <a:endParaRPr lang="en-US" dirty="0"/>
          </a:p>
        </p:txBody>
      </p:sp>
      <p:sp>
        <p:nvSpPr>
          <p:cNvPr id="4" name="Text Placeholder 6"/>
          <p:cNvSpPr txBox="1">
            <a:spLocks/>
          </p:cNvSpPr>
          <p:nvPr/>
        </p:nvSpPr>
        <p:spPr>
          <a:xfrm>
            <a:off x="3888336" y="2691451"/>
            <a:ext cx="4982199" cy="3434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dirty="0" smtClean="0"/>
          </a:p>
        </p:txBody>
      </p:sp>
    </p:spTree>
    <p:extLst>
      <p:ext uri="{BB962C8B-B14F-4D97-AF65-F5344CB8AC3E}">
        <p14:creationId xmlns:p14="http://schemas.microsoft.com/office/powerpoint/2010/main" val="4089522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Grammar and its equivalent </a:t>
            </a:r>
            <a:br>
              <a:rPr lang="en-US" dirty="0" smtClean="0"/>
            </a:br>
            <a:r>
              <a:rPr lang="en-US" dirty="0" smtClean="0"/>
              <a:t>Greibach Normal Form grammar</a:t>
            </a:r>
            <a:endParaRPr lang="en-US" dirty="0"/>
          </a:p>
        </p:txBody>
      </p:sp>
      <p:sp>
        <p:nvSpPr>
          <p:cNvPr id="4" name="Slide Number Placeholder 3"/>
          <p:cNvSpPr>
            <a:spLocks noGrp="1"/>
          </p:cNvSpPr>
          <p:nvPr>
            <p:ph type="sldNum" sz="quarter" idx="12"/>
          </p:nvPr>
        </p:nvSpPr>
        <p:spPr/>
        <p:txBody>
          <a:bodyPr/>
          <a:lstStyle/>
          <a:p>
            <a:fld id="{04880772-6C15-43D4-94DB-7DA07CA64C43}" type="slidenum">
              <a:rPr lang="en-US" smtClean="0"/>
              <a:t>9</a:t>
            </a:fld>
            <a:endParaRPr lang="en-US"/>
          </a:p>
        </p:txBody>
      </p:sp>
      <p:sp>
        <p:nvSpPr>
          <p:cNvPr id="6" name="Rectangle 5"/>
          <p:cNvSpPr/>
          <p:nvPr/>
        </p:nvSpPr>
        <p:spPr>
          <a:xfrm>
            <a:off x="1919605" y="2696081"/>
            <a:ext cx="1617751" cy="1077218"/>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aBc</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B</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endParaRPr lang="en-US" sz="3200" dirty="0"/>
          </a:p>
        </p:txBody>
      </p:sp>
      <p:sp>
        <p:nvSpPr>
          <p:cNvPr id="9" name="Rectangle 8"/>
          <p:cNvSpPr/>
          <p:nvPr/>
        </p:nvSpPr>
        <p:spPr>
          <a:xfrm>
            <a:off x="5215255" y="2449860"/>
            <a:ext cx="1609736" cy="1569660"/>
          </a:xfrm>
          <a:prstGeom prst="rect">
            <a:avLst/>
          </a:prstGeom>
        </p:spPr>
        <p:txBody>
          <a:bodyPr wrap="none">
            <a:spAutoFit/>
          </a:bodyPr>
          <a:lstStyle/>
          <a:p>
            <a:r>
              <a:rPr lang="en-US" sz="3200" dirty="0" smtClean="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smtClean="0">
                <a:ea typeface="Verdana" panose="020B0604030504040204" pitchFamily="34" charset="0"/>
                <a:cs typeface="Arial" panose="020B0604020202020204" pitchFamily="34" charset="0"/>
              </a:rPr>
              <a:t>aBC</a:t>
            </a:r>
            <a:endParaRPr lang="en-US" sz="3200" dirty="0" smtClean="0">
              <a:ea typeface="Verdana" panose="020B0604030504040204" pitchFamily="34" charset="0"/>
              <a:cs typeface="Arial" panose="020B0604020202020204" pitchFamily="34" charset="0"/>
            </a:endParaRPr>
          </a:p>
          <a:p>
            <a:r>
              <a:rPr lang="en-US" sz="3200" dirty="0" smtClean="0">
                <a:ea typeface="Verdana" panose="020B0604030504040204" pitchFamily="34" charset="0"/>
                <a:cs typeface="Arial" panose="020B0604020202020204" pitchFamily="34" charset="0"/>
              </a:rPr>
              <a:t>B</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b</a:t>
            </a:r>
          </a:p>
          <a:p>
            <a:r>
              <a:rPr lang="en-US" sz="3200" dirty="0" smtClean="0">
                <a:ea typeface="Verdana" panose="020B0604030504040204" pitchFamily="34" charset="0"/>
                <a:cs typeface="Arial" panose="020B0604020202020204" pitchFamily="34" charset="0"/>
              </a:rPr>
              <a:t>C</a:t>
            </a:r>
            <a:r>
              <a:rPr lang="en-US" sz="3200" dirty="0" smtClean="0">
                <a:latin typeface="Arial" panose="020B0604020202020204" pitchFamily="34" charset="0"/>
                <a:ea typeface="Verdana" panose="020B0604030504040204" pitchFamily="34" charset="0"/>
                <a:cs typeface="Arial" panose="020B0604020202020204" pitchFamily="34" charset="0"/>
              </a:rPr>
              <a:t>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smtClean="0">
                <a:ea typeface="Verdana" panose="020B0604030504040204" pitchFamily="34" charset="0"/>
                <a:cs typeface="Arial" panose="020B0604020202020204" pitchFamily="34" charset="0"/>
              </a:rPr>
              <a:t>c</a:t>
            </a:r>
            <a:endParaRPr lang="en-US" sz="3200" dirty="0"/>
          </a:p>
        </p:txBody>
      </p:sp>
      <p:sp>
        <p:nvSpPr>
          <p:cNvPr id="12" name="Right Arrow 11"/>
          <p:cNvSpPr/>
          <p:nvPr/>
        </p:nvSpPr>
        <p:spPr>
          <a:xfrm>
            <a:off x="3902398" y="2912895"/>
            <a:ext cx="107442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215255" y="4160520"/>
            <a:ext cx="2321726" cy="369332"/>
          </a:xfrm>
          <a:prstGeom prst="rect">
            <a:avLst/>
          </a:prstGeom>
          <a:noFill/>
        </p:spPr>
        <p:txBody>
          <a:bodyPr wrap="none" rtlCol="0">
            <a:spAutoFit/>
          </a:bodyPr>
          <a:lstStyle/>
          <a:p>
            <a:r>
              <a:rPr lang="en-US" dirty="0" smtClean="0"/>
              <a:t>Greibach Normal </a:t>
            </a:r>
            <a:r>
              <a:rPr lang="en-US" dirty="0"/>
              <a:t>F</a:t>
            </a:r>
            <a:r>
              <a:rPr lang="en-US" dirty="0" smtClean="0"/>
              <a:t>orm</a:t>
            </a:r>
            <a:endParaRPr lang="en-US" dirty="0"/>
          </a:p>
        </p:txBody>
      </p:sp>
      <p:sp>
        <p:nvSpPr>
          <p:cNvPr id="14" name="TextBox 13"/>
          <p:cNvSpPr txBox="1"/>
          <p:nvPr/>
        </p:nvSpPr>
        <p:spPr>
          <a:xfrm>
            <a:off x="1599741" y="4049762"/>
            <a:ext cx="2722477" cy="369332"/>
          </a:xfrm>
          <a:prstGeom prst="rect">
            <a:avLst/>
          </a:prstGeom>
          <a:noFill/>
        </p:spPr>
        <p:txBody>
          <a:bodyPr wrap="none" rtlCol="0">
            <a:spAutoFit/>
          </a:bodyPr>
          <a:lstStyle/>
          <a:p>
            <a:r>
              <a:rPr lang="en-US" dirty="0" smtClean="0"/>
              <a:t>Not Greibach Normal </a:t>
            </a:r>
            <a:r>
              <a:rPr lang="en-US" dirty="0"/>
              <a:t>F</a:t>
            </a:r>
            <a:r>
              <a:rPr lang="en-US" dirty="0" smtClean="0"/>
              <a:t>orm</a:t>
            </a:r>
            <a:endParaRPr lang="en-US" dirty="0"/>
          </a:p>
        </p:txBody>
      </p:sp>
      <p:sp>
        <p:nvSpPr>
          <p:cNvPr id="2" name="TextBox 1"/>
          <p:cNvSpPr txBox="1"/>
          <p:nvPr/>
        </p:nvSpPr>
        <p:spPr>
          <a:xfrm>
            <a:off x="3904053" y="3262088"/>
            <a:ext cx="894797" cy="369332"/>
          </a:xfrm>
          <a:prstGeom prst="rect">
            <a:avLst/>
          </a:prstGeom>
          <a:noFill/>
        </p:spPr>
        <p:txBody>
          <a:bodyPr wrap="none" rtlCol="0">
            <a:spAutoFit/>
          </a:bodyPr>
          <a:lstStyle/>
          <a:p>
            <a:r>
              <a:rPr lang="en-US" i="1" dirty="0" smtClean="0"/>
              <a:t>convert</a:t>
            </a:r>
            <a:endParaRPr lang="en-US" i="1" dirty="0"/>
          </a:p>
        </p:txBody>
      </p:sp>
    </p:spTree>
    <p:extLst>
      <p:ext uri="{BB962C8B-B14F-4D97-AF65-F5344CB8AC3E}">
        <p14:creationId xmlns:p14="http://schemas.microsoft.com/office/powerpoint/2010/main" val="1909516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29531</TotalTime>
  <Words>4173</Words>
  <Application>Microsoft Office PowerPoint</Application>
  <PresentationFormat>On-screen Show (4:3)</PresentationFormat>
  <Paragraphs>797</Paragraphs>
  <Slides>84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Cambria Math</vt:lpstr>
      <vt:lpstr>Verdana</vt:lpstr>
      <vt:lpstr>Wingdings</vt:lpstr>
      <vt:lpstr>Office Theme</vt:lpstr>
      <vt:lpstr>How to Convert a Context-Free Grammar to Greibach Normal Form</vt:lpstr>
      <vt:lpstr>What is Greibach Normal Form?</vt:lpstr>
      <vt:lpstr>Example of a grammar in  Greibach Normal Form</vt:lpstr>
      <vt:lpstr>Example of a grammar not in  Greibach Normal Form</vt:lpstr>
      <vt:lpstr>What are the benefits of  Greibach Normal Form?</vt:lpstr>
      <vt:lpstr>Example derivation</vt:lpstr>
      <vt:lpstr>Contrast to a grammar that’s not in Greibach Normal Form</vt:lpstr>
      <vt:lpstr>Every grammar has an equivalent grammar in Greibach normal form</vt:lpstr>
      <vt:lpstr>Grammar and its equivalent  Greibach Normal Form grammar</vt:lpstr>
      <vt:lpstr>Grammar and its equivalent  Greibach Normal Form grammar</vt:lpstr>
      <vt:lpstr>Algorithm</vt:lpstr>
      <vt:lpstr>But first …</vt:lpstr>
      <vt:lpstr>Chomsky Normal Form</vt:lpstr>
      <vt:lpstr>Left-recursive rules</vt:lpstr>
      <vt:lpstr>Algorithm to eliminate left-recursion</vt:lpstr>
      <vt:lpstr>PowerPoint Presentation</vt:lpstr>
      <vt:lpstr>Eliminate left-recursion</vt:lpstr>
      <vt:lpstr>How to eliminate left-recursion</vt:lpstr>
      <vt:lpstr>PowerPoint Presentation</vt:lpstr>
      <vt:lpstr>Multiple left-recursive alternatives</vt:lpstr>
      <vt:lpstr>Rule to generate {α1,…, αr}+</vt:lpstr>
      <vt:lpstr>Rule to generate {α1,…, αr}+</vt:lpstr>
      <vt:lpstr>Beautiful definition of how to  eliminate left-recursion</vt:lpstr>
      <vt:lpstr>Here’s the algorithm to convert a grammar to Greibach Normal Form</vt:lpstr>
      <vt:lpstr>Apply the Algorithm to this Grammar</vt:lpstr>
      <vt:lpstr>Step 1</vt:lpstr>
      <vt:lpstr>Step 2</vt:lpstr>
      <vt:lpstr>Step 3</vt:lpstr>
      <vt:lpstr>kth rule not in ascending order</vt:lpstr>
      <vt:lpstr>2 cases</vt:lpstr>
      <vt:lpstr>Case 1: k &gt; j</vt:lpstr>
      <vt:lpstr>Example</vt:lpstr>
      <vt:lpstr>Beautiful definition of how to  modify Ak → AjX,  k &gt; j</vt:lpstr>
      <vt:lpstr>Avoid getting into a loop!</vt:lpstr>
      <vt:lpstr>Process A7 before A9</vt:lpstr>
      <vt:lpstr>Worst Case: k-1 substitutions</vt:lpstr>
      <vt:lpstr>Apply Step 3 to our Grammar</vt:lpstr>
      <vt:lpstr>Case 2: k = j</vt:lpstr>
      <vt:lpstr>Apply Case 1 and Case 2 processing to S, then A, then …</vt:lpstr>
      <vt:lpstr>Eliminate left recursion in our Grammar</vt:lpstr>
      <vt:lpstr>Step 4</vt:lpstr>
      <vt:lpstr>Beautiful definition of how to  modify An-1 → AnX</vt:lpstr>
      <vt:lpstr>Apply Step 4 to our Grammar</vt:lpstr>
      <vt:lpstr>Step 5</vt:lpstr>
      <vt:lpstr>Grammar is now in  Greibach Normal Form</vt:lpstr>
      <vt:lpstr>Unused rules</vt:lpstr>
      <vt:lpstr>Grammar without unused rules</vt:lpstr>
      <vt:lpstr>Verify the grammar generates anbn</vt:lpstr>
      <vt:lpstr>Recap of the steps</vt:lpstr>
      <vt:lpstr>Minimize work</vt:lpstr>
      <vt:lpstr>Good ordering for this grammar?</vt:lpstr>
      <vt:lpstr>Compare the orderings</vt:lpstr>
      <vt:lpstr>Lesson Learned</vt:lpstr>
      <vt:lpstr>Convert this grammar</vt:lpstr>
      <vt:lpstr>Step 0</vt:lpstr>
      <vt:lpstr>Derive a + bc + b</vt:lpstr>
      <vt:lpstr>Step 1</vt:lpstr>
      <vt:lpstr>Step 2</vt:lpstr>
      <vt:lpstr>PowerPoint Presentation</vt:lpstr>
      <vt:lpstr>PowerPoint Presentation</vt:lpstr>
      <vt:lpstr>PowerPoint Presentation</vt:lpstr>
      <vt:lpstr>Step 3</vt:lpstr>
      <vt:lpstr>Updated Grammar</vt:lpstr>
      <vt:lpstr>Solve A2 → A2A3</vt:lpstr>
      <vt:lpstr>Updated Grammar</vt:lpstr>
      <vt:lpstr>Solve A7 → A4A2</vt:lpstr>
      <vt:lpstr>Updated Grammar</vt:lpstr>
      <vt:lpstr>Solve A8 → A1A6</vt:lpstr>
      <vt:lpstr>Update Grammar</vt:lpstr>
      <vt:lpstr>Solve A9 → A7A9</vt:lpstr>
      <vt:lpstr>Updated Grammar</vt:lpstr>
      <vt:lpstr> Solve A10 → A3A10 | B</vt:lpstr>
      <vt:lpstr> Update Grammar</vt:lpstr>
      <vt:lpstr>Step 4</vt:lpstr>
      <vt:lpstr> Update Grammar</vt:lpstr>
      <vt:lpstr> Update A3</vt:lpstr>
      <vt:lpstr> Updated Grammar</vt:lpstr>
      <vt:lpstr> Update A2 </vt:lpstr>
      <vt:lpstr> Updated Grammar </vt:lpstr>
      <vt:lpstr> Update A1</vt:lpstr>
      <vt:lpstr> Updated Grammar</vt:lpstr>
      <vt:lpstr> Rename Grammar</vt:lpstr>
      <vt:lpstr> Remove useless productions</vt:lpstr>
      <vt:lpstr>Updated Grammar</vt:lpstr>
    </vt:vector>
  </TitlesOfParts>
  <Company>The MITRE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Convert a Context-Free Grammar  to Greibach Normal Form</dc:title>
  <dc:creator>Costello, Roger L.</dc:creator>
  <cp:keywords>Greibach Normal Form, Context-free, grammar, formal languages</cp:keywords>
  <cp:lastModifiedBy>Anab Batool Kazmi</cp:lastModifiedBy>
  <cp:revision>235</cp:revision>
  <dcterms:created xsi:type="dcterms:W3CDTF">2014-07-28T20:10:38Z</dcterms:created>
  <dcterms:modified xsi:type="dcterms:W3CDTF">2020-08-17T08:08:06Z</dcterms:modified>
</cp:coreProperties>
</file>