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2"/>
  </p:notesMasterIdLst>
  <p:sldIdLst>
    <p:sldId id="258" r:id="rId2"/>
    <p:sldId id="25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267" r:id="rId17"/>
    <p:sldId id="328" r:id="rId18"/>
    <p:sldId id="268" r:id="rId19"/>
    <p:sldId id="329" r:id="rId20"/>
    <p:sldId id="269" r:id="rId21"/>
    <p:sldId id="270" r:id="rId22"/>
    <p:sldId id="326" r:id="rId23"/>
    <p:sldId id="271" r:id="rId24"/>
    <p:sldId id="330" r:id="rId25"/>
    <p:sldId id="331" r:id="rId26"/>
    <p:sldId id="327" r:id="rId27"/>
    <p:sldId id="274" r:id="rId28"/>
    <p:sldId id="276" r:id="rId29"/>
    <p:sldId id="277" r:id="rId30"/>
    <p:sldId id="278" r:id="rId31"/>
    <p:sldId id="281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576" autoAdjust="0"/>
  </p:normalViewPr>
  <p:slideViewPr>
    <p:cSldViewPr>
      <p:cViewPr varScale="1">
        <p:scale>
          <a:sx n="84" d="100"/>
          <a:sy n="84" d="100"/>
        </p:scale>
        <p:origin x="189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04657-4BA6-49E5-9C92-64A5F59D018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A8B6A-7F12-4F67-A627-8415FAF9F2D9}">
      <dgm:prSet phldrT="[Text]"/>
      <dgm:spPr/>
      <dgm:t>
        <a:bodyPr/>
        <a:lstStyle/>
        <a:p>
          <a:r>
            <a:rPr lang="en-US" dirty="0"/>
            <a:t>Language Representation	</a:t>
          </a:r>
        </a:p>
      </dgm:t>
    </dgm:pt>
    <dgm:pt modelId="{B4C29EA0-DE1E-4E95-9D25-D84383F5D9DE}" type="parTrans" cxnId="{1801958A-B8F6-4AC9-AE56-666D1B0BC276}">
      <dgm:prSet/>
      <dgm:spPr/>
      <dgm:t>
        <a:bodyPr/>
        <a:lstStyle/>
        <a:p>
          <a:endParaRPr lang="en-US"/>
        </a:p>
      </dgm:t>
    </dgm:pt>
    <dgm:pt modelId="{296007C4-7F35-4F20-8B91-C3808A19A55E}" type="sibTrans" cxnId="{1801958A-B8F6-4AC9-AE56-666D1B0BC276}">
      <dgm:prSet/>
      <dgm:spPr/>
      <dgm:t>
        <a:bodyPr/>
        <a:lstStyle/>
        <a:p>
          <a:endParaRPr lang="en-US"/>
        </a:p>
      </dgm:t>
    </dgm:pt>
    <dgm:pt modelId="{70F2FF9B-208E-4127-819F-35DC32CC2CE2}">
      <dgm:prSet phldrT="[Text]"/>
      <dgm:spPr/>
      <dgm:t>
        <a:bodyPr/>
        <a:lstStyle/>
        <a:p>
          <a:r>
            <a:rPr lang="en-US" dirty="0"/>
            <a:t>Descriptive Form</a:t>
          </a:r>
        </a:p>
      </dgm:t>
    </dgm:pt>
    <dgm:pt modelId="{39271796-BA1C-46B8-AE11-C964F3481BE1}" type="parTrans" cxnId="{E493625D-70F5-477A-9849-283F58FC3691}">
      <dgm:prSet/>
      <dgm:spPr/>
      <dgm:t>
        <a:bodyPr/>
        <a:lstStyle/>
        <a:p>
          <a:endParaRPr lang="en-US"/>
        </a:p>
      </dgm:t>
    </dgm:pt>
    <dgm:pt modelId="{C2675BAF-407C-4BEB-A477-77806E6FA3F4}" type="sibTrans" cxnId="{E493625D-70F5-477A-9849-283F58FC3691}">
      <dgm:prSet/>
      <dgm:spPr/>
      <dgm:t>
        <a:bodyPr/>
        <a:lstStyle/>
        <a:p>
          <a:endParaRPr lang="en-US"/>
        </a:p>
      </dgm:t>
    </dgm:pt>
    <dgm:pt modelId="{8763F2F8-BD6F-4D69-B4C4-1650EDE657C4}">
      <dgm:prSet phldrT="[Text]"/>
      <dgm:spPr/>
      <dgm:t>
        <a:bodyPr/>
        <a:lstStyle/>
        <a:p>
          <a:r>
            <a:rPr lang="en-US" dirty="0"/>
            <a:t>Regular Expression</a:t>
          </a:r>
        </a:p>
      </dgm:t>
    </dgm:pt>
    <dgm:pt modelId="{106D6EAD-A654-4D6B-9310-BADADFA33AE6}" type="parTrans" cxnId="{B744DE03-E5F3-4A25-9E91-ED75A884497D}">
      <dgm:prSet/>
      <dgm:spPr/>
      <dgm:t>
        <a:bodyPr/>
        <a:lstStyle/>
        <a:p>
          <a:endParaRPr lang="en-US"/>
        </a:p>
      </dgm:t>
    </dgm:pt>
    <dgm:pt modelId="{34A07A16-F484-436B-8145-6C50F7D7E39C}" type="sibTrans" cxnId="{B744DE03-E5F3-4A25-9E91-ED75A884497D}">
      <dgm:prSet/>
      <dgm:spPr/>
      <dgm:t>
        <a:bodyPr/>
        <a:lstStyle/>
        <a:p>
          <a:endParaRPr lang="en-US"/>
        </a:p>
      </dgm:t>
    </dgm:pt>
    <dgm:pt modelId="{F6A268D5-6A2D-414C-970B-23E91255F813}">
      <dgm:prSet phldrT="[Text]"/>
      <dgm:spPr/>
      <dgm:t>
        <a:bodyPr/>
        <a:lstStyle/>
        <a:p>
          <a:r>
            <a:rPr lang="en-US" dirty="0"/>
            <a:t>Finite State Automata</a:t>
          </a:r>
        </a:p>
      </dgm:t>
    </dgm:pt>
    <dgm:pt modelId="{366B3313-2403-42A9-A6B5-DD3FD23F9520}" type="parTrans" cxnId="{01C0227B-2E65-487F-8F87-0877D34B5255}">
      <dgm:prSet/>
      <dgm:spPr/>
      <dgm:t>
        <a:bodyPr/>
        <a:lstStyle/>
        <a:p>
          <a:endParaRPr lang="en-US"/>
        </a:p>
      </dgm:t>
    </dgm:pt>
    <dgm:pt modelId="{A14338C7-1CC9-42DE-9FEF-D33DD803C0FD}" type="sibTrans" cxnId="{01C0227B-2E65-487F-8F87-0877D34B5255}">
      <dgm:prSet/>
      <dgm:spPr/>
      <dgm:t>
        <a:bodyPr/>
        <a:lstStyle/>
        <a:p>
          <a:endParaRPr lang="en-US"/>
        </a:p>
      </dgm:t>
    </dgm:pt>
    <dgm:pt modelId="{0D24309C-FDDE-4CDD-B2A2-B6A791C6E7DF}">
      <dgm:prSet/>
      <dgm:spPr/>
      <dgm:t>
        <a:bodyPr/>
        <a:lstStyle/>
        <a:p>
          <a:r>
            <a:rPr lang="en-US" dirty="0"/>
            <a:t>Context Free Grammar</a:t>
          </a:r>
        </a:p>
      </dgm:t>
    </dgm:pt>
    <dgm:pt modelId="{EA92C657-45E5-4CDD-87FC-8E26FE8A6842}" type="parTrans" cxnId="{4BB0FEAE-B687-4547-A8CC-D4C2232E3817}">
      <dgm:prSet/>
      <dgm:spPr/>
      <dgm:t>
        <a:bodyPr/>
        <a:lstStyle/>
        <a:p>
          <a:endParaRPr lang="en-US"/>
        </a:p>
      </dgm:t>
    </dgm:pt>
    <dgm:pt modelId="{9CF75922-DEF1-482C-922C-435C2CFE311D}" type="sibTrans" cxnId="{4BB0FEAE-B687-4547-A8CC-D4C2232E3817}">
      <dgm:prSet/>
      <dgm:spPr/>
      <dgm:t>
        <a:bodyPr/>
        <a:lstStyle/>
        <a:p>
          <a:endParaRPr lang="en-US"/>
        </a:p>
      </dgm:t>
    </dgm:pt>
    <dgm:pt modelId="{69554453-514A-49E1-A6E2-5176B7E00C12}" type="pres">
      <dgm:prSet presAssocID="{5A304657-4BA6-49E5-9C92-64A5F59D018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4C334-821C-44A2-8B90-8BD0AEEE303B}" type="pres">
      <dgm:prSet presAssocID="{F37A8B6A-7F12-4F67-A627-8415FAF9F2D9}" presName="root1" presStyleCnt="0"/>
      <dgm:spPr/>
    </dgm:pt>
    <dgm:pt modelId="{273EDB30-33C8-467A-900A-C7246C9CC00B}" type="pres">
      <dgm:prSet presAssocID="{F37A8B6A-7F12-4F67-A627-8415FAF9F2D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9686B9-DF5C-4778-9FC2-9BC5EA38CF88}" type="pres">
      <dgm:prSet presAssocID="{F37A8B6A-7F12-4F67-A627-8415FAF9F2D9}" presName="level2hierChild" presStyleCnt="0"/>
      <dgm:spPr/>
    </dgm:pt>
    <dgm:pt modelId="{07147F5A-2676-4408-BECD-93F2B41FC673}" type="pres">
      <dgm:prSet presAssocID="{39271796-BA1C-46B8-AE11-C964F3481BE1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59CC2B56-9D59-4455-9CA5-69345359DC1C}" type="pres">
      <dgm:prSet presAssocID="{39271796-BA1C-46B8-AE11-C964F3481BE1}" presName="connTx" presStyleLbl="parChTrans1D2" presStyleIdx="0" presStyleCnt="4"/>
      <dgm:spPr/>
      <dgm:t>
        <a:bodyPr/>
        <a:lstStyle/>
        <a:p>
          <a:endParaRPr lang="en-US"/>
        </a:p>
      </dgm:t>
    </dgm:pt>
    <dgm:pt modelId="{0D52AC1C-CFCE-4B38-9050-C010765500AE}" type="pres">
      <dgm:prSet presAssocID="{70F2FF9B-208E-4127-819F-35DC32CC2CE2}" presName="root2" presStyleCnt="0"/>
      <dgm:spPr/>
    </dgm:pt>
    <dgm:pt modelId="{38ABDCE2-B119-470C-8C73-9D6B95334096}" type="pres">
      <dgm:prSet presAssocID="{70F2FF9B-208E-4127-819F-35DC32CC2CE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8DD03-2047-4750-8648-12750CE4FBB7}" type="pres">
      <dgm:prSet presAssocID="{70F2FF9B-208E-4127-819F-35DC32CC2CE2}" presName="level3hierChild" presStyleCnt="0"/>
      <dgm:spPr/>
    </dgm:pt>
    <dgm:pt modelId="{4DBCE6D0-CBB3-4F81-ACB8-FD63588BD57A}" type="pres">
      <dgm:prSet presAssocID="{106D6EAD-A654-4D6B-9310-BADADFA33AE6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6AAD0A31-9943-4F94-816C-F1DF87C55403}" type="pres">
      <dgm:prSet presAssocID="{106D6EAD-A654-4D6B-9310-BADADFA33AE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86DFDDE-A268-4E95-83A6-142ACCE49E6F}" type="pres">
      <dgm:prSet presAssocID="{8763F2F8-BD6F-4D69-B4C4-1650EDE657C4}" presName="root2" presStyleCnt="0"/>
      <dgm:spPr/>
    </dgm:pt>
    <dgm:pt modelId="{64437B46-8068-44BC-8DAC-0802E2476794}" type="pres">
      <dgm:prSet presAssocID="{8763F2F8-BD6F-4D69-B4C4-1650EDE657C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38A7B-AA02-4C2D-88C8-0CFB27C53972}" type="pres">
      <dgm:prSet presAssocID="{8763F2F8-BD6F-4D69-B4C4-1650EDE657C4}" presName="level3hierChild" presStyleCnt="0"/>
      <dgm:spPr/>
    </dgm:pt>
    <dgm:pt modelId="{9FC29EC3-11AD-4FBA-A5F5-70D579A64291}" type="pres">
      <dgm:prSet presAssocID="{366B3313-2403-42A9-A6B5-DD3FD23F9520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192CB963-1640-4529-803F-F0BA1BF97625}" type="pres">
      <dgm:prSet presAssocID="{366B3313-2403-42A9-A6B5-DD3FD23F952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BF889B9-297D-4633-83F3-FD5E4FBB0BF8}" type="pres">
      <dgm:prSet presAssocID="{F6A268D5-6A2D-414C-970B-23E91255F813}" presName="root2" presStyleCnt="0"/>
      <dgm:spPr/>
    </dgm:pt>
    <dgm:pt modelId="{719AF8EC-9838-41BE-B556-B79C10FE0EFC}" type="pres">
      <dgm:prSet presAssocID="{F6A268D5-6A2D-414C-970B-23E91255F81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A0278-8F09-438B-8452-0F034DF52093}" type="pres">
      <dgm:prSet presAssocID="{F6A268D5-6A2D-414C-970B-23E91255F813}" presName="level3hierChild" presStyleCnt="0"/>
      <dgm:spPr/>
    </dgm:pt>
    <dgm:pt modelId="{CE72BE6C-0737-483E-AF2B-8C862A3C95F9}" type="pres">
      <dgm:prSet presAssocID="{EA92C657-45E5-4CDD-87FC-8E26FE8A684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F2E866B-EA56-4A5F-AED4-32A82F27162C}" type="pres">
      <dgm:prSet presAssocID="{EA92C657-45E5-4CDD-87FC-8E26FE8A684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D662318-0ACB-4180-B54C-5ED17CB9F3FB}" type="pres">
      <dgm:prSet presAssocID="{0D24309C-FDDE-4CDD-B2A2-B6A791C6E7DF}" presName="root2" presStyleCnt="0"/>
      <dgm:spPr/>
    </dgm:pt>
    <dgm:pt modelId="{2300E158-70C8-4108-8213-205044CD7421}" type="pres">
      <dgm:prSet presAssocID="{0D24309C-FDDE-4CDD-B2A2-B6A791C6E7DF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7A2657-68CF-494D-BC0A-2B91183F9D0D}" type="pres">
      <dgm:prSet presAssocID="{0D24309C-FDDE-4CDD-B2A2-B6A791C6E7DF}" presName="level3hierChild" presStyleCnt="0"/>
      <dgm:spPr/>
    </dgm:pt>
  </dgm:ptLst>
  <dgm:cxnLst>
    <dgm:cxn modelId="{B6E2EB6E-16E5-4C5D-8216-3D0BB84541F8}" type="presOf" srcId="{EA92C657-45E5-4CDD-87FC-8E26FE8A6842}" destId="{1F2E866B-EA56-4A5F-AED4-32A82F27162C}" srcOrd="1" destOrd="0" presId="urn:microsoft.com/office/officeart/2008/layout/HorizontalMultiLevelHierarchy"/>
    <dgm:cxn modelId="{E7A45D52-4585-4078-9EA2-E284682D72C1}" type="presOf" srcId="{70F2FF9B-208E-4127-819F-35DC32CC2CE2}" destId="{38ABDCE2-B119-470C-8C73-9D6B95334096}" srcOrd="0" destOrd="0" presId="urn:microsoft.com/office/officeart/2008/layout/HorizontalMultiLevelHierarchy"/>
    <dgm:cxn modelId="{E493625D-70F5-477A-9849-283F58FC3691}" srcId="{F37A8B6A-7F12-4F67-A627-8415FAF9F2D9}" destId="{70F2FF9B-208E-4127-819F-35DC32CC2CE2}" srcOrd="0" destOrd="0" parTransId="{39271796-BA1C-46B8-AE11-C964F3481BE1}" sibTransId="{C2675BAF-407C-4BEB-A477-77806E6FA3F4}"/>
    <dgm:cxn modelId="{63DCE5A3-3EFC-49C8-81A0-DF671CF093E9}" type="presOf" srcId="{39271796-BA1C-46B8-AE11-C964F3481BE1}" destId="{59CC2B56-9D59-4455-9CA5-69345359DC1C}" srcOrd="1" destOrd="0" presId="urn:microsoft.com/office/officeart/2008/layout/HorizontalMultiLevelHierarchy"/>
    <dgm:cxn modelId="{694E4298-019E-4A86-BCF6-5096E22D5D05}" type="presOf" srcId="{0D24309C-FDDE-4CDD-B2A2-B6A791C6E7DF}" destId="{2300E158-70C8-4108-8213-205044CD7421}" srcOrd="0" destOrd="0" presId="urn:microsoft.com/office/officeart/2008/layout/HorizontalMultiLevelHierarchy"/>
    <dgm:cxn modelId="{1BF51B21-45BE-4330-876A-C1917FB81640}" type="presOf" srcId="{106D6EAD-A654-4D6B-9310-BADADFA33AE6}" destId="{6AAD0A31-9943-4F94-816C-F1DF87C55403}" srcOrd="1" destOrd="0" presId="urn:microsoft.com/office/officeart/2008/layout/HorizontalMultiLevelHierarchy"/>
    <dgm:cxn modelId="{01C0227B-2E65-487F-8F87-0877D34B5255}" srcId="{F37A8B6A-7F12-4F67-A627-8415FAF9F2D9}" destId="{F6A268D5-6A2D-414C-970B-23E91255F813}" srcOrd="2" destOrd="0" parTransId="{366B3313-2403-42A9-A6B5-DD3FD23F9520}" sibTransId="{A14338C7-1CC9-42DE-9FEF-D33DD803C0FD}"/>
    <dgm:cxn modelId="{BDDC6385-5507-4B42-B07A-7A7F37E8A9C9}" type="presOf" srcId="{106D6EAD-A654-4D6B-9310-BADADFA33AE6}" destId="{4DBCE6D0-CBB3-4F81-ACB8-FD63588BD57A}" srcOrd="0" destOrd="0" presId="urn:microsoft.com/office/officeart/2008/layout/HorizontalMultiLevelHierarchy"/>
    <dgm:cxn modelId="{15F8A2C6-1E4B-4FFA-B836-BD8E4E45BE8A}" type="presOf" srcId="{F6A268D5-6A2D-414C-970B-23E91255F813}" destId="{719AF8EC-9838-41BE-B556-B79C10FE0EFC}" srcOrd="0" destOrd="0" presId="urn:microsoft.com/office/officeart/2008/layout/HorizontalMultiLevelHierarchy"/>
    <dgm:cxn modelId="{344C6A7F-880C-47A3-87B8-525E39EFC3CC}" type="presOf" srcId="{8763F2F8-BD6F-4D69-B4C4-1650EDE657C4}" destId="{64437B46-8068-44BC-8DAC-0802E2476794}" srcOrd="0" destOrd="0" presId="urn:microsoft.com/office/officeart/2008/layout/HorizontalMultiLevelHierarchy"/>
    <dgm:cxn modelId="{D470D7B6-8AB8-42F5-8080-E15104942D68}" type="presOf" srcId="{366B3313-2403-42A9-A6B5-DD3FD23F9520}" destId="{192CB963-1640-4529-803F-F0BA1BF97625}" srcOrd="1" destOrd="0" presId="urn:microsoft.com/office/officeart/2008/layout/HorizontalMultiLevelHierarchy"/>
    <dgm:cxn modelId="{820C2076-319E-49BC-ACB1-AE1E99DB34BA}" type="presOf" srcId="{366B3313-2403-42A9-A6B5-DD3FD23F9520}" destId="{9FC29EC3-11AD-4FBA-A5F5-70D579A64291}" srcOrd="0" destOrd="0" presId="urn:microsoft.com/office/officeart/2008/layout/HorizontalMultiLevelHierarchy"/>
    <dgm:cxn modelId="{16A15A6C-5AA8-4730-ACF1-43FD954F8C1F}" type="presOf" srcId="{5A304657-4BA6-49E5-9C92-64A5F59D0186}" destId="{69554453-514A-49E1-A6E2-5176B7E00C12}" srcOrd="0" destOrd="0" presId="urn:microsoft.com/office/officeart/2008/layout/HorizontalMultiLevelHierarchy"/>
    <dgm:cxn modelId="{1801958A-B8F6-4AC9-AE56-666D1B0BC276}" srcId="{5A304657-4BA6-49E5-9C92-64A5F59D0186}" destId="{F37A8B6A-7F12-4F67-A627-8415FAF9F2D9}" srcOrd="0" destOrd="0" parTransId="{B4C29EA0-DE1E-4E95-9D25-D84383F5D9DE}" sibTransId="{296007C4-7F35-4F20-8B91-C3808A19A55E}"/>
    <dgm:cxn modelId="{B744DE03-E5F3-4A25-9E91-ED75A884497D}" srcId="{F37A8B6A-7F12-4F67-A627-8415FAF9F2D9}" destId="{8763F2F8-BD6F-4D69-B4C4-1650EDE657C4}" srcOrd="1" destOrd="0" parTransId="{106D6EAD-A654-4D6B-9310-BADADFA33AE6}" sibTransId="{34A07A16-F484-436B-8145-6C50F7D7E39C}"/>
    <dgm:cxn modelId="{A5AC6C67-8E58-4CD1-80A3-2793315FE949}" type="presOf" srcId="{F37A8B6A-7F12-4F67-A627-8415FAF9F2D9}" destId="{273EDB30-33C8-467A-900A-C7246C9CC00B}" srcOrd="0" destOrd="0" presId="urn:microsoft.com/office/officeart/2008/layout/HorizontalMultiLevelHierarchy"/>
    <dgm:cxn modelId="{F3B9BF89-D0FD-4F04-9185-8236BB9B0A1B}" type="presOf" srcId="{39271796-BA1C-46B8-AE11-C964F3481BE1}" destId="{07147F5A-2676-4408-BECD-93F2B41FC673}" srcOrd="0" destOrd="0" presId="urn:microsoft.com/office/officeart/2008/layout/HorizontalMultiLevelHierarchy"/>
    <dgm:cxn modelId="{E6B8DD66-D328-4CE9-B028-19367DA65DED}" type="presOf" srcId="{EA92C657-45E5-4CDD-87FC-8E26FE8A6842}" destId="{CE72BE6C-0737-483E-AF2B-8C862A3C95F9}" srcOrd="0" destOrd="0" presId="urn:microsoft.com/office/officeart/2008/layout/HorizontalMultiLevelHierarchy"/>
    <dgm:cxn modelId="{4BB0FEAE-B687-4547-A8CC-D4C2232E3817}" srcId="{F37A8B6A-7F12-4F67-A627-8415FAF9F2D9}" destId="{0D24309C-FDDE-4CDD-B2A2-B6A791C6E7DF}" srcOrd="3" destOrd="0" parTransId="{EA92C657-45E5-4CDD-87FC-8E26FE8A6842}" sibTransId="{9CF75922-DEF1-482C-922C-435C2CFE311D}"/>
    <dgm:cxn modelId="{16F8503B-4ED6-4142-AB86-C0B148B4F2E3}" type="presParOf" srcId="{69554453-514A-49E1-A6E2-5176B7E00C12}" destId="{F804C334-821C-44A2-8B90-8BD0AEEE303B}" srcOrd="0" destOrd="0" presId="urn:microsoft.com/office/officeart/2008/layout/HorizontalMultiLevelHierarchy"/>
    <dgm:cxn modelId="{8C2D9A66-20A9-43F2-9267-A48A338F3C7A}" type="presParOf" srcId="{F804C334-821C-44A2-8B90-8BD0AEEE303B}" destId="{273EDB30-33C8-467A-900A-C7246C9CC00B}" srcOrd="0" destOrd="0" presId="urn:microsoft.com/office/officeart/2008/layout/HorizontalMultiLevelHierarchy"/>
    <dgm:cxn modelId="{75BED38E-B27A-4470-9961-75A3463DB116}" type="presParOf" srcId="{F804C334-821C-44A2-8B90-8BD0AEEE303B}" destId="{FF9686B9-DF5C-4778-9FC2-9BC5EA38CF88}" srcOrd="1" destOrd="0" presId="urn:microsoft.com/office/officeart/2008/layout/HorizontalMultiLevelHierarchy"/>
    <dgm:cxn modelId="{63B55F9C-40F9-4C35-A4F7-4EA0443F91F3}" type="presParOf" srcId="{FF9686B9-DF5C-4778-9FC2-9BC5EA38CF88}" destId="{07147F5A-2676-4408-BECD-93F2B41FC673}" srcOrd="0" destOrd="0" presId="urn:microsoft.com/office/officeart/2008/layout/HorizontalMultiLevelHierarchy"/>
    <dgm:cxn modelId="{BF6F90B1-4CEB-4618-BA4A-E1C276BD1853}" type="presParOf" srcId="{07147F5A-2676-4408-BECD-93F2B41FC673}" destId="{59CC2B56-9D59-4455-9CA5-69345359DC1C}" srcOrd="0" destOrd="0" presId="urn:microsoft.com/office/officeart/2008/layout/HorizontalMultiLevelHierarchy"/>
    <dgm:cxn modelId="{55531895-C00D-40A6-8B35-C66EADB67D47}" type="presParOf" srcId="{FF9686B9-DF5C-4778-9FC2-9BC5EA38CF88}" destId="{0D52AC1C-CFCE-4B38-9050-C010765500AE}" srcOrd="1" destOrd="0" presId="urn:microsoft.com/office/officeart/2008/layout/HorizontalMultiLevelHierarchy"/>
    <dgm:cxn modelId="{0CE2ABAB-96BB-45FC-A9AC-636957CAD665}" type="presParOf" srcId="{0D52AC1C-CFCE-4B38-9050-C010765500AE}" destId="{38ABDCE2-B119-470C-8C73-9D6B95334096}" srcOrd="0" destOrd="0" presId="urn:microsoft.com/office/officeart/2008/layout/HorizontalMultiLevelHierarchy"/>
    <dgm:cxn modelId="{081BC548-4DCE-46F8-BFB3-38DD04F3DDC7}" type="presParOf" srcId="{0D52AC1C-CFCE-4B38-9050-C010765500AE}" destId="{8E48DD03-2047-4750-8648-12750CE4FBB7}" srcOrd="1" destOrd="0" presId="urn:microsoft.com/office/officeart/2008/layout/HorizontalMultiLevelHierarchy"/>
    <dgm:cxn modelId="{8312E437-39F1-473F-A0D9-7757CCFC40BA}" type="presParOf" srcId="{FF9686B9-DF5C-4778-9FC2-9BC5EA38CF88}" destId="{4DBCE6D0-CBB3-4F81-ACB8-FD63588BD57A}" srcOrd="2" destOrd="0" presId="urn:microsoft.com/office/officeart/2008/layout/HorizontalMultiLevelHierarchy"/>
    <dgm:cxn modelId="{7011EC59-D916-4130-9313-F0FCF2420B2A}" type="presParOf" srcId="{4DBCE6D0-CBB3-4F81-ACB8-FD63588BD57A}" destId="{6AAD0A31-9943-4F94-816C-F1DF87C55403}" srcOrd="0" destOrd="0" presId="urn:microsoft.com/office/officeart/2008/layout/HorizontalMultiLevelHierarchy"/>
    <dgm:cxn modelId="{B07F3548-2D61-49BB-A294-BE28D8CFE6E6}" type="presParOf" srcId="{FF9686B9-DF5C-4778-9FC2-9BC5EA38CF88}" destId="{E86DFDDE-A268-4E95-83A6-142ACCE49E6F}" srcOrd="3" destOrd="0" presId="urn:microsoft.com/office/officeart/2008/layout/HorizontalMultiLevelHierarchy"/>
    <dgm:cxn modelId="{E7C5E122-D03C-499E-A764-64E3FB0ACD9A}" type="presParOf" srcId="{E86DFDDE-A268-4E95-83A6-142ACCE49E6F}" destId="{64437B46-8068-44BC-8DAC-0802E2476794}" srcOrd="0" destOrd="0" presId="urn:microsoft.com/office/officeart/2008/layout/HorizontalMultiLevelHierarchy"/>
    <dgm:cxn modelId="{4717ED1D-46CE-4E5F-98E7-62AA8190BC9E}" type="presParOf" srcId="{E86DFDDE-A268-4E95-83A6-142ACCE49E6F}" destId="{9ED38A7B-AA02-4C2D-88C8-0CFB27C53972}" srcOrd="1" destOrd="0" presId="urn:microsoft.com/office/officeart/2008/layout/HorizontalMultiLevelHierarchy"/>
    <dgm:cxn modelId="{3134C3F0-0745-47BB-82EA-8FD66B7B8BE5}" type="presParOf" srcId="{FF9686B9-DF5C-4778-9FC2-9BC5EA38CF88}" destId="{9FC29EC3-11AD-4FBA-A5F5-70D579A64291}" srcOrd="4" destOrd="0" presId="urn:microsoft.com/office/officeart/2008/layout/HorizontalMultiLevelHierarchy"/>
    <dgm:cxn modelId="{D5A6F3E0-2D1C-4292-8E4B-5F91E84576B7}" type="presParOf" srcId="{9FC29EC3-11AD-4FBA-A5F5-70D579A64291}" destId="{192CB963-1640-4529-803F-F0BA1BF97625}" srcOrd="0" destOrd="0" presId="urn:microsoft.com/office/officeart/2008/layout/HorizontalMultiLevelHierarchy"/>
    <dgm:cxn modelId="{40ECD03F-8552-4783-9B84-87FC994BC238}" type="presParOf" srcId="{FF9686B9-DF5C-4778-9FC2-9BC5EA38CF88}" destId="{CBF889B9-297D-4633-83F3-FD5E4FBB0BF8}" srcOrd="5" destOrd="0" presId="urn:microsoft.com/office/officeart/2008/layout/HorizontalMultiLevelHierarchy"/>
    <dgm:cxn modelId="{93C2E9BD-DCC7-4EA0-AA95-5296530C9211}" type="presParOf" srcId="{CBF889B9-297D-4633-83F3-FD5E4FBB0BF8}" destId="{719AF8EC-9838-41BE-B556-B79C10FE0EFC}" srcOrd="0" destOrd="0" presId="urn:microsoft.com/office/officeart/2008/layout/HorizontalMultiLevelHierarchy"/>
    <dgm:cxn modelId="{ADABE07C-D555-45A7-8BBB-BAC93CE1A181}" type="presParOf" srcId="{CBF889B9-297D-4633-83F3-FD5E4FBB0BF8}" destId="{52CA0278-8F09-438B-8452-0F034DF52093}" srcOrd="1" destOrd="0" presId="urn:microsoft.com/office/officeart/2008/layout/HorizontalMultiLevelHierarchy"/>
    <dgm:cxn modelId="{7C095127-0AF6-48DA-B560-0E7C7F2BF6CF}" type="presParOf" srcId="{FF9686B9-DF5C-4778-9FC2-9BC5EA38CF88}" destId="{CE72BE6C-0737-483E-AF2B-8C862A3C95F9}" srcOrd="6" destOrd="0" presId="urn:microsoft.com/office/officeart/2008/layout/HorizontalMultiLevelHierarchy"/>
    <dgm:cxn modelId="{DA608D49-FE7C-45C6-B653-2707E5614A87}" type="presParOf" srcId="{CE72BE6C-0737-483E-AF2B-8C862A3C95F9}" destId="{1F2E866B-EA56-4A5F-AED4-32A82F27162C}" srcOrd="0" destOrd="0" presId="urn:microsoft.com/office/officeart/2008/layout/HorizontalMultiLevelHierarchy"/>
    <dgm:cxn modelId="{33E32746-B8B0-4F26-80C6-2EB7EF57A6F6}" type="presParOf" srcId="{FF9686B9-DF5C-4778-9FC2-9BC5EA38CF88}" destId="{4D662318-0ACB-4180-B54C-5ED17CB9F3FB}" srcOrd="7" destOrd="0" presId="urn:microsoft.com/office/officeart/2008/layout/HorizontalMultiLevelHierarchy"/>
    <dgm:cxn modelId="{BEA0337C-24E7-4443-ADCF-C7D099E64F75}" type="presParOf" srcId="{4D662318-0ACB-4180-B54C-5ED17CB9F3FB}" destId="{2300E158-70C8-4108-8213-205044CD7421}" srcOrd="0" destOrd="0" presId="urn:microsoft.com/office/officeart/2008/layout/HorizontalMultiLevelHierarchy"/>
    <dgm:cxn modelId="{24F612A6-B6AF-43DD-BB8E-FBD8AC7EA3A3}" type="presParOf" srcId="{4D662318-0ACB-4180-B54C-5ED17CB9F3FB}" destId="{027A2657-68CF-494D-BC0A-2B91183F9D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2BE6C-0737-483E-AF2B-8C862A3C95F9}">
      <dsp:nvSpPr>
        <dsp:cNvPr id="0" name=""/>
        <dsp:cNvSpPr/>
      </dsp:nvSpPr>
      <dsp:spPr>
        <a:xfrm>
          <a:off x="3033093" y="1631752"/>
          <a:ext cx="406763" cy="1162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381" y="0"/>
              </a:lnTo>
              <a:lnTo>
                <a:pt x="203381" y="1162623"/>
              </a:lnTo>
              <a:lnTo>
                <a:pt x="406763" y="116262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5681" y="2182270"/>
        <a:ext cx="61586" cy="61586"/>
      </dsp:txXfrm>
    </dsp:sp>
    <dsp:sp modelId="{9FC29EC3-11AD-4FBA-A5F5-70D579A64291}">
      <dsp:nvSpPr>
        <dsp:cNvPr id="0" name=""/>
        <dsp:cNvSpPr/>
      </dsp:nvSpPr>
      <dsp:spPr>
        <a:xfrm>
          <a:off x="3033093" y="1631752"/>
          <a:ext cx="406763" cy="38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381" y="0"/>
              </a:lnTo>
              <a:lnTo>
                <a:pt x="203381" y="387541"/>
              </a:lnTo>
              <a:lnTo>
                <a:pt x="406763" y="38754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2429" y="1811476"/>
        <a:ext cx="28091" cy="28091"/>
      </dsp:txXfrm>
    </dsp:sp>
    <dsp:sp modelId="{4DBCE6D0-CBB3-4F81-ACB8-FD63588BD57A}">
      <dsp:nvSpPr>
        <dsp:cNvPr id="0" name=""/>
        <dsp:cNvSpPr/>
      </dsp:nvSpPr>
      <dsp:spPr>
        <a:xfrm>
          <a:off x="3033093" y="1244210"/>
          <a:ext cx="406763" cy="387541"/>
        </a:xfrm>
        <a:custGeom>
          <a:avLst/>
          <a:gdLst/>
          <a:ahLst/>
          <a:cxnLst/>
          <a:rect l="0" t="0" r="0" b="0"/>
          <a:pathLst>
            <a:path>
              <a:moveTo>
                <a:pt x="0" y="387541"/>
              </a:moveTo>
              <a:lnTo>
                <a:pt x="203381" y="387541"/>
              </a:lnTo>
              <a:lnTo>
                <a:pt x="203381" y="0"/>
              </a:lnTo>
              <a:lnTo>
                <a:pt x="406763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2429" y="1423935"/>
        <a:ext cx="28091" cy="28091"/>
      </dsp:txXfrm>
    </dsp:sp>
    <dsp:sp modelId="{07147F5A-2676-4408-BECD-93F2B41FC673}">
      <dsp:nvSpPr>
        <dsp:cNvPr id="0" name=""/>
        <dsp:cNvSpPr/>
      </dsp:nvSpPr>
      <dsp:spPr>
        <a:xfrm>
          <a:off x="3033093" y="469128"/>
          <a:ext cx="406763" cy="1162623"/>
        </a:xfrm>
        <a:custGeom>
          <a:avLst/>
          <a:gdLst/>
          <a:ahLst/>
          <a:cxnLst/>
          <a:rect l="0" t="0" r="0" b="0"/>
          <a:pathLst>
            <a:path>
              <a:moveTo>
                <a:pt x="0" y="1162623"/>
              </a:moveTo>
              <a:lnTo>
                <a:pt x="203381" y="1162623"/>
              </a:lnTo>
              <a:lnTo>
                <a:pt x="203381" y="0"/>
              </a:lnTo>
              <a:lnTo>
                <a:pt x="406763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5681" y="1019647"/>
        <a:ext cx="61586" cy="61586"/>
      </dsp:txXfrm>
    </dsp:sp>
    <dsp:sp modelId="{273EDB30-33C8-467A-900A-C7246C9CC00B}">
      <dsp:nvSpPr>
        <dsp:cNvPr id="0" name=""/>
        <dsp:cNvSpPr/>
      </dsp:nvSpPr>
      <dsp:spPr>
        <a:xfrm rot="16200000">
          <a:off x="1091308" y="1321719"/>
          <a:ext cx="3263504" cy="620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Language Representation	</a:t>
          </a:r>
        </a:p>
      </dsp:txBody>
      <dsp:txXfrm>
        <a:off x="1091308" y="1321719"/>
        <a:ext cx="3263504" cy="620065"/>
      </dsp:txXfrm>
    </dsp:sp>
    <dsp:sp modelId="{38ABDCE2-B119-470C-8C73-9D6B95334096}">
      <dsp:nvSpPr>
        <dsp:cNvPr id="0" name=""/>
        <dsp:cNvSpPr/>
      </dsp:nvSpPr>
      <dsp:spPr>
        <a:xfrm>
          <a:off x="3439856" y="159095"/>
          <a:ext cx="2033815" cy="620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Descriptive Form</a:t>
          </a:r>
        </a:p>
      </dsp:txBody>
      <dsp:txXfrm>
        <a:off x="3439856" y="159095"/>
        <a:ext cx="2033815" cy="620065"/>
      </dsp:txXfrm>
    </dsp:sp>
    <dsp:sp modelId="{64437B46-8068-44BC-8DAC-0802E2476794}">
      <dsp:nvSpPr>
        <dsp:cNvPr id="0" name=""/>
        <dsp:cNvSpPr/>
      </dsp:nvSpPr>
      <dsp:spPr>
        <a:xfrm>
          <a:off x="3439856" y="934178"/>
          <a:ext cx="2033815" cy="620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Regular Expression</a:t>
          </a:r>
        </a:p>
      </dsp:txBody>
      <dsp:txXfrm>
        <a:off x="3439856" y="934178"/>
        <a:ext cx="2033815" cy="620065"/>
      </dsp:txXfrm>
    </dsp:sp>
    <dsp:sp modelId="{719AF8EC-9838-41BE-B556-B79C10FE0EFC}">
      <dsp:nvSpPr>
        <dsp:cNvPr id="0" name=""/>
        <dsp:cNvSpPr/>
      </dsp:nvSpPr>
      <dsp:spPr>
        <a:xfrm>
          <a:off x="3439856" y="1709260"/>
          <a:ext cx="2033815" cy="620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Finite State Automata</a:t>
          </a:r>
        </a:p>
      </dsp:txBody>
      <dsp:txXfrm>
        <a:off x="3439856" y="1709260"/>
        <a:ext cx="2033815" cy="620065"/>
      </dsp:txXfrm>
    </dsp:sp>
    <dsp:sp modelId="{2300E158-70C8-4108-8213-205044CD7421}">
      <dsp:nvSpPr>
        <dsp:cNvPr id="0" name=""/>
        <dsp:cNvSpPr/>
      </dsp:nvSpPr>
      <dsp:spPr>
        <a:xfrm>
          <a:off x="3439856" y="2484342"/>
          <a:ext cx="2033815" cy="620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Context Free Grammar</a:t>
          </a:r>
        </a:p>
      </dsp:txBody>
      <dsp:txXfrm>
        <a:off x="3439856" y="2484342"/>
        <a:ext cx="2033815" cy="62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B7CDF2-B118-46C5-9FE7-B31F488D6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188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D6C63-345E-453A-B0E2-E0C2D8C7655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90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84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48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52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28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72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5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8E2C80-A3DB-4802-8CCF-427A500D62A5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969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DED39C6-89E9-4A7E-AB80-2918121F3D98}" type="slidenum">
              <a:rPr lang="en-US" altLang="en-US" sz="1200">
                <a:cs typeface="Arial" panose="020B0604020202020204" pitchFamily="34" charset="0"/>
              </a:rPr>
              <a:pPr algn="r"/>
              <a:t>16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1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4703DF-5367-49F9-8A85-CE453852076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17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EE1D50D-8E26-4D38-9DF9-27EC68F850E2}" type="slidenum">
              <a:rPr lang="en-US" altLang="en-US" sz="1200">
                <a:cs typeface="Arial" panose="020B0604020202020204" pitchFamily="34" charset="0"/>
              </a:rPr>
              <a:pPr algn="r"/>
              <a:t>18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0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63D7AB-B934-4573-9061-95F482BEC67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37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EC7FD65-0026-4B0B-95E0-EC0392E22707}" type="slidenum">
              <a:rPr lang="en-US" altLang="en-US" sz="1200">
                <a:cs typeface="Arial" panose="020B0604020202020204" pitchFamily="34" charset="0"/>
              </a:rPr>
              <a:pPr algn="r"/>
              <a:t>20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96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7A921B-50FD-4CEF-8021-25A190C9A91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916A127-E1B5-48FA-A986-8AA0E5E647C9}" type="slidenum">
              <a:rPr lang="en-US" altLang="en-US" sz="1200">
                <a:cs typeface="Arial" panose="020B0604020202020204" pitchFamily="34" charset="0"/>
              </a:rPr>
              <a:pPr algn="r"/>
              <a:t>21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5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B72154-DB30-4704-A795-ECD622B2723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022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923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B3055E-C73E-4D52-B31E-86126E7663E8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DBA76A6-507D-4947-930D-8423E9EE075A}" type="slidenum">
              <a:rPr lang="en-US" altLang="en-US" sz="1200">
                <a:cs typeface="Arial" panose="020B0604020202020204" pitchFamily="34" charset="0"/>
              </a:rPr>
              <a:pPr algn="r"/>
              <a:t>23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8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B3055E-C73E-4D52-B31E-86126E7663E8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DBA76A6-507D-4947-930D-8423E9EE075A}" type="slidenum">
              <a:rPr lang="en-US" altLang="en-US" sz="1200">
                <a:cs typeface="Arial" panose="020B0604020202020204" pitchFamily="34" charset="0"/>
              </a:rPr>
              <a:pPr algn="r"/>
              <a:t>26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9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EF0F8C-8749-4F51-B77B-504FFEAFEC09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40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93EE182-E4E4-4109-A6BB-FFE185A53C0D}" type="slidenum">
              <a:rPr lang="en-US" altLang="en-US" sz="1200">
                <a:cs typeface="Arial" panose="020B0604020202020204" pitchFamily="34" charset="0"/>
              </a:rPr>
              <a:pPr algn="r"/>
              <a:t>27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5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111207-0C94-4DF8-A169-8AECA6211224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81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F8CB706-B437-4A0B-A692-A04BF67A1B24}" type="slidenum">
              <a:rPr lang="en-US" altLang="en-US" sz="1200">
                <a:cs typeface="Arial" panose="020B0604020202020204" pitchFamily="34" charset="0"/>
              </a:rPr>
              <a:pPr algn="r"/>
              <a:t>28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00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142EF0-3F61-4930-8F87-C0C4B7F0CEF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01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9E7FB3D-8C94-441B-9F7A-D333275E0411}" type="slidenum">
              <a:rPr lang="en-US" altLang="en-US" sz="1200">
                <a:cs typeface="Arial" panose="020B0604020202020204" pitchFamily="34" charset="0"/>
              </a:rPr>
              <a:pPr algn="r"/>
              <a:t>29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68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BD4B1-07BF-417F-8B6D-CCE0D46CF599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22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9D7EDC0-DA1C-4860-9267-B5452E891B24}" type="slidenum">
              <a:rPr lang="en-US" altLang="en-US" sz="1200">
                <a:cs typeface="Arial" panose="020B0604020202020204" pitchFamily="34" charset="0"/>
              </a:rPr>
              <a:pPr algn="r"/>
              <a:t>30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44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C50147-E899-42EA-B933-1C879230800B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FC93A5C-9A16-48D4-B7C7-300F20977698}" type="slidenum">
              <a:rPr lang="en-US" altLang="en-US" sz="1200">
                <a:cs typeface="Arial" panose="020B0604020202020204" pitchFamily="34" charset="0"/>
              </a:rPr>
              <a:pPr algn="r"/>
              <a:t>31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92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C389-1B92-4C8E-A973-C40CA0B89CC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127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C389-1B92-4C8E-A973-C40CA0B89CC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6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283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525B39-53A9-4BC0-B3D6-E4B9415D76A9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7F6F469-7294-4C9E-B46D-D0035B08CAE4}" type="slidenum">
              <a:rPr lang="en-US" altLang="en-US" sz="1200">
                <a:cs typeface="Arial" panose="020B0604020202020204" pitchFamily="34" charset="0"/>
              </a:rPr>
              <a:pPr algn="r"/>
              <a:t>34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39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9CCC3C-E928-407D-937F-65F69FF6025C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8672AC2-F8CF-4CCE-A3D1-2B165DF3D283}" type="slidenum">
              <a:rPr lang="en-US" altLang="en-US" sz="1200">
                <a:cs typeface="Arial" panose="020B0604020202020204" pitchFamily="34" charset="0"/>
              </a:rPr>
              <a:pPr algn="r"/>
              <a:t>35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909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C5944-E8A5-422F-8883-3F9D45D9C80F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849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E2DB457-2E33-4FE6-9698-56BB60ECA70F}" type="slidenum">
              <a:rPr lang="en-US" altLang="en-US" sz="1200">
                <a:cs typeface="Arial" panose="020B0604020202020204" pitchFamily="34" charset="0"/>
              </a:rPr>
              <a:pPr algn="r"/>
              <a:t>36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95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681E9-64F0-4D9C-B373-FB7861AE31E0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870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74F9B3B-D636-41F9-B8F3-814F3394311B}" type="slidenum">
              <a:rPr lang="en-US" altLang="en-US" sz="1200">
                <a:cs typeface="Arial" panose="020B0604020202020204" pitchFamily="34" charset="0"/>
              </a:rPr>
              <a:pPr algn="r"/>
              <a:t>37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44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CEAD86-323A-456C-A34A-91624F78DE57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890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7FA8BF0-BE21-42F8-AAA9-89328A017B7F}" type="slidenum">
              <a:rPr lang="en-US" altLang="en-US" sz="1200">
                <a:cs typeface="Arial" panose="020B0604020202020204" pitchFamily="34" charset="0"/>
              </a:rPr>
              <a:pPr algn="r"/>
              <a:t>38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12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FEA4F1-E88D-43AD-B9C8-66336DD3F88B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911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7118422-A388-42AF-9D13-DB9F4D2B55C2}" type="slidenum">
              <a:rPr lang="en-US" altLang="en-US" sz="1200">
                <a:cs typeface="Arial" panose="020B0604020202020204" pitchFamily="34" charset="0"/>
              </a:rPr>
              <a:pPr algn="r"/>
              <a:t>39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3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50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54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258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80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165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7CDF2-B118-46C5-9FE7-B31F488D6C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99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04E5C6-CD90-4BEC-9171-E6D85061B9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75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F4A8E-9E7D-46CF-9F2E-4954E6CED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27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E0A7-6F7F-43C1-8661-FC5F23321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0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8F2F-DA67-4E7B-ADC1-6EA9D11D4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5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F0881-EA30-47BF-B07D-3AFCD7E5F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86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13E25-18ED-409D-B569-3162051A4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68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C0AF0-4E15-495A-8BBA-8AC811E6C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79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2992C-7BD8-45FD-BB14-B41BE9628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34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34F9C-5C62-4F79-80B2-9A569C97E3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7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19638-4396-4EF9-89C4-A5E295C4F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86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0FF66-05E9-4237-9112-ED99D59FC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49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Oct 1, 2015</a:t>
            </a: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14A9F9B-A818-41FC-98D0-CB8AB22CB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0" r:id="rId2"/>
    <p:sldLayoutId id="2147483955" r:id="rId3"/>
    <p:sldLayoutId id="2147483956" r:id="rId4"/>
    <p:sldLayoutId id="2147483957" r:id="rId5"/>
    <p:sldLayoutId id="2147483958" r:id="rId6"/>
    <p:sldLayoutId id="2147483951" r:id="rId7"/>
    <p:sldLayoutId id="2147483959" r:id="rId8"/>
    <p:sldLayoutId id="2147483960" r:id="rId9"/>
    <p:sldLayoutId id="2147483952" r:id="rId10"/>
    <p:sldLayoutId id="21474839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Theory of Automata</a:t>
            </a:r>
            <a:br>
              <a:rPr lang="en-US" dirty="0"/>
            </a:br>
            <a:r>
              <a:rPr lang="en-US" dirty="0"/>
              <a:t> Context Free Grammars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726" y="2438400"/>
            <a:ext cx="8229600" cy="1143000"/>
          </a:xfrm>
        </p:spPr>
        <p:txBody>
          <a:bodyPr/>
          <a:lstStyle/>
          <a:p>
            <a:r>
              <a:rPr lang="en-US" dirty="0"/>
              <a:t>CFG for Regular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A8F2F-DA67-4E7B-ADC1-6EA9D11D4EB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81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R.E to CFG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4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Regular</a:t>
                      </a:r>
                      <a:r>
                        <a:rPr lang="en-US" sz="1400" baseline="0" dirty="0"/>
                        <a:t> Expression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Context Free Grammar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400" dirty="0"/>
                        <a:t>R.E= 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→ a</a:t>
                      </a:r>
                    </a:p>
                    <a:p>
                      <a:r>
                        <a:rPr lang="en-US" sz="1400" dirty="0"/>
                        <a:t>Where</a:t>
                      </a:r>
                    </a:p>
                    <a:p>
                      <a:r>
                        <a:rPr lang="en-US" sz="1400" dirty="0"/>
                        <a:t>V={S}</a:t>
                      </a:r>
                      <a:r>
                        <a:rPr lang="en-US" sz="1400" baseline="0" dirty="0"/>
                        <a:t> ; </a:t>
                      </a:r>
                      <a:r>
                        <a:rPr lang="en-US" sz="1400" dirty="0"/>
                        <a:t>T={a}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G=({S}</a:t>
                      </a:r>
                      <a:r>
                        <a:rPr lang="en-US" sz="1400" baseline="0" dirty="0"/>
                        <a:t> , </a:t>
                      </a:r>
                      <a:r>
                        <a:rPr lang="en-US" sz="1400" dirty="0"/>
                        <a:t>{a} , {S → a},S)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400" dirty="0"/>
                        <a:t>R.E=</a:t>
                      </a:r>
                      <a:r>
                        <a:rPr lang="en-US" sz="1400" baseline="0" dirty="0"/>
                        <a:t>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→ 1</a:t>
                      </a:r>
                    </a:p>
                    <a:p>
                      <a:r>
                        <a:rPr lang="en-US" sz="1400" dirty="0"/>
                        <a:t>Where</a:t>
                      </a:r>
                    </a:p>
                    <a:p>
                      <a:r>
                        <a:rPr lang="en-US" sz="1400" dirty="0"/>
                        <a:t>V={S}</a:t>
                      </a:r>
                      <a:r>
                        <a:rPr lang="en-US" sz="1400" baseline="0" dirty="0"/>
                        <a:t> ; </a:t>
                      </a:r>
                      <a:r>
                        <a:rPr lang="en-US" sz="1400" dirty="0"/>
                        <a:t>T={1}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G=({S}</a:t>
                      </a:r>
                      <a:r>
                        <a:rPr lang="en-US" sz="1400" baseline="0" dirty="0"/>
                        <a:t> , </a:t>
                      </a:r>
                      <a:r>
                        <a:rPr lang="en-US" sz="1400" dirty="0"/>
                        <a:t>{1} , {S → 1},S)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400" dirty="0"/>
                        <a:t>R.E</a:t>
                      </a:r>
                      <a:r>
                        <a:rPr lang="en-US" sz="1400" baseline="0" dirty="0"/>
                        <a:t> =  </a:t>
                      </a:r>
                      <a:r>
                        <a:rPr lang="el-GR" sz="1400" baseline="0" dirty="0"/>
                        <a:t>ᴧ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→ </a:t>
                      </a:r>
                      <a:r>
                        <a:rPr lang="el-GR" sz="1400" baseline="0" dirty="0"/>
                        <a:t>ᴧ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Where</a:t>
                      </a:r>
                    </a:p>
                    <a:p>
                      <a:r>
                        <a:rPr lang="en-US" sz="1400" dirty="0"/>
                        <a:t>V={S}</a:t>
                      </a:r>
                      <a:r>
                        <a:rPr lang="en-US" sz="1400" baseline="0" dirty="0"/>
                        <a:t> ; </a:t>
                      </a:r>
                      <a:r>
                        <a:rPr lang="en-US" sz="1400" dirty="0"/>
                        <a:t>T={}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G=({S}</a:t>
                      </a:r>
                      <a:r>
                        <a:rPr lang="en-US" sz="1400" baseline="0" dirty="0"/>
                        <a:t> , </a:t>
                      </a:r>
                      <a:r>
                        <a:rPr lang="en-US" sz="1400" dirty="0"/>
                        <a:t>{} , {S → ^},S)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39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81138"/>
            <a:ext cx="8839200" cy="5148262"/>
          </a:xfrm>
        </p:spPr>
        <p:txBody>
          <a:bodyPr/>
          <a:lstStyle/>
          <a:p>
            <a:r>
              <a:rPr lang="en-US" sz="2800" dirty="0"/>
              <a:t>Disjunction Symbol |</a:t>
            </a:r>
            <a:endParaRPr lang="en-US" dirty="0"/>
          </a:p>
          <a:p>
            <a:pPr lvl="1"/>
            <a:r>
              <a:rPr lang="en-US" sz="2000" dirty="0"/>
              <a:t>Union/OR is represented by ( | ) symbol</a:t>
            </a:r>
          </a:p>
          <a:p>
            <a:pPr lvl="1"/>
            <a:r>
              <a:rPr lang="en-US" altLang="en-US" sz="2000" dirty="0"/>
              <a:t>combines all the productions that have the same left side.</a:t>
            </a:r>
          </a:p>
          <a:p>
            <a:pPr lvl="1"/>
            <a:r>
              <a:rPr lang="en-US" altLang="en-US" sz="2000" dirty="0"/>
              <a:t>For example, the CFG</a:t>
            </a:r>
          </a:p>
          <a:p>
            <a:pPr marL="1076325" lvl="2" indent="-381000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Prod 1 </a:t>
            </a:r>
            <a:r>
              <a:rPr lang="en-US" altLang="en-US" sz="2000" i="1" dirty="0"/>
              <a:t>S → </a:t>
            </a:r>
            <a:r>
              <a:rPr lang="en-US" altLang="en-US" sz="2000" i="1" dirty="0" err="1"/>
              <a:t>Xa</a:t>
            </a:r>
            <a:endParaRPr lang="en-US" altLang="en-US" sz="2000" i="1" dirty="0"/>
          </a:p>
          <a:p>
            <a:pPr marL="1076325" lvl="2" indent="-381000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Prod 2 </a:t>
            </a:r>
            <a:r>
              <a:rPr lang="en-US" altLang="en-US" sz="2000" i="1" dirty="0"/>
              <a:t>X → </a:t>
            </a:r>
            <a:r>
              <a:rPr lang="en-US" altLang="en-US" sz="2000" i="1" dirty="0" err="1"/>
              <a:t>aX</a:t>
            </a:r>
            <a:endParaRPr lang="en-US" altLang="en-US" sz="2000" i="1" dirty="0"/>
          </a:p>
          <a:p>
            <a:pPr marL="1076325" lvl="2" indent="-381000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Prod 3 </a:t>
            </a:r>
            <a:r>
              <a:rPr lang="en-US" altLang="en-US" sz="2000" i="1" dirty="0"/>
              <a:t>X → </a:t>
            </a:r>
            <a:r>
              <a:rPr lang="en-US" altLang="en-US" sz="2000" i="1" dirty="0" err="1"/>
              <a:t>bX</a:t>
            </a:r>
            <a:endParaRPr lang="en-US" altLang="en-US" sz="2000" i="1" dirty="0"/>
          </a:p>
          <a:p>
            <a:pPr marL="1076325" lvl="2" indent="-381000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Prod 4 </a:t>
            </a:r>
            <a:r>
              <a:rPr lang="en-US" altLang="en-US" sz="2000" i="1" dirty="0"/>
              <a:t>X → </a:t>
            </a:r>
            <a:r>
              <a:rPr lang="el-GR" altLang="en-US" sz="2000" i="1" dirty="0"/>
              <a:t>Λ</a:t>
            </a:r>
            <a:r>
              <a:rPr lang="en-US" altLang="en-US" sz="2000" i="1" dirty="0"/>
              <a:t> </a:t>
            </a:r>
          </a:p>
          <a:p>
            <a:pPr marL="457200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   can be written more compactly as</a:t>
            </a:r>
          </a:p>
          <a:p>
            <a:pPr marL="838200" lvl="1" indent="-381000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Prod 1 	</a:t>
            </a:r>
            <a:r>
              <a:rPr lang="en-US" altLang="en-US" sz="2000" i="1" dirty="0"/>
              <a:t>S → </a:t>
            </a:r>
            <a:r>
              <a:rPr lang="en-US" altLang="en-US" sz="2000" i="1" dirty="0" err="1"/>
              <a:t>Xa</a:t>
            </a:r>
            <a:endParaRPr lang="en-US" altLang="en-US" sz="2000" i="1" dirty="0"/>
          </a:p>
          <a:p>
            <a:pPr marL="838200" lvl="1" indent="-381000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Prod 2 	</a:t>
            </a:r>
            <a:r>
              <a:rPr lang="en-US" altLang="en-US" sz="2000" i="1" dirty="0"/>
              <a:t>X → </a:t>
            </a:r>
            <a:r>
              <a:rPr lang="en-US" altLang="en-US" sz="2000" i="1" dirty="0" err="1"/>
              <a:t>aX|bX</a:t>
            </a:r>
            <a:r>
              <a:rPr lang="en-US" altLang="en-US" sz="2000" i="1" dirty="0"/>
              <a:t>|</a:t>
            </a:r>
            <a:r>
              <a:rPr lang="el-GR" altLang="en-US" sz="2000" i="1" dirty="0"/>
              <a:t>Λ</a:t>
            </a:r>
            <a:endParaRPr lang="en-US" sz="2000" dirty="0"/>
          </a:p>
          <a:p>
            <a:r>
              <a:rPr lang="en-US" dirty="0"/>
              <a:t>Concatenation is represented by ( . )</a:t>
            </a:r>
          </a:p>
        </p:txBody>
      </p:sp>
    </p:spTree>
    <p:extLst>
      <p:ext uri="{BB962C8B-B14F-4D97-AF65-F5344CB8AC3E}">
        <p14:creationId xmlns:p14="http://schemas.microsoft.com/office/powerpoint/2010/main" val="318106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R.E to CFG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R.E= a+b</a:t>
            </a:r>
          </a:p>
          <a:p>
            <a:pPr marL="0" indent="0">
              <a:buNone/>
            </a:pPr>
            <a:r>
              <a:rPr lang="en-US" dirty="0"/>
              <a:t>Production =</a:t>
            </a:r>
          </a:p>
          <a:p>
            <a:pPr marL="0" indent="0">
              <a:buNone/>
            </a:pPr>
            <a:r>
              <a:rPr lang="en-US" dirty="0"/>
              <a:t>S → a |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S → a</a:t>
            </a:r>
          </a:p>
          <a:p>
            <a:pPr marL="0" indent="0">
              <a:buNone/>
            </a:pPr>
            <a:r>
              <a:rPr lang="en-US" dirty="0"/>
              <a:t>S →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S → X | Y</a:t>
            </a:r>
          </a:p>
          <a:p>
            <a:pPr marL="0" indent="0">
              <a:buNone/>
            </a:pPr>
            <a:r>
              <a:rPr lang="en-US" dirty="0"/>
              <a:t>X → a</a:t>
            </a:r>
          </a:p>
          <a:p>
            <a:pPr marL="0" indent="0">
              <a:buNone/>
            </a:pPr>
            <a:r>
              <a:rPr lang="en-US" dirty="0"/>
              <a:t>Y →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R.E= (a+b)(a+b)(a+b)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Note: </a:t>
            </a:r>
            <a:r>
              <a:rPr lang="en-US" dirty="0"/>
              <a:t>At top level, it is concatenation of three pieces; and each piece is or of two parts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Production =</a:t>
            </a:r>
          </a:p>
          <a:p>
            <a:pPr marL="0" indent="0">
              <a:buNone/>
            </a:pPr>
            <a:r>
              <a:rPr lang="en-US" dirty="0"/>
              <a:t>S → YYY</a:t>
            </a:r>
          </a:p>
          <a:p>
            <a:pPr marL="0" indent="0">
              <a:buNone/>
            </a:pPr>
            <a:r>
              <a:rPr lang="en-US" dirty="0"/>
              <a:t>Y → a |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S → YYY</a:t>
            </a:r>
          </a:p>
          <a:p>
            <a:pPr marL="0" indent="0">
              <a:buNone/>
            </a:pPr>
            <a:r>
              <a:rPr lang="en-US" dirty="0"/>
              <a:t>Y → A | B</a:t>
            </a:r>
          </a:p>
          <a:p>
            <a:pPr marL="0" indent="0">
              <a:buNone/>
            </a:pPr>
            <a:r>
              <a:rPr lang="en-US" dirty="0"/>
              <a:t>A → a</a:t>
            </a:r>
          </a:p>
          <a:p>
            <a:pPr marL="0" indent="0">
              <a:buNone/>
            </a:pPr>
            <a:r>
              <a:rPr lang="en-US" dirty="0"/>
              <a:t>B→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R.E to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R.E= (a+b)+ab</a:t>
            </a:r>
          </a:p>
          <a:p>
            <a:pPr marL="0" indent="0">
              <a:buNone/>
            </a:pPr>
            <a:r>
              <a:rPr lang="en-US" dirty="0"/>
              <a:t>Production =</a:t>
            </a:r>
          </a:p>
          <a:p>
            <a:pPr marL="0" indent="0">
              <a:buNone/>
            </a:pPr>
            <a:r>
              <a:rPr lang="en-US" dirty="0"/>
              <a:t>S → X | </a:t>
            </a:r>
            <a:r>
              <a:rPr lang="en-US" dirty="0" smtClean="0"/>
              <a:t>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→ a | b</a:t>
            </a:r>
          </a:p>
          <a:p>
            <a:pPr marL="0" indent="0">
              <a:buNone/>
            </a:pPr>
            <a:r>
              <a:rPr lang="en-US" dirty="0"/>
              <a:t>Y →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G=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 {S,X,Y} , {</a:t>
            </a:r>
            <a:r>
              <a:rPr lang="en-US" dirty="0" err="1"/>
              <a:t>a,b</a:t>
            </a:r>
            <a:r>
              <a:rPr lang="en-US" dirty="0"/>
              <a:t>} , {S → X | Y ,X → a | b , Y → ab }, 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R.E= (</a:t>
            </a:r>
            <a:r>
              <a:rPr lang="en-US" dirty="0" err="1">
                <a:solidFill>
                  <a:schemeClr val="tx2"/>
                </a:solidFill>
              </a:rPr>
              <a:t>a+b</a:t>
            </a:r>
            <a:r>
              <a:rPr lang="en-US" dirty="0">
                <a:solidFill>
                  <a:schemeClr val="tx2"/>
                </a:solidFill>
              </a:rPr>
              <a:t>)a + </a:t>
            </a:r>
            <a:r>
              <a:rPr lang="en-US" dirty="0" err="1">
                <a:solidFill>
                  <a:schemeClr val="tx2"/>
                </a:solidFill>
              </a:rPr>
              <a:t>ab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Production =</a:t>
            </a:r>
          </a:p>
          <a:p>
            <a:pPr marL="0" indent="0">
              <a:buNone/>
            </a:pPr>
            <a:r>
              <a:rPr lang="en-US" dirty="0"/>
              <a:t>S → X | </a:t>
            </a:r>
            <a:r>
              <a:rPr lang="en-US" dirty="0" smtClean="0"/>
              <a:t>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→ Z.A  </a:t>
            </a:r>
          </a:p>
          <a:p>
            <a:pPr marL="0" indent="0">
              <a:buNone/>
            </a:pPr>
            <a:r>
              <a:rPr lang="en-US" dirty="0"/>
              <a:t>Z → a | b</a:t>
            </a:r>
          </a:p>
          <a:p>
            <a:pPr marL="0" indent="0">
              <a:buNone/>
            </a:pPr>
            <a:r>
              <a:rPr lang="en-US" dirty="0"/>
              <a:t>A → a</a:t>
            </a:r>
          </a:p>
          <a:p>
            <a:pPr marL="0" indent="0">
              <a:buNone/>
            </a:pPr>
            <a:r>
              <a:rPr lang="en-US" dirty="0"/>
              <a:t>Y →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G=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 {S,X,Y,Z,A} , {</a:t>
            </a:r>
            <a:r>
              <a:rPr lang="en-US" dirty="0" err="1"/>
              <a:t>a,b</a:t>
            </a:r>
            <a:r>
              <a:rPr lang="en-US" dirty="0"/>
              <a:t>} , {S → X | Y ,X → Z.A ,Z → a | b ,A → a , Y → ab }, 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6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R.E= (a+b)(</a:t>
            </a:r>
            <a:r>
              <a:rPr lang="en-US" dirty="0" err="1">
                <a:solidFill>
                  <a:schemeClr val="tx2"/>
                </a:solidFill>
              </a:rPr>
              <a:t>aa+bb</a:t>
            </a:r>
            <a:r>
              <a:rPr lang="en-US" dirty="0">
                <a:solidFill>
                  <a:schemeClr val="tx2"/>
                </a:solidFill>
              </a:rPr>
              <a:t>)(a+b)</a:t>
            </a:r>
          </a:p>
          <a:p>
            <a:pPr marL="0" indent="0">
              <a:buNone/>
            </a:pPr>
            <a:r>
              <a:rPr lang="en-US" dirty="0"/>
              <a:t>Production =</a:t>
            </a:r>
          </a:p>
          <a:p>
            <a:pPr marL="0" indent="0">
              <a:buNone/>
            </a:pPr>
            <a:r>
              <a:rPr lang="en-US" dirty="0"/>
              <a:t>S → X YX</a:t>
            </a:r>
          </a:p>
          <a:p>
            <a:pPr marL="0" indent="0">
              <a:buNone/>
            </a:pPr>
            <a:r>
              <a:rPr lang="en-US" dirty="0"/>
              <a:t>X → A| B       </a:t>
            </a: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→ AA | </a:t>
            </a:r>
            <a:r>
              <a:rPr lang="en-US" dirty="0" smtClean="0"/>
              <a:t>BB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→ a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r>
              <a:rPr lang="en-US" dirty="0"/>
              <a:t>G=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 {S,X,Y,A,B} , {</a:t>
            </a:r>
            <a:r>
              <a:rPr lang="en-US" dirty="0" err="1"/>
              <a:t>a,b</a:t>
            </a:r>
            <a:r>
              <a:rPr lang="en-US" dirty="0"/>
              <a:t>} , {S → X YX , X → A| B , Y → AA | BB , A → a , B → b }, 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R.E to CFG</a:t>
            </a:r>
          </a:p>
        </p:txBody>
      </p:sp>
    </p:spTree>
    <p:extLst>
      <p:ext uri="{BB962C8B-B14F-4D97-AF65-F5344CB8AC3E}">
        <p14:creationId xmlns:p14="http://schemas.microsoft.com/office/powerpoint/2010/main" val="243662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/>
              <a:t>Example R.E= </a:t>
            </a:r>
            <a:r>
              <a:rPr lang="en-US" altLang="en-US" sz="4000" dirty="0"/>
              <a:t>a*</a:t>
            </a:r>
            <a:endParaRPr lang="en-US" sz="3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200" dirty="0"/>
              <a:t>Let the only terminal be </a:t>
            </a:r>
            <a:r>
              <a:rPr lang="en-US" altLang="en-US" sz="2200" i="1" dirty="0"/>
              <a:t>a</a:t>
            </a:r>
            <a:r>
              <a:rPr lang="en-US" altLang="en-US" sz="2200" dirty="0"/>
              <a:t> and the productions be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200" dirty="0"/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Prod1 S → </a:t>
            </a:r>
            <a:r>
              <a:rPr lang="en-US" altLang="en-US" sz="1800" dirty="0" err="1"/>
              <a:t>aS</a:t>
            </a:r>
            <a:endParaRPr lang="en-US" altLang="en-US" sz="1800" dirty="0"/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Prod2 S → </a:t>
            </a:r>
            <a:r>
              <a:rPr lang="el-GR" altLang="en-US" sz="1800" dirty="0">
                <a:cs typeface="Arial" panose="020B0604020202020204" pitchFamily="34" charset="0"/>
              </a:rPr>
              <a:t>Λ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l-GR" altLang="en-US" sz="18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 dirty="0"/>
              <a:t>If we apply Prod 1 six times and then apply Prod 2, we generate the following: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200" dirty="0"/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S </a:t>
            </a: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aaaaS</a:t>
            </a:r>
            <a:endParaRPr lang="en-US" altLang="en-US" sz="1800" dirty="0"/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aaaaaS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aaaaaaS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Wingdings" panose="05000000000000000000" pitchFamily="2" charset="2"/>
              </a:rPr>
              <a:t>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aaaaaa</a:t>
            </a:r>
            <a:r>
              <a:rPr lang="el-GR" altLang="en-US" sz="1800" dirty="0">
                <a:cs typeface="Arial" panose="020B0604020202020204" pitchFamily="34" charset="0"/>
              </a:rPr>
              <a:t>Λ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aaaaaa</a:t>
            </a:r>
            <a:endParaRPr lang="en-US" altLang="en-US" sz="1800" dirty="0"/>
          </a:p>
          <a:p>
            <a:pPr marL="109537" indent="0" algn="just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marL="109537" indent="0" algn="just" eaLnBrk="1" hangingPunct="1">
              <a:lnSpc>
                <a:spcPct val="80000"/>
              </a:lnSpc>
              <a:buNone/>
            </a:pPr>
            <a:endParaRPr lang="en-US" altLang="en-US" sz="2200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 dirty="0"/>
              <a:t>Note: the symbol “→” means “can be replaced by”, whereas the symbol “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” means “can develop to”.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200" dirty="0"/>
          </a:p>
          <a:p>
            <a:pPr algn="just" eaLnBrk="1" hangingPunct="1">
              <a:lnSpc>
                <a:spcPct val="80000"/>
              </a:lnSpc>
            </a:pPr>
            <a:endParaRPr lang="en-US" altLang="en-US" sz="2200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6C729C-C7DD-4CBC-AF73-B205E3B8790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575050-B562-4198-BAE5-39B3631C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en-US" smtClean="0"/>
              <a:t>={ </a:t>
            </a:r>
            <a:r>
              <a:rPr lang="en-US" dirty="0"/>
              <a:t>a, aa,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</a:t>
            </a:r>
            <a:r>
              <a:rPr lang="en-US" dirty="0"/>
              <a:t>, …}</a:t>
            </a:r>
          </a:p>
          <a:p>
            <a:r>
              <a:rPr lang="en-US" altLang="en-US" sz="2800" dirty="0"/>
              <a:t>S → a | </a:t>
            </a:r>
            <a:r>
              <a:rPr lang="en-US" altLang="en-US" sz="2800" dirty="0" err="1"/>
              <a:t>aS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sz="2800" dirty="0" err="1"/>
              <a:t>Eg</a:t>
            </a:r>
            <a:r>
              <a:rPr lang="en-US" sz="2800" dirty="0"/>
              <a:t>) string = </a:t>
            </a:r>
            <a:r>
              <a:rPr lang="en-US" sz="2800" dirty="0" err="1">
                <a:solidFill>
                  <a:srgbClr val="C00000"/>
                </a:solidFill>
              </a:rPr>
              <a:t>aaaa</a:t>
            </a:r>
            <a:r>
              <a:rPr lang="en-US" sz="2800" dirty="0">
                <a:solidFill>
                  <a:srgbClr val="FF0000"/>
                </a:solidFill>
              </a:rPr>
              <a:t>       </a:t>
            </a:r>
          </a:p>
          <a:p>
            <a:pPr marL="109537" indent="0">
              <a:buNone/>
            </a:pPr>
            <a:r>
              <a:rPr lang="en-US" sz="2800" dirty="0"/>
              <a:t>Derivation                  </a:t>
            </a:r>
          </a:p>
          <a:p>
            <a:pPr marL="109537" indent="0">
              <a:buNone/>
            </a:pPr>
            <a:r>
              <a:rPr lang="en-US" altLang="en-US" sz="2800" dirty="0"/>
              <a:t>S → </a:t>
            </a:r>
            <a:r>
              <a:rPr lang="en-US" altLang="en-US" sz="2800" dirty="0" err="1"/>
              <a:t>aS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altLang="en-US" sz="2800" dirty="0"/>
              <a:t>S → </a:t>
            </a:r>
            <a:r>
              <a:rPr lang="en-US" altLang="en-US" sz="2800" dirty="0" err="1"/>
              <a:t>aaS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altLang="en-US" sz="2800" dirty="0"/>
              <a:t>S → </a:t>
            </a:r>
            <a:r>
              <a:rPr lang="en-US" altLang="en-US" sz="2800" dirty="0" err="1"/>
              <a:t>aaaS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altLang="en-US" sz="2800" dirty="0"/>
              <a:t>S → </a:t>
            </a:r>
            <a:r>
              <a:rPr lang="en-US" altLang="en-US" sz="2800" dirty="0" err="1" smtClean="0"/>
              <a:t>aaaa</a:t>
            </a:r>
            <a:endParaRPr lang="en-US" altLang="en-US" sz="2800" dirty="0"/>
          </a:p>
          <a:p>
            <a:pPr marL="109537" indent="0">
              <a:buNone/>
            </a:pPr>
            <a:endParaRPr lang="en-US" altLang="en-US" sz="2800" dirty="0"/>
          </a:p>
          <a:p>
            <a:pPr marL="109537" indent="0">
              <a:buNone/>
            </a:pPr>
            <a:endParaRPr lang="en-US" altLang="en-US" sz="2800" dirty="0"/>
          </a:p>
          <a:p>
            <a:pPr marL="109537" indent="0">
              <a:buNone/>
            </a:pPr>
            <a:endParaRPr lang="en-US" altLang="en-US" sz="2800" dirty="0"/>
          </a:p>
          <a:p>
            <a:pPr marL="109537" indent="0">
              <a:buNone/>
            </a:pPr>
            <a:endParaRPr lang="en-US" sz="2800" dirty="0"/>
          </a:p>
          <a:p>
            <a:pPr marL="109537" indent="0">
              <a:buNone/>
            </a:pP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en-US" sz="2800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endParaRPr lang="en-US" altLang="en-US" sz="2800" dirty="0"/>
          </a:p>
          <a:p>
            <a:pPr marL="109537" indent="0">
              <a:buNone/>
            </a:pPr>
            <a:endParaRPr lang="en-US" altLang="en-US" sz="2800" dirty="0"/>
          </a:p>
          <a:p>
            <a:pPr marL="109537" indent="0">
              <a:buNone/>
            </a:pPr>
            <a:endParaRPr lang="en-US" sz="2800" dirty="0"/>
          </a:p>
          <a:p>
            <a:pPr marL="109537" indent="0">
              <a:buNone/>
            </a:pPr>
            <a:endParaRPr lang="en-US" sz="2800" dirty="0"/>
          </a:p>
          <a:p>
            <a:pPr marL="109537" indent="0">
              <a:buNone/>
            </a:pPr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7F11C63-2532-4BCA-8011-C61DB79C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Example R.E= </a:t>
            </a:r>
            <a:r>
              <a:rPr lang="en-US" sz="4400" dirty="0" err="1"/>
              <a:t>a.</a:t>
            </a:r>
            <a:r>
              <a:rPr lang="en-US" altLang="en-US" sz="4400" dirty="0" err="1"/>
              <a:t>a</a:t>
            </a:r>
            <a:r>
              <a:rPr lang="en-US" altLang="en-US" sz="4400" dirty="0"/>
              <a:t>*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910B14C-55DA-4AAC-9467-522E8C9A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34F9C-5C62-4F79-80B2-9A569C97E34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3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R.E=</a:t>
            </a:r>
            <a:r>
              <a:rPr lang="en-US" altLang="en-US" sz="4400" dirty="0"/>
              <a:t>(a + b)*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dirty="0"/>
              <a:t>Let the terminals be a and b, the only non-terminal be S, and the productions be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Prod1 S → </a:t>
            </a:r>
            <a:r>
              <a:rPr lang="en-US" altLang="en-US" sz="2200" dirty="0" err="1"/>
              <a:t>aS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Prod2 S → </a:t>
            </a:r>
            <a:r>
              <a:rPr lang="en-US" altLang="en-US" sz="2200" dirty="0" err="1"/>
              <a:t>bS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Prod3 S → </a:t>
            </a:r>
            <a:r>
              <a:rPr lang="el-GR" altLang="en-US" sz="2200" dirty="0"/>
              <a:t>Λ</a:t>
            </a:r>
            <a:r>
              <a:rPr lang="en-US" altLang="en-US" sz="2200" dirty="0"/>
              <a:t> </a:t>
            </a:r>
          </a:p>
          <a:p>
            <a:pPr algn="just" eaLnBrk="1" hangingPunct="1"/>
            <a:r>
              <a:rPr lang="en-US" altLang="en-US" sz="2200" dirty="0"/>
              <a:t>The word </a:t>
            </a:r>
            <a:r>
              <a:rPr lang="en-US" altLang="en-US" sz="2200" i="1" dirty="0" err="1"/>
              <a:t>ab</a:t>
            </a:r>
            <a:r>
              <a:rPr lang="en-US" altLang="en-US" sz="2200" dirty="0"/>
              <a:t> can be generated by the derivation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aS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abS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ab</a:t>
            </a:r>
            <a:r>
              <a:rPr lang="el-GR" altLang="en-US" sz="2200" dirty="0"/>
              <a:t>Λ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ab</a:t>
            </a:r>
            <a:endParaRPr lang="en-US" altLang="en-US" sz="2200" dirty="0"/>
          </a:p>
          <a:p>
            <a:pPr algn="just" eaLnBrk="1" hangingPunct="1"/>
            <a:r>
              <a:rPr lang="en-US" altLang="en-US" sz="2200" dirty="0"/>
              <a:t>The word </a:t>
            </a:r>
            <a:r>
              <a:rPr lang="en-US" altLang="en-US" sz="2200" dirty="0" err="1"/>
              <a:t>baab</a:t>
            </a:r>
            <a:r>
              <a:rPr lang="en-US" altLang="en-US" sz="2200" dirty="0"/>
              <a:t> can be generated by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bS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baS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baaS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baabS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baab</a:t>
            </a:r>
            <a:r>
              <a:rPr lang="el-GR" altLang="en-US" sz="2200" dirty="0"/>
              <a:t>Λ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baab</a:t>
            </a:r>
            <a:endParaRPr lang="en-US" altLang="en-US" sz="2200" dirty="0"/>
          </a:p>
          <a:p>
            <a:pPr marL="109537" indent="0" algn="just" eaLnBrk="1" hangingPunct="1">
              <a:buNone/>
            </a:pPr>
            <a:endParaRPr lang="en-US" altLang="en-US" sz="2200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203726-00CE-46E4-AF04-1A68B4DF0FD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DBED24-68CF-4AB6-A3A2-2346AD05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en-US" sz="2800" dirty="0"/>
              <a:t>(a + b)^0= ^</a:t>
            </a:r>
          </a:p>
          <a:p>
            <a:pPr marL="109537" indent="0">
              <a:buNone/>
            </a:pPr>
            <a:r>
              <a:rPr lang="en-US" altLang="en-US" sz="2800" dirty="0"/>
              <a:t>(a + b)^1 = a + b</a:t>
            </a:r>
          </a:p>
          <a:p>
            <a:pPr marL="109537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a+b</a:t>
            </a:r>
            <a:r>
              <a:rPr lang="en-US" sz="2800" dirty="0"/>
              <a:t>)(</a:t>
            </a:r>
            <a:r>
              <a:rPr lang="en-US" sz="2800" dirty="0" err="1"/>
              <a:t>a+b</a:t>
            </a:r>
            <a:r>
              <a:rPr lang="en-US" sz="2800" dirty="0"/>
              <a:t>)= aa + </a:t>
            </a:r>
            <a:r>
              <a:rPr lang="en-US" sz="2800" dirty="0" err="1"/>
              <a:t>ab+ba+bb</a:t>
            </a:r>
            <a:endParaRPr lang="en-US" sz="2800" dirty="0"/>
          </a:p>
          <a:p>
            <a:pPr marL="109537" indent="0">
              <a:buNone/>
            </a:pPr>
            <a:r>
              <a:rPr lang="en-US" sz="2800" dirty="0"/>
              <a:t>S </a:t>
            </a:r>
            <a:r>
              <a:rPr lang="en-US" altLang="en-US" sz="2800" dirty="0"/>
              <a:t>→ a | b | </a:t>
            </a:r>
            <a:r>
              <a:rPr lang="en-US" altLang="en-US" sz="2800" dirty="0" err="1"/>
              <a:t>aS</a:t>
            </a:r>
            <a:r>
              <a:rPr lang="en-US" altLang="en-US" sz="2800" dirty="0"/>
              <a:t> | </a:t>
            </a:r>
            <a:r>
              <a:rPr lang="en-US" altLang="en-US" sz="2800" dirty="0" err="1"/>
              <a:t>bS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sz="2800" dirty="0"/>
              <a:t>String =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bba</a:t>
            </a:r>
          </a:p>
          <a:p>
            <a:pPr marL="109537" indent="0">
              <a:buNone/>
            </a:pPr>
            <a:r>
              <a:rPr lang="en-US" sz="2800" dirty="0"/>
              <a:t>S </a:t>
            </a:r>
            <a:r>
              <a:rPr lang="en-US" altLang="en-US" sz="2800" dirty="0"/>
              <a:t>→ </a:t>
            </a:r>
            <a:r>
              <a:rPr lang="en-US" altLang="en-US" sz="2800" dirty="0" err="1"/>
              <a:t>aS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sz="2800" dirty="0"/>
              <a:t>S </a:t>
            </a:r>
            <a:r>
              <a:rPr lang="en-US" altLang="en-US" sz="2800" dirty="0"/>
              <a:t>→ </a:t>
            </a:r>
            <a:r>
              <a:rPr lang="en-US" altLang="en-US" sz="2800" dirty="0" err="1"/>
              <a:t>abS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sz="2800" dirty="0"/>
              <a:t>S </a:t>
            </a:r>
            <a:r>
              <a:rPr lang="en-US" altLang="en-US" sz="2800" dirty="0"/>
              <a:t>→ </a:t>
            </a:r>
            <a:r>
              <a:rPr lang="en-US" altLang="en-US" sz="2800" dirty="0" err="1"/>
              <a:t>abbS</a:t>
            </a:r>
            <a:endParaRPr lang="en-US" altLang="en-US" sz="2800" dirty="0"/>
          </a:p>
          <a:p>
            <a:pPr marL="109537" indent="0">
              <a:buNone/>
            </a:pPr>
            <a:r>
              <a:rPr lang="en-US" sz="2800" dirty="0"/>
              <a:t>S </a:t>
            </a:r>
            <a:r>
              <a:rPr lang="en-US" altLang="en-US" sz="2800" dirty="0"/>
              <a:t>→ abba </a:t>
            </a:r>
            <a:endParaRPr lang="en-US" sz="2800" dirty="0"/>
          </a:p>
          <a:p>
            <a:pPr marL="109537" indent="0">
              <a:buNone/>
            </a:pPr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E3A58F1-2365-47A0-9307-E0FCBB52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R.E=(</a:t>
            </a:r>
            <a:r>
              <a:rPr lang="en-US" dirty="0" err="1"/>
              <a:t>a+b</a:t>
            </a:r>
            <a:r>
              <a:rPr lang="en-US" dirty="0"/>
              <a:t>)</a:t>
            </a:r>
            <a:r>
              <a:rPr lang="en-US" altLang="en-US" sz="4000" dirty="0"/>
              <a:t>(a + b)*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952851-9575-4035-BB3F-495E591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34F9C-5C62-4F79-80B2-9A569C97E34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88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Contents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Syntax As a Method for Defining Languages</a:t>
            </a:r>
          </a:p>
          <a:p>
            <a:pPr eaLnBrk="1" hangingPunct="1"/>
            <a:r>
              <a:rPr lang="en-US" altLang="en-US" sz="2600"/>
              <a:t>Symbolism for Generative Grammars</a:t>
            </a:r>
          </a:p>
          <a:p>
            <a:pPr eaLnBrk="1" hangingPunct="1"/>
            <a:r>
              <a:rPr lang="en-US" altLang="en-US" sz="2600"/>
              <a:t>Trees</a:t>
            </a:r>
          </a:p>
          <a:p>
            <a:pPr eaLnBrk="1" hangingPunct="1"/>
            <a:r>
              <a:rPr lang="en-US" altLang="en-US" sz="2600"/>
              <a:t>Lukasiewicz Notation</a:t>
            </a:r>
          </a:p>
          <a:p>
            <a:pPr eaLnBrk="1" hangingPunct="1"/>
            <a:r>
              <a:rPr lang="en-US" altLang="en-US" sz="2600"/>
              <a:t>Ambiguity</a:t>
            </a:r>
          </a:p>
          <a:p>
            <a:pPr eaLnBrk="1" hangingPunct="1"/>
            <a:r>
              <a:rPr lang="en-US" altLang="en-US" sz="2600"/>
              <a:t>The Total Language Tree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7A2DA4-D8D1-493D-8878-0E1AEABBDED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/>
              <a:t>Example : (a + b)*</a:t>
            </a:r>
            <a:r>
              <a:rPr lang="en-US" sz="3800" dirty="0" err="1"/>
              <a:t>aa</a:t>
            </a:r>
            <a:r>
              <a:rPr lang="en-US" sz="3800" dirty="0"/>
              <a:t>(a + b)*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dirty="0"/>
              <a:t>Let the terminals be a and b, the </a:t>
            </a:r>
            <a:r>
              <a:rPr lang="en-US" altLang="en-US" sz="2200" dirty="0" err="1"/>
              <a:t>the</a:t>
            </a:r>
            <a:r>
              <a:rPr lang="en-US" altLang="en-US" sz="2200" dirty="0"/>
              <a:t> non-terminal be S and X, and the productions be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Prod 1 	S → </a:t>
            </a:r>
            <a:r>
              <a:rPr lang="en-US" altLang="en-US" sz="2200" dirty="0" err="1"/>
              <a:t>XaaX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Prod 2 	X → </a:t>
            </a:r>
            <a:r>
              <a:rPr lang="en-US" altLang="en-US" sz="2200" dirty="0" err="1"/>
              <a:t>aX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Prod 3 	X → </a:t>
            </a:r>
            <a:r>
              <a:rPr lang="en-US" altLang="en-US" sz="2200" dirty="0" err="1"/>
              <a:t>bX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Prod 4 	X → </a:t>
            </a:r>
            <a:r>
              <a:rPr lang="el-GR" altLang="en-US" sz="2200" dirty="0"/>
              <a:t>Λ</a:t>
            </a:r>
            <a:r>
              <a:rPr lang="en-US" altLang="en-US" sz="2200" dirty="0"/>
              <a:t> </a:t>
            </a:r>
          </a:p>
          <a:p>
            <a:pPr algn="just" eaLnBrk="1" hangingPunct="1"/>
            <a:r>
              <a:rPr lang="en-US" altLang="en-US" sz="2200" dirty="0"/>
              <a:t>We already know from the previous example that the last three productions will generate any possible strings of a’s and b’s from the non-terminal X. Hence, the words generated from S have the form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	</a:t>
            </a:r>
            <a:r>
              <a:rPr lang="en-US" altLang="en-US" sz="2200" i="1" dirty="0"/>
              <a:t>anything </a:t>
            </a:r>
            <a:r>
              <a:rPr lang="en-US" altLang="en-US" sz="2200" i="1" dirty="0" err="1"/>
              <a:t>aa</a:t>
            </a:r>
            <a:r>
              <a:rPr lang="en-US" altLang="en-US" sz="2200" i="1" dirty="0"/>
              <a:t> anything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8D8074-619C-4296-BF59-E1F094B4FD7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 → </a:t>
            </a:r>
            <a:r>
              <a:rPr lang="en-US" altLang="en-US" sz="2200" dirty="0" err="1"/>
              <a:t>XaaX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X → </a:t>
            </a:r>
            <a:r>
              <a:rPr lang="en-US" altLang="en-US" sz="2200" dirty="0" err="1"/>
              <a:t>aX</a:t>
            </a:r>
            <a:r>
              <a:rPr lang="en-US" altLang="en-US" sz="2200" dirty="0"/>
              <a:t> | </a:t>
            </a:r>
            <a:r>
              <a:rPr lang="en-US" altLang="en-US" sz="2200" dirty="0" err="1"/>
              <a:t>bX</a:t>
            </a:r>
            <a:r>
              <a:rPr lang="en-US" altLang="en-US" sz="2200" dirty="0"/>
              <a:t>| </a:t>
            </a:r>
            <a:r>
              <a:rPr lang="el-GR" altLang="en-US" sz="2200" dirty="0"/>
              <a:t>Λ</a:t>
            </a:r>
            <a:r>
              <a:rPr lang="en-US" altLang="en-US" sz="2200" dirty="0"/>
              <a:t> </a:t>
            </a:r>
          </a:p>
          <a:p>
            <a:pPr algn="just" eaLnBrk="1" hangingPunct="1"/>
            <a:endParaRPr lang="en-US" altLang="en-US" sz="2200" dirty="0"/>
          </a:p>
          <a:p>
            <a:pPr algn="just" eaLnBrk="1" hangingPunct="1"/>
            <a:r>
              <a:rPr lang="en-US" altLang="en-US" sz="2200" dirty="0"/>
              <a:t>For example, the word </a:t>
            </a:r>
            <a:r>
              <a:rPr lang="en-US" altLang="en-US" sz="2200" i="1" dirty="0" err="1"/>
              <a:t>baabb</a:t>
            </a:r>
            <a:r>
              <a:rPr lang="en-US" altLang="en-US" sz="2200" dirty="0"/>
              <a:t> can be generated by</a:t>
            </a:r>
          </a:p>
          <a:p>
            <a:pPr algn="just" eaLnBrk="1" hangingPunct="1"/>
            <a:r>
              <a:rPr lang="en-US" altLang="en-US" sz="2200" dirty="0"/>
              <a:t>Left Derivation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XaaX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bXaaX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b^aaX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baaX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baabX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baabbX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baabb</a:t>
            </a:r>
            <a:r>
              <a:rPr lang="el-GR" altLang="en-US" sz="2200" dirty="0"/>
              <a:t>Λ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baabb</a:t>
            </a:r>
            <a:endParaRPr lang="en-US" altLang="en-US" sz="2200" dirty="0"/>
          </a:p>
          <a:p>
            <a:pPr algn="just" eaLnBrk="1" hangingPunct="1"/>
            <a:r>
              <a:rPr lang="en-US" altLang="en-US" sz="2200" dirty="0"/>
              <a:t>Right Derivation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S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XaaX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 </a:t>
            </a:r>
            <a:r>
              <a:rPr lang="en-US" altLang="en-US" sz="2200" dirty="0" err="1"/>
              <a:t>XaabX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 </a:t>
            </a:r>
            <a:r>
              <a:rPr lang="en-US" altLang="en-US" sz="2200" dirty="0" err="1"/>
              <a:t>XaabbX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 </a:t>
            </a:r>
            <a:r>
              <a:rPr lang="en-US" altLang="en-US" sz="2200" dirty="0" err="1"/>
              <a:t>Xaabb</a:t>
            </a:r>
            <a:r>
              <a:rPr lang="en-US" altLang="en-US" sz="2200" dirty="0"/>
              <a:t>^ </a:t>
            </a:r>
            <a:r>
              <a:rPr lang="en-US" altLang="en-US" sz="2200" dirty="0">
                <a:sym typeface="Wingdings" panose="05000000000000000000" pitchFamily="2" charset="2"/>
              </a:rPr>
              <a:t> </a:t>
            </a:r>
            <a:r>
              <a:rPr lang="en-US" altLang="en-US" sz="2200" dirty="0" err="1"/>
              <a:t>Xaabb</a:t>
            </a:r>
            <a:r>
              <a:rPr lang="en-US" altLang="en-US" sz="2200" dirty="0">
                <a:sym typeface="Wingdings" panose="05000000000000000000" pitchFamily="2" charset="2"/>
              </a:rPr>
              <a:t>  </a:t>
            </a:r>
            <a:r>
              <a:rPr lang="en-US" altLang="en-US" sz="2200" dirty="0" err="1">
                <a:sym typeface="Wingdings" panose="05000000000000000000" pitchFamily="2" charset="2"/>
              </a:rPr>
              <a:t>bX</a:t>
            </a:r>
            <a:r>
              <a:rPr lang="en-US" altLang="en-US" sz="2200" dirty="0" err="1"/>
              <a:t>aabb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 </a:t>
            </a:r>
            <a:r>
              <a:rPr lang="en-US" altLang="en-US" sz="2200" dirty="0" err="1">
                <a:sym typeface="Wingdings" panose="05000000000000000000" pitchFamily="2" charset="2"/>
              </a:rPr>
              <a:t>b^</a:t>
            </a:r>
            <a:r>
              <a:rPr lang="en-US" altLang="en-US" sz="2200" dirty="0" err="1"/>
              <a:t>aabb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 </a:t>
            </a:r>
            <a:r>
              <a:rPr lang="en-US" altLang="en-US" sz="2200" dirty="0" err="1">
                <a:sym typeface="Wingdings" panose="05000000000000000000" pitchFamily="2" charset="2"/>
              </a:rPr>
              <a:t>b</a:t>
            </a:r>
            <a:r>
              <a:rPr lang="en-US" altLang="en-US" sz="2200" dirty="0" err="1"/>
              <a:t>aabb</a:t>
            </a:r>
            <a:endParaRPr lang="en-US" altLang="en-US" sz="2200" dirty="0"/>
          </a:p>
          <a:p>
            <a:pPr algn="just" eaLnBrk="1" hangingPunct="1"/>
            <a:endParaRPr lang="en-US" altLang="en-US" sz="2200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DB8B4F-6277-4F9B-BAC0-0C89F23D298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726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CFG for Non Regular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A8F2F-DA67-4E7B-ADC1-6EA9D11D4EB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6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/>
              <a:t>Example : L={</a:t>
            </a:r>
            <a:r>
              <a:rPr lang="en-US" altLang="en-US" sz="4000" dirty="0" err="1"/>
              <a:t>a</a:t>
            </a:r>
            <a:r>
              <a:rPr lang="en-US" altLang="en-US" sz="4000" baseline="30000" dirty="0" err="1"/>
              <a:t>n</a:t>
            </a:r>
            <a:r>
              <a:rPr lang="en-US" altLang="en-US" sz="4000" dirty="0" err="1"/>
              <a:t>b</a:t>
            </a:r>
            <a:r>
              <a:rPr lang="en-US" altLang="en-US" sz="4000" baseline="30000" dirty="0" err="1"/>
              <a:t>n</a:t>
            </a:r>
            <a:r>
              <a:rPr lang="en-US" sz="3800" dirty="0"/>
              <a:t>} where n&gt;=0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229600" cy="4525962"/>
          </a:xfrm>
        </p:spPr>
        <p:txBody>
          <a:bodyPr/>
          <a:lstStyle/>
          <a:p>
            <a:pPr algn="just" eaLnBrk="1" hangingPunct="1"/>
            <a:r>
              <a:rPr lang="en-US" altLang="en-US" sz="2200" dirty="0"/>
              <a:t>{^,ab, </a:t>
            </a:r>
            <a:r>
              <a:rPr lang="en-US" altLang="en-US" sz="2200" dirty="0" err="1"/>
              <a:t>aabb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aaabbb</a:t>
            </a:r>
            <a:r>
              <a:rPr lang="en-US" altLang="en-US" sz="2200" dirty="0"/>
              <a:t>,……}</a:t>
            </a:r>
          </a:p>
          <a:p>
            <a:pPr algn="just" eaLnBrk="1" hangingPunct="1"/>
            <a:r>
              <a:rPr lang="en-US" altLang="en-US" sz="2200" dirty="0"/>
              <a:t>^, </a:t>
            </a:r>
            <a:r>
              <a:rPr lang="en-US" altLang="en-US" sz="2200" dirty="0" err="1"/>
              <a:t>a^b,a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aabb</a:t>
            </a:r>
            <a:r>
              <a:rPr lang="en-US" altLang="en-US" sz="2200" dirty="0"/>
              <a:t> b, </a:t>
            </a:r>
          </a:p>
          <a:p>
            <a:pPr algn="just" eaLnBrk="1" hangingPunct="1"/>
            <a:r>
              <a:rPr lang="en-US" altLang="en-US" sz="2200" dirty="0"/>
              <a:t>Consider the CFG: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→ </a:t>
            </a:r>
            <a:r>
              <a:rPr lang="en-US" altLang="en-US" sz="2200" dirty="0" err="1"/>
              <a:t>aSb</a:t>
            </a:r>
            <a:r>
              <a:rPr lang="en-US" altLang="en-US" sz="2200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→ </a:t>
            </a:r>
            <a:r>
              <a:rPr lang="el-GR" altLang="en-US" sz="2200" dirty="0"/>
              <a:t>Λ</a:t>
            </a:r>
            <a:r>
              <a:rPr lang="en-US" altLang="en-US" sz="2200" dirty="0"/>
              <a:t> </a:t>
            </a:r>
          </a:p>
          <a:p>
            <a:pPr algn="just" eaLnBrk="1" hangingPunct="1"/>
            <a:endParaRPr lang="en-US" altLang="en-US" sz="2200" dirty="0"/>
          </a:p>
          <a:p>
            <a:pPr algn="just" eaLnBrk="1" hangingPunct="1"/>
            <a:r>
              <a:rPr lang="en-US" altLang="en-US" sz="2200" dirty="0"/>
              <a:t>For example, the word a</a:t>
            </a:r>
            <a:r>
              <a:rPr lang="en-US" altLang="en-US" sz="2200" baseline="30000" dirty="0"/>
              <a:t>4</a:t>
            </a:r>
            <a:r>
              <a:rPr lang="en-US" altLang="en-US" sz="2200" dirty="0"/>
              <a:t>b</a:t>
            </a:r>
            <a:r>
              <a:rPr lang="en-US" altLang="en-US" sz="2200" baseline="30000" dirty="0"/>
              <a:t>4</a:t>
            </a:r>
            <a:r>
              <a:rPr lang="en-US" altLang="en-US" sz="2200" dirty="0"/>
              <a:t> is derived by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S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aSb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aaSbb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aaaSbbb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  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aaaaSbbbb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aaaa</a:t>
            </a:r>
            <a:r>
              <a:rPr lang="el-GR" altLang="en-US" sz="2200" dirty="0"/>
              <a:t>Λ</a:t>
            </a:r>
            <a:r>
              <a:rPr lang="en-US" altLang="en-US" sz="2200" dirty="0" err="1"/>
              <a:t>bbbb</a:t>
            </a:r>
            <a:r>
              <a:rPr lang="en-US" altLang="en-US" sz="2200" dirty="0"/>
              <a:t> = </a:t>
            </a:r>
            <a:r>
              <a:rPr lang="en-US" altLang="en-US" sz="2200" dirty="0" err="1"/>
              <a:t>aaaabbbb</a:t>
            </a:r>
            <a:endParaRPr lang="en-US" altLang="en-US" sz="2200" dirty="0"/>
          </a:p>
          <a:p>
            <a:pPr algn="just" eaLnBrk="1" hangingPunct="1"/>
            <a:endParaRPr lang="en-US" altLang="en-US" sz="2200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91F8D-BCEB-481B-AF1E-5B922E2894E2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C53B5F-584B-4E1D-BF28-AB0BA220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L= {a,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aaabb</a:t>
            </a:r>
            <a:r>
              <a:rPr lang="en-US" dirty="0"/>
              <a:t>, …….}</a:t>
            </a:r>
          </a:p>
          <a:p>
            <a:r>
              <a:rPr lang="en-US" altLang="en-US" sz="2800" dirty="0"/>
              <a:t>S → a | </a:t>
            </a:r>
            <a:r>
              <a:rPr lang="en-US" altLang="en-US" sz="2800" dirty="0" err="1"/>
              <a:t>aSb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pPr marL="109537" indent="0">
              <a:buNone/>
            </a:pPr>
            <a:r>
              <a:rPr lang="en-US" sz="2800" dirty="0"/>
              <a:t>String = </a:t>
            </a:r>
            <a:r>
              <a:rPr lang="en-US" sz="2800" dirty="0" err="1">
                <a:solidFill>
                  <a:srgbClr val="FF0000"/>
                </a:solidFill>
              </a:rPr>
              <a:t>aaabb</a:t>
            </a:r>
            <a:endParaRPr lang="en-US" sz="2800" dirty="0">
              <a:solidFill>
                <a:srgbClr val="FF0000"/>
              </a:solidFill>
            </a:endParaRPr>
          </a:p>
          <a:p>
            <a:pPr marL="109537" indent="0">
              <a:buNone/>
            </a:pPr>
            <a:r>
              <a:rPr lang="en-US" altLang="en-US" sz="2400" dirty="0"/>
              <a:t>S → </a:t>
            </a:r>
            <a:r>
              <a:rPr lang="en-US" altLang="en-US" sz="2400" dirty="0" err="1"/>
              <a:t>aSb</a:t>
            </a:r>
            <a:endParaRPr lang="en-US" altLang="en-US" sz="2400" dirty="0"/>
          </a:p>
          <a:p>
            <a:pPr marL="109537" indent="0">
              <a:buNone/>
            </a:pPr>
            <a:r>
              <a:rPr lang="en-US" altLang="en-US" sz="2400" dirty="0"/>
              <a:t>S → </a:t>
            </a:r>
            <a:r>
              <a:rPr lang="en-US" altLang="en-US" sz="2400" dirty="0" err="1"/>
              <a:t>aaSbb</a:t>
            </a:r>
            <a:endParaRPr lang="en-US" altLang="en-US" sz="2400" dirty="0"/>
          </a:p>
          <a:p>
            <a:pPr marL="109537" indent="0">
              <a:buNone/>
            </a:pPr>
            <a:r>
              <a:rPr lang="en-US" altLang="en-US" sz="2400" dirty="0"/>
              <a:t>S → </a:t>
            </a:r>
            <a:r>
              <a:rPr lang="en-US" altLang="en-US" sz="2400" dirty="0" err="1"/>
              <a:t>aaabb</a:t>
            </a:r>
            <a:endParaRPr lang="en-US" altLang="en-US" sz="2400" dirty="0"/>
          </a:p>
          <a:p>
            <a:pPr marL="109537" indent="0">
              <a:buNone/>
            </a:pPr>
            <a:endParaRPr lang="en-US" altLang="en-US" sz="2400" dirty="0"/>
          </a:p>
          <a:p>
            <a:pPr marL="109537" indent="0">
              <a:buNone/>
            </a:pPr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8938AF-5927-4A97-9C7C-FD83B905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Example : L={</a:t>
            </a:r>
            <a:r>
              <a:rPr lang="en-US" altLang="en-US" sz="4400" dirty="0"/>
              <a:t>a</a:t>
            </a:r>
            <a:r>
              <a:rPr lang="en-US" altLang="en-US" sz="4400" baseline="30000" dirty="0"/>
              <a:t>n</a:t>
            </a:r>
            <a:r>
              <a:rPr lang="en-US" altLang="en-US" sz="4400" dirty="0"/>
              <a:t>b</a:t>
            </a:r>
            <a:r>
              <a:rPr lang="en-US" altLang="en-US" sz="4400" baseline="30000" dirty="0"/>
              <a:t>n-1</a:t>
            </a:r>
            <a:r>
              <a:rPr lang="en-US" sz="4400" dirty="0"/>
              <a:t>} where n&gt;=1</a:t>
            </a:r>
            <a:endParaRPr lang="en-P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F4B93A-3A53-4EA4-90D1-B7B2BEA2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34F9C-5C62-4F79-80B2-9A569C97E34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713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3F9EF38-D23B-4EC0-9F6F-F656CA8F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 → b | </a:t>
            </a:r>
            <a:r>
              <a:rPr lang="en-US" altLang="en-US" sz="2400" dirty="0" err="1"/>
              <a:t>aSb</a:t>
            </a:r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A43343A-05C9-4184-ABDA-D8D98F1B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Example : L={</a:t>
            </a:r>
            <a:r>
              <a:rPr lang="en-US" altLang="en-US" sz="4000" dirty="0"/>
              <a:t>a</a:t>
            </a:r>
            <a:r>
              <a:rPr lang="en-US" altLang="en-US" sz="4000" baseline="30000" dirty="0"/>
              <a:t>n-1</a:t>
            </a:r>
            <a:r>
              <a:rPr lang="en-US" altLang="en-US" sz="4000" dirty="0"/>
              <a:t>b</a:t>
            </a:r>
            <a:r>
              <a:rPr lang="en-US" altLang="en-US" sz="4000" baseline="30000" dirty="0"/>
              <a:t>n</a:t>
            </a:r>
            <a:r>
              <a:rPr lang="en-US" sz="4000" dirty="0"/>
              <a:t>} where n&gt;=1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AC7090-04B3-4D2D-A903-A09E77A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A8F2F-DA67-4E7B-ADC1-6EA9D11D4EB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816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/>
              <a:t>Example : L={</a:t>
            </a:r>
            <a:r>
              <a:rPr lang="en-US" altLang="en-US" sz="4000" dirty="0" err="1"/>
              <a:t>a</a:t>
            </a:r>
            <a:r>
              <a:rPr lang="en-US" altLang="en-US" sz="4000" baseline="30000" dirty="0" err="1"/>
              <a:t>n</a:t>
            </a:r>
            <a:r>
              <a:rPr lang="en-US" altLang="en-US" sz="4000" dirty="0" err="1"/>
              <a:t>b</a:t>
            </a:r>
            <a:r>
              <a:rPr lang="en-US" altLang="en-US" sz="4000" baseline="30000" dirty="0" err="1"/>
              <a:t>n</a:t>
            </a:r>
            <a:r>
              <a:rPr lang="en-US" sz="3800" dirty="0"/>
              <a:t>} where n&gt;=1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dirty="0"/>
              <a:t>Consider the CFG: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→ </a:t>
            </a:r>
            <a:r>
              <a:rPr lang="en-US" altLang="en-US" sz="2200" dirty="0" err="1"/>
              <a:t>aSb</a:t>
            </a:r>
            <a:r>
              <a:rPr lang="en-US" altLang="en-US" sz="2200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→ </a:t>
            </a:r>
            <a:r>
              <a:rPr lang="en-US" altLang="en-US" sz="2200" dirty="0" err="1"/>
              <a:t>ab</a:t>
            </a:r>
            <a:endParaRPr lang="en-US" altLang="en-US" sz="2200" dirty="0"/>
          </a:p>
          <a:p>
            <a:pPr marL="109537" indent="0" algn="just" eaLnBrk="1" hangingPunct="1">
              <a:buNone/>
            </a:pPr>
            <a:endParaRPr lang="en-US" altLang="en-US" sz="2200" dirty="0"/>
          </a:p>
          <a:p>
            <a:pPr algn="just" eaLnBrk="1" hangingPunct="1"/>
            <a:r>
              <a:rPr lang="en-US" altLang="en-US" sz="2200" dirty="0"/>
              <a:t>For example, the word a</a:t>
            </a:r>
            <a:r>
              <a:rPr lang="en-US" altLang="en-US" sz="2200" baseline="30000" dirty="0"/>
              <a:t>4</a:t>
            </a:r>
            <a:r>
              <a:rPr lang="en-US" altLang="en-US" sz="2200" dirty="0"/>
              <a:t>b</a:t>
            </a:r>
            <a:r>
              <a:rPr lang="en-US" altLang="en-US" sz="2200" baseline="30000" dirty="0"/>
              <a:t>4</a:t>
            </a:r>
            <a:r>
              <a:rPr lang="en-US" altLang="en-US" sz="2200" dirty="0"/>
              <a:t> is derived by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S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</a:t>
            </a:r>
            <a:r>
              <a:rPr lang="en-US" altLang="en-US" sz="2200" b="1" dirty="0" err="1"/>
              <a:t>S</a:t>
            </a:r>
            <a:r>
              <a:rPr lang="en-US" altLang="en-US" sz="2200" dirty="0" err="1"/>
              <a:t>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</a:t>
            </a:r>
            <a:r>
              <a:rPr lang="en-US" altLang="en-US" sz="2200" b="1" dirty="0" err="1"/>
              <a:t>S</a:t>
            </a:r>
            <a:r>
              <a:rPr lang="en-US" altLang="en-US" sz="2200" dirty="0" err="1"/>
              <a:t>bb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aaa</a:t>
            </a:r>
            <a:r>
              <a:rPr lang="en-US" altLang="en-US" sz="2200" b="1" dirty="0" err="1"/>
              <a:t>S</a:t>
            </a:r>
            <a:r>
              <a:rPr lang="en-US" altLang="en-US" sz="2200" dirty="0" err="1"/>
              <a:t>bbb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   </a:t>
            </a:r>
            <a:r>
              <a:rPr lang="en-US" altLang="en-US" sz="2200" dirty="0">
                <a:sym typeface="Wingdings" panose="05000000000000000000" pitchFamily="2" charset="2"/>
              </a:rPr>
              <a:t>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aaa</a:t>
            </a:r>
            <a:r>
              <a:rPr lang="en-US" altLang="en-US" sz="2200" b="1" dirty="0" err="1"/>
              <a:t>ab</a:t>
            </a:r>
            <a:r>
              <a:rPr lang="en-US" altLang="en-US" sz="2200" dirty="0" err="1"/>
              <a:t>bbb</a:t>
            </a:r>
            <a:r>
              <a:rPr lang="en-US" altLang="en-US" sz="2200" dirty="0"/>
              <a:t>  = </a:t>
            </a:r>
            <a:r>
              <a:rPr lang="en-US" altLang="en-US" sz="2200" dirty="0" err="1"/>
              <a:t>aaaabbbb</a:t>
            </a:r>
            <a:endParaRPr lang="en-US" altLang="en-US" sz="2200" dirty="0"/>
          </a:p>
          <a:p>
            <a:pPr algn="just" eaLnBrk="1" hangingPunct="1"/>
            <a:endParaRPr lang="en-US" altLang="en-US" sz="2200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91F8D-BCEB-481B-AF1E-5B922E2894E2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82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algn="just" eaLnBrk="1" hangingPunct="1"/>
            <a:r>
              <a:rPr lang="en-US" altLang="en-US" sz="2200" dirty="0"/>
              <a:t>{</a:t>
            </a:r>
            <a:r>
              <a:rPr lang="en-US" altLang="en-US" sz="2200" dirty="0" err="1"/>
              <a:t>a</a:t>
            </a:r>
            <a:r>
              <a:rPr lang="en-US" altLang="en-US" sz="2200" baseline="30000" dirty="0" err="1"/>
              <a:t>n</a:t>
            </a:r>
            <a:r>
              <a:rPr lang="en-US" altLang="en-US" sz="2200" dirty="0" err="1"/>
              <a:t>ba</a:t>
            </a:r>
            <a:r>
              <a:rPr lang="en-US" altLang="en-US" sz="2200" baseline="30000" dirty="0" err="1"/>
              <a:t>n</a:t>
            </a:r>
            <a:r>
              <a:rPr lang="en-US" altLang="en-US" sz="2200" dirty="0"/>
              <a:t>}   n&gt;=1: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→ </a:t>
            </a:r>
            <a:r>
              <a:rPr lang="en-US" altLang="en-US" sz="2200" dirty="0" err="1"/>
              <a:t>aSa</a:t>
            </a:r>
            <a:endParaRPr lang="en-US" altLang="en-US" sz="22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/>
              <a:t>		S → aba</a:t>
            </a:r>
          </a:p>
          <a:p>
            <a:pPr algn="just" eaLnBrk="1" hangingPunct="1"/>
            <a:r>
              <a:rPr lang="en-US" altLang="en-US" sz="2200" dirty="0"/>
              <a:t>Can you show that the CFG below generates the language PALINDROME, another </a:t>
            </a:r>
            <a:r>
              <a:rPr lang="en-US" altLang="en-US" sz="2200" b="1" dirty="0"/>
              <a:t>non-regular </a:t>
            </a:r>
            <a:r>
              <a:rPr lang="en-US" altLang="en-US" sz="2200" dirty="0"/>
              <a:t>language?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S → </a:t>
            </a:r>
            <a:r>
              <a:rPr lang="en-US" altLang="en-US" sz="2000" dirty="0" err="1"/>
              <a:t>aSa</a:t>
            </a:r>
            <a:endParaRPr lang="en-US" altLang="en-US" sz="20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S → </a:t>
            </a:r>
            <a:r>
              <a:rPr lang="en-US" altLang="en-US" sz="2000" dirty="0" err="1"/>
              <a:t>bSb</a:t>
            </a:r>
            <a:endParaRPr lang="en-US" altLang="en-US" sz="20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S → 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S → b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	S → </a:t>
            </a:r>
            <a:r>
              <a:rPr lang="el-GR" altLang="en-US" sz="2000" dirty="0"/>
              <a:t>Λ</a:t>
            </a:r>
            <a:r>
              <a:rPr lang="en-US" altLang="en-US" sz="2000" dirty="0"/>
              <a:t> 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E1F9B8-2A06-4F6A-AEB8-929890E172E1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/>
              <a:t>Example </a:t>
            </a:r>
            <a:r>
              <a:rPr lang="en-US" altLang="en-US" sz="4000" dirty="0">
                <a:sym typeface="Wingdings" panose="05000000000000000000" pitchFamily="2" charset="2"/>
              </a:rPr>
              <a:t>L(G) = {</a:t>
            </a:r>
            <a:r>
              <a:rPr lang="en-US" altLang="en-US" sz="4000" dirty="0" err="1">
                <a:sym typeface="Wingdings" panose="05000000000000000000" pitchFamily="2" charset="2"/>
              </a:rPr>
              <a:t>a</a:t>
            </a:r>
            <a:r>
              <a:rPr lang="en-US" altLang="en-US" sz="4000" baseline="30000" dirty="0" err="1">
                <a:sym typeface="Wingdings" panose="05000000000000000000" pitchFamily="2" charset="2"/>
              </a:rPr>
              <a:t>n</a:t>
            </a:r>
            <a:r>
              <a:rPr lang="en-US" altLang="en-US" sz="4000" dirty="0" err="1">
                <a:sym typeface="Wingdings" panose="05000000000000000000" pitchFamily="2" charset="2"/>
              </a:rPr>
              <a:t>b</a:t>
            </a:r>
            <a:r>
              <a:rPr lang="en-US" altLang="en-US" sz="4000" baseline="30000" dirty="0" err="1">
                <a:sym typeface="Wingdings" panose="05000000000000000000" pitchFamily="2" charset="2"/>
              </a:rPr>
              <a:t>m</a:t>
            </a:r>
            <a:r>
              <a:rPr lang="en-US" altLang="en-US" sz="4000" dirty="0" err="1">
                <a:sym typeface="Wingdings" panose="05000000000000000000" pitchFamily="2" charset="2"/>
              </a:rPr>
              <a:t>a</a:t>
            </a:r>
            <a:r>
              <a:rPr lang="en-US" altLang="en-US" sz="4000" baseline="30000" dirty="0" err="1">
                <a:sym typeface="Wingdings" panose="05000000000000000000" pitchFamily="2" charset="2"/>
              </a:rPr>
              <a:t>n</a:t>
            </a:r>
            <a:r>
              <a:rPr lang="en-US" altLang="en-US" sz="4000" baseline="-25000" dirty="0">
                <a:sym typeface="Wingdings" panose="05000000000000000000" pitchFamily="2" charset="2"/>
              </a:rPr>
              <a:t> </a:t>
            </a:r>
            <a:r>
              <a:rPr lang="en-US" altLang="en-US" sz="4000" dirty="0">
                <a:sym typeface="Wingdings" panose="05000000000000000000" pitchFamily="2" charset="2"/>
              </a:rPr>
              <a:t>n&gt;0, m&gt;0}</a:t>
            </a:r>
            <a:endParaRPr lang="en-US" sz="3800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 err="1"/>
              <a:t>S</a:t>
            </a:r>
            <a:r>
              <a:rPr lang="en-US" altLang="en-US" sz="2000" dirty="0" err="1">
                <a:sym typeface="Wingdings" panose="05000000000000000000" pitchFamily="2" charset="2"/>
              </a:rPr>
              <a:t>aSa</a:t>
            </a:r>
            <a:r>
              <a:rPr lang="en-US" altLang="en-US" sz="2000" dirty="0">
                <a:sym typeface="Wingdings" panose="05000000000000000000" pitchFamily="2" charset="2"/>
              </a:rPr>
              <a:t> | </a:t>
            </a:r>
            <a:r>
              <a:rPr lang="en-US" altLang="en-US" sz="2000" dirty="0" err="1">
                <a:sym typeface="Wingdings" panose="05000000000000000000" pitchFamily="2" charset="2"/>
              </a:rPr>
              <a:t>aBa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sym typeface="Wingdings" panose="05000000000000000000" pitchFamily="2" charset="2"/>
              </a:rPr>
              <a:t>BbB</a:t>
            </a:r>
            <a:r>
              <a:rPr lang="en-US" altLang="en-US" sz="2000" dirty="0">
                <a:sym typeface="Wingdings" panose="05000000000000000000" pitchFamily="2" charset="2"/>
              </a:rPr>
              <a:t> | b</a:t>
            </a:r>
          </a:p>
          <a:p>
            <a:pPr algn="just" eaLnBrk="1" hangingPunct="1"/>
            <a:r>
              <a:rPr lang="en-US" altLang="en-US" sz="2200" dirty="0">
                <a:sym typeface="Wingdings" panose="05000000000000000000" pitchFamily="2" charset="2"/>
              </a:rPr>
              <a:t>First production builds  equal number of a’s on both sides and recursion is terminated by </a:t>
            </a:r>
            <a:r>
              <a:rPr lang="en-US" altLang="en-US" sz="2200" dirty="0" err="1">
                <a:sym typeface="Wingdings" panose="05000000000000000000" pitchFamily="2" charset="2"/>
              </a:rPr>
              <a:t>SaBa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marL="109537" indent="0" algn="just" eaLnBrk="1" hangingPunct="1">
              <a:buNone/>
            </a:pPr>
            <a:endParaRPr lang="en-US" altLang="en-US" sz="2200" dirty="0">
              <a:sym typeface="Wingdings" panose="05000000000000000000" pitchFamily="2" charset="2"/>
            </a:endParaRPr>
          </a:p>
          <a:p>
            <a:pPr algn="just" eaLnBrk="1" hangingPunct="1"/>
            <a:r>
              <a:rPr lang="en-US" altLang="en-US" sz="2200" dirty="0">
                <a:sym typeface="Wingdings" panose="05000000000000000000" pitchFamily="2" charset="2"/>
              </a:rPr>
              <a:t>Recursion of </a:t>
            </a:r>
            <a:r>
              <a:rPr lang="en-US" altLang="en-US" sz="2200" dirty="0" err="1">
                <a:sym typeface="Wingdings" panose="05000000000000000000" pitchFamily="2" charset="2"/>
              </a:rPr>
              <a:t>BbB</a:t>
            </a:r>
            <a:r>
              <a:rPr lang="en-US" altLang="en-US" sz="2200" dirty="0">
                <a:sym typeface="Wingdings" panose="05000000000000000000" pitchFamily="2" charset="2"/>
              </a:rPr>
              <a:t> may add any number of b’s and terminates with </a:t>
            </a:r>
            <a:r>
              <a:rPr lang="en-US" altLang="en-US" sz="2200" dirty="0" err="1">
                <a:sym typeface="Wingdings" panose="05000000000000000000" pitchFamily="2" charset="2"/>
              </a:rPr>
              <a:t>Bb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algn="just" eaLnBrk="1" hangingPunct="1"/>
            <a:endParaRPr lang="en-US" altLang="en-US" sz="2200" dirty="0">
              <a:sym typeface="Wingdings" panose="05000000000000000000" pitchFamily="2" charset="2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7CBC7C-B2EE-4691-ABCE-8F0C6E160E0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307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L(G) = {a</a:t>
            </a:r>
            <a:r>
              <a:rPr lang="en-US" altLang="en-US" sz="2200" baseline="30000" dirty="0"/>
              <a:t>n</a:t>
            </a:r>
            <a:r>
              <a:rPr lang="en-US" altLang="en-US" sz="2200" dirty="0"/>
              <a:t>b</a:t>
            </a:r>
            <a:r>
              <a:rPr lang="en-US" altLang="en-US" sz="2200" baseline="30000" dirty="0"/>
              <a:t>m</a:t>
            </a:r>
            <a:r>
              <a:rPr lang="en-US" altLang="en-US" sz="2200" dirty="0"/>
              <a:t>c</a:t>
            </a:r>
            <a:r>
              <a:rPr lang="en-US" altLang="en-US" sz="2200" baseline="30000" dirty="0"/>
              <a:t>m</a:t>
            </a:r>
            <a:r>
              <a:rPr lang="en-US" altLang="en-US" sz="2200" dirty="0"/>
              <a:t>d</a:t>
            </a:r>
            <a:r>
              <a:rPr lang="en-US" altLang="en-US" sz="2200" baseline="30000" dirty="0"/>
              <a:t>2n</a:t>
            </a:r>
            <a:r>
              <a:rPr lang="en-US" altLang="en-US" sz="2200" dirty="0"/>
              <a:t> | n&gt;0, m&gt;0}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Consider relationship between leading a’s and trailing d’s.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	</a:t>
            </a:r>
            <a:r>
              <a:rPr lang="en-US" altLang="en-US" sz="2200" dirty="0" err="1"/>
              <a:t>S</a:t>
            </a:r>
            <a:r>
              <a:rPr lang="en-US" altLang="en-US" sz="2200" dirty="0" err="1">
                <a:sym typeface="Wingdings" panose="05000000000000000000" pitchFamily="2" charset="2"/>
              </a:rPr>
              <a:t>aSdd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In the middle equal number of b’s and c’s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>
                <a:sym typeface="Wingdings" panose="05000000000000000000" pitchFamily="2" charset="2"/>
              </a:rPr>
              <a:t>SA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 err="1">
                <a:sym typeface="Wingdings" panose="05000000000000000000" pitchFamily="2" charset="2"/>
              </a:rPr>
              <a:t>AbAc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>
                <a:sym typeface="Wingdings" panose="05000000000000000000" pitchFamily="2" charset="2"/>
              </a:rPr>
              <a:t>This middle recursion terminates by </a:t>
            </a:r>
            <a:r>
              <a:rPr lang="en-US" altLang="en-US" sz="2200" dirty="0" err="1">
                <a:sym typeface="Wingdings" panose="05000000000000000000" pitchFamily="2" charset="2"/>
              </a:rPr>
              <a:t>Abc</a:t>
            </a:r>
            <a:r>
              <a:rPr lang="en-US" altLang="en-US" sz="2200" dirty="0">
                <a:sym typeface="Wingdings" panose="05000000000000000000" pitchFamily="2" charset="2"/>
              </a:rPr>
              <a:t>.</a:t>
            </a:r>
            <a:endParaRPr lang="en-US" altLang="en-US" sz="220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307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Grammar will be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/>
              <a:t>S</a:t>
            </a:r>
            <a:r>
              <a:rPr lang="en-US" altLang="en-US" sz="2200" dirty="0" err="1">
                <a:sym typeface="Wingdings" panose="05000000000000000000" pitchFamily="2" charset="2"/>
              </a:rPr>
              <a:t>aSdd</a:t>
            </a:r>
            <a:r>
              <a:rPr lang="en-US" altLang="en-US" sz="2200" dirty="0">
                <a:sym typeface="Wingdings" panose="05000000000000000000" pitchFamily="2" charset="2"/>
              </a:rPr>
              <a:t> | </a:t>
            </a:r>
            <a:r>
              <a:rPr lang="en-US" altLang="en-US" sz="2200" dirty="0" err="1">
                <a:sym typeface="Wingdings" panose="05000000000000000000" pitchFamily="2" charset="2"/>
              </a:rPr>
              <a:t>aAdd</a:t>
            </a:r>
            <a:endParaRPr lang="en-US" altLang="en-US" sz="2200" dirty="0"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sym typeface="Wingdings" panose="05000000000000000000" pitchFamily="2" charset="2"/>
              </a:rPr>
              <a:t>AbAc</a:t>
            </a:r>
            <a:r>
              <a:rPr lang="en-US" altLang="en-US" sz="2200" dirty="0">
                <a:sym typeface="Wingdings" panose="05000000000000000000" pitchFamily="2" charset="2"/>
              </a:rPr>
              <a:t> | </a:t>
            </a:r>
            <a:r>
              <a:rPr lang="en-US" altLang="en-US" sz="2200" dirty="0" err="1">
                <a:sym typeface="Wingdings" panose="05000000000000000000" pitchFamily="2" charset="2"/>
              </a:rPr>
              <a:t>bc</a:t>
            </a:r>
            <a:endParaRPr lang="en-US" altLang="en-US" sz="2200" dirty="0"/>
          </a:p>
        </p:txBody>
      </p:sp>
      <p:sp>
        <p:nvSpPr>
          <p:cNvPr id="491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A39D8-B75F-49CB-876E-AEDF50103870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</a:t>
            </a:r>
          </a:p>
          <a:p>
            <a:pPr marL="342900" lvl="1" indent="0">
              <a:buNone/>
            </a:pPr>
            <a:r>
              <a:rPr lang="en-US" dirty="0"/>
              <a:t>Language that can be recognized by Finite State Machine.</a:t>
            </a:r>
          </a:p>
          <a:p>
            <a:r>
              <a:rPr lang="en-US" dirty="0"/>
              <a:t>Non Regular Language</a:t>
            </a:r>
          </a:p>
          <a:p>
            <a:pPr marL="342900" lvl="1" indent="0">
              <a:buNone/>
            </a:pPr>
            <a:r>
              <a:rPr lang="en-US" dirty="0"/>
              <a:t>Language that can’t be recognized by Finite State Machine.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6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Example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307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Consider another CFG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err="1"/>
              <a:t>S</a:t>
            </a:r>
            <a:r>
              <a:rPr lang="en-US" altLang="en-US" sz="2600" dirty="0" err="1">
                <a:sym typeface="Wingdings" panose="05000000000000000000" pitchFamily="2" charset="2"/>
              </a:rPr>
              <a:t>aSb</a:t>
            </a:r>
            <a:r>
              <a:rPr lang="en-US" altLang="en-US" sz="2600" dirty="0">
                <a:sym typeface="Wingdings" panose="05000000000000000000" pitchFamily="2" charset="2"/>
              </a:rPr>
              <a:t> | </a:t>
            </a:r>
            <a:r>
              <a:rPr lang="en-US" altLang="en-US" sz="2600" dirty="0" err="1">
                <a:sym typeface="Wingdings" panose="05000000000000000000" pitchFamily="2" charset="2"/>
              </a:rPr>
              <a:t>aSbb</a:t>
            </a:r>
            <a:r>
              <a:rPr lang="en-US" altLang="en-US" sz="2600" dirty="0">
                <a:sym typeface="Wingdings" panose="05000000000000000000" pitchFamily="2" charset="2"/>
              </a:rPr>
              <a:t> | </a:t>
            </a:r>
            <a:r>
              <a:rPr lang="el-GR" altLang="en-US" sz="2600" dirty="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endParaRPr lang="en-US" altLang="en-US" sz="26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err="1"/>
              <a:t>S</a:t>
            </a:r>
            <a:r>
              <a:rPr lang="en-US" altLang="en-US" sz="2600" dirty="0" err="1">
                <a:sym typeface="Wingdings" panose="05000000000000000000" pitchFamily="2" charset="2"/>
              </a:rPr>
              <a:t>aSb</a:t>
            </a:r>
            <a:endParaRPr lang="en-US" altLang="en-US" sz="26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err="1"/>
              <a:t>S</a:t>
            </a:r>
            <a:r>
              <a:rPr lang="en-US" altLang="en-US" sz="2600" dirty="0" err="1">
                <a:sym typeface="Wingdings" panose="05000000000000000000" pitchFamily="2" charset="2"/>
              </a:rPr>
              <a:t>aaSbb</a:t>
            </a:r>
            <a:endParaRPr lang="en-US" altLang="en-US" sz="26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l-GR" altLang="en-US" sz="2600" dirty="0">
              <a:cs typeface="Arial" panose="020B0604020202020204" pitchFamily="34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4038600" cy="45307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600" dirty="0"/>
              <a:t>Language defined is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L(G) = {</a:t>
            </a:r>
            <a:r>
              <a:rPr lang="en-US" altLang="en-US" sz="2600" dirty="0" err="1"/>
              <a:t>a</a:t>
            </a:r>
            <a:r>
              <a:rPr lang="en-US" altLang="en-US" sz="2600" baseline="30000" dirty="0" err="1"/>
              <a:t>n</a:t>
            </a:r>
            <a:r>
              <a:rPr lang="en-US" altLang="en-US" sz="2600" dirty="0" err="1"/>
              <a:t>b</a:t>
            </a:r>
            <a:r>
              <a:rPr lang="en-US" altLang="en-US" sz="2600" baseline="30000" dirty="0" err="1"/>
              <a:t>m</a:t>
            </a:r>
            <a:r>
              <a:rPr lang="en-US" altLang="en-US" sz="2600" dirty="0"/>
              <a:t> | 0 </a:t>
            </a:r>
            <a:r>
              <a:rPr lang="en-US" altLang="en-US" sz="2600" dirty="0">
                <a:cs typeface="Arial" panose="020B0604020202020204" pitchFamily="34" charset="0"/>
              </a:rPr>
              <a:t>≤ n≤ m≤ 2n}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cs typeface="Arial" panose="020B0604020202020204" pitchFamily="34" charset="0"/>
              </a:rPr>
              <a:t> = </a:t>
            </a:r>
            <a:r>
              <a:rPr lang="en-US" altLang="en-US" sz="2600" dirty="0"/>
              <a:t>a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b</a:t>
            </a:r>
            <a:r>
              <a:rPr lang="en-US" altLang="en-US" sz="2600" baseline="30000" dirty="0"/>
              <a:t>2n</a:t>
            </a:r>
            <a:r>
              <a:rPr lang="en-US" altLang="en-US" sz="2600" dirty="0"/>
              <a:t> n&gt;=0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>
              <a:cs typeface="Arial" panose="020B0604020202020204" pitchFamily="34" charset="0"/>
            </a:endParaRPr>
          </a:p>
        </p:txBody>
      </p:sp>
      <p:sp>
        <p:nvSpPr>
          <p:cNvPr id="5120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2E4F75-ABC0-4B22-9994-B900A7EBE6E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Remarks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We have seen that some regular languages can be generated by CFGs, and some non-regular languages can also be generated by CFGs.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  <a:p>
            <a:pPr marL="109537" indent="0" algn="just" eaLnBrk="1" hangingPunct="1">
              <a:lnSpc>
                <a:spcPct val="90000"/>
              </a:lnSpc>
              <a:buNone/>
            </a:pPr>
            <a:endParaRPr lang="en-US" altLang="en-US" sz="22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Thus, the set of languages generated by CFGs is properly </a:t>
            </a:r>
            <a:r>
              <a:rPr lang="en-US" altLang="en-US" sz="2200" b="1" dirty="0"/>
              <a:t>larger </a:t>
            </a:r>
            <a:r>
              <a:rPr lang="en-US" altLang="en-US" sz="2200" dirty="0"/>
              <a:t>than the set of regular languages, but properly </a:t>
            </a:r>
            <a:r>
              <a:rPr lang="en-US" altLang="en-US" sz="2200" b="1" dirty="0"/>
              <a:t>smaller </a:t>
            </a:r>
            <a:r>
              <a:rPr lang="en-US" altLang="en-US" sz="2200" dirty="0"/>
              <a:t>than the set of all possible languages.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99BB45-8410-4A32-A71F-76D9B8546A92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parse tree is the graph representation of  a derivation</a:t>
            </a:r>
            <a:r>
              <a:rPr lang="en-US" dirty="0" smtClean="0"/>
              <a:t>, that is much more compact. </a:t>
            </a:r>
          </a:p>
          <a:p>
            <a:pPr marL="109537" indent="0">
              <a:buNone/>
            </a:pPr>
            <a:endParaRPr lang="en-US" dirty="0" smtClean="0"/>
          </a:p>
          <a:p>
            <a:r>
              <a:rPr lang="en-US" dirty="0" smtClean="0"/>
              <a:t>Several derivations may correspond to the same parse tree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A7527-B579-4BE7-9637-60DC1B3E867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9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parse tree, the points are called nodes. </a:t>
            </a:r>
          </a:p>
          <a:p>
            <a:r>
              <a:rPr lang="en-US" dirty="0" smtClean="0"/>
              <a:t>Each node has a label on it. </a:t>
            </a:r>
          </a:p>
          <a:p>
            <a:r>
              <a:rPr lang="en-US" dirty="0" smtClean="0"/>
              <a:t>The topmost node is called the root. </a:t>
            </a:r>
          </a:p>
          <a:p>
            <a:r>
              <a:rPr lang="en-US" dirty="0" smtClean="0"/>
              <a:t>The bottom nodes are called leaves. </a:t>
            </a:r>
          </a:p>
          <a:p>
            <a:r>
              <a:rPr lang="en-US" dirty="0" smtClean="0"/>
              <a:t>In a parse tree for a grammar G, the </a:t>
            </a:r>
            <a:r>
              <a:rPr lang="en-US" b="1" i="1" dirty="0" smtClean="0"/>
              <a:t>leaves</a:t>
            </a:r>
            <a:r>
              <a:rPr lang="en-US" dirty="0" smtClean="0"/>
              <a:t> must be labelled with </a:t>
            </a:r>
            <a:r>
              <a:rPr lang="en-US" b="1" i="1" dirty="0" smtClean="0"/>
              <a:t>terminal </a:t>
            </a:r>
            <a:r>
              <a:rPr lang="en-US" dirty="0" smtClean="0"/>
              <a:t>symbols from G, or with NULL (^). </a:t>
            </a:r>
          </a:p>
          <a:p>
            <a:r>
              <a:rPr lang="en-US" dirty="0" smtClean="0"/>
              <a:t>The root is often labeled with the start symbol of G, but not always.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yield</a:t>
            </a:r>
            <a:r>
              <a:rPr lang="en-US" dirty="0" smtClean="0"/>
              <a:t> of a parse tree is the concatenation of the labels of the leaves, from left to right.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A7527-B579-4BE7-9637-60DC1B3E867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1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 smtClean="0"/>
              <a:t>Parse 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z="2200" dirty="0" smtClean="0"/>
              <a:t>Consider the following CFG: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		</a:t>
            </a:r>
            <a:r>
              <a:rPr lang="en-US" altLang="en-US" sz="2200" i="1" dirty="0" smtClean="0"/>
              <a:t>S → AA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i="1" dirty="0" smtClean="0"/>
              <a:t>		A → </a:t>
            </a:r>
            <a:r>
              <a:rPr lang="en-US" altLang="en-US" sz="2200" i="1" dirty="0" err="1" smtClean="0"/>
              <a:t>AAA|bA|Ab|a</a:t>
            </a:r>
            <a:endParaRPr lang="en-US" altLang="en-US" sz="2200" i="1" dirty="0" smtClean="0"/>
          </a:p>
          <a:p>
            <a:pPr algn="just" eaLnBrk="1" hangingPunct="1"/>
            <a:r>
              <a:rPr lang="en-US" altLang="en-US" sz="2200" dirty="0" smtClean="0"/>
              <a:t>The derivation of the word </a:t>
            </a:r>
            <a:r>
              <a:rPr lang="en-US" altLang="en-US" sz="2200" i="1" dirty="0" err="1" smtClean="0"/>
              <a:t>bbaaaab</a:t>
            </a:r>
            <a:r>
              <a:rPr lang="en-US" altLang="en-US" sz="2200" dirty="0" smtClean="0"/>
              <a:t> is as follows:</a:t>
            </a:r>
          </a:p>
          <a:p>
            <a:pPr algn="just" eaLnBrk="1" hangingPunct="1"/>
            <a:endParaRPr lang="en-US" altLang="en-US" sz="22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		S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  <a:r>
              <a:rPr lang="en-US" altLang="en-US" sz="2200" dirty="0" smtClean="0"/>
              <a:t> AA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bAA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  <a:r>
              <a:rPr lang="en-US" altLang="en-US" sz="2200" dirty="0" err="1" smtClean="0"/>
              <a:t>bbAA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bbaA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bbaAAA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         </a:t>
            </a:r>
            <a:r>
              <a:rPr lang="en-US" altLang="en-US" sz="2200" dirty="0" err="1" smtClean="0"/>
              <a:t>bbaaAA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 </a:t>
            </a:r>
            <a:r>
              <a:rPr lang="en-US" altLang="en-US" sz="2200" dirty="0" err="1" smtClean="0"/>
              <a:t>bbaaaA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bbaaaAb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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bbaaaab</a:t>
            </a:r>
            <a:r>
              <a:rPr lang="en-US" altLang="en-US" sz="2200" dirty="0" smtClean="0"/>
              <a:t> 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BD8D8-7B66-49A2-A92C-A06A8B53B1E4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39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900" dirty="0" smtClean="0"/>
              <a:t>We can use a tree diagram to show that derivation process: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b="1" dirty="0" smtClean="0"/>
              <a:t>   We start with the symbol </a:t>
            </a:r>
            <a:r>
              <a:rPr lang="en-US" altLang="en-US" sz="1900" dirty="0" smtClean="0"/>
              <a:t>S</a:t>
            </a:r>
            <a:r>
              <a:rPr lang="en-US" altLang="en-US" sz="1900" b="1" dirty="0" smtClean="0"/>
              <a:t>. Every time we use a production to replace a non-terminal by a string, we draw downward lines from the non-terminal to EACH character in the string.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b="1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S → AA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000" i="1" smtClean="0"/>
              <a:t>A </a:t>
            </a:r>
            <a:r>
              <a:rPr lang="en-US" altLang="en-US" sz="2000" i="1" dirty="0" smtClean="0"/>
              <a:t>→ </a:t>
            </a:r>
            <a:r>
              <a:rPr lang="en-US" altLang="en-US" sz="2000" i="1" dirty="0" err="1" smtClean="0"/>
              <a:t>AAA|bA|Ab|a</a:t>
            </a:r>
            <a:endParaRPr lang="en-US" altLang="en-US" sz="1900" b="1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b="1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b="1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b="1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b="1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b="1" dirty="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19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900" dirty="0" smtClean="0"/>
              <a:t>Reading from left to right produces the word </a:t>
            </a:r>
            <a:r>
              <a:rPr lang="en-US" altLang="en-US" sz="1900" dirty="0" err="1" smtClean="0"/>
              <a:t>bbaaaab</a:t>
            </a:r>
            <a:r>
              <a:rPr lang="en-US" altLang="en-US" sz="19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900" dirty="0" smtClean="0"/>
              <a:t>Tree diagrams are also called </a:t>
            </a:r>
            <a:r>
              <a:rPr lang="en-US" altLang="en-US" sz="1900" b="1" dirty="0" smtClean="0"/>
              <a:t>syntax trees</a:t>
            </a:r>
            <a:r>
              <a:rPr lang="en-US" altLang="en-US" sz="1900" dirty="0" smtClean="0"/>
              <a:t>, </a:t>
            </a:r>
            <a:r>
              <a:rPr lang="en-US" altLang="en-US" sz="1900" b="1" dirty="0" smtClean="0"/>
              <a:t>parse trees</a:t>
            </a:r>
            <a:r>
              <a:rPr lang="en-US" altLang="en-US" sz="1900" dirty="0" smtClean="0"/>
              <a:t>, </a:t>
            </a:r>
            <a:r>
              <a:rPr lang="en-US" altLang="en-US" sz="1900" b="1" dirty="0" smtClean="0"/>
              <a:t>generation trees</a:t>
            </a:r>
            <a:r>
              <a:rPr lang="en-US" altLang="en-US" sz="1900" dirty="0" smtClean="0"/>
              <a:t>, </a:t>
            </a:r>
            <a:r>
              <a:rPr lang="en-US" altLang="en-US" sz="1900" b="1" dirty="0" smtClean="0"/>
              <a:t>production trees</a:t>
            </a:r>
            <a:r>
              <a:rPr lang="en-US" altLang="en-US" sz="1900" dirty="0" smtClean="0"/>
              <a:t>, or </a:t>
            </a:r>
            <a:r>
              <a:rPr lang="en-US" altLang="en-US" sz="1900" b="1" dirty="0" smtClean="0"/>
              <a:t>derivation trees.</a:t>
            </a:r>
            <a:endParaRPr lang="en-US" altLang="en-US" sz="1900" dirty="0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2819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FDCD13-CA39-4C40-9CED-63EE52D416B7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78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Ambiguity- 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Consider the language generated by the following CFG: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		S </a:t>
            </a:r>
            <a:r>
              <a:rPr lang="en-US" altLang="en-US" sz="2200" smtClean="0">
                <a:cs typeface="Arial" panose="020B0604020202020204" pitchFamily="34" charset="0"/>
              </a:rPr>
              <a:t>→</a:t>
            </a:r>
            <a:r>
              <a:rPr lang="en-US" altLang="en-US" sz="2200" smtClean="0"/>
              <a:t> AB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		A </a:t>
            </a:r>
            <a:r>
              <a:rPr lang="en-US" altLang="en-US" sz="2200" smtClean="0">
                <a:cs typeface="Arial" panose="020B0604020202020204" pitchFamily="34" charset="0"/>
              </a:rPr>
              <a:t>→</a:t>
            </a:r>
            <a:r>
              <a:rPr lang="en-US" altLang="en-US" sz="2200" smtClean="0"/>
              <a:t>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		B </a:t>
            </a:r>
            <a:r>
              <a:rPr lang="en-US" altLang="en-US" sz="2200" smtClean="0">
                <a:cs typeface="Arial" panose="020B0604020202020204" pitchFamily="34" charset="0"/>
              </a:rPr>
              <a:t>→</a:t>
            </a:r>
            <a:r>
              <a:rPr lang="en-US" altLang="en-US" sz="2200" smtClean="0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There are two derivations of the word ab: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	S </a:t>
            </a:r>
            <a:r>
              <a:rPr lang="en-US" altLang="en-US" sz="2200" smtClean="0">
                <a:sym typeface="Wingdings" panose="05000000000000000000" pitchFamily="2" charset="2"/>
              </a:rPr>
              <a:t></a:t>
            </a:r>
            <a:r>
              <a:rPr lang="en-US" altLang="en-US" sz="2200" smtClean="0"/>
              <a:t> AB </a:t>
            </a:r>
            <a:r>
              <a:rPr lang="en-US" altLang="en-US" sz="2200" smtClean="0">
                <a:sym typeface="Wingdings" panose="05000000000000000000" pitchFamily="2" charset="2"/>
              </a:rPr>
              <a:t></a:t>
            </a:r>
            <a:r>
              <a:rPr lang="en-US" altLang="en-US" sz="2200" smtClean="0"/>
              <a:t> aB </a:t>
            </a:r>
            <a:r>
              <a:rPr lang="en-US" altLang="en-US" sz="2200" smtClean="0">
                <a:sym typeface="Wingdings" panose="05000000000000000000" pitchFamily="2" charset="2"/>
              </a:rPr>
              <a:t></a:t>
            </a:r>
            <a:r>
              <a:rPr lang="en-US" altLang="en-US" sz="2200" smtClean="0"/>
              <a:t> ab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smtClean="0"/>
              <a:t>			      or			 				S </a:t>
            </a:r>
            <a:r>
              <a:rPr lang="en-US" altLang="en-US" sz="2200" smtClean="0">
                <a:sym typeface="Wingdings" panose="05000000000000000000" pitchFamily="2" charset="2"/>
              </a:rPr>
              <a:t></a:t>
            </a:r>
            <a:r>
              <a:rPr lang="en-US" altLang="en-US" sz="2200" smtClean="0"/>
              <a:t> AB </a:t>
            </a:r>
            <a:r>
              <a:rPr lang="en-US" altLang="en-US" sz="2200" smtClean="0">
                <a:sym typeface="Wingdings" panose="05000000000000000000" pitchFamily="2" charset="2"/>
              </a:rPr>
              <a:t></a:t>
            </a:r>
            <a:r>
              <a:rPr lang="en-US" altLang="en-US" sz="2200" smtClean="0"/>
              <a:t> Ab </a:t>
            </a:r>
            <a:r>
              <a:rPr lang="en-US" altLang="en-US" sz="2200" smtClean="0">
                <a:sym typeface="Wingdings" panose="05000000000000000000" pitchFamily="2" charset="2"/>
              </a:rPr>
              <a:t></a:t>
            </a:r>
            <a:r>
              <a:rPr lang="en-US" altLang="en-US" sz="2200" smtClean="0"/>
              <a:t> ab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1CCE96-6C9F-4CC6-91D1-50EC0EC3B728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73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smtClean="0"/>
              <a:t>However, These two derivations correspond to the same syntax tree: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20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smtClean="0"/>
              <a:t>The word ab is therefore not ambiguous. In general, when all the possible derivation trees are the same for a given word, then the word is unambiguous.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958975"/>
            <a:ext cx="25241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EFFDA-533D-47D5-B17C-98B0532DDA56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18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Ambiguity - Definition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sz="22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   A CFG is called </a:t>
            </a:r>
            <a:r>
              <a:rPr lang="en-US" altLang="en-US" sz="2200" b="1" smtClean="0"/>
              <a:t>ambiguous </a:t>
            </a:r>
            <a:r>
              <a:rPr lang="en-US" altLang="en-US" sz="2200" smtClean="0"/>
              <a:t>if for at least one word in the language that it generates, there are two possible derivations of the word that correspond to different syntax trees. If a CFG is not ambiguous, it is called </a:t>
            </a:r>
            <a:r>
              <a:rPr lang="en-US" altLang="en-US" sz="2200" b="1" smtClean="0"/>
              <a:t>unambiguous</a:t>
            </a:r>
            <a:r>
              <a:rPr lang="en-US" altLang="en-US" sz="2200" smtClean="0"/>
              <a:t>.</a:t>
            </a:r>
          </a:p>
          <a:p>
            <a:pPr eaLnBrk="1" hangingPunct="1"/>
            <a:endParaRPr lang="en-US" altLang="en-US" sz="2200" smtClean="0"/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3C7B1-AFC6-4C3C-8F66-086E8FB8F503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01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The following CFG defines the language of all non-null strings of a’s: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		S → aS| Sa |a</a:t>
            </a:r>
          </a:p>
          <a:p>
            <a:pPr eaLnBrk="1" hangingPunct="1"/>
            <a:r>
              <a:rPr lang="en-US" altLang="en-US" sz="2200" smtClean="0"/>
              <a:t>The word a</a:t>
            </a:r>
            <a:r>
              <a:rPr lang="en-US" altLang="en-US" sz="2200" baseline="30000" smtClean="0"/>
              <a:t>3</a:t>
            </a:r>
            <a:r>
              <a:rPr lang="en-US" altLang="en-US" sz="2200" smtClean="0"/>
              <a:t> can be generated by 4 different trees:</a:t>
            </a:r>
          </a:p>
          <a:p>
            <a:pPr eaLnBrk="1" hangingPunct="1"/>
            <a:endParaRPr lang="en-US" altLang="en-US" sz="2200" smtClean="0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73413"/>
            <a:ext cx="6762750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05C161-F4D5-471E-9EA4-79676D903654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2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Representation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Brace 4"/>
          <p:cNvSpPr/>
          <p:nvPr/>
        </p:nvSpPr>
        <p:spPr>
          <a:xfrm>
            <a:off x="6096000" y="3124200"/>
            <a:ext cx="655749" cy="1442166"/>
          </a:xfrm>
          <a:prstGeom prst="rightBrace">
            <a:avLst>
              <a:gd name="adj1" fmla="val 1062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51749" y="2547603"/>
            <a:ext cx="1763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representation of regular language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01178" y="4711253"/>
            <a:ext cx="550571" cy="647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4932" y="4788526"/>
            <a:ext cx="157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regular and non 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3398364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 the grammar</a:t>
            </a:r>
          </a:p>
          <a:p>
            <a:pPr lvl="1"/>
            <a:r>
              <a:rPr lang="en-US" dirty="0" smtClean="0"/>
              <a:t>Chomsky Normal Form</a:t>
            </a:r>
          </a:p>
          <a:p>
            <a:pPr lvl="1"/>
            <a:r>
              <a:rPr lang="en-US" dirty="0" err="1" smtClean="0"/>
              <a:t>Greibach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7B761-576D-4345-A684-C78EEABD300A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70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Free Grammar was introduced </a:t>
            </a:r>
            <a:r>
              <a:rPr lang="en-US" b="1" i="1" dirty="0"/>
              <a:t>to represent non regular language.</a:t>
            </a:r>
          </a:p>
          <a:p>
            <a:pPr>
              <a:buFontTx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All regular languages can be generated by CFG which is called </a:t>
            </a:r>
            <a:r>
              <a:rPr lang="en-US" altLang="en-US" b="1" dirty="0">
                <a:cs typeface="Times New Roman" panose="02020603050405020304" pitchFamily="18" charset="0"/>
              </a:rPr>
              <a:t>regular grammar,</a:t>
            </a:r>
            <a:r>
              <a:rPr lang="en-US" altLang="en-US" dirty="0">
                <a:cs typeface="Times New Roman" panose="02020603050405020304" pitchFamily="18" charset="0"/>
              </a:rPr>
              <a:t> some non regular languages can be generated by CFG</a:t>
            </a:r>
          </a:p>
          <a:p>
            <a:pPr>
              <a:buFontTx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But not all possible languages are generated by CFG</a:t>
            </a:r>
          </a:p>
          <a:p>
            <a:pPr>
              <a:buFontTx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Language generated by CFG is called </a:t>
            </a:r>
            <a:r>
              <a:rPr lang="en-US" altLang="en-US" b="1" i="1" dirty="0">
                <a:cs typeface="Times New Roman" panose="02020603050405020304" pitchFamily="18" charset="0"/>
              </a:rPr>
              <a:t>Context Free Language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 Free Grammar 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free grammar is tuple of 4 i.e. (V,T,P,S)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V= Set of all vertices / non terminals</a:t>
            </a:r>
          </a:p>
          <a:p>
            <a:pPr marL="0" indent="0">
              <a:buNone/>
            </a:pPr>
            <a:r>
              <a:rPr lang="en-US" dirty="0"/>
              <a:t>T=Set of all Terminals</a:t>
            </a:r>
          </a:p>
          <a:p>
            <a:pPr marL="0" indent="0">
              <a:buNone/>
            </a:pPr>
            <a:r>
              <a:rPr lang="en-US" dirty="0"/>
              <a:t>P=Set of all Productions</a:t>
            </a:r>
          </a:p>
          <a:p>
            <a:pPr marL="0" indent="0">
              <a:buNone/>
            </a:pPr>
            <a:r>
              <a:rPr lang="en-US" dirty="0"/>
              <a:t>S=Start symbol</a:t>
            </a:r>
          </a:p>
        </p:txBody>
      </p:sp>
    </p:spTree>
    <p:extLst>
      <p:ext uri="{BB962C8B-B14F-4D97-AF65-F5344CB8AC3E}">
        <p14:creationId xmlns:p14="http://schemas.microsoft.com/office/powerpoint/2010/main" val="19851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Terminals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letter/character/symbol  from alphabet </a:t>
            </a:r>
            <a:r>
              <a:rPr lang="el-GR" dirty="0"/>
              <a:t>Σ</a:t>
            </a:r>
            <a:r>
              <a:rPr lang="en-US" dirty="0"/>
              <a:t> is called terminal, from which strings or words of languages are formed.</a:t>
            </a:r>
          </a:p>
          <a:p>
            <a:r>
              <a:rPr lang="en-US" dirty="0"/>
              <a:t>These symbols cant be replaced by any other symbol.</a:t>
            </a:r>
          </a:p>
          <a:p>
            <a:r>
              <a:rPr lang="en-US" dirty="0"/>
              <a:t>Terminals are constants</a:t>
            </a:r>
          </a:p>
          <a:p>
            <a:r>
              <a:rPr lang="en-US" dirty="0"/>
              <a:t>Represented by small letters</a:t>
            </a:r>
          </a:p>
          <a:p>
            <a:r>
              <a:rPr lang="en-US" dirty="0" err="1"/>
              <a:t>E.g</a:t>
            </a:r>
            <a:r>
              <a:rPr lang="en-US" dirty="0"/>
              <a:t>) a to z, 0 to 9, any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15566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Terminals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that must be replaced by other things  (like terminal or non terminal).</a:t>
            </a:r>
          </a:p>
          <a:p>
            <a:r>
              <a:rPr lang="en-US" dirty="0"/>
              <a:t>Represented by capital letter</a:t>
            </a:r>
          </a:p>
          <a:p>
            <a:r>
              <a:rPr lang="en-US" dirty="0"/>
              <a:t>Non terminals are variables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cs typeface="Times New Roman" panose="02020603050405020304" pitchFamily="18" charset="0"/>
              </a:rPr>
              <a:t>start symbol</a:t>
            </a:r>
            <a:r>
              <a:rPr lang="en-US" altLang="en-US" dirty="0">
                <a:cs typeface="Times New Roman" panose="02020603050405020304" pitchFamily="18" charset="0"/>
              </a:rPr>
              <a:t>, is one of the symbols in Non Terminal and is </a:t>
            </a:r>
            <a:r>
              <a:rPr lang="en-US" dirty="0"/>
              <a:t>always represented by S.</a:t>
            </a:r>
          </a:p>
          <a:p>
            <a:r>
              <a:rPr lang="en-US" dirty="0"/>
              <a:t>S stands for start here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Production/Rules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of grammatical rules which express the legal relationship between symbols.</a:t>
            </a:r>
          </a:p>
          <a:p>
            <a:r>
              <a:rPr lang="en-US" dirty="0"/>
              <a:t>One non terminal → finite string of terminals (and /or) non terminals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/>
              <a:t>V → (V U </a:t>
            </a:r>
            <a:r>
              <a:rPr lang="el-GR" b="1" dirty="0"/>
              <a:t>Σ</a:t>
            </a:r>
            <a:r>
              <a:rPr lang="en-US" b="1" dirty="0"/>
              <a:t>)*</a:t>
            </a:r>
          </a:p>
          <a:p>
            <a:r>
              <a:rPr lang="en-US" dirty="0"/>
              <a:t>Using Production we can generate language</a:t>
            </a:r>
          </a:p>
          <a:p>
            <a:r>
              <a:rPr lang="en-US" dirty="0"/>
              <a:t>We can generate multiple productions with OR ( | ) symbol.</a:t>
            </a:r>
          </a:p>
          <a:p>
            <a:r>
              <a:rPr lang="en-US" dirty="0"/>
              <a:t>There is </a:t>
            </a:r>
            <a:r>
              <a:rPr lang="en-US" dirty="0" err="1"/>
              <a:t>atleast</a:t>
            </a:r>
            <a:r>
              <a:rPr lang="en-US" dirty="0"/>
              <a:t> one production that has the non terminal S as its left side.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write production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  <a:p>
            <a:pPr lvl="2">
              <a:buFont typeface="Symbol" panose="05050102010706020507" pitchFamily="18" charset="2"/>
              <a:buChar char="b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sentential form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04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20574</TotalTime>
  <Words>1771</Words>
  <Application>Microsoft Office PowerPoint</Application>
  <PresentationFormat>On-screen Show (4:3)</PresentationFormat>
  <Paragraphs>441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Theory of Automata  Context Free Grammars</vt:lpstr>
      <vt:lpstr>Contents</vt:lpstr>
      <vt:lpstr>Languages</vt:lpstr>
      <vt:lpstr>Language Representation</vt:lpstr>
      <vt:lpstr>Context Free Grammar</vt:lpstr>
      <vt:lpstr>Context Free Grammar Formal Definition</vt:lpstr>
      <vt:lpstr>Terminals T</vt:lpstr>
      <vt:lpstr>Non Terminals V</vt:lpstr>
      <vt:lpstr>Production/Rules P</vt:lpstr>
      <vt:lpstr>CFG for Regular Languages</vt:lpstr>
      <vt:lpstr>Examples: R.E to CFG</vt:lpstr>
      <vt:lpstr>Symbols</vt:lpstr>
      <vt:lpstr>Examples: R.E to CFG</vt:lpstr>
      <vt:lpstr>Examples: R.E to CFG</vt:lpstr>
      <vt:lpstr>Examples: R.E to CFG</vt:lpstr>
      <vt:lpstr>Example R.E= a*</vt:lpstr>
      <vt:lpstr>Example R.E= a.a*</vt:lpstr>
      <vt:lpstr>R.E=(a + b)*</vt:lpstr>
      <vt:lpstr>R.E=(a+b)(a + b)*</vt:lpstr>
      <vt:lpstr>Example : (a + b)*aa(a + b)* </vt:lpstr>
      <vt:lpstr>PowerPoint Presentation</vt:lpstr>
      <vt:lpstr>CFG for Non Regular Languages</vt:lpstr>
      <vt:lpstr>Example : L={anbn} where n&gt;=0</vt:lpstr>
      <vt:lpstr>Example : L={anbn-1} where n&gt;=1</vt:lpstr>
      <vt:lpstr>Example : L={an-1bn} where n&gt;=1</vt:lpstr>
      <vt:lpstr>Example : L={anbn} where n&gt;=1</vt:lpstr>
      <vt:lpstr>Example</vt:lpstr>
      <vt:lpstr>Example L(G) = {anbman n&gt;0, m&gt;0}</vt:lpstr>
      <vt:lpstr>example</vt:lpstr>
      <vt:lpstr>Example</vt:lpstr>
      <vt:lpstr>Remarks</vt:lpstr>
      <vt:lpstr>Parse Trees</vt:lpstr>
      <vt:lpstr>Parse Trees</vt:lpstr>
      <vt:lpstr>Parse Trees</vt:lpstr>
      <vt:lpstr>PowerPoint Presentation</vt:lpstr>
      <vt:lpstr>Ambiguity- example</vt:lpstr>
      <vt:lpstr>PowerPoint Presentation</vt:lpstr>
      <vt:lpstr>Ambiguity - Definition</vt:lpstr>
      <vt:lpstr>Example</vt:lpstr>
      <vt:lpstr>Ambiguity Solution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Kazmi</dc:creator>
  <cp:lastModifiedBy>kazmi.shah110@gmail.com</cp:lastModifiedBy>
  <cp:revision>202</cp:revision>
  <dcterms:created xsi:type="dcterms:W3CDTF">2011-08-06T09:27:24Z</dcterms:created>
  <dcterms:modified xsi:type="dcterms:W3CDTF">2020-11-13T14:14:54Z</dcterms:modified>
</cp:coreProperties>
</file>