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61" r:id="rId3"/>
    <p:sldId id="288" r:id="rId4"/>
    <p:sldId id="262" r:id="rId5"/>
    <p:sldId id="257" r:id="rId6"/>
    <p:sldId id="260" r:id="rId7"/>
    <p:sldId id="290" r:id="rId8"/>
    <p:sldId id="263" r:id="rId9"/>
    <p:sldId id="299" r:id="rId10"/>
    <p:sldId id="300" r:id="rId11"/>
    <p:sldId id="301" r:id="rId12"/>
    <p:sldId id="302" r:id="rId13"/>
    <p:sldId id="303" r:id="rId14"/>
    <p:sldId id="304" r:id="rId15"/>
    <p:sldId id="259" r:id="rId16"/>
    <p:sldId id="258" r:id="rId17"/>
    <p:sldId id="291" r:id="rId18"/>
    <p:sldId id="292" r:id="rId19"/>
    <p:sldId id="294" r:id="rId20"/>
    <p:sldId id="264" r:id="rId21"/>
    <p:sldId id="272" r:id="rId22"/>
    <p:sldId id="305" r:id="rId23"/>
    <p:sldId id="265" r:id="rId24"/>
    <p:sldId id="266" r:id="rId25"/>
    <p:sldId id="267" r:id="rId26"/>
    <p:sldId id="268" r:id="rId27"/>
    <p:sldId id="306" r:id="rId28"/>
    <p:sldId id="307" r:id="rId29"/>
    <p:sldId id="297" r:id="rId30"/>
    <p:sldId id="298" r:id="rId31"/>
    <p:sldId id="270" r:id="rId32"/>
    <p:sldId id="276" r:id="rId33"/>
    <p:sldId id="277" r:id="rId34"/>
    <p:sldId id="295" r:id="rId35"/>
    <p:sldId id="269" r:id="rId36"/>
    <p:sldId id="273" r:id="rId37"/>
    <p:sldId id="275" r:id="rId38"/>
    <p:sldId id="308" r:id="rId39"/>
    <p:sldId id="279" r:id="rId40"/>
    <p:sldId id="309" r:id="rId41"/>
    <p:sldId id="310" r:id="rId42"/>
    <p:sldId id="311" r:id="rId43"/>
    <p:sldId id="312" r:id="rId44"/>
    <p:sldId id="278" r:id="rId45"/>
    <p:sldId id="280" r:id="rId46"/>
    <p:sldId id="281" r:id="rId47"/>
    <p:sldId id="282" r:id="rId48"/>
    <p:sldId id="283" r:id="rId49"/>
    <p:sldId id="284" r:id="rId50"/>
    <p:sldId id="285" r:id="rId51"/>
    <p:sldId id="286" r:id="rId52"/>
    <p:sldId id="287" r:id="rId53"/>
    <p:sldId id="296" r:id="rId54"/>
    <p:sldId id="313"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4" autoAdjust="0"/>
    <p:restoredTop sz="94660"/>
  </p:normalViewPr>
  <p:slideViewPr>
    <p:cSldViewPr snapToGrid="0">
      <p:cViewPr varScale="1">
        <p:scale>
          <a:sx n="89" d="100"/>
          <a:sy n="89" d="100"/>
        </p:scale>
        <p:origin x="29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AB0A2-BB53-441A-9A9A-2D3A38CCB0EC}"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E7FA14-5E5D-4E65-B983-E1DE64B38EB0}" type="slidenum">
              <a:rPr lang="en-US" smtClean="0"/>
              <a:t>‹#›</a:t>
            </a:fld>
            <a:endParaRPr lang="en-US"/>
          </a:p>
        </p:txBody>
      </p:sp>
    </p:spTree>
    <p:extLst>
      <p:ext uri="{BB962C8B-B14F-4D97-AF65-F5344CB8AC3E}">
        <p14:creationId xmlns:p14="http://schemas.microsoft.com/office/powerpoint/2010/main" val="36743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Cpt S 317: Spring 2009</a:t>
            </a:r>
          </a:p>
        </p:txBody>
      </p:sp>
      <p:sp>
        <p:nvSpPr>
          <p:cNvPr id="48131" name="Rectangle 6"/>
          <p:cNvSpPr>
            <a:spLocks noGrp="1" noChangeArrowheads="1"/>
          </p:cNvSpPr>
          <p:nvPr>
            <p:ph type="ftr" sz="quarter" idx="4"/>
          </p:nvPr>
        </p:nvSpPr>
        <p:spPr>
          <a:noFill/>
        </p:spPr>
        <p:txBody>
          <a:bodyPr/>
          <a:lstStyle/>
          <a:p>
            <a:r>
              <a:rPr lang="en-US" smtClean="0"/>
              <a:t>School of EECS, WSU</a:t>
            </a:r>
          </a:p>
        </p:txBody>
      </p:sp>
      <p:sp>
        <p:nvSpPr>
          <p:cNvPr id="48132" name="Rectangle 7"/>
          <p:cNvSpPr>
            <a:spLocks noGrp="1" noChangeArrowheads="1"/>
          </p:cNvSpPr>
          <p:nvPr>
            <p:ph type="sldNum" sz="quarter" idx="5"/>
          </p:nvPr>
        </p:nvSpPr>
        <p:spPr>
          <a:noFill/>
        </p:spPr>
        <p:txBody>
          <a:bodyPr/>
          <a:lstStyle/>
          <a:p>
            <a:fld id="{5A8E6FBD-1018-4157-9DA8-593A415BCF21}" type="slidenum">
              <a:rPr lang="en-US" smtClean="0"/>
              <a:pPr/>
              <a:t>29</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55708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778C65C-B1E8-494F-9881-438AEE319140}" type="slidenum">
              <a:rPr lang="en-US">
                <a:latin typeface="Arial" panose="020B0604020202020204" pitchFamily="34" charset="0"/>
              </a:rPr>
              <a:pPr/>
              <a:t>34</a:t>
            </a:fld>
            <a:endParaRPr lang="en-US">
              <a:latin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429472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3E5EEC8-93F1-4B6C-9E5D-CEAA3600BEBE}" type="slidenum">
              <a:rPr lang="en-US">
                <a:latin typeface="Arial" panose="020B0604020202020204" pitchFamily="34" charset="0"/>
              </a:rPr>
              <a:pPr/>
              <a:t>53</a:t>
            </a:fld>
            <a:endParaRPr lang="en-US">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081658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CD48DB-BCA7-41B7-A538-0330650B14A2}"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413E9-D5A9-4A4D-B9AD-C3544114FD5D}" type="slidenum">
              <a:rPr lang="en-US" smtClean="0"/>
              <a:t>‹#›</a:t>
            </a:fld>
            <a:endParaRPr lang="en-US"/>
          </a:p>
        </p:txBody>
      </p:sp>
    </p:spTree>
    <p:extLst>
      <p:ext uri="{BB962C8B-B14F-4D97-AF65-F5344CB8AC3E}">
        <p14:creationId xmlns:p14="http://schemas.microsoft.com/office/powerpoint/2010/main" val="372632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CD48DB-BCA7-41B7-A538-0330650B14A2}"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413E9-D5A9-4A4D-B9AD-C3544114FD5D}" type="slidenum">
              <a:rPr lang="en-US" smtClean="0"/>
              <a:t>‹#›</a:t>
            </a:fld>
            <a:endParaRPr lang="en-US"/>
          </a:p>
        </p:txBody>
      </p:sp>
    </p:spTree>
    <p:extLst>
      <p:ext uri="{BB962C8B-B14F-4D97-AF65-F5344CB8AC3E}">
        <p14:creationId xmlns:p14="http://schemas.microsoft.com/office/powerpoint/2010/main" val="4572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CD48DB-BCA7-41B7-A538-0330650B14A2}"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413E9-D5A9-4A4D-B9AD-C3544114FD5D}" type="slidenum">
              <a:rPr lang="en-US" smtClean="0"/>
              <a:t>‹#›</a:t>
            </a:fld>
            <a:endParaRPr lang="en-US"/>
          </a:p>
        </p:txBody>
      </p:sp>
    </p:spTree>
    <p:extLst>
      <p:ext uri="{BB962C8B-B14F-4D97-AF65-F5344CB8AC3E}">
        <p14:creationId xmlns:p14="http://schemas.microsoft.com/office/powerpoint/2010/main" val="16096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CD48DB-BCA7-41B7-A538-0330650B14A2}"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413E9-D5A9-4A4D-B9AD-C3544114FD5D}" type="slidenum">
              <a:rPr lang="en-US" smtClean="0"/>
              <a:t>‹#›</a:t>
            </a:fld>
            <a:endParaRPr lang="en-US"/>
          </a:p>
        </p:txBody>
      </p:sp>
    </p:spTree>
    <p:extLst>
      <p:ext uri="{BB962C8B-B14F-4D97-AF65-F5344CB8AC3E}">
        <p14:creationId xmlns:p14="http://schemas.microsoft.com/office/powerpoint/2010/main" val="1137030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CD48DB-BCA7-41B7-A538-0330650B14A2}"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413E9-D5A9-4A4D-B9AD-C3544114FD5D}" type="slidenum">
              <a:rPr lang="en-US" smtClean="0"/>
              <a:t>‹#›</a:t>
            </a:fld>
            <a:endParaRPr lang="en-US"/>
          </a:p>
        </p:txBody>
      </p:sp>
    </p:spTree>
    <p:extLst>
      <p:ext uri="{BB962C8B-B14F-4D97-AF65-F5344CB8AC3E}">
        <p14:creationId xmlns:p14="http://schemas.microsoft.com/office/powerpoint/2010/main" val="286177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CD48DB-BCA7-41B7-A538-0330650B14A2}"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413E9-D5A9-4A4D-B9AD-C3544114FD5D}" type="slidenum">
              <a:rPr lang="en-US" smtClean="0"/>
              <a:t>‹#›</a:t>
            </a:fld>
            <a:endParaRPr lang="en-US"/>
          </a:p>
        </p:txBody>
      </p:sp>
    </p:spTree>
    <p:extLst>
      <p:ext uri="{BB962C8B-B14F-4D97-AF65-F5344CB8AC3E}">
        <p14:creationId xmlns:p14="http://schemas.microsoft.com/office/powerpoint/2010/main" val="73547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CD48DB-BCA7-41B7-A538-0330650B14A2}" type="datetimeFigureOut">
              <a:rPr lang="en-US" smtClean="0"/>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7413E9-D5A9-4A4D-B9AD-C3544114FD5D}" type="slidenum">
              <a:rPr lang="en-US" smtClean="0"/>
              <a:t>‹#›</a:t>
            </a:fld>
            <a:endParaRPr lang="en-US"/>
          </a:p>
        </p:txBody>
      </p:sp>
    </p:spTree>
    <p:extLst>
      <p:ext uri="{BB962C8B-B14F-4D97-AF65-F5344CB8AC3E}">
        <p14:creationId xmlns:p14="http://schemas.microsoft.com/office/powerpoint/2010/main" val="3020378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CD48DB-BCA7-41B7-A538-0330650B14A2}"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7413E9-D5A9-4A4D-B9AD-C3544114FD5D}" type="slidenum">
              <a:rPr lang="en-US" smtClean="0"/>
              <a:t>‹#›</a:t>
            </a:fld>
            <a:endParaRPr lang="en-US"/>
          </a:p>
        </p:txBody>
      </p:sp>
    </p:spTree>
    <p:extLst>
      <p:ext uri="{BB962C8B-B14F-4D97-AF65-F5344CB8AC3E}">
        <p14:creationId xmlns:p14="http://schemas.microsoft.com/office/powerpoint/2010/main" val="340298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D48DB-BCA7-41B7-A538-0330650B14A2}" type="datetimeFigureOut">
              <a:rPr lang="en-US" smtClean="0"/>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7413E9-D5A9-4A4D-B9AD-C3544114FD5D}" type="slidenum">
              <a:rPr lang="en-US" smtClean="0"/>
              <a:t>‹#›</a:t>
            </a:fld>
            <a:endParaRPr lang="en-US"/>
          </a:p>
        </p:txBody>
      </p:sp>
    </p:spTree>
    <p:extLst>
      <p:ext uri="{BB962C8B-B14F-4D97-AF65-F5344CB8AC3E}">
        <p14:creationId xmlns:p14="http://schemas.microsoft.com/office/powerpoint/2010/main" val="177312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D48DB-BCA7-41B7-A538-0330650B14A2}"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413E9-D5A9-4A4D-B9AD-C3544114FD5D}" type="slidenum">
              <a:rPr lang="en-US" smtClean="0"/>
              <a:t>‹#›</a:t>
            </a:fld>
            <a:endParaRPr lang="en-US"/>
          </a:p>
        </p:txBody>
      </p:sp>
    </p:spTree>
    <p:extLst>
      <p:ext uri="{BB962C8B-B14F-4D97-AF65-F5344CB8AC3E}">
        <p14:creationId xmlns:p14="http://schemas.microsoft.com/office/powerpoint/2010/main" val="381014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D48DB-BCA7-41B7-A538-0330650B14A2}"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413E9-D5A9-4A4D-B9AD-C3544114FD5D}" type="slidenum">
              <a:rPr lang="en-US" smtClean="0"/>
              <a:t>‹#›</a:t>
            </a:fld>
            <a:endParaRPr lang="en-US"/>
          </a:p>
        </p:txBody>
      </p:sp>
    </p:spTree>
    <p:extLst>
      <p:ext uri="{BB962C8B-B14F-4D97-AF65-F5344CB8AC3E}">
        <p14:creationId xmlns:p14="http://schemas.microsoft.com/office/powerpoint/2010/main" val="69402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D48DB-BCA7-41B7-A538-0330650B14A2}" type="datetimeFigureOut">
              <a:rPr lang="en-US" smtClean="0"/>
              <a:t>9/21/2020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413E9-D5A9-4A4D-B9AD-C3544114FD5D}" type="slidenum">
              <a:rPr lang="en-US" smtClean="0"/>
              <a:t>‹#›</a:t>
            </a:fld>
            <a:endParaRPr lang="en-US"/>
          </a:p>
        </p:txBody>
      </p:sp>
    </p:spTree>
    <p:extLst>
      <p:ext uri="{BB962C8B-B14F-4D97-AF65-F5344CB8AC3E}">
        <p14:creationId xmlns:p14="http://schemas.microsoft.com/office/powerpoint/2010/main" val="115831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r>
              <a:rPr lang="en-US" dirty="0" err="1" smtClean="0"/>
              <a:t>Anab</a:t>
            </a:r>
            <a:r>
              <a:rPr lang="en-US" dirty="0" smtClean="0"/>
              <a:t> </a:t>
            </a:r>
            <a:r>
              <a:rPr lang="en-US" dirty="0" err="1" smtClean="0"/>
              <a:t>Batool</a:t>
            </a:r>
            <a:r>
              <a:rPr lang="en-US" dirty="0" smtClean="0"/>
              <a:t> </a:t>
            </a:r>
            <a:r>
              <a:rPr lang="en-US" dirty="0" err="1" smtClean="0"/>
              <a:t>Kazmi</a:t>
            </a:r>
            <a:endParaRPr lang="en-US" dirty="0"/>
          </a:p>
        </p:txBody>
      </p:sp>
    </p:spTree>
    <p:extLst>
      <p:ext uri="{BB962C8B-B14F-4D97-AF65-F5344CB8AC3E}">
        <p14:creationId xmlns:p14="http://schemas.microsoft.com/office/powerpoint/2010/main" val="407852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a:t>How do </a:t>
            </a:r>
            <a:r>
              <a:rPr lang="en-US" b="1" i="1" dirty="0"/>
              <a:t>online shopping assistants work</a:t>
            </a:r>
            <a:r>
              <a:rPr lang="en-US" dirty="0"/>
              <a:t>? They ﬁnd a given product at various shops and tell you what it costs. How do they extract the information, in particular since some of the pages describing the product are created on demand only? </a:t>
            </a:r>
            <a:endParaRPr lang="en-US" dirty="0" smtClean="0"/>
          </a:p>
          <a:p>
            <a:r>
              <a:rPr lang="en-US" dirty="0"/>
              <a:t>Imagine you had to write a piece of code that accepts a string as an input and checks whether this string could be </a:t>
            </a:r>
            <a:r>
              <a:rPr lang="en-US" b="1" i="1" dirty="0"/>
              <a:t>a valid email address</a:t>
            </a:r>
            <a:r>
              <a:rPr lang="en-US" dirty="0" smtClean="0"/>
              <a:t>.</a:t>
            </a:r>
          </a:p>
          <a:p>
            <a:r>
              <a:rPr lang="en-US" dirty="0"/>
              <a:t>Imagine you had to write a program that goes through a number of </a:t>
            </a:r>
            <a:r>
              <a:rPr lang="en-US" b="1" i="1" dirty="0"/>
              <a:t>emails in a folder and returns all the subject lines for those </a:t>
            </a:r>
            <a:r>
              <a:rPr lang="en-US" dirty="0"/>
              <a:t>(every email client has a way of doing this, of course). How would you do that?</a:t>
            </a:r>
          </a:p>
        </p:txBody>
      </p:sp>
    </p:spTree>
    <p:extLst>
      <p:ext uri="{BB962C8B-B14F-4D97-AF65-F5344CB8AC3E}">
        <p14:creationId xmlns:p14="http://schemas.microsoft.com/office/powerpoint/2010/main" val="858606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a:t>Imagine you had to write a program that goes through a bunch of documentation ﬁles and checks whether they contain </a:t>
            </a:r>
            <a:r>
              <a:rPr lang="en-US" b="1" i="1" dirty="0"/>
              <a:t>any double typed words (such as ‘the the’). </a:t>
            </a:r>
            <a:r>
              <a:rPr lang="en-US" dirty="0"/>
              <a:t>This is a very common mistake, and a professional organization would want to remove these before delivering the software to a customer. </a:t>
            </a:r>
          </a:p>
        </p:txBody>
      </p:sp>
    </p:spTree>
    <p:extLst>
      <p:ext uri="{BB962C8B-B14F-4D97-AF65-F5344CB8AC3E}">
        <p14:creationId xmlns:p14="http://schemas.microsoft.com/office/powerpoint/2010/main" val="1798630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0" indent="0">
              <a:buNone/>
            </a:pPr>
            <a:r>
              <a:rPr lang="en-US" dirty="0" smtClean="0"/>
              <a:t>What if</a:t>
            </a:r>
          </a:p>
          <a:p>
            <a:r>
              <a:rPr lang="en-US" dirty="0" smtClean="0"/>
              <a:t>Your </a:t>
            </a:r>
            <a:r>
              <a:rPr lang="en-US" dirty="0"/>
              <a:t>program had to work across lines (and an arbitrary number of spaces)? </a:t>
            </a:r>
          </a:p>
          <a:p>
            <a:r>
              <a:rPr lang="en-US" dirty="0" smtClean="0"/>
              <a:t>You </a:t>
            </a:r>
            <a:r>
              <a:rPr lang="en-US" dirty="0"/>
              <a:t>had to take into account that the ﬁrst doubled word might be capitalized? </a:t>
            </a:r>
          </a:p>
          <a:p>
            <a:r>
              <a:rPr lang="en-US" dirty="0" smtClean="0"/>
              <a:t>The </a:t>
            </a:r>
            <a:r>
              <a:rPr lang="en-US" dirty="0"/>
              <a:t>two doubled words might be separated by html tags?</a:t>
            </a:r>
          </a:p>
          <a:p>
            <a:endParaRPr lang="en-US" dirty="0"/>
          </a:p>
        </p:txBody>
      </p:sp>
    </p:spTree>
    <p:extLst>
      <p:ext uri="{BB962C8B-B14F-4D97-AF65-F5344CB8AC3E}">
        <p14:creationId xmlns:p14="http://schemas.microsoft.com/office/powerpoint/2010/main" val="2941595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Imagine you had to write code for a vending machine that takes coins and in return delivers variously priced goods. How does the machine keep track of how much money the user has put in so far, and how to produce correct change from the coins it holds? It’s your job to keep track of all the cases that may arise. </a:t>
            </a:r>
          </a:p>
        </p:txBody>
      </p:sp>
    </p:spTree>
    <p:extLst>
      <p:ext uri="{BB962C8B-B14F-4D97-AF65-F5344CB8AC3E}">
        <p14:creationId xmlns:p14="http://schemas.microsoft.com/office/powerpoint/2010/main" val="3381826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Imagine you had to write a piece of code that takes as input a ﬁle containing a Java program and checks whether the curly brackets {} are all properly balanced. </a:t>
            </a:r>
          </a:p>
        </p:txBody>
      </p:sp>
    </p:spTree>
    <p:extLst>
      <p:ext uri="{BB962C8B-B14F-4D97-AF65-F5344CB8AC3E}">
        <p14:creationId xmlns:p14="http://schemas.microsoft.com/office/powerpoint/2010/main" val="898372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machines</a:t>
            </a:r>
            <a:endParaRPr lang="en-US" dirty="0"/>
          </a:p>
        </p:txBody>
      </p:sp>
      <p:sp>
        <p:nvSpPr>
          <p:cNvPr id="3" name="Content Placeholder 2"/>
          <p:cNvSpPr>
            <a:spLocks noGrp="1"/>
          </p:cNvSpPr>
          <p:nvPr>
            <p:ph idx="1"/>
          </p:nvPr>
        </p:nvSpPr>
        <p:spPr/>
        <p:txBody>
          <a:bodyPr/>
          <a:lstStyle/>
          <a:p>
            <a:pPr marL="0" indent="0">
              <a:buNone/>
            </a:pPr>
            <a:r>
              <a:rPr lang="en-US" dirty="0" smtClean="0"/>
              <a:t>A typical abstract machine consists of:</a:t>
            </a:r>
          </a:p>
          <a:p>
            <a:r>
              <a:rPr lang="en-US" b="1" i="1" dirty="0" smtClean="0"/>
              <a:t>Inputs</a:t>
            </a:r>
          </a:p>
          <a:p>
            <a:pPr lvl="1"/>
            <a:r>
              <a:rPr lang="en-US" dirty="0"/>
              <a:t>S</a:t>
            </a:r>
            <a:r>
              <a:rPr lang="en-US" dirty="0" smtClean="0"/>
              <a:t>equences </a:t>
            </a:r>
            <a:r>
              <a:rPr lang="en-US" dirty="0"/>
              <a:t>of symbols selected from a finite set </a:t>
            </a:r>
            <a:r>
              <a:rPr lang="en-US" i="1" dirty="0"/>
              <a:t>∑ </a:t>
            </a:r>
            <a:r>
              <a:rPr lang="en-US" dirty="0"/>
              <a:t>of input </a:t>
            </a:r>
            <a:r>
              <a:rPr lang="en-US" dirty="0" smtClean="0"/>
              <a:t>signals.</a:t>
            </a:r>
          </a:p>
          <a:p>
            <a:pPr lvl="1"/>
            <a:r>
              <a:rPr lang="en-US" dirty="0" smtClean="0"/>
              <a:t>Set</a:t>
            </a:r>
            <a:r>
              <a:rPr lang="en-US" dirty="0"/>
              <a:t> </a:t>
            </a:r>
            <a:r>
              <a:rPr lang="en-US" i="1" dirty="0"/>
              <a:t>∑ </a:t>
            </a:r>
            <a:r>
              <a:rPr lang="en-US" dirty="0"/>
              <a:t>is the set {x</a:t>
            </a:r>
            <a:r>
              <a:rPr lang="en-US" baseline="-25000" dirty="0"/>
              <a:t>1</a:t>
            </a:r>
            <a:r>
              <a:rPr lang="en-US" dirty="0"/>
              <a:t>, x,</a:t>
            </a:r>
            <a:r>
              <a:rPr lang="en-US" baseline="-25000" dirty="0"/>
              <a:t>2</a:t>
            </a:r>
            <a:r>
              <a:rPr lang="en-US" dirty="0"/>
              <a:t>, x</a:t>
            </a:r>
            <a:r>
              <a:rPr lang="en-US" baseline="-25000" dirty="0"/>
              <a:t>3</a:t>
            </a:r>
            <a:r>
              <a:rPr lang="en-US" dirty="0"/>
              <a:t>... </a:t>
            </a:r>
            <a:r>
              <a:rPr lang="en-US" dirty="0" err="1"/>
              <a:t>x</a:t>
            </a:r>
            <a:r>
              <a:rPr lang="en-US" baseline="-25000" dirty="0" err="1"/>
              <a:t>k</a:t>
            </a:r>
            <a:r>
              <a:rPr lang="en-US" dirty="0"/>
              <a:t>} where </a:t>
            </a:r>
            <a:r>
              <a:rPr lang="en-US" i="1" dirty="0"/>
              <a:t>k </a:t>
            </a:r>
            <a:r>
              <a:rPr lang="en-US" dirty="0"/>
              <a:t>is the number of inputs.</a:t>
            </a:r>
            <a:endParaRPr lang="en-US" dirty="0" smtClean="0"/>
          </a:p>
          <a:p>
            <a:r>
              <a:rPr lang="en-US" b="1" i="1" dirty="0" smtClean="0"/>
              <a:t>Outputs</a:t>
            </a:r>
          </a:p>
          <a:p>
            <a:pPr lvl="1"/>
            <a:r>
              <a:rPr lang="en-US" dirty="0" smtClean="0"/>
              <a:t>Sequence of symbols selected from finite set Z.</a:t>
            </a:r>
          </a:p>
          <a:p>
            <a:pPr lvl="1"/>
            <a:r>
              <a:rPr lang="en-US" dirty="0"/>
              <a:t>set </a:t>
            </a:r>
            <a:r>
              <a:rPr lang="en-US" i="1" dirty="0"/>
              <a:t>Z </a:t>
            </a:r>
            <a:r>
              <a:rPr lang="en-US" dirty="0"/>
              <a:t>is the set {y</a:t>
            </a:r>
            <a:r>
              <a:rPr lang="en-US" baseline="-25000" dirty="0"/>
              <a:t>1</a:t>
            </a:r>
            <a:r>
              <a:rPr lang="en-US" dirty="0"/>
              <a:t>, y</a:t>
            </a:r>
            <a:r>
              <a:rPr lang="en-US" baseline="-25000" dirty="0"/>
              <a:t>2</a:t>
            </a:r>
            <a:r>
              <a:rPr lang="en-US" dirty="0"/>
              <a:t>, y</a:t>
            </a:r>
            <a:r>
              <a:rPr lang="en-US" baseline="-25000" dirty="0"/>
              <a:t>3</a:t>
            </a:r>
            <a:r>
              <a:rPr lang="en-US" dirty="0"/>
              <a:t> ... </a:t>
            </a:r>
            <a:r>
              <a:rPr lang="en-US" dirty="0" err="1"/>
              <a:t>y</a:t>
            </a:r>
            <a:r>
              <a:rPr lang="en-US" baseline="-25000" dirty="0" err="1"/>
              <a:t>m</a:t>
            </a:r>
            <a:r>
              <a:rPr lang="en-US" dirty="0"/>
              <a:t>} where </a:t>
            </a:r>
            <a:r>
              <a:rPr lang="en-US" i="1" dirty="0"/>
              <a:t>m</a:t>
            </a:r>
            <a:r>
              <a:rPr lang="en-US" dirty="0"/>
              <a:t> is the number of outputs</a:t>
            </a:r>
            <a:endParaRPr lang="en-US" dirty="0" smtClean="0"/>
          </a:p>
          <a:p>
            <a:r>
              <a:rPr lang="en-US" b="1" i="1" dirty="0" smtClean="0"/>
              <a:t>States</a:t>
            </a:r>
          </a:p>
          <a:p>
            <a:pPr lvl="1"/>
            <a:r>
              <a:rPr lang="en-US" dirty="0" smtClean="0"/>
              <a:t>Finite set Q, whose definition depends on type of automaton.</a:t>
            </a:r>
            <a:endParaRPr lang="en-US" dirty="0"/>
          </a:p>
        </p:txBody>
      </p:sp>
    </p:spTree>
    <p:extLst>
      <p:ext uri="{BB962C8B-B14F-4D97-AF65-F5344CB8AC3E}">
        <p14:creationId xmlns:p14="http://schemas.microsoft.com/office/powerpoint/2010/main" val="54845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a:t>Automatons </a:t>
            </a:r>
            <a:r>
              <a:rPr lang="en-US" dirty="0"/>
              <a:t>are abstract models of machines that perform </a:t>
            </a:r>
            <a:r>
              <a:rPr lang="en-US" b="1" i="1" dirty="0"/>
              <a:t>computations on an input </a:t>
            </a:r>
            <a:r>
              <a:rPr lang="en-US" dirty="0"/>
              <a:t>by moving through </a:t>
            </a:r>
            <a:r>
              <a:rPr lang="en-US" b="1" i="1" dirty="0"/>
              <a:t>a series of states </a:t>
            </a:r>
            <a:r>
              <a:rPr lang="en-US" dirty="0"/>
              <a:t>or configurations</a:t>
            </a:r>
            <a:r>
              <a:rPr lang="en-US" dirty="0" smtClean="0"/>
              <a:t>.</a:t>
            </a:r>
          </a:p>
          <a:p>
            <a:r>
              <a:rPr lang="en-US" dirty="0" smtClean="0"/>
              <a:t> </a:t>
            </a:r>
            <a:r>
              <a:rPr lang="en-US" dirty="0"/>
              <a:t>At each state of the computation, a </a:t>
            </a:r>
            <a:r>
              <a:rPr lang="en-US" b="1" i="1" dirty="0"/>
              <a:t>transition function </a:t>
            </a:r>
            <a:r>
              <a:rPr lang="en-US" dirty="0"/>
              <a:t>determines the next configuration on the basis of a finite portion of the present configuration. </a:t>
            </a:r>
            <a:endParaRPr lang="en-US" dirty="0" smtClean="0"/>
          </a:p>
          <a:p>
            <a:r>
              <a:rPr lang="en-US" dirty="0" smtClean="0"/>
              <a:t>As </a:t>
            </a:r>
            <a:r>
              <a:rPr lang="en-US" dirty="0"/>
              <a:t>a result, once the computation reaches an accepting configuration, it accepts that input.</a:t>
            </a:r>
          </a:p>
        </p:txBody>
      </p:sp>
    </p:spTree>
    <p:extLst>
      <p:ext uri="{BB962C8B-B14F-4D97-AF65-F5344CB8AC3E}">
        <p14:creationId xmlns:p14="http://schemas.microsoft.com/office/powerpoint/2010/main" val="2825722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en-US" smtClean="0"/>
              <a:t>A simple computer</a:t>
            </a:r>
          </a:p>
        </p:txBody>
      </p:sp>
      <p:sp>
        <p:nvSpPr>
          <p:cNvPr id="9219" name="Line 3"/>
          <p:cNvSpPr>
            <a:spLocks noChangeShapeType="1"/>
          </p:cNvSpPr>
          <p:nvPr/>
        </p:nvSpPr>
        <p:spPr bwMode="auto">
          <a:xfrm>
            <a:off x="2638426" y="1916113"/>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0" name="Line 4"/>
          <p:cNvSpPr>
            <a:spLocks noChangeShapeType="1"/>
          </p:cNvSpPr>
          <p:nvPr/>
        </p:nvSpPr>
        <p:spPr bwMode="auto">
          <a:xfrm>
            <a:off x="2638425" y="1916114"/>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Line 5"/>
          <p:cNvSpPr>
            <a:spLocks noChangeShapeType="1"/>
          </p:cNvSpPr>
          <p:nvPr/>
        </p:nvSpPr>
        <p:spPr bwMode="auto">
          <a:xfrm>
            <a:off x="2638425" y="3068639"/>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Line 6"/>
          <p:cNvSpPr>
            <a:spLocks noChangeShapeType="1"/>
          </p:cNvSpPr>
          <p:nvPr/>
        </p:nvSpPr>
        <p:spPr bwMode="auto">
          <a:xfrm>
            <a:off x="2638425" y="3571875"/>
            <a:ext cx="273685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3" name="Line 7"/>
          <p:cNvSpPr>
            <a:spLocks noChangeShapeType="1"/>
          </p:cNvSpPr>
          <p:nvPr/>
        </p:nvSpPr>
        <p:spPr bwMode="auto">
          <a:xfrm>
            <a:off x="4367213" y="1916113"/>
            <a:ext cx="10080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Line 8"/>
          <p:cNvSpPr>
            <a:spLocks noChangeShapeType="1"/>
          </p:cNvSpPr>
          <p:nvPr/>
        </p:nvSpPr>
        <p:spPr bwMode="auto">
          <a:xfrm>
            <a:off x="5373688" y="1916113"/>
            <a:ext cx="0" cy="165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Line 9"/>
          <p:cNvSpPr>
            <a:spLocks noChangeShapeType="1"/>
          </p:cNvSpPr>
          <p:nvPr/>
        </p:nvSpPr>
        <p:spPr bwMode="auto">
          <a:xfrm flipV="1">
            <a:off x="3614738" y="1628775"/>
            <a:ext cx="64770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Oval 10"/>
          <p:cNvSpPr>
            <a:spLocks noChangeArrowheads="1"/>
          </p:cNvSpPr>
          <p:nvPr/>
        </p:nvSpPr>
        <p:spPr bwMode="auto">
          <a:xfrm>
            <a:off x="3581400" y="1889125"/>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9227" name="Oval 11"/>
          <p:cNvSpPr>
            <a:spLocks noChangeArrowheads="1"/>
          </p:cNvSpPr>
          <p:nvPr/>
        </p:nvSpPr>
        <p:spPr bwMode="auto">
          <a:xfrm>
            <a:off x="4344989" y="1889125"/>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9228" name="Rectangle 12"/>
          <p:cNvSpPr>
            <a:spLocks noChangeArrowheads="1"/>
          </p:cNvSpPr>
          <p:nvPr/>
        </p:nvSpPr>
        <p:spPr bwMode="auto">
          <a:xfrm>
            <a:off x="2133601" y="2420938"/>
            <a:ext cx="1008063"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sz="1400"/>
              <a:t>BATTERY</a:t>
            </a:r>
          </a:p>
        </p:txBody>
      </p:sp>
      <p:sp>
        <p:nvSpPr>
          <p:cNvPr id="9229" name="Litebulb"/>
          <p:cNvSpPr>
            <a:spLocks noEditPoints="1" noChangeArrowheads="1"/>
          </p:cNvSpPr>
          <p:nvPr/>
        </p:nvSpPr>
        <p:spPr bwMode="auto">
          <a:xfrm>
            <a:off x="5083175" y="2276475"/>
            <a:ext cx="579438" cy="8699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a:lstStyle/>
          <a:p>
            <a:endParaRPr lang="en-US"/>
          </a:p>
        </p:txBody>
      </p:sp>
      <p:sp>
        <p:nvSpPr>
          <p:cNvPr id="9230" name="Text Box 14"/>
          <p:cNvSpPr txBox="1">
            <a:spLocks noChangeArrowheads="1"/>
          </p:cNvSpPr>
          <p:nvPr/>
        </p:nvSpPr>
        <p:spPr bwMode="auto">
          <a:xfrm rot="-1395791">
            <a:off x="3432175" y="1490663"/>
            <a:ext cx="865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a:latin typeface="Times New Roman" panose="02020603050405020304" pitchFamily="18" charset="0"/>
              </a:rPr>
              <a:t>SWITCH</a:t>
            </a:r>
          </a:p>
        </p:txBody>
      </p:sp>
      <p:sp>
        <p:nvSpPr>
          <p:cNvPr id="9231" name="Text Box 15"/>
          <p:cNvSpPr txBox="1">
            <a:spLocks noChangeArrowheads="1"/>
          </p:cNvSpPr>
          <p:nvPr/>
        </p:nvSpPr>
        <p:spPr bwMode="auto">
          <a:xfrm>
            <a:off x="2640013" y="4005263"/>
            <a:ext cx="309721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sz="2400" b="1" dirty="0">
                <a:latin typeface="Gill Sans MT" pitchFamily="34" charset="0"/>
              </a:rPr>
              <a:t>input:</a:t>
            </a:r>
            <a:r>
              <a:rPr lang="en-US" sz="2400" dirty="0">
                <a:latin typeface="Gill Sans MT" pitchFamily="34" charset="0"/>
              </a:rPr>
              <a:t> switch</a:t>
            </a:r>
          </a:p>
          <a:p>
            <a:pPr>
              <a:spcBef>
                <a:spcPct val="50000"/>
              </a:spcBef>
            </a:pPr>
            <a:r>
              <a:rPr lang="en-US" sz="2400" b="1" dirty="0">
                <a:latin typeface="Gill Sans MT" pitchFamily="34" charset="0"/>
              </a:rPr>
              <a:t>output:</a:t>
            </a:r>
            <a:r>
              <a:rPr lang="en-US" sz="2400" dirty="0">
                <a:latin typeface="Gill Sans MT" pitchFamily="34" charset="0"/>
              </a:rPr>
              <a:t> light bulb</a:t>
            </a:r>
          </a:p>
          <a:p>
            <a:pPr>
              <a:spcBef>
                <a:spcPct val="50000"/>
              </a:spcBef>
            </a:pPr>
            <a:r>
              <a:rPr lang="en-US" sz="2400" b="1" dirty="0">
                <a:latin typeface="Gill Sans MT" pitchFamily="34" charset="0"/>
              </a:rPr>
              <a:t>actions:</a:t>
            </a:r>
            <a:r>
              <a:rPr lang="en-US" sz="2400" dirty="0">
                <a:latin typeface="Gill Sans MT" pitchFamily="34" charset="0"/>
              </a:rPr>
              <a:t> flip switch</a:t>
            </a:r>
          </a:p>
          <a:p>
            <a:pPr>
              <a:spcBef>
                <a:spcPct val="50000"/>
              </a:spcBef>
            </a:pPr>
            <a:r>
              <a:rPr lang="en-US" sz="2400" b="1" dirty="0">
                <a:latin typeface="Gill Sans MT" pitchFamily="34" charset="0"/>
              </a:rPr>
              <a:t>states:</a:t>
            </a:r>
            <a:r>
              <a:rPr lang="en-US" sz="2400" dirty="0">
                <a:latin typeface="Gill Sans MT" pitchFamily="34" charset="0"/>
              </a:rPr>
              <a:t> on, off</a:t>
            </a:r>
          </a:p>
        </p:txBody>
      </p:sp>
    </p:spTree>
    <p:extLst>
      <p:ext uri="{BB962C8B-B14F-4D97-AF65-F5344CB8AC3E}">
        <p14:creationId xmlns:p14="http://schemas.microsoft.com/office/powerpoint/2010/main" val="2942094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en-US" smtClean="0"/>
              <a:t>A simple “computer”</a:t>
            </a:r>
          </a:p>
        </p:txBody>
      </p:sp>
      <p:sp>
        <p:nvSpPr>
          <p:cNvPr id="10243" name="Line 4"/>
          <p:cNvSpPr>
            <a:spLocks noChangeShapeType="1"/>
          </p:cNvSpPr>
          <p:nvPr/>
        </p:nvSpPr>
        <p:spPr bwMode="auto">
          <a:xfrm>
            <a:off x="2638426" y="1916113"/>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 name="Line 5"/>
          <p:cNvSpPr>
            <a:spLocks noChangeShapeType="1"/>
          </p:cNvSpPr>
          <p:nvPr/>
        </p:nvSpPr>
        <p:spPr bwMode="auto">
          <a:xfrm>
            <a:off x="2638425" y="1916114"/>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Line 6"/>
          <p:cNvSpPr>
            <a:spLocks noChangeShapeType="1"/>
          </p:cNvSpPr>
          <p:nvPr/>
        </p:nvSpPr>
        <p:spPr bwMode="auto">
          <a:xfrm>
            <a:off x="2638425" y="3068639"/>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Line 7"/>
          <p:cNvSpPr>
            <a:spLocks noChangeShapeType="1"/>
          </p:cNvSpPr>
          <p:nvPr/>
        </p:nvSpPr>
        <p:spPr bwMode="auto">
          <a:xfrm>
            <a:off x="2638425" y="3571875"/>
            <a:ext cx="273685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7" name="Line 9"/>
          <p:cNvSpPr>
            <a:spLocks noChangeShapeType="1"/>
          </p:cNvSpPr>
          <p:nvPr/>
        </p:nvSpPr>
        <p:spPr bwMode="auto">
          <a:xfrm>
            <a:off x="4367213" y="1916113"/>
            <a:ext cx="10080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Line 10"/>
          <p:cNvSpPr>
            <a:spLocks noChangeShapeType="1"/>
          </p:cNvSpPr>
          <p:nvPr/>
        </p:nvSpPr>
        <p:spPr bwMode="auto">
          <a:xfrm>
            <a:off x="5373688" y="1916113"/>
            <a:ext cx="0" cy="165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Line 11"/>
          <p:cNvSpPr>
            <a:spLocks noChangeShapeType="1"/>
          </p:cNvSpPr>
          <p:nvPr/>
        </p:nvSpPr>
        <p:spPr bwMode="auto">
          <a:xfrm flipV="1">
            <a:off x="3614738" y="1628775"/>
            <a:ext cx="64770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Oval 12"/>
          <p:cNvSpPr>
            <a:spLocks noChangeArrowheads="1"/>
          </p:cNvSpPr>
          <p:nvPr/>
        </p:nvSpPr>
        <p:spPr bwMode="auto">
          <a:xfrm>
            <a:off x="3581400" y="1889125"/>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10251" name="Oval 13"/>
          <p:cNvSpPr>
            <a:spLocks noChangeArrowheads="1"/>
          </p:cNvSpPr>
          <p:nvPr/>
        </p:nvSpPr>
        <p:spPr bwMode="auto">
          <a:xfrm>
            <a:off x="4344989" y="1889125"/>
            <a:ext cx="71437"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10252" name="Rectangle 14"/>
          <p:cNvSpPr>
            <a:spLocks noChangeArrowheads="1"/>
          </p:cNvSpPr>
          <p:nvPr/>
        </p:nvSpPr>
        <p:spPr bwMode="auto">
          <a:xfrm>
            <a:off x="2133601" y="2420938"/>
            <a:ext cx="1008063"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sz="1400"/>
              <a:t>BATTERY</a:t>
            </a:r>
          </a:p>
        </p:txBody>
      </p:sp>
      <p:sp>
        <p:nvSpPr>
          <p:cNvPr id="10253" name="Litebulb"/>
          <p:cNvSpPr>
            <a:spLocks noEditPoints="1" noChangeArrowheads="1"/>
          </p:cNvSpPr>
          <p:nvPr/>
        </p:nvSpPr>
        <p:spPr bwMode="auto">
          <a:xfrm>
            <a:off x="5083175" y="2276475"/>
            <a:ext cx="579438" cy="8699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a:lstStyle/>
          <a:p>
            <a:endParaRPr lang="en-US"/>
          </a:p>
        </p:txBody>
      </p:sp>
      <p:sp>
        <p:nvSpPr>
          <p:cNvPr id="10254" name="Text Box 17"/>
          <p:cNvSpPr txBox="1">
            <a:spLocks noChangeArrowheads="1"/>
          </p:cNvSpPr>
          <p:nvPr/>
        </p:nvSpPr>
        <p:spPr bwMode="auto">
          <a:xfrm rot="-1395791">
            <a:off x="3432175" y="1490663"/>
            <a:ext cx="865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a:latin typeface="Times New Roman" panose="02020603050405020304" pitchFamily="18" charset="0"/>
              </a:rPr>
              <a:t>SWITCH</a:t>
            </a:r>
          </a:p>
        </p:txBody>
      </p:sp>
      <p:sp>
        <p:nvSpPr>
          <p:cNvPr id="10255" name="Oval 22"/>
          <p:cNvSpPr>
            <a:spLocks noChangeArrowheads="1"/>
          </p:cNvSpPr>
          <p:nvPr/>
        </p:nvSpPr>
        <p:spPr bwMode="auto">
          <a:xfrm>
            <a:off x="7500938" y="2446338"/>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10256" name="Oval 23"/>
          <p:cNvSpPr>
            <a:spLocks noChangeArrowheads="1"/>
          </p:cNvSpPr>
          <p:nvPr/>
        </p:nvSpPr>
        <p:spPr bwMode="auto">
          <a:xfrm>
            <a:off x="9253538" y="2370138"/>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10257" name="Freeform 24"/>
          <p:cNvSpPr>
            <a:spLocks/>
          </p:cNvSpPr>
          <p:nvPr/>
        </p:nvSpPr>
        <p:spPr bwMode="auto">
          <a:xfrm>
            <a:off x="8034338" y="2420938"/>
            <a:ext cx="1295400" cy="101600"/>
          </a:xfrm>
          <a:custGeom>
            <a:avLst/>
            <a:gdLst>
              <a:gd name="T0" fmla="*/ 0 w 816"/>
              <a:gd name="T1" fmla="*/ 2147483647 h 200"/>
              <a:gd name="T2" fmla="*/ 2147483647 w 816"/>
              <a:gd name="T3" fmla="*/ 2147483647 h 200"/>
              <a:gd name="T4" fmla="*/ 2147483647 w 816"/>
              <a:gd name="T5" fmla="*/ 2147483647 h 200"/>
              <a:gd name="T6" fmla="*/ 0 60000 65536"/>
              <a:gd name="T7" fmla="*/ 0 60000 65536"/>
              <a:gd name="T8" fmla="*/ 0 60000 65536"/>
            </a:gdLst>
            <a:ahLst/>
            <a:cxnLst>
              <a:cxn ang="T6">
                <a:pos x="T0" y="T1"/>
              </a:cxn>
              <a:cxn ang="T7">
                <a:pos x="T2" y="T3"/>
              </a:cxn>
              <a:cxn ang="T8">
                <a:pos x="T4" y="T5"/>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8" name="Freeform 25"/>
          <p:cNvSpPr>
            <a:spLocks/>
          </p:cNvSpPr>
          <p:nvPr/>
        </p:nvSpPr>
        <p:spPr bwMode="auto">
          <a:xfrm flipV="1">
            <a:off x="8110538" y="2890838"/>
            <a:ext cx="1295400" cy="177800"/>
          </a:xfrm>
          <a:custGeom>
            <a:avLst/>
            <a:gdLst>
              <a:gd name="T0" fmla="*/ 0 w 816"/>
              <a:gd name="T1" fmla="*/ 2147483647 h 200"/>
              <a:gd name="T2" fmla="*/ 2147483647 w 816"/>
              <a:gd name="T3" fmla="*/ 2147483647 h 200"/>
              <a:gd name="T4" fmla="*/ 2147483647 w 816"/>
              <a:gd name="T5" fmla="*/ 2147483647 h 200"/>
              <a:gd name="T6" fmla="*/ 0 60000 65536"/>
              <a:gd name="T7" fmla="*/ 0 60000 65536"/>
              <a:gd name="T8" fmla="*/ 0 60000 65536"/>
            </a:gdLst>
            <a:ahLst/>
            <a:cxnLst>
              <a:cxn ang="T6">
                <a:pos x="T0" y="T1"/>
              </a:cxn>
              <a:cxn ang="T7">
                <a:pos x="T2" y="T3"/>
              </a:cxn>
              <a:cxn ang="T8">
                <a:pos x="T4" y="T5"/>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9" name="Line 26"/>
          <p:cNvSpPr>
            <a:spLocks noChangeShapeType="1"/>
          </p:cNvSpPr>
          <p:nvPr/>
        </p:nvSpPr>
        <p:spPr bwMode="auto">
          <a:xfrm>
            <a:off x="7119938" y="2751138"/>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0" name="Text Box 27"/>
          <p:cNvSpPr txBox="1">
            <a:spLocks noChangeArrowheads="1"/>
          </p:cNvSpPr>
          <p:nvPr/>
        </p:nvSpPr>
        <p:spPr bwMode="auto">
          <a:xfrm>
            <a:off x="7588250" y="2565401"/>
            <a:ext cx="446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a:latin typeface="Garamond" panose="02020404030301010803" pitchFamily="18" charset="0"/>
                <a:ea typeface="新細明體" pitchFamily="18" charset="-120"/>
              </a:rPr>
              <a:t>off</a:t>
            </a:r>
          </a:p>
        </p:txBody>
      </p:sp>
      <p:sp>
        <p:nvSpPr>
          <p:cNvPr id="10261" name="Text Box 28"/>
          <p:cNvSpPr txBox="1">
            <a:spLocks noChangeArrowheads="1"/>
          </p:cNvSpPr>
          <p:nvPr/>
        </p:nvSpPr>
        <p:spPr bwMode="auto">
          <a:xfrm>
            <a:off x="9347201" y="2492376"/>
            <a:ext cx="415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a:latin typeface="Garamond" panose="02020404030301010803" pitchFamily="18" charset="0"/>
                <a:ea typeface="新細明體" pitchFamily="18" charset="-120"/>
              </a:rPr>
              <a:t>on</a:t>
            </a:r>
          </a:p>
        </p:txBody>
      </p:sp>
      <p:sp>
        <p:nvSpPr>
          <p:cNvPr id="10262" name="Text Box 29"/>
          <p:cNvSpPr txBox="1">
            <a:spLocks noChangeArrowheads="1"/>
          </p:cNvSpPr>
          <p:nvPr/>
        </p:nvSpPr>
        <p:spPr bwMode="auto">
          <a:xfrm>
            <a:off x="6527801" y="2557463"/>
            <a:ext cx="5804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a:latin typeface="Garamond" panose="02020404030301010803" pitchFamily="18" charset="0"/>
                <a:ea typeface="新細明體" pitchFamily="18" charset="-120"/>
              </a:rPr>
              <a:t>start</a:t>
            </a:r>
          </a:p>
        </p:txBody>
      </p:sp>
      <p:sp>
        <p:nvSpPr>
          <p:cNvPr id="10263" name="Text Box 32"/>
          <p:cNvSpPr txBox="1">
            <a:spLocks noChangeArrowheads="1"/>
          </p:cNvSpPr>
          <p:nvPr/>
        </p:nvSpPr>
        <p:spPr bwMode="auto">
          <a:xfrm>
            <a:off x="8591550" y="2054226"/>
            <a:ext cx="23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i="1">
                <a:latin typeface="Garamond" panose="02020404030301010803" pitchFamily="18" charset="0"/>
                <a:ea typeface="新細明體" pitchFamily="18" charset="-120"/>
              </a:rPr>
              <a:t>f</a:t>
            </a:r>
          </a:p>
        </p:txBody>
      </p:sp>
      <p:sp>
        <p:nvSpPr>
          <p:cNvPr id="10264" name="Text Box 33"/>
          <p:cNvSpPr txBox="1">
            <a:spLocks noChangeArrowheads="1"/>
          </p:cNvSpPr>
          <p:nvPr/>
        </p:nvSpPr>
        <p:spPr bwMode="auto">
          <a:xfrm>
            <a:off x="8575675" y="3067051"/>
            <a:ext cx="23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i="1">
                <a:latin typeface="Garamond" panose="02020404030301010803" pitchFamily="18" charset="0"/>
                <a:ea typeface="新細明體" pitchFamily="18" charset="-120"/>
              </a:rPr>
              <a:t>f</a:t>
            </a:r>
          </a:p>
        </p:txBody>
      </p:sp>
      <p:sp>
        <p:nvSpPr>
          <p:cNvPr id="10265" name="Text Box 34"/>
          <p:cNvSpPr txBox="1">
            <a:spLocks noChangeArrowheads="1"/>
          </p:cNvSpPr>
          <p:nvPr/>
        </p:nvSpPr>
        <p:spPr bwMode="auto">
          <a:xfrm>
            <a:off x="2640013" y="4005263"/>
            <a:ext cx="36004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sz="2400" b="1">
                <a:latin typeface="Gill Sans MT" pitchFamily="34" charset="0"/>
              </a:rPr>
              <a:t>input:</a:t>
            </a:r>
            <a:r>
              <a:rPr lang="en-US" sz="2400">
                <a:latin typeface="Gill Sans MT" pitchFamily="34" charset="0"/>
              </a:rPr>
              <a:t> switch</a:t>
            </a:r>
          </a:p>
          <a:p>
            <a:pPr>
              <a:spcBef>
                <a:spcPct val="50000"/>
              </a:spcBef>
            </a:pPr>
            <a:r>
              <a:rPr lang="en-US" sz="2400" b="1">
                <a:latin typeface="Gill Sans MT" pitchFamily="34" charset="0"/>
              </a:rPr>
              <a:t>output:</a:t>
            </a:r>
            <a:r>
              <a:rPr lang="en-US" sz="2400">
                <a:latin typeface="Gill Sans MT" pitchFamily="34" charset="0"/>
              </a:rPr>
              <a:t> light bulb</a:t>
            </a:r>
          </a:p>
          <a:p>
            <a:pPr>
              <a:spcBef>
                <a:spcPct val="50000"/>
              </a:spcBef>
            </a:pPr>
            <a:r>
              <a:rPr lang="en-US" sz="2400" b="1">
                <a:latin typeface="Gill Sans MT" pitchFamily="34" charset="0"/>
              </a:rPr>
              <a:t>actions:</a:t>
            </a:r>
            <a:r>
              <a:rPr lang="en-US" sz="2400">
                <a:latin typeface="Gill Sans MT" pitchFamily="34" charset="0"/>
              </a:rPr>
              <a:t> </a:t>
            </a:r>
            <a:r>
              <a:rPr lang="en-US" sz="2400" i="1">
                <a:latin typeface="Garamond" panose="02020404030301010803" pitchFamily="18" charset="0"/>
              </a:rPr>
              <a:t>f</a:t>
            </a:r>
            <a:r>
              <a:rPr lang="en-US" sz="2400">
                <a:latin typeface="Gill Sans MT" pitchFamily="34" charset="0"/>
              </a:rPr>
              <a:t> for “flip switch”</a:t>
            </a:r>
          </a:p>
          <a:p>
            <a:pPr>
              <a:spcBef>
                <a:spcPct val="50000"/>
              </a:spcBef>
            </a:pPr>
            <a:r>
              <a:rPr lang="en-US" sz="2400" b="1">
                <a:latin typeface="Gill Sans MT" pitchFamily="34" charset="0"/>
              </a:rPr>
              <a:t>states:</a:t>
            </a:r>
            <a:r>
              <a:rPr lang="en-US" sz="2400">
                <a:latin typeface="Gill Sans MT" pitchFamily="34" charset="0"/>
              </a:rPr>
              <a:t> </a:t>
            </a:r>
            <a:r>
              <a:rPr lang="en-US" sz="2400">
                <a:latin typeface="Garamond" panose="02020404030301010803" pitchFamily="18" charset="0"/>
              </a:rPr>
              <a:t>on</a:t>
            </a:r>
            <a:r>
              <a:rPr lang="en-US" sz="2400">
                <a:latin typeface="Gill Sans MT" pitchFamily="34" charset="0"/>
              </a:rPr>
              <a:t>,</a:t>
            </a:r>
            <a:r>
              <a:rPr lang="en-US" sz="2400">
                <a:latin typeface="Garamond" panose="02020404030301010803" pitchFamily="18" charset="0"/>
              </a:rPr>
              <a:t> off</a:t>
            </a:r>
          </a:p>
        </p:txBody>
      </p:sp>
      <p:sp>
        <p:nvSpPr>
          <p:cNvPr id="10266" name="Text Box 35"/>
          <p:cNvSpPr txBox="1">
            <a:spLocks noChangeArrowheads="1"/>
          </p:cNvSpPr>
          <p:nvPr/>
        </p:nvSpPr>
        <p:spPr bwMode="auto">
          <a:xfrm>
            <a:off x="6599238" y="4402138"/>
            <a:ext cx="36004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sz="2400">
                <a:latin typeface="Gill Sans MT" pitchFamily="34" charset="0"/>
              </a:rPr>
              <a:t>bulb is on if and only if there was an </a:t>
            </a:r>
            <a:r>
              <a:rPr lang="en-US" sz="2400">
                <a:solidFill>
                  <a:srgbClr val="FFC000"/>
                </a:solidFill>
                <a:latin typeface="Gill Sans MT" pitchFamily="34" charset="0"/>
              </a:rPr>
              <a:t>odd</a:t>
            </a:r>
            <a:r>
              <a:rPr lang="en-US" sz="2400">
                <a:latin typeface="Gill Sans MT" pitchFamily="34" charset="0"/>
              </a:rPr>
              <a:t> number of flips</a:t>
            </a:r>
          </a:p>
        </p:txBody>
      </p:sp>
    </p:spTree>
    <p:extLst>
      <p:ext uri="{BB962C8B-B14F-4D97-AF65-F5344CB8AC3E}">
        <p14:creationId xmlns:p14="http://schemas.microsoft.com/office/powerpoint/2010/main" val="1451057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4036" y="3279241"/>
            <a:ext cx="10515600" cy="1325563"/>
          </a:xfrm>
        </p:spPr>
        <p:txBody>
          <a:bodyPr/>
          <a:lstStyle/>
          <a:p>
            <a:pPr algn="ctr"/>
            <a:r>
              <a:rPr lang="en-US" dirty="0"/>
              <a:t>Important Concepts in Automata</a:t>
            </a:r>
          </a:p>
        </p:txBody>
      </p:sp>
    </p:spTree>
    <p:extLst>
      <p:ext uri="{BB962C8B-B14F-4D97-AF65-F5344CB8AC3E}">
        <p14:creationId xmlns:p14="http://schemas.microsoft.com/office/powerpoint/2010/main" val="1044518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Computation/Theoretical Computer Science</a:t>
            </a:r>
            <a:endParaRPr lang="en-US" dirty="0"/>
          </a:p>
        </p:txBody>
      </p:sp>
      <p:sp>
        <p:nvSpPr>
          <p:cNvPr id="3" name="Content Placeholder 2"/>
          <p:cNvSpPr>
            <a:spLocks noGrp="1"/>
          </p:cNvSpPr>
          <p:nvPr>
            <p:ph idx="1"/>
          </p:nvPr>
        </p:nvSpPr>
        <p:spPr/>
        <p:txBody>
          <a:bodyPr>
            <a:normAutofit/>
          </a:bodyPr>
          <a:lstStyle/>
          <a:p>
            <a:r>
              <a:rPr lang="en-US" dirty="0" smtClean="0"/>
              <a:t>The theory of computation is the branch of computer science that deals with how </a:t>
            </a:r>
            <a:r>
              <a:rPr lang="en-US" b="1" i="1" dirty="0" smtClean="0"/>
              <a:t>efficiently</a:t>
            </a:r>
            <a:r>
              <a:rPr lang="en-US" dirty="0" smtClean="0"/>
              <a:t> problems can be solved on a </a:t>
            </a:r>
            <a:r>
              <a:rPr lang="en-US" b="1" i="1" dirty="0" smtClean="0"/>
              <a:t>model of computation</a:t>
            </a:r>
            <a:r>
              <a:rPr lang="en-US" dirty="0" smtClean="0"/>
              <a:t>, using an </a:t>
            </a:r>
            <a:r>
              <a:rPr lang="en-US" b="1" i="1" dirty="0" smtClean="0"/>
              <a:t>algorithm</a:t>
            </a:r>
            <a:r>
              <a:rPr lang="en-US" dirty="0" smtClean="0"/>
              <a:t>.</a:t>
            </a:r>
          </a:p>
          <a:p>
            <a:pPr marL="0" indent="0">
              <a:buNone/>
            </a:pPr>
            <a:endParaRPr lang="en-US" dirty="0" smtClean="0"/>
          </a:p>
          <a:p>
            <a:pPr lvl="1"/>
            <a:r>
              <a:rPr lang="en-US" dirty="0" smtClean="0"/>
              <a:t>A </a:t>
            </a:r>
            <a:r>
              <a:rPr lang="en-US" b="1" i="1" dirty="0" smtClean="0"/>
              <a:t>model of computation </a:t>
            </a:r>
            <a:r>
              <a:rPr lang="en-US" dirty="0" smtClean="0"/>
              <a:t>is the definition of set of allowable operations used in computation and their respective costs.</a:t>
            </a:r>
          </a:p>
          <a:p>
            <a:pPr lvl="1"/>
            <a:r>
              <a:rPr lang="en-US" dirty="0"/>
              <a:t>describes how a set of outputs are </a:t>
            </a:r>
            <a:r>
              <a:rPr lang="en-US" b="1" i="1" dirty="0"/>
              <a:t>computed</a:t>
            </a:r>
            <a:r>
              <a:rPr lang="en-US" dirty="0"/>
              <a:t> given a set of inputs</a:t>
            </a:r>
            <a:r>
              <a:rPr lang="en-US" dirty="0" smtClean="0"/>
              <a:t>.</a:t>
            </a:r>
          </a:p>
          <a:p>
            <a:pPr lvl="1"/>
            <a:r>
              <a:rPr lang="en-US" dirty="0"/>
              <a:t>describes how units of computations, memories, and communications are </a:t>
            </a:r>
            <a:r>
              <a:rPr lang="en-US" b="1" i="1" dirty="0"/>
              <a:t>organized</a:t>
            </a:r>
            <a:r>
              <a:rPr lang="en-US" b="1" i="1" dirty="0" smtClean="0"/>
              <a:t>.</a:t>
            </a:r>
          </a:p>
          <a:p>
            <a:pPr lvl="1"/>
            <a:r>
              <a:rPr lang="en-US" dirty="0" smtClean="0"/>
              <a:t>It is used for measuring the </a:t>
            </a:r>
            <a:r>
              <a:rPr lang="en-US" b="1" i="1" dirty="0" smtClean="0"/>
              <a:t>computational complexity </a:t>
            </a:r>
            <a:r>
              <a:rPr lang="en-US" dirty="0" smtClean="0"/>
              <a:t>of the problem for which it is designed.</a:t>
            </a:r>
          </a:p>
        </p:txBody>
      </p:sp>
    </p:spTree>
    <p:extLst>
      <p:ext uri="{BB962C8B-B14F-4D97-AF65-F5344CB8AC3E}">
        <p14:creationId xmlns:p14="http://schemas.microsoft.com/office/powerpoint/2010/main" val="2798715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Language</a:t>
            </a:r>
            <a:endParaRPr lang="en-US" dirty="0"/>
          </a:p>
        </p:txBody>
      </p:sp>
      <p:sp>
        <p:nvSpPr>
          <p:cNvPr id="3" name="Content Placeholder 2"/>
          <p:cNvSpPr>
            <a:spLocks noGrp="1"/>
          </p:cNvSpPr>
          <p:nvPr>
            <p:ph idx="1"/>
          </p:nvPr>
        </p:nvSpPr>
        <p:spPr/>
        <p:txBody>
          <a:bodyPr/>
          <a:lstStyle/>
          <a:p>
            <a:r>
              <a:rPr lang="en-US" dirty="0" smtClean="0"/>
              <a:t>Automata deals with language.</a:t>
            </a:r>
          </a:p>
          <a:p>
            <a:r>
              <a:rPr lang="en-US" dirty="0" smtClean="0"/>
              <a:t>Language is combination of</a:t>
            </a:r>
          </a:p>
          <a:p>
            <a:pPr lvl="1"/>
            <a:r>
              <a:rPr lang="en-US" dirty="0" smtClean="0"/>
              <a:t>Alphabets (</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Grammar/Rules</a:t>
            </a:r>
            <a:endParaRPr lang="en-US" dirty="0"/>
          </a:p>
        </p:txBody>
      </p:sp>
    </p:spTree>
    <p:extLst>
      <p:ext uri="{BB962C8B-B14F-4D97-AF65-F5344CB8AC3E}">
        <p14:creationId xmlns:p14="http://schemas.microsoft.com/office/powerpoint/2010/main" val="2022442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Languages</a:t>
            </a:r>
            <a:endParaRPr lang="en-US" dirty="0"/>
          </a:p>
        </p:txBody>
      </p:sp>
      <p:sp>
        <p:nvSpPr>
          <p:cNvPr id="3" name="Content Placeholder 2"/>
          <p:cNvSpPr>
            <a:spLocks noGrp="1"/>
          </p:cNvSpPr>
          <p:nvPr>
            <p:ph idx="1"/>
          </p:nvPr>
        </p:nvSpPr>
        <p:spPr/>
        <p:txBody>
          <a:bodyPr/>
          <a:lstStyle/>
          <a:p>
            <a:pPr marL="0" indent="0">
              <a:buNone/>
            </a:pPr>
            <a:r>
              <a:rPr lang="en-US" dirty="0" smtClean="0"/>
              <a:t>There are two types of languages</a:t>
            </a:r>
          </a:p>
          <a:p>
            <a:r>
              <a:rPr lang="en-US" b="1" i="1" dirty="0" smtClean="0"/>
              <a:t>Formal Language </a:t>
            </a:r>
          </a:p>
          <a:p>
            <a:pPr lvl="1"/>
            <a:r>
              <a:rPr lang="en-US" dirty="0" smtClean="0"/>
              <a:t>A language which can be represented mathematically.</a:t>
            </a:r>
          </a:p>
          <a:p>
            <a:r>
              <a:rPr lang="en-US" b="1" i="1" dirty="0" smtClean="0"/>
              <a:t>Informal Language </a:t>
            </a:r>
          </a:p>
          <a:p>
            <a:pPr lvl="1"/>
            <a:r>
              <a:rPr lang="en-US" dirty="0" smtClean="0"/>
              <a:t>A language which cannot be represented mathematically.</a:t>
            </a:r>
          </a:p>
          <a:p>
            <a:endParaRPr lang="en-US" dirty="0"/>
          </a:p>
        </p:txBody>
      </p:sp>
    </p:spTree>
    <p:extLst>
      <p:ext uri="{BB962C8B-B14F-4D97-AF65-F5344CB8AC3E}">
        <p14:creationId xmlns:p14="http://schemas.microsoft.com/office/powerpoint/2010/main" val="2848935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Symbol/Letter</a:t>
            </a:r>
            <a:endParaRPr lang="en-US" dirty="0"/>
          </a:p>
        </p:txBody>
      </p:sp>
      <p:sp>
        <p:nvSpPr>
          <p:cNvPr id="3" name="Content Placeholder 2"/>
          <p:cNvSpPr>
            <a:spLocks noGrp="1"/>
          </p:cNvSpPr>
          <p:nvPr>
            <p:ph idx="1"/>
          </p:nvPr>
        </p:nvSpPr>
        <p:spPr/>
        <p:txBody>
          <a:bodyPr/>
          <a:lstStyle/>
          <a:p>
            <a:r>
              <a:rPr lang="en-US" dirty="0"/>
              <a:t>A symbol is a building block for a string</a:t>
            </a:r>
            <a:r>
              <a:rPr lang="en-US" dirty="0" smtClean="0"/>
              <a:t>.</a:t>
            </a:r>
          </a:p>
          <a:p>
            <a:r>
              <a:rPr lang="en-US" dirty="0" smtClean="0"/>
              <a:t> </a:t>
            </a:r>
            <a:r>
              <a:rPr lang="en-US" dirty="0"/>
              <a:t>Symbols cannot be sub-divided, they are the atoms of everything we build</a:t>
            </a:r>
            <a:r>
              <a:rPr lang="en-US" dirty="0" smtClean="0"/>
              <a:t>.</a:t>
            </a:r>
          </a:p>
          <a:p>
            <a:r>
              <a:rPr lang="en-US" dirty="0" smtClean="0"/>
              <a:t> </a:t>
            </a:r>
            <a:r>
              <a:rPr lang="en-US" dirty="0"/>
              <a:t>In the theory of formal languages they are usually called letters. Examples: a, A, 0, 1, %, @. </a:t>
            </a:r>
            <a:endParaRPr lang="en-US" dirty="0" smtClean="0"/>
          </a:p>
          <a:p>
            <a:r>
              <a:rPr lang="en-US" dirty="0" smtClean="0"/>
              <a:t>We use letters from the end of the Roman alphabet, such as x, y, z to refer to an arbitrary symbol. </a:t>
            </a:r>
            <a:endParaRPr lang="en-US" dirty="0"/>
          </a:p>
        </p:txBody>
      </p:sp>
    </p:spTree>
    <p:extLst>
      <p:ext uri="{BB962C8B-B14F-4D97-AF65-F5344CB8AC3E}">
        <p14:creationId xmlns:p14="http://schemas.microsoft.com/office/powerpoint/2010/main" val="1159092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4400" dirty="0" smtClean="0">
                <a:latin typeface="+mj-lt"/>
              </a:rPr>
              <a:t>Alphabet (</a:t>
            </a:r>
            <a:r>
              <a:rPr lang="en-US" sz="4400" dirty="0" smtClean="0">
                <a:latin typeface="+mj-lt"/>
                <a:cs typeface="Times New Roman" panose="02020603050405020304" pitchFamily="18" charset="0"/>
              </a:rPr>
              <a:t>∑)</a:t>
            </a:r>
            <a:endParaRPr lang="en-US" sz="4400" dirty="0">
              <a:latin typeface="+mj-lt"/>
            </a:endParaRPr>
          </a:p>
        </p:txBody>
      </p:sp>
      <p:sp>
        <p:nvSpPr>
          <p:cNvPr id="3" name="Content Placeholder 2"/>
          <p:cNvSpPr>
            <a:spLocks noGrp="1"/>
          </p:cNvSpPr>
          <p:nvPr>
            <p:ph idx="1"/>
          </p:nvPr>
        </p:nvSpPr>
        <p:spPr/>
        <p:txBody>
          <a:bodyPr>
            <a:normAutofit/>
          </a:bodyPr>
          <a:lstStyle/>
          <a:p>
            <a:r>
              <a:rPr lang="en-US" dirty="0"/>
              <a:t>A finite </a:t>
            </a:r>
            <a:r>
              <a:rPr lang="en-US" b="1" i="1" dirty="0"/>
              <a:t>non-empty set of symbols </a:t>
            </a:r>
            <a:r>
              <a:rPr lang="en-US" dirty="0"/>
              <a:t>(called letters), is called an alphabet. </a:t>
            </a:r>
            <a:endParaRPr lang="en-US" dirty="0" smtClean="0"/>
          </a:p>
          <a:p>
            <a:r>
              <a:rPr lang="en-US" dirty="0"/>
              <a:t> We use capital Greek letters, typically </a:t>
            </a:r>
            <a:r>
              <a:rPr lang="en-US" dirty="0" smtClean="0"/>
              <a:t>Σ </a:t>
            </a:r>
            <a:r>
              <a:rPr lang="en-US" dirty="0"/>
              <a:t>( Greek letter sigma</a:t>
            </a:r>
            <a:r>
              <a:rPr lang="en-US" dirty="0" smtClean="0"/>
              <a:t>), </a:t>
            </a:r>
            <a:r>
              <a:rPr lang="en-US" dirty="0"/>
              <a:t>to refer to an arbitrary alphabet. </a:t>
            </a:r>
            <a:endParaRPr lang="en-US" dirty="0" smtClean="0"/>
          </a:p>
          <a:p>
            <a:r>
              <a:rPr lang="en-US" dirty="0" smtClean="0"/>
              <a:t>Example:</a:t>
            </a:r>
          </a:p>
          <a:p>
            <a:pPr lvl="1"/>
            <a:r>
              <a:rPr lang="en-US" dirty="0" smtClean="0"/>
              <a:t>Σ= {A,B,C,…,Z,a,b,c,…,z}</a:t>
            </a:r>
          </a:p>
          <a:p>
            <a:pPr lvl="1"/>
            <a:r>
              <a:rPr lang="en-US" dirty="0" smtClean="0"/>
              <a:t>Σ={0,1}</a:t>
            </a:r>
          </a:p>
          <a:p>
            <a:pPr lvl="1"/>
            <a:r>
              <a:rPr lang="en-US" dirty="0" smtClean="0"/>
              <a:t>Σ={a,b,c}</a:t>
            </a:r>
          </a:p>
          <a:p>
            <a:pPr lvl="1"/>
            <a:r>
              <a:rPr lang="en-US" dirty="0"/>
              <a:t>Σ</a:t>
            </a:r>
            <a:r>
              <a:rPr lang="en-US" dirty="0" smtClean="0"/>
              <a:t>={</a:t>
            </a:r>
            <a:r>
              <a:rPr lang="en-US" dirty="0" err="1" smtClean="0"/>
              <a:t>ab,cd</a:t>
            </a:r>
            <a:r>
              <a:rPr lang="en-US" dirty="0" smtClean="0"/>
              <a:t>}</a:t>
            </a:r>
          </a:p>
          <a:p>
            <a:pPr lvl="1"/>
            <a:r>
              <a:rPr lang="en-US" dirty="0"/>
              <a:t>Σ</a:t>
            </a:r>
            <a:r>
              <a:rPr lang="en-US" dirty="0" smtClean="0"/>
              <a:t>={for,int,while}</a:t>
            </a:r>
          </a:p>
          <a:p>
            <a:pPr lvl="1"/>
            <a:endParaRPr lang="en-US" dirty="0"/>
          </a:p>
        </p:txBody>
      </p:sp>
    </p:spTree>
    <p:extLst>
      <p:ext uri="{BB962C8B-B14F-4D97-AF65-F5344CB8AC3E}">
        <p14:creationId xmlns:p14="http://schemas.microsoft.com/office/powerpoint/2010/main" val="3534522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b="1" i="1" dirty="0"/>
              <a:t>Concatenation of </a:t>
            </a:r>
            <a:r>
              <a:rPr lang="en-US" b="1" i="1" dirty="0" smtClean="0"/>
              <a:t>zero or more finite </a:t>
            </a:r>
            <a:r>
              <a:rPr lang="en-US" b="1" i="1" dirty="0"/>
              <a:t>number of </a:t>
            </a:r>
            <a:r>
              <a:rPr lang="en-US" b="1" i="1" dirty="0" smtClean="0"/>
              <a:t>letters/symbols </a:t>
            </a:r>
            <a:r>
              <a:rPr lang="en-US" dirty="0"/>
              <a:t>from the alphabet is called a </a:t>
            </a:r>
            <a:r>
              <a:rPr lang="en-US" dirty="0" smtClean="0"/>
              <a:t>string.</a:t>
            </a:r>
          </a:p>
          <a:p>
            <a:r>
              <a:rPr lang="en-US" dirty="0"/>
              <a:t>Note that every letter can be viewed as a </a:t>
            </a:r>
            <a:r>
              <a:rPr lang="en-US" dirty="0" smtClean="0"/>
              <a:t>one-letter string.</a:t>
            </a:r>
          </a:p>
          <a:p>
            <a:r>
              <a:rPr lang="en-US" dirty="0" smtClean="0"/>
              <a:t> </a:t>
            </a:r>
            <a:r>
              <a:rPr lang="en-US" dirty="0"/>
              <a:t>We use letters s, t, u to refer to an arbitrary </a:t>
            </a:r>
            <a:r>
              <a:rPr lang="en-US" dirty="0" smtClean="0"/>
              <a:t>string.</a:t>
            </a:r>
          </a:p>
          <a:p>
            <a:r>
              <a:rPr lang="en-US" dirty="0" smtClean="0"/>
              <a:t>Example:</a:t>
            </a:r>
          </a:p>
          <a:p>
            <a:pPr lvl="1"/>
            <a:r>
              <a:rPr lang="en-US" dirty="0"/>
              <a:t>Σ={a,b,c</a:t>
            </a:r>
            <a:r>
              <a:rPr lang="en-US" dirty="0" smtClean="0"/>
              <a:t>} then strings are </a:t>
            </a:r>
          </a:p>
          <a:p>
            <a:pPr lvl="2"/>
            <a:r>
              <a:rPr lang="en-US" dirty="0" smtClean="0"/>
              <a:t>a, ab, </a:t>
            </a:r>
            <a:r>
              <a:rPr lang="en-US" dirty="0" err="1" smtClean="0"/>
              <a:t>aabbcc</a:t>
            </a:r>
            <a:r>
              <a:rPr lang="en-US" dirty="0" smtClean="0"/>
              <a:t>, </a:t>
            </a:r>
            <a:r>
              <a:rPr lang="en-US" dirty="0" err="1" smtClean="0"/>
              <a:t>abc</a:t>
            </a:r>
            <a:r>
              <a:rPr lang="en-US" dirty="0" smtClean="0"/>
              <a:t>, </a:t>
            </a:r>
            <a:r>
              <a:rPr lang="en-US" dirty="0" err="1" smtClean="0"/>
              <a:t>aaaabbbababa</a:t>
            </a:r>
            <a:r>
              <a:rPr lang="en-US" dirty="0" smtClean="0"/>
              <a:t> </a:t>
            </a:r>
            <a:r>
              <a:rPr lang="en-US" dirty="0" err="1" smtClean="0"/>
              <a:t>etc</a:t>
            </a:r>
            <a:endParaRPr lang="en-US" dirty="0"/>
          </a:p>
          <a:p>
            <a:pPr lvl="1"/>
            <a:endParaRPr lang="en-US" dirty="0" smtClean="0"/>
          </a:p>
          <a:p>
            <a:pPr lvl="1"/>
            <a:endParaRPr lang="en-US" dirty="0"/>
          </a:p>
        </p:txBody>
      </p:sp>
    </p:spTree>
    <p:extLst>
      <p:ext uri="{BB962C8B-B14F-4D97-AF65-F5344CB8AC3E}">
        <p14:creationId xmlns:p14="http://schemas.microsoft.com/office/powerpoint/2010/main" val="1047937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String/ Null String</a:t>
            </a:r>
            <a:endParaRPr lang="en-US" dirty="0"/>
          </a:p>
        </p:txBody>
      </p:sp>
      <p:sp>
        <p:nvSpPr>
          <p:cNvPr id="3" name="Content Placeholder 2"/>
          <p:cNvSpPr>
            <a:spLocks noGrp="1"/>
          </p:cNvSpPr>
          <p:nvPr>
            <p:ph idx="1"/>
          </p:nvPr>
        </p:nvSpPr>
        <p:spPr>
          <a:xfrm>
            <a:off x="626301" y="1565754"/>
            <a:ext cx="10727499" cy="4972832"/>
          </a:xfrm>
        </p:spPr>
        <p:txBody>
          <a:bodyPr>
            <a:normAutofit/>
          </a:bodyPr>
          <a:lstStyle/>
          <a:p>
            <a:pPr>
              <a:lnSpc>
                <a:spcPct val="200000"/>
              </a:lnSpc>
            </a:pPr>
            <a:r>
              <a:rPr lang="en-US" sz="3200" dirty="0" smtClean="0"/>
              <a:t>Empty String is </a:t>
            </a:r>
            <a:r>
              <a:rPr lang="en-US" sz="3200" b="1" i="1" dirty="0" smtClean="0"/>
              <a:t>a </a:t>
            </a:r>
            <a:r>
              <a:rPr lang="en-US" sz="3200" b="1" i="1" dirty="0"/>
              <a:t>string with no </a:t>
            </a:r>
            <a:r>
              <a:rPr lang="en-US" sz="3200" b="1" i="1" dirty="0" smtClean="0"/>
              <a:t>symbol  i.e. 0 </a:t>
            </a:r>
            <a:r>
              <a:rPr lang="en-US" sz="3200" b="1" i="1" dirty="0" err="1" smtClean="0"/>
              <a:t>symbol</a:t>
            </a:r>
            <a:r>
              <a:rPr lang="en-US" sz="3200" dirty="0" err="1" smtClean="0"/>
              <a:t>which</a:t>
            </a:r>
            <a:r>
              <a:rPr lang="en-US" sz="3200" dirty="0" smtClean="0"/>
              <a:t> is denoted by </a:t>
            </a:r>
          </a:p>
          <a:p>
            <a:pPr lvl="1">
              <a:lnSpc>
                <a:spcPct val="200000"/>
              </a:lnSpc>
            </a:pPr>
            <a:r>
              <a:rPr lang="en-US" sz="2800" dirty="0" smtClean="0"/>
              <a:t>Small </a:t>
            </a:r>
            <a:r>
              <a:rPr lang="en-US" sz="2800" dirty="0"/>
              <a:t>Greek letter </a:t>
            </a:r>
            <a:r>
              <a:rPr lang="en-US" sz="2800" dirty="0" smtClean="0"/>
              <a:t>Lambda </a:t>
            </a:r>
            <a:r>
              <a:rPr lang="en-US" sz="2800" b="1" dirty="0" smtClean="0"/>
              <a:t>(λ)</a:t>
            </a:r>
            <a:r>
              <a:rPr lang="en-US" sz="2800" dirty="0" smtClean="0"/>
              <a:t> or</a:t>
            </a:r>
          </a:p>
          <a:p>
            <a:pPr lvl="1">
              <a:lnSpc>
                <a:spcPct val="200000"/>
              </a:lnSpc>
            </a:pPr>
            <a:r>
              <a:rPr lang="en-US" sz="2800" dirty="0" smtClean="0"/>
              <a:t> Capital Greek letter Lambda </a:t>
            </a:r>
            <a:r>
              <a:rPr lang="en-US" sz="2800" b="1" dirty="0" smtClean="0"/>
              <a:t>(</a:t>
            </a:r>
            <a:r>
              <a:rPr lang="el-GR" sz="2800" b="1" dirty="0" smtClean="0"/>
              <a:t>Λ</a:t>
            </a:r>
            <a:r>
              <a:rPr lang="en-US" sz="2800" b="1" dirty="0" smtClean="0"/>
              <a:t>)</a:t>
            </a:r>
          </a:p>
          <a:p>
            <a:pPr lvl="1">
              <a:lnSpc>
                <a:spcPct val="200000"/>
              </a:lnSpc>
            </a:pPr>
            <a:r>
              <a:rPr lang="en-US" sz="2800" dirty="0" smtClean="0"/>
              <a:t>Small Greek Letter Epsilon </a:t>
            </a:r>
            <a:r>
              <a:rPr lang="en-US" sz="2800" b="1" dirty="0" smtClean="0"/>
              <a:t>(</a:t>
            </a:r>
            <a:r>
              <a:rPr lang="el-GR" sz="2800" b="1" dirty="0" smtClean="0"/>
              <a:t>ε</a:t>
            </a:r>
            <a:r>
              <a:rPr lang="en-US" sz="2800" b="1" dirty="0" smtClean="0"/>
              <a:t>)</a:t>
            </a:r>
            <a:endParaRPr lang="en-US" sz="2800" b="1" dirty="0"/>
          </a:p>
        </p:txBody>
      </p:sp>
    </p:spTree>
    <p:extLst>
      <p:ext uri="{BB962C8B-B14F-4D97-AF65-F5344CB8AC3E}">
        <p14:creationId xmlns:p14="http://schemas.microsoft.com/office/powerpoint/2010/main" val="178066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a:t>
            </a:r>
            <a:endParaRPr lang="en-US" dirty="0"/>
          </a:p>
        </p:txBody>
      </p:sp>
      <p:sp>
        <p:nvSpPr>
          <p:cNvPr id="3" name="Content Placeholder 2"/>
          <p:cNvSpPr>
            <a:spLocks noGrp="1"/>
          </p:cNvSpPr>
          <p:nvPr>
            <p:ph idx="1"/>
          </p:nvPr>
        </p:nvSpPr>
        <p:spPr/>
        <p:txBody>
          <a:bodyPr/>
          <a:lstStyle/>
          <a:p>
            <a:r>
              <a:rPr lang="en-US" dirty="0"/>
              <a:t>Words are strings belonging to some </a:t>
            </a:r>
            <a:r>
              <a:rPr lang="en-US" dirty="0" smtClean="0"/>
              <a:t>language</a:t>
            </a:r>
            <a:r>
              <a:rPr lang="en-US" dirty="0"/>
              <a:t> </a:t>
            </a:r>
            <a:r>
              <a:rPr lang="en-US" dirty="0" smtClean="0"/>
              <a:t>i.e. having some </a:t>
            </a:r>
            <a:r>
              <a:rPr lang="en-US" b="1" i="1" dirty="0" smtClean="0"/>
              <a:t>meaning in that language</a:t>
            </a:r>
          </a:p>
          <a:p>
            <a:r>
              <a:rPr lang="en-US" dirty="0" smtClean="0"/>
              <a:t>Example</a:t>
            </a:r>
          </a:p>
          <a:p>
            <a:pPr lvl="1"/>
            <a:r>
              <a:rPr lang="en-US" dirty="0"/>
              <a:t>Σ= {A,B,C,…,Z,a,b,c,…,z}</a:t>
            </a:r>
          </a:p>
          <a:p>
            <a:pPr lvl="1"/>
            <a:r>
              <a:rPr lang="en-US" dirty="0" smtClean="0"/>
              <a:t>Strings :  </a:t>
            </a:r>
            <a:r>
              <a:rPr lang="en-US" dirty="0" err="1" smtClean="0"/>
              <a:t>abc</a:t>
            </a:r>
            <a:r>
              <a:rPr lang="en-US" dirty="0" smtClean="0"/>
              <a:t>, </a:t>
            </a:r>
            <a:r>
              <a:rPr lang="en-US" dirty="0" err="1" smtClean="0"/>
              <a:t>def</a:t>
            </a:r>
            <a:r>
              <a:rPr lang="en-US" dirty="0" smtClean="0"/>
              <a:t>, </a:t>
            </a:r>
            <a:r>
              <a:rPr lang="en-US" dirty="0" err="1" smtClean="0"/>
              <a:t>ghi</a:t>
            </a:r>
            <a:r>
              <a:rPr lang="en-US" dirty="0" smtClean="0"/>
              <a:t>,…</a:t>
            </a:r>
          </a:p>
          <a:p>
            <a:pPr lvl="1"/>
            <a:r>
              <a:rPr lang="en-US" dirty="0" smtClean="0"/>
              <a:t>Words : The, walk, intelligent , …</a:t>
            </a:r>
          </a:p>
          <a:p>
            <a:pPr marL="0" indent="0">
              <a:buNone/>
            </a:pPr>
            <a:r>
              <a:rPr lang="en-US" b="1" dirty="0" smtClean="0"/>
              <a:t>Note:</a:t>
            </a:r>
          </a:p>
          <a:p>
            <a:r>
              <a:rPr lang="en-US" dirty="0"/>
              <a:t>All words are strings, but not all strings are words.</a:t>
            </a:r>
            <a:endParaRPr lang="en-US" dirty="0" smtClean="0"/>
          </a:p>
          <a:p>
            <a:pPr marL="457200" lvl="1" indent="0">
              <a:buNone/>
            </a:pPr>
            <a:endParaRPr lang="en-US" dirty="0"/>
          </a:p>
        </p:txBody>
      </p:sp>
    </p:spTree>
    <p:extLst>
      <p:ext uri="{BB962C8B-B14F-4D97-AF65-F5344CB8AC3E}">
        <p14:creationId xmlns:p14="http://schemas.microsoft.com/office/powerpoint/2010/main" val="3190236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Concatenation</a:t>
            </a:r>
            <a:endParaRPr lang="en-US" dirty="0"/>
          </a:p>
        </p:txBody>
      </p:sp>
      <p:sp>
        <p:nvSpPr>
          <p:cNvPr id="3" name="Content Placeholder 2"/>
          <p:cNvSpPr>
            <a:spLocks noGrp="1"/>
          </p:cNvSpPr>
          <p:nvPr>
            <p:ph idx="1"/>
          </p:nvPr>
        </p:nvSpPr>
        <p:spPr/>
        <p:txBody>
          <a:bodyPr/>
          <a:lstStyle/>
          <a:p>
            <a:r>
              <a:rPr lang="en-US" dirty="0"/>
              <a:t> </a:t>
            </a:r>
            <a:r>
              <a:rPr lang="en-US" b="1" i="1" dirty="0" smtClean="0"/>
              <a:t>Concatenation </a:t>
            </a:r>
            <a:r>
              <a:rPr lang="en-US" dirty="0" smtClean="0"/>
              <a:t>is </a:t>
            </a:r>
            <a:r>
              <a:rPr lang="en-US" dirty="0"/>
              <a:t>the operation we perform on words (or letters) </a:t>
            </a:r>
            <a:r>
              <a:rPr lang="en-US" b="1" i="1" dirty="0"/>
              <a:t>to obtain longer words.</a:t>
            </a:r>
            <a:r>
              <a:rPr lang="en-US" dirty="0"/>
              <a:t> </a:t>
            </a:r>
            <a:endParaRPr lang="en-US" dirty="0" smtClean="0"/>
          </a:p>
          <a:p>
            <a:r>
              <a:rPr lang="en-US" dirty="0" smtClean="0"/>
              <a:t>When </a:t>
            </a:r>
            <a:r>
              <a:rPr lang="en-US" dirty="0"/>
              <a:t>concatenating </a:t>
            </a:r>
            <a:r>
              <a:rPr lang="en-US" b="1" i="1" dirty="0"/>
              <a:t>a</a:t>
            </a:r>
            <a:r>
              <a:rPr lang="en-US" dirty="0"/>
              <a:t> with </a:t>
            </a:r>
            <a:r>
              <a:rPr lang="en-US" b="1" i="1" dirty="0"/>
              <a:t>b</a:t>
            </a:r>
            <a:r>
              <a:rPr lang="en-US" dirty="0"/>
              <a:t> we get </a:t>
            </a:r>
            <a:r>
              <a:rPr lang="en-US" b="1" i="1" dirty="0" err="1"/>
              <a:t>ab</a:t>
            </a:r>
            <a:r>
              <a:rPr lang="en-US" dirty="0"/>
              <a:t>, and we can concatenate that with the word </a:t>
            </a:r>
            <a:r>
              <a:rPr lang="en-US" b="1" i="1" dirty="0" err="1"/>
              <a:t>ba</a:t>
            </a:r>
            <a:r>
              <a:rPr lang="en-US" dirty="0"/>
              <a:t> to obtain </a:t>
            </a:r>
            <a:r>
              <a:rPr lang="en-US" b="1" i="1" dirty="0" err="1"/>
              <a:t>abba</a:t>
            </a:r>
            <a:r>
              <a:rPr lang="en-US" b="1" i="1" dirty="0"/>
              <a:t>.</a:t>
            </a:r>
            <a:r>
              <a:rPr lang="en-US" dirty="0"/>
              <a:t> </a:t>
            </a:r>
            <a:endParaRPr lang="en-US" dirty="0" smtClean="0"/>
          </a:p>
          <a:p>
            <a:r>
              <a:rPr lang="en-US" dirty="0" smtClean="0"/>
              <a:t>If </a:t>
            </a:r>
            <a:r>
              <a:rPr lang="en-US" dirty="0"/>
              <a:t>we concatenate 0 letters we get the word </a:t>
            </a:r>
            <a:r>
              <a:rPr lang="el-GR" b="1" dirty="0"/>
              <a:t>ε</a:t>
            </a:r>
            <a:r>
              <a:rPr lang="en-US" dirty="0" smtClean="0"/>
              <a:t>. </a:t>
            </a:r>
          </a:p>
          <a:p>
            <a:r>
              <a:rPr lang="en-US" dirty="0" smtClean="0"/>
              <a:t>When </a:t>
            </a:r>
            <a:r>
              <a:rPr lang="en-US" dirty="0"/>
              <a:t>we concatenate any word with the word </a:t>
            </a:r>
            <a:r>
              <a:rPr lang="el-GR" b="1" dirty="0"/>
              <a:t>ε </a:t>
            </a:r>
            <a:r>
              <a:rPr lang="en-US" dirty="0" smtClean="0"/>
              <a:t>we </a:t>
            </a:r>
            <a:r>
              <a:rPr lang="en-US" dirty="0"/>
              <a:t>obtain the same word. </a:t>
            </a:r>
          </a:p>
        </p:txBody>
      </p:sp>
    </p:spTree>
    <p:extLst>
      <p:ext uri="{BB962C8B-B14F-4D97-AF65-F5344CB8AC3E}">
        <p14:creationId xmlns:p14="http://schemas.microsoft.com/office/powerpoint/2010/main" val="40247909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use the notation of powers for concatenation as follows: </a:t>
                </a:r>
              </a:p>
              <a:p>
                <a:r>
                  <a:rPr lang="en-US" dirty="0" smtClean="0"/>
                  <a:t>If </a:t>
                </a:r>
                <a:r>
                  <a:rPr lang="en-US" b="1" dirty="0"/>
                  <a:t>s</a:t>
                </a:r>
                <a:r>
                  <a:rPr lang="en-US" dirty="0"/>
                  <a:t> is a word then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sup>
                        <m:r>
                          <a:rPr lang="en-US" b="0" i="1" smtClean="0">
                            <a:latin typeface="Cambria Math" panose="02040503050406030204" pitchFamily="18" charset="0"/>
                          </a:rPr>
                          <m:t>𝑛</m:t>
                        </m:r>
                      </m:sup>
                    </m:sSup>
                  </m:oMath>
                </a14:m>
                <a:r>
                  <a:rPr lang="en-US" dirty="0" smtClean="0"/>
                  <a:t>  </a:t>
                </a:r>
                <a:r>
                  <a:rPr lang="en-US" dirty="0"/>
                  <a:t>is the word we get by concatenating n copies of s. </a:t>
                </a:r>
                <a:endParaRPr lang="en-US" dirty="0" smtClean="0"/>
              </a:p>
              <a:p>
                <a:r>
                  <a:rPr lang="en-US" dirty="0" smtClean="0"/>
                  <a:t>For </a:t>
                </a:r>
                <a:r>
                  <a:rPr lang="en-US" dirty="0"/>
                  <a:t>example</a:t>
                </a:r>
                <a:r>
                  <a:rPr lang="en-US" dirty="0" smtClean="0"/>
                  <a:t>, </a:t>
                </a:r>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010</m:t>
                        </m:r>
                        <m:r>
                          <a:rPr lang="en-US" i="1">
                            <a:latin typeface="Cambria Math" panose="02040503050406030204" pitchFamily="18" charset="0"/>
                          </a:rPr>
                          <m:t>)</m:t>
                        </m:r>
                      </m:e>
                      <m:sup>
                        <m:r>
                          <a:rPr lang="en-US" b="0" i="1" smtClean="0">
                            <a:latin typeface="Cambria Math" panose="02040503050406030204" pitchFamily="18" charset="0"/>
                          </a:rPr>
                          <m:t>3</m:t>
                        </m:r>
                      </m:sup>
                    </m:sSup>
                  </m:oMath>
                </a14:m>
                <a:r>
                  <a:rPr lang="en-US" dirty="0" smtClean="0"/>
                  <a:t> </a:t>
                </a:r>
                <a:r>
                  <a:rPr lang="en-US" dirty="0"/>
                  <a:t>= </a:t>
                </a:r>
                <a:r>
                  <a:rPr lang="en-US" dirty="0" smtClean="0"/>
                  <a:t>010010010</a:t>
                </a:r>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e>
                      <m:sup>
                        <m:r>
                          <a:rPr lang="en-US" b="0" i="1" smtClean="0">
                            <a:latin typeface="Cambria Math" panose="02040503050406030204" pitchFamily="18" charset="0"/>
                          </a:rPr>
                          <m:t>2</m:t>
                        </m:r>
                      </m:sup>
                    </m:sSup>
                  </m:oMath>
                </a14:m>
                <a:r>
                  <a:rPr lang="en-US" dirty="0" smtClean="0"/>
                  <a:t> </a:t>
                </a:r>
                <a:r>
                  <a:rPr lang="en-US" dirty="0"/>
                  <a:t>= 11, </a:t>
                </a:r>
                <a:endParaRPr lang="en-US" dirty="0" smtClean="0"/>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m:t>
                        </m:r>
                      </m:e>
                      <m:sup>
                        <m:r>
                          <a:rPr lang="en-US" b="0" i="1" smtClean="0">
                            <a:latin typeface="Cambria Math" panose="02040503050406030204" pitchFamily="18" charset="0"/>
                          </a:rPr>
                          <m:t>0</m:t>
                        </m:r>
                      </m:sup>
                    </m:sSup>
                  </m:oMath>
                </a14:m>
                <a:r>
                  <a:rPr lang="en-US" dirty="0" smtClean="0"/>
                  <a:t> = </a:t>
                </a:r>
                <a:r>
                  <a:rPr lang="el-GR" b="1" dirty="0"/>
                  <a:t>ε</a:t>
                </a:r>
                <a:r>
                  <a:rPr lang="en-US" dirty="0" smtClean="0"/>
                  <a:t>  </a:t>
                </a:r>
                <a:r>
                  <a:rPr lang="en-US" dirty="0"/>
                  <a:t>and </a:t>
                </a:r>
                <a:endParaRPr lang="en-US" dirty="0" smtClean="0"/>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𝑐</m:t>
                        </m:r>
                        <m:r>
                          <a:rPr lang="en-US" i="1">
                            <a:latin typeface="Cambria Math" panose="02040503050406030204" pitchFamily="18" charset="0"/>
                          </a:rPr>
                          <m:t>)</m:t>
                        </m:r>
                      </m:e>
                      <m:sup>
                        <m:r>
                          <a:rPr lang="en-US" b="0" i="1" smtClean="0">
                            <a:latin typeface="Cambria Math" panose="02040503050406030204" pitchFamily="18" charset="0"/>
                          </a:rPr>
                          <m:t>1</m:t>
                        </m:r>
                      </m:sup>
                    </m:sSup>
                  </m:oMath>
                </a14:m>
                <a:r>
                  <a:rPr lang="en-US" dirty="0" smtClean="0"/>
                  <a:t> </a:t>
                </a:r>
                <a:r>
                  <a:rPr lang="en-US" dirty="0"/>
                  <a:t>= 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16"/>
                </a:stretch>
              </a:blipFill>
            </p:spPr>
            <p:txBody>
              <a:bodyPr/>
              <a:lstStyle/>
              <a:p>
                <a:r>
                  <a:rPr lang="en-US">
                    <a:noFill/>
                  </a:rPr>
                  <a:t> </a:t>
                </a:r>
              </a:p>
            </p:txBody>
          </p:sp>
        </mc:Fallback>
      </mc:AlternateContent>
    </p:spTree>
    <p:extLst>
      <p:ext uri="{BB962C8B-B14F-4D97-AF65-F5344CB8AC3E}">
        <p14:creationId xmlns:p14="http://schemas.microsoft.com/office/powerpoint/2010/main" val="2662424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136B8F02-228C-4290-B7BB-604365F68F50}" type="slidenum">
              <a:rPr lang="en-US" smtClean="0"/>
              <a:pPr/>
              <a:t>29</a:t>
            </a:fld>
            <a:endParaRPr lang="en-US" smtClean="0"/>
          </a:p>
        </p:txBody>
      </p:sp>
      <p:sp>
        <p:nvSpPr>
          <p:cNvPr id="22531" name="Rectangle 2"/>
          <p:cNvSpPr>
            <a:spLocks noGrp="1" noChangeArrowheads="1"/>
          </p:cNvSpPr>
          <p:nvPr>
            <p:ph type="title"/>
          </p:nvPr>
        </p:nvSpPr>
        <p:spPr/>
        <p:txBody>
          <a:bodyPr/>
          <a:lstStyle/>
          <a:p>
            <a:pPr eaLnBrk="1" hangingPunct="1"/>
            <a:r>
              <a:rPr lang="en-US" smtClean="0"/>
              <a:t>Powers of an alphabet </a:t>
            </a:r>
          </a:p>
        </p:txBody>
      </p:sp>
      <p:sp>
        <p:nvSpPr>
          <p:cNvPr id="63491" name="Rectangle 3"/>
          <p:cNvSpPr>
            <a:spLocks noGrp="1" noChangeArrowheads="1"/>
          </p:cNvSpPr>
          <p:nvPr>
            <p:ph type="body" idx="1"/>
          </p:nvPr>
        </p:nvSpPr>
        <p:spPr/>
        <p:txBody>
          <a:bodyPr/>
          <a:lstStyle/>
          <a:p>
            <a:pPr lvl="1" eaLnBrk="1" hangingPunct="1">
              <a:lnSpc>
                <a:spcPct val="90000"/>
              </a:lnSpc>
              <a:buFont typeface="Wingdings" pitchFamily="28" charset="2"/>
              <a:buNone/>
            </a:pPr>
            <a:r>
              <a:rPr lang="en-US" dirty="0"/>
              <a:t>Let ∑ be an alphabet.</a:t>
            </a:r>
          </a:p>
          <a:p>
            <a:pPr lvl="1" eaLnBrk="1" hangingPunct="1">
              <a:lnSpc>
                <a:spcPct val="90000"/>
              </a:lnSpc>
            </a:pPr>
            <a:endParaRPr lang="en-US" dirty="0"/>
          </a:p>
          <a:p>
            <a:pPr lvl="1" eaLnBrk="1" hangingPunct="1">
              <a:lnSpc>
                <a:spcPct val="90000"/>
              </a:lnSpc>
            </a:pPr>
            <a:r>
              <a:rPr lang="en-US" dirty="0"/>
              <a:t>∑</a:t>
            </a:r>
            <a:r>
              <a:rPr lang="en-US" i="1" baseline="30000" dirty="0"/>
              <a:t>k</a:t>
            </a:r>
            <a:r>
              <a:rPr lang="en-US" dirty="0"/>
              <a:t> = the set of all strings of length </a:t>
            </a:r>
            <a:r>
              <a:rPr lang="en-US" i="1" dirty="0" smtClean="0"/>
              <a:t>k</a:t>
            </a:r>
            <a:endParaRPr lang="en-US" i="1" dirty="0"/>
          </a:p>
          <a:p>
            <a:pPr lvl="1"/>
            <a:endParaRPr lang="en-US" i="1" dirty="0" smtClean="0"/>
          </a:p>
          <a:p>
            <a:pPr lvl="1">
              <a:lnSpc>
                <a:spcPct val="100000"/>
              </a:lnSpc>
            </a:pPr>
            <a:r>
              <a:rPr lang="en-US" b="1" i="1" dirty="0" smtClean="0"/>
              <a:t>Set of all strings</a:t>
            </a:r>
            <a:r>
              <a:rPr lang="en-US" b="1" dirty="0" smtClean="0"/>
              <a:t> </a:t>
            </a:r>
            <a:endParaRPr lang="en-US" b="1" dirty="0"/>
          </a:p>
          <a:p>
            <a:pPr lvl="2">
              <a:lnSpc>
                <a:spcPct val="100000"/>
              </a:lnSpc>
            </a:pPr>
            <a:r>
              <a:rPr lang="en-US" dirty="0"/>
              <a:t>∑* = ∑</a:t>
            </a:r>
            <a:r>
              <a:rPr lang="en-US" i="1" baseline="30000" dirty="0"/>
              <a:t>0</a:t>
            </a:r>
            <a:r>
              <a:rPr lang="en-US" dirty="0"/>
              <a:t> U ∑</a:t>
            </a:r>
            <a:r>
              <a:rPr lang="en-US" i="1" baseline="30000" dirty="0"/>
              <a:t>1</a:t>
            </a:r>
            <a:r>
              <a:rPr lang="en-US" dirty="0"/>
              <a:t> U ∑</a:t>
            </a:r>
            <a:r>
              <a:rPr lang="en-US" i="1" baseline="30000" dirty="0"/>
              <a:t>2</a:t>
            </a:r>
            <a:r>
              <a:rPr lang="en-US" dirty="0"/>
              <a:t> U …</a:t>
            </a:r>
          </a:p>
          <a:p>
            <a:pPr lvl="1"/>
            <a:r>
              <a:rPr lang="en-US" b="1" i="1" dirty="0"/>
              <a:t>Set of all </a:t>
            </a:r>
            <a:r>
              <a:rPr lang="en-US" b="1" i="1" dirty="0" smtClean="0"/>
              <a:t>non empty strings</a:t>
            </a:r>
            <a:r>
              <a:rPr lang="en-US" b="1" dirty="0" smtClean="0"/>
              <a:t> </a:t>
            </a:r>
            <a:endParaRPr lang="en-US" b="1" dirty="0"/>
          </a:p>
          <a:p>
            <a:pPr lvl="2"/>
            <a:r>
              <a:rPr lang="en-US" dirty="0"/>
              <a:t>∑</a:t>
            </a:r>
            <a:r>
              <a:rPr lang="en-US" baseline="30000" dirty="0"/>
              <a:t>+</a:t>
            </a:r>
            <a:r>
              <a:rPr lang="en-US" dirty="0"/>
              <a:t> = ∑</a:t>
            </a:r>
            <a:r>
              <a:rPr lang="en-US" i="1" baseline="30000" dirty="0"/>
              <a:t>1</a:t>
            </a:r>
            <a:r>
              <a:rPr lang="en-US" dirty="0"/>
              <a:t> U ∑</a:t>
            </a:r>
            <a:r>
              <a:rPr lang="en-US" i="1" baseline="30000" dirty="0"/>
              <a:t>2</a:t>
            </a:r>
            <a:r>
              <a:rPr lang="en-US" dirty="0"/>
              <a:t> U ∑</a:t>
            </a:r>
            <a:r>
              <a:rPr lang="en-US" i="1" baseline="30000" dirty="0"/>
              <a:t>3</a:t>
            </a:r>
            <a:r>
              <a:rPr lang="en-US" dirty="0"/>
              <a:t> U …</a:t>
            </a:r>
          </a:p>
          <a:p>
            <a:pPr lvl="1" eaLnBrk="1" hangingPunct="1">
              <a:lnSpc>
                <a:spcPct val="90000"/>
              </a:lnSpc>
            </a:pPr>
            <a:endParaRPr lang="en-US" i="1" dirty="0"/>
          </a:p>
        </p:txBody>
      </p:sp>
    </p:spTree>
    <p:extLst>
      <p:ext uri="{BB962C8B-B14F-4D97-AF65-F5344CB8AC3E}">
        <p14:creationId xmlns:p14="http://schemas.microsoft.com/office/powerpoint/2010/main" val="166470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Computation</a:t>
            </a:r>
            <a:endParaRPr lang="en-US" dirty="0"/>
          </a:p>
        </p:txBody>
      </p:sp>
      <p:sp>
        <p:nvSpPr>
          <p:cNvPr id="3" name="Content Placeholder 2"/>
          <p:cNvSpPr>
            <a:spLocks noGrp="1"/>
          </p:cNvSpPr>
          <p:nvPr>
            <p:ph idx="1"/>
          </p:nvPr>
        </p:nvSpPr>
        <p:spPr/>
        <p:txBody>
          <a:bodyPr/>
          <a:lstStyle/>
          <a:p>
            <a:r>
              <a:rPr lang="en-US" dirty="0" smtClean="0"/>
              <a:t>Abstract away as many specifics as we can</a:t>
            </a:r>
            <a:endParaRPr lang="en-US" dirty="0"/>
          </a:p>
          <a:p>
            <a:r>
              <a:rPr lang="en-US" dirty="0" smtClean="0"/>
              <a:t>All machines are different but basics of computation model remains the same.</a:t>
            </a:r>
            <a:endParaRPr lang="en-US" dirty="0"/>
          </a:p>
        </p:txBody>
      </p:sp>
    </p:spTree>
    <p:extLst>
      <p:ext uri="{BB962C8B-B14F-4D97-AF65-F5344CB8AC3E}">
        <p14:creationId xmlns:p14="http://schemas.microsoft.com/office/powerpoint/2010/main" val="38088929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an alphabet</a:t>
            </a:r>
            <a:endParaRPr lang="en-US" dirty="0"/>
          </a:p>
        </p:txBody>
      </p:sp>
      <p:sp>
        <p:nvSpPr>
          <p:cNvPr id="3" name="Content Placeholder 2"/>
          <p:cNvSpPr>
            <a:spLocks noGrp="1"/>
          </p:cNvSpPr>
          <p:nvPr>
            <p:ph idx="1"/>
          </p:nvPr>
        </p:nvSpPr>
        <p:spPr/>
        <p:txBody>
          <a:bodyPr/>
          <a:lstStyle/>
          <a:p>
            <a:r>
              <a:rPr lang="en-US" dirty="0" smtClean="0"/>
              <a:t>∑={0,1}</a:t>
            </a:r>
            <a:endParaRPr lang="en-US" dirty="0"/>
          </a:p>
          <a:p>
            <a:r>
              <a:rPr lang="en-US" dirty="0"/>
              <a:t>∑</a:t>
            </a:r>
            <a:r>
              <a:rPr lang="en-US" i="1" baseline="30000" dirty="0" smtClean="0"/>
              <a:t>0 </a:t>
            </a:r>
            <a:r>
              <a:rPr lang="en-US" dirty="0" smtClean="0"/>
              <a:t>={</a:t>
            </a:r>
            <a:r>
              <a:rPr lang="el-GR" b="1" dirty="0"/>
              <a:t>Λ</a:t>
            </a:r>
            <a:r>
              <a:rPr lang="en-US" dirty="0" smtClean="0"/>
              <a:t>} //strings of length 0</a:t>
            </a:r>
          </a:p>
          <a:p>
            <a:r>
              <a:rPr lang="en-US" dirty="0" smtClean="0"/>
              <a:t>∑</a:t>
            </a:r>
            <a:r>
              <a:rPr lang="en-US" i="1" baseline="30000" dirty="0" smtClean="0"/>
              <a:t>1 </a:t>
            </a:r>
            <a:r>
              <a:rPr lang="en-US" dirty="0"/>
              <a:t>={0,1</a:t>
            </a:r>
            <a:r>
              <a:rPr lang="en-US" dirty="0" smtClean="0"/>
              <a:t>}  // strings of length 1</a:t>
            </a:r>
          </a:p>
          <a:p>
            <a:r>
              <a:rPr lang="en-US" dirty="0" smtClean="0"/>
              <a:t>∑</a:t>
            </a:r>
            <a:r>
              <a:rPr lang="en-US" i="1" baseline="30000" dirty="0" smtClean="0"/>
              <a:t>2 </a:t>
            </a:r>
            <a:r>
              <a:rPr lang="en-US" dirty="0"/>
              <a:t>={</a:t>
            </a:r>
            <a:r>
              <a:rPr lang="en-US" dirty="0" smtClean="0"/>
              <a:t>00,01,10,11} //strings of length 2</a:t>
            </a:r>
          </a:p>
          <a:p>
            <a:r>
              <a:rPr lang="en-US" dirty="0" smtClean="0"/>
              <a:t>∑</a:t>
            </a:r>
            <a:r>
              <a:rPr lang="en-US" i="1" baseline="30000" dirty="0" smtClean="0"/>
              <a:t>3 </a:t>
            </a:r>
            <a:r>
              <a:rPr lang="en-US" dirty="0"/>
              <a:t>={</a:t>
            </a:r>
            <a:r>
              <a:rPr lang="en-US" dirty="0" smtClean="0"/>
              <a:t>000,001,010,011,</a:t>
            </a:r>
            <a:r>
              <a:rPr lang="en-US" dirty="0"/>
              <a:t> </a:t>
            </a:r>
            <a:r>
              <a:rPr lang="en-US" dirty="0" smtClean="0"/>
              <a:t>100,101,110,111} </a:t>
            </a:r>
            <a:r>
              <a:rPr lang="en-US" dirty="0"/>
              <a:t>//strings of length </a:t>
            </a:r>
            <a:r>
              <a:rPr lang="en-US" dirty="0" smtClean="0"/>
              <a:t>3</a:t>
            </a:r>
            <a:endParaRPr lang="en-US" dirty="0"/>
          </a:p>
          <a:p>
            <a:endParaRPr lang="en-US" dirty="0"/>
          </a:p>
          <a:p>
            <a:endParaRPr lang="en-US" dirty="0"/>
          </a:p>
        </p:txBody>
      </p:sp>
    </p:spTree>
    <p:extLst>
      <p:ext uri="{BB962C8B-B14F-4D97-AF65-F5344CB8AC3E}">
        <p14:creationId xmlns:p14="http://schemas.microsoft.com/office/powerpoint/2010/main" val="23749091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Tokenization</a:t>
            </a:r>
            <a:endParaRPr lang="en-US" dirty="0"/>
          </a:p>
        </p:txBody>
      </p:sp>
      <p:sp>
        <p:nvSpPr>
          <p:cNvPr id="3" name="Content Placeholder 2"/>
          <p:cNvSpPr>
            <a:spLocks noGrp="1"/>
          </p:cNvSpPr>
          <p:nvPr>
            <p:ph idx="1"/>
          </p:nvPr>
        </p:nvSpPr>
        <p:spPr/>
        <p:txBody>
          <a:bodyPr/>
          <a:lstStyle/>
          <a:p>
            <a:r>
              <a:rPr lang="en-US" dirty="0" smtClean="0"/>
              <a:t>Tokenization is the act of </a:t>
            </a:r>
            <a:r>
              <a:rPr lang="en-US" b="1" i="1" dirty="0" smtClean="0"/>
              <a:t>breaking up a sequence of strings </a:t>
            </a:r>
            <a:r>
              <a:rPr lang="en-US" dirty="0" smtClean="0"/>
              <a:t>into piece such as </a:t>
            </a:r>
            <a:r>
              <a:rPr lang="en-US" b="1" i="1" dirty="0" smtClean="0"/>
              <a:t>words</a:t>
            </a:r>
            <a:r>
              <a:rPr lang="en-US" dirty="0" smtClean="0"/>
              <a:t>, </a:t>
            </a:r>
            <a:r>
              <a:rPr lang="en-US" b="1" i="1" dirty="0" smtClean="0"/>
              <a:t>keywords</a:t>
            </a:r>
            <a:r>
              <a:rPr lang="en-US" dirty="0" smtClean="0"/>
              <a:t>, </a:t>
            </a:r>
            <a:r>
              <a:rPr lang="en-US" b="1" i="1" dirty="0" smtClean="0"/>
              <a:t>phrases</a:t>
            </a:r>
            <a:r>
              <a:rPr lang="en-US" dirty="0" smtClean="0"/>
              <a:t>, </a:t>
            </a:r>
            <a:r>
              <a:rPr lang="en-US" b="1" i="1" dirty="0" smtClean="0"/>
              <a:t>symbols</a:t>
            </a:r>
            <a:r>
              <a:rPr lang="en-US" dirty="0" smtClean="0"/>
              <a:t> and other elements called </a:t>
            </a:r>
            <a:r>
              <a:rPr lang="en-US" b="1" i="1" dirty="0" smtClean="0"/>
              <a:t>token</a:t>
            </a:r>
            <a:r>
              <a:rPr lang="en-US" dirty="0" smtClean="0"/>
              <a:t>.</a:t>
            </a:r>
          </a:p>
          <a:p>
            <a:pPr marL="0" indent="0">
              <a:buNone/>
            </a:pPr>
            <a:r>
              <a:rPr lang="en-US" dirty="0" smtClean="0"/>
              <a:t>Example:</a:t>
            </a:r>
          </a:p>
          <a:p>
            <a:pPr marL="228600" lvl="1">
              <a:spcBef>
                <a:spcPts val="1000"/>
              </a:spcBef>
            </a:pPr>
            <a:r>
              <a:rPr lang="en-US" dirty="0" smtClean="0"/>
              <a:t>If </a:t>
            </a:r>
            <a:r>
              <a:rPr lang="en-US" dirty="0"/>
              <a:t>Σ={a,b,c</a:t>
            </a:r>
            <a:r>
              <a:rPr lang="en-US" dirty="0" smtClean="0"/>
              <a:t>} </a:t>
            </a:r>
          </a:p>
          <a:p>
            <a:pPr marL="685800" lvl="2">
              <a:spcBef>
                <a:spcPts val="1000"/>
              </a:spcBef>
            </a:pPr>
            <a:r>
              <a:rPr lang="en-US" dirty="0" smtClean="0"/>
              <a:t>s= </a:t>
            </a:r>
            <a:r>
              <a:rPr lang="en-US" dirty="0" err="1" smtClean="0"/>
              <a:t>ababc</a:t>
            </a:r>
            <a:r>
              <a:rPr lang="en-US" dirty="0" smtClean="0"/>
              <a:t> </a:t>
            </a:r>
          </a:p>
          <a:p>
            <a:pPr marL="685800" lvl="2">
              <a:spcBef>
                <a:spcPts val="1000"/>
              </a:spcBef>
            </a:pPr>
            <a:r>
              <a:rPr lang="en-US" dirty="0" smtClean="0"/>
              <a:t>Tokenization = (a)(b)(a)(b)(c)</a:t>
            </a:r>
          </a:p>
          <a:p>
            <a:pPr marL="228600" lvl="1">
              <a:spcBef>
                <a:spcPts val="1000"/>
              </a:spcBef>
            </a:pPr>
            <a:r>
              <a:rPr lang="en-US" dirty="0"/>
              <a:t>Σ={ab,cd}</a:t>
            </a:r>
          </a:p>
          <a:p>
            <a:pPr marL="685800" lvl="2">
              <a:spcBef>
                <a:spcPts val="1000"/>
              </a:spcBef>
            </a:pPr>
            <a:r>
              <a:rPr lang="en-US" dirty="0" smtClean="0"/>
              <a:t>s=</a:t>
            </a:r>
            <a:r>
              <a:rPr lang="en-US" dirty="0" err="1" smtClean="0"/>
              <a:t>abababcd</a:t>
            </a:r>
            <a:endParaRPr lang="en-US" dirty="0" smtClean="0"/>
          </a:p>
          <a:p>
            <a:pPr marL="685800" lvl="2">
              <a:spcBef>
                <a:spcPts val="1000"/>
              </a:spcBef>
            </a:pPr>
            <a:r>
              <a:rPr lang="en-US" dirty="0" smtClean="0"/>
              <a:t>Tokenization= (ab)(ab)(ab)(cd)</a:t>
            </a:r>
          </a:p>
          <a:p>
            <a:pPr marL="685800" lvl="2">
              <a:spcBef>
                <a:spcPts val="1000"/>
              </a:spcBef>
            </a:pPr>
            <a:endParaRPr lang="en-US" dirty="0"/>
          </a:p>
          <a:p>
            <a:endParaRPr lang="en-US" dirty="0" smtClean="0"/>
          </a:p>
          <a:p>
            <a:endParaRPr lang="en-US" dirty="0"/>
          </a:p>
        </p:txBody>
      </p:sp>
    </p:spTree>
    <p:extLst>
      <p:ext uri="{BB962C8B-B14F-4D97-AF65-F5344CB8AC3E}">
        <p14:creationId xmlns:p14="http://schemas.microsoft.com/office/powerpoint/2010/main" val="36405323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Valid/Invalid Alphabet</a:t>
            </a:r>
            <a:endParaRPr lang="en-US" dirty="0"/>
          </a:p>
        </p:txBody>
      </p:sp>
      <p:sp>
        <p:nvSpPr>
          <p:cNvPr id="3" name="Content Placeholder 2"/>
          <p:cNvSpPr>
            <a:spLocks noGrp="1"/>
          </p:cNvSpPr>
          <p:nvPr>
            <p:ph idx="1"/>
          </p:nvPr>
        </p:nvSpPr>
        <p:spPr/>
        <p:txBody>
          <a:bodyPr/>
          <a:lstStyle/>
          <a:p>
            <a:r>
              <a:rPr lang="en-US" dirty="0"/>
              <a:t>While defining an alphabet of letters consisting of more than one symbols, </a:t>
            </a:r>
            <a:r>
              <a:rPr lang="en-US" b="1" i="1" dirty="0"/>
              <a:t>no letter should be started with </a:t>
            </a:r>
            <a:r>
              <a:rPr lang="en-US" b="1" i="1" dirty="0" smtClean="0"/>
              <a:t>the letter </a:t>
            </a:r>
            <a:r>
              <a:rPr lang="en-US" b="1" i="1" dirty="0"/>
              <a:t>of the same alphabet</a:t>
            </a:r>
            <a:r>
              <a:rPr lang="en-US" dirty="0"/>
              <a:t> </a:t>
            </a:r>
            <a:r>
              <a:rPr lang="en-US" i="1" dirty="0"/>
              <a:t>i.e. </a:t>
            </a:r>
            <a:r>
              <a:rPr lang="en-US" dirty="0"/>
              <a:t>one letter should not be the prefix of another. However, a letter may be ended in </a:t>
            </a:r>
            <a:r>
              <a:rPr lang="en-US" dirty="0" smtClean="0"/>
              <a:t>a letter </a:t>
            </a:r>
            <a:r>
              <a:rPr lang="en-US" dirty="0"/>
              <a:t>of same alphabet</a:t>
            </a:r>
            <a:r>
              <a:rPr lang="en-US" dirty="0" smtClean="0"/>
              <a:t>.</a:t>
            </a:r>
          </a:p>
          <a:p>
            <a:pPr marL="0" indent="0">
              <a:buNone/>
            </a:pPr>
            <a:endParaRPr lang="en-US" dirty="0"/>
          </a:p>
          <a:p>
            <a:r>
              <a:rPr lang="de-DE" dirty="0"/>
              <a:t>Σ</a:t>
            </a:r>
            <a:r>
              <a:rPr lang="de-DE" baseline="-25000" dirty="0"/>
              <a:t>1</a:t>
            </a:r>
            <a:r>
              <a:rPr lang="de-DE" dirty="0"/>
              <a:t>= {B, aB, bab, d}</a:t>
            </a:r>
          </a:p>
          <a:p>
            <a:r>
              <a:rPr lang="pl-PL" dirty="0"/>
              <a:t>Σ</a:t>
            </a:r>
            <a:r>
              <a:rPr lang="pl-PL" baseline="-25000" dirty="0"/>
              <a:t>2</a:t>
            </a:r>
            <a:r>
              <a:rPr lang="pl-PL" dirty="0"/>
              <a:t>= {B, Ba, bab, d}</a:t>
            </a:r>
          </a:p>
          <a:p>
            <a:r>
              <a:rPr lang="en-US" dirty="0"/>
              <a:t>Σ</a:t>
            </a:r>
            <a:r>
              <a:rPr lang="en-US" baseline="-25000" dirty="0"/>
              <a:t>1</a:t>
            </a:r>
            <a:r>
              <a:rPr lang="en-US" dirty="0"/>
              <a:t> is a valid alphabet while Σ</a:t>
            </a:r>
            <a:r>
              <a:rPr lang="en-US" baseline="-25000" dirty="0"/>
              <a:t>2</a:t>
            </a:r>
            <a:r>
              <a:rPr lang="en-US" dirty="0"/>
              <a:t> is an in-valid alphabet.</a:t>
            </a:r>
          </a:p>
        </p:txBody>
      </p:sp>
    </p:spTree>
    <p:extLst>
      <p:ext uri="{BB962C8B-B14F-4D97-AF65-F5344CB8AC3E}">
        <p14:creationId xmlns:p14="http://schemas.microsoft.com/office/powerpoint/2010/main" val="34716914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pl-PL" dirty="0"/>
              <a:t>Σ</a:t>
            </a:r>
            <a:r>
              <a:rPr lang="pl-PL" baseline="-25000" dirty="0"/>
              <a:t>2</a:t>
            </a:r>
            <a:r>
              <a:rPr lang="pl-PL" dirty="0"/>
              <a:t>= {B, Ba, bab, </a:t>
            </a:r>
            <a:r>
              <a:rPr lang="pl-PL" dirty="0" smtClean="0"/>
              <a:t>d}</a:t>
            </a:r>
            <a:r>
              <a:rPr lang="en-US" dirty="0" smtClean="0"/>
              <a:t> and s=</a:t>
            </a:r>
            <a:r>
              <a:rPr lang="en-US" dirty="0" err="1" smtClean="0"/>
              <a:t>BBad</a:t>
            </a:r>
            <a:endParaRPr lang="en-US" dirty="0" smtClean="0"/>
          </a:p>
          <a:p>
            <a:r>
              <a:rPr lang="en-US" dirty="0" smtClean="0"/>
              <a:t>This string can be tokenized in two different ways.</a:t>
            </a:r>
          </a:p>
          <a:p>
            <a:pPr lvl="1"/>
            <a:r>
              <a:rPr lang="en-US" dirty="0" smtClean="0"/>
              <a:t>(B)(Ba)(d)</a:t>
            </a:r>
            <a:endParaRPr lang="en-US" dirty="0"/>
          </a:p>
          <a:p>
            <a:pPr lvl="1"/>
            <a:r>
              <a:rPr lang="en-US" dirty="0" smtClean="0"/>
              <a:t>(B)(B)(ad) cannot be identified as string of </a:t>
            </a:r>
            <a:r>
              <a:rPr lang="pl-PL" dirty="0" smtClean="0"/>
              <a:t>Σ</a:t>
            </a:r>
            <a:r>
              <a:rPr lang="pl-PL" baseline="-25000" dirty="0" smtClean="0"/>
              <a:t>2</a:t>
            </a:r>
            <a:endParaRPr lang="en-US" baseline="-25000" dirty="0" smtClean="0"/>
          </a:p>
          <a:p>
            <a:pPr marL="0" indent="0">
              <a:buNone/>
            </a:pPr>
            <a:endParaRPr lang="en-US" baseline="-25000" dirty="0" smtClean="0"/>
          </a:p>
        </p:txBody>
      </p:sp>
    </p:spTree>
    <p:extLst>
      <p:ext uri="{BB962C8B-B14F-4D97-AF65-F5344CB8AC3E}">
        <p14:creationId xmlns:p14="http://schemas.microsoft.com/office/powerpoint/2010/main" val="28581735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eaLnBrk="1" hangingPunct="1">
              <a:defRPr/>
            </a:pPr>
            <a:r>
              <a:rPr lang="en-US" smtClean="0"/>
              <a:t>Valid/In-valid alphabets</a:t>
            </a:r>
          </a:p>
        </p:txBody>
      </p:sp>
      <p:sp>
        <p:nvSpPr>
          <p:cNvPr id="317443" name="Rectangle 3"/>
          <p:cNvSpPr>
            <a:spLocks noGrp="1" noChangeArrowheads="1"/>
          </p:cNvSpPr>
          <p:nvPr>
            <p:ph type="body" idx="1"/>
          </p:nvPr>
        </p:nvSpPr>
        <p:spPr/>
        <p:txBody>
          <a:bodyPr/>
          <a:lstStyle/>
          <a:p>
            <a:pPr eaLnBrk="1" hangingPunct="1">
              <a:defRPr/>
            </a:pPr>
            <a:endParaRPr lang="en-US" dirty="0" smtClean="0"/>
          </a:p>
          <a:p>
            <a:pPr eaLnBrk="1" hangingPunct="1">
              <a:defRPr/>
            </a:pPr>
            <a:r>
              <a:rPr lang="en-US" dirty="0" smtClean="0"/>
              <a:t>As </a:t>
            </a:r>
            <a:r>
              <a:rPr lang="en-US" dirty="0"/>
              <a:t>when this string is scanned by the </a:t>
            </a:r>
            <a:r>
              <a:rPr lang="en-US" b="1" i="1" dirty="0"/>
              <a:t>compiler (Lexical Analyzer), </a:t>
            </a:r>
            <a:r>
              <a:rPr lang="en-US" dirty="0"/>
              <a:t>first symbol B is identified as a letter belonging to </a:t>
            </a:r>
            <a:r>
              <a:rPr lang="el-GR" dirty="0"/>
              <a:t>Σ</a:t>
            </a:r>
            <a:r>
              <a:rPr lang="en-US" dirty="0"/>
              <a:t>, while for the second letter the lexical analyzer would not be able to identify, so while defining an alphabet it should be kept in mind that ambiguity should not be created</a:t>
            </a:r>
            <a:r>
              <a:rPr lang="en-US" dirty="0" smtClean="0"/>
              <a:t>.</a:t>
            </a:r>
          </a:p>
          <a:p>
            <a:pPr marL="0" indent="0">
              <a:buNone/>
            </a:pPr>
            <a:r>
              <a:rPr lang="en-US" b="1" baseline="-25000" dirty="0"/>
              <a:t>Note:</a:t>
            </a:r>
          </a:p>
          <a:p>
            <a:pPr marL="0" indent="0">
              <a:buNone/>
            </a:pPr>
            <a:r>
              <a:rPr lang="en-US" b="1" baseline="-25000" dirty="0"/>
              <a:t>Alphabet that cause ambiguity is not a valid alphabet.</a:t>
            </a:r>
            <a:endParaRPr lang="en-US" b="1" dirty="0"/>
          </a:p>
          <a:p>
            <a:endParaRPr lang="en-US" dirty="0"/>
          </a:p>
          <a:p>
            <a:pPr marL="0" indent="0" eaLnBrk="1" hangingPunct="1">
              <a:buNone/>
              <a:defRPr/>
            </a:pPr>
            <a:endParaRPr lang="en-US" dirty="0"/>
          </a:p>
        </p:txBody>
      </p:sp>
    </p:spTree>
    <p:extLst>
      <p:ext uri="{BB962C8B-B14F-4D97-AF65-F5344CB8AC3E}">
        <p14:creationId xmlns:p14="http://schemas.microsoft.com/office/powerpoint/2010/main" val="2389414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of String</a:t>
            </a:r>
            <a:endParaRPr lang="en-US" dirty="0"/>
          </a:p>
        </p:txBody>
      </p:sp>
      <p:sp>
        <p:nvSpPr>
          <p:cNvPr id="3" name="Content Placeholder 2"/>
          <p:cNvSpPr>
            <a:spLocks noGrp="1"/>
          </p:cNvSpPr>
          <p:nvPr>
            <p:ph idx="1"/>
          </p:nvPr>
        </p:nvSpPr>
        <p:spPr>
          <a:xfrm>
            <a:off x="450937" y="1825624"/>
            <a:ext cx="10902863" cy="4800643"/>
          </a:xfrm>
        </p:spPr>
        <p:txBody>
          <a:bodyPr/>
          <a:lstStyle/>
          <a:p>
            <a:r>
              <a:rPr lang="en-US" dirty="0"/>
              <a:t>The length of string </a:t>
            </a:r>
            <a:r>
              <a:rPr lang="en-US" b="1" dirty="0"/>
              <a:t>s</a:t>
            </a:r>
            <a:r>
              <a:rPr lang="en-US" dirty="0"/>
              <a:t>, denoted by </a:t>
            </a:r>
            <a:r>
              <a:rPr lang="en-US" b="1" dirty="0"/>
              <a:t>|s|</a:t>
            </a:r>
            <a:r>
              <a:rPr lang="en-US" dirty="0"/>
              <a:t>, is the number of letters in the string</a:t>
            </a:r>
            <a:r>
              <a:rPr lang="en-US" dirty="0" smtClean="0"/>
              <a:t>.</a:t>
            </a:r>
          </a:p>
          <a:p>
            <a:r>
              <a:rPr lang="en-US" dirty="0" smtClean="0"/>
              <a:t>Always positive.</a:t>
            </a:r>
          </a:p>
          <a:p>
            <a:pPr marL="0" indent="0">
              <a:buNone/>
            </a:pPr>
            <a:r>
              <a:rPr lang="en-US" dirty="0" smtClean="0"/>
              <a:t>Example</a:t>
            </a:r>
          </a:p>
          <a:p>
            <a:pPr marL="228600" lvl="1">
              <a:spcBef>
                <a:spcPts val="1000"/>
              </a:spcBef>
            </a:pPr>
            <a:r>
              <a:rPr lang="en-US" dirty="0"/>
              <a:t>If Σ={</a:t>
            </a:r>
            <a:r>
              <a:rPr lang="en-US" dirty="0" smtClean="0"/>
              <a:t>a,b} </a:t>
            </a:r>
            <a:endParaRPr lang="en-US" dirty="0"/>
          </a:p>
          <a:p>
            <a:pPr marL="685800" lvl="2">
              <a:spcBef>
                <a:spcPts val="1000"/>
              </a:spcBef>
            </a:pPr>
            <a:r>
              <a:rPr lang="en-US" dirty="0"/>
              <a:t>s= </a:t>
            </a:r>
            <a:r>
              <a:rPr lang="en-US" dirty="0" err="1" smtClean="0"/>
              <a:t>abba</a:t>
            </a:r>
            <a:endParaRPr lang="en-US" dirty="0"/>
          </a:p>
          <a:p>
            <a:pPr marL="685800" lvl="2">
              <a:spcBef>
                <a:spcPts val="1000"/>
              </a:spcBef>
            </a:pPr>
            <a:r>
              <a:rPr lang="en-US" dirty="0"/>
              <a:t>Tokenization = (a)(b</a:t>
            </a:r>
            <a:r>
              <a:rPr lang="en-US" dirty="0" smtClean="0"/>
              <a:t>)(b)(a)</a:t>
            </a:r>
          </a:p>
          <a:p>
            <a:pPr marL="685800" lvl="2">
              <a:spcBef>
                <a:spcPts val="1000"/>
              </a:spcBef>
            </a:pPr>
            <a:r>
              <a:rPr lang="en-US" dirty="0" smtClean="0"/>
              <a:t>|s|= 4</a:t>
            </a:r>
            <a:endParaRPr lang="en-US" dirty="0"/>
          </a:p>
          <a:p>
            <a:pPr marL="0" indent="0">
              <a:buNone/>
            </a:pPr>
            <a:endParaRPr lang="en-US" dirty="0"/>
          </a:p>
        </p:txBody>
      </p:sp>
    </p:spTree>
    <p:extLst>
      <p:ext uri="{BB962C8B-B14F-4D97-AF65-F5344CB8AC3E}">
        <p14:creationId xmlns:p14="http://schemas.microsoft.com/office/powerpoint/2010/main" val="5651243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3" name="Content Placeholder 2"/>
          <p:cNvSpPr>
            <a:spLocks noGrp="1"/>
          </p:cNvSpPr>
          <p:nvPr>
            <p:ph idx="1"/>
          </p:nvPr>
        </p:nvSpPr>
        <p:spPr/>
        <p:txBody>
          <a:bodyPr/>
          <a:lstStyle/>
          <a:p>
            <a:pPr marL="228600" lvl="1">
              <a:spcBef>
                <a:spcPts val="1000"/>
              </a:spcBef>
            </a:pPr>
            <a:r>
              <a:rPr lang="en-US" dirty="0"/>
              <a:t>Σ={</a:t>
            </a:r>
            <a:r>
              <a:rPr lang="en-US" dirty="0" smtClean="0"/>
              <a:t>ab,bab} </a:t>
            </a:r>
            <a:endParaRPr lang="en-US" dirty="0"/>
          </a:p>
          <a:p>
            <a:pPr marL="685800" lvl="2">
              <a:spcBef>
                <a:spcPts val="1000"/>
              </a:spcBef>
            </a:pPr>
            <a:r>
              <a:rPr lang="en-US" dirty="0"/>
              <a:t>s= </a:t>
            </a:r>
            <a:r>
              <a:rPr lang="en-US" dirty="0" smtClean="0"/>
              <a:t>abbabbababbab</a:t>
            </a:r>
            <a:endParaRPr lang="en-US" dirty="0"/>
          </a:p>
          <a:p>
            <a:pPr marL="685800" lvl="2">
              <a:spcBef>
                <a:spcPts val="1000"/>
              </a:spcBef>
            </a:pPr>
            <a:r>
              <a:rPr lang="en-US" dirty="0"/>
              <a:t>Tokenization = (</a:t>
            </a:r>
            <a:r>
              <a:rPr lang="en-US" dirty="0" smtClean="0"/>
              <a:t>ab)(bab)(bab)(ab)(bab)</a:t>
            </a:r>
            <a:endParaRPr lang="en-US" dirty="0"/>
          </a:p>
          <a:p>
            <a:pPr marL="685800" lvl="2">
              <a:spcBef>
                <a:spcPts val="1000"/>
              </a:spcBef>
            </a:pPr>
            <a:r>
              <a:rPr lang="en-US" dirty="0"/>
              <a:t>|s|= </a:t>
            </a:r>
            <a:r>
              <a:rPr lang="en-US" dirty="0" smtClean="0"/>
              <a:t>5</a:t>
            </a:r>
          </a:p>
          <a:p>
            <a:pPr marL="457200" lvl="2" indent="0">
              <a:spcBef>
                <a:spcPts val="1000"/>
              </a:spcBef>
              <a:buNone/>
            </a:pPr>
            <a:endParaRPr lang="en-US" dirty="0"/>
          </a:p>
          <a:p>
            <a:pPr marL="228600" lvl="1">
              <a:spcBef>
                <a:spcPts val="1000"/>
              </a:spcBef>
            </a:pPr>
            <a:r>
              <a:rPr lang="en-US" dirty="0"/>
              <a:t>Σ</a:t>
            </a:r>
            <a:r>
              <a:rPr lang="en-US" dirty="0" smtClean="0"/>
              <a:t>={for,int} </a:t>
            </a:r>
            <a:endParaRPr lang="en-US" dirty="0"/>
          </a:p>
          <a:p>
            <a:pPr marL="685800" lvl="2">
              <a:spcBef>
                <a:spcPts val="1000"/>
              </a:spcBef>
            </a:pPr>
            <a:r>
              <a:rPr lang="en-US" dirty="0"/>
              <a:t>s= </a:t>
            </a:r>
            <a:r>
              <a:rPr lang="en-US" dirty="0" smtClean="0"/>
              <a:t>intforint</a:t>
            </a:r>
            <a:endParaRPr lang="en-US" dirty="0"/>
          </a:p>
          <a:p>
            <a:pPr marL="685800" lvl="2">
              <a:spcBef>
                <a:spcPts val="1000"/>
              </a:spcBef>
            </a:pPr>
            <a:r>
              <a:rPr lang="en-US" dirty="0"/>
              <a:t>Tokenization = </a:t>
            </a:r>
            <a:r>
              <a:rPr lang="en-US" dirty="0" smtClean="0"/>
              <a:t>(int)(for)(int)</a:t>
            </a:r>
            <a:endParaRPr lang="en-US" dirty="0"/>
          </a:p>
          <a:p>
            <a:pPr marL="685800" lvl="2">
              <a:spcBef>
                <a:spcPts val="1000"/>
              </a:spcBef>
            </a:pPr>
            <a:r>
              <a:rPr lang="en-US" dirty="0"/>
              <a:t>|s|= </a:t>
            </a:r>
            <a:r>
              <a:rPr lang="en-US" dirty="0" smtClean="0"/>
              <a:t>3</a:t>
            </a:r>
            <a:endParaRPr lang="en-US" dirty="0"/>
          </a:p>
          <a:p>
            <a:endParaRPr lang="en-US" dirty="0"/>
          </a:p>
        </p:txBody>
      </p:sp>
    </p:spTree>
    <p:extLst>
      <p:ext uri="{BB962C8B-B14F-4D97-AF65-F5344CB8AC3E}">
        <p14:creationId xmlns:p14="http://schemas.microsoft.com/office/powerpoint/2010/main" val="2825338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of String</a:t>
            </a:r>
            <a:endParaRPr lang="en-US" dirty="0"/>
          </a:p>
        </p:txBody>
      </p:sp>
      <p:sp>
        <p:nvSpPr>
          <p:cNvPr id="3" name="Content Placeholder 2"/>
          <p:cNvSpPr>
            <a:spLocks noGrp="1"/>
          </p:cNvSpPr>
          <p:nvPr>
            <p:ph idx="1"/>
          </p:nvPr>
        </p:nvSpPr>
        <p:spPr/>
        <p:txBody>
          <a:bodyPr/>
          <a:lstStyle/>
          <a:p>
            <a:r>
              <a:rPr lang="en-US" dirty="0"/>
              <a:t>The reverse of a string s denoted by </a:t>
            </a:r>
            <a:r>
              <a:rPr lang="en-US" b="1" dirty="0"/>
              <a:t>r</a:t>
            </a:r>
            <a:r>
              <a:rPr lang="en-US" b="1" dirty="0" smtClean="0"/>
              <a:t>ev(s</a:t>
            </a:r>
            <a:r>
              <a:rPr lang="en-US" b="1" dirty="0"/>
              <a:t>)</a:t>
            </a:r>
            <a:r>
              <a:rPr lang="en-US" dirty="0"/>
              <a:t> or </a:t>
            </a:r>
            <a:r>
              <a:rPr lang="en-US" b="1" i="1" dirty="0"/>
              <a:t>s</a:t>
            </a:r>
            <a:r>
              <a:rPr lang="en-US" b="1" i="1" baseline="30000" dirty="0"/>
              <a:t>r</a:t>
            </a:r>
            <a:r>
              <a:rPr lang="en-US" dirty="0"/>
              <a:t>, is obtained by writing the letters of s </a:t>
            </a:r>
            <a:r>
              <a:rPr lang="en-US" b="1" i="1" dirty="0"/>
              <a:t>in reverse order</a:t>
            </a:r>
            <a:r>
              <a:rPr lang="en-US" dirty="0" smtClean="0"/>
              <a:t>.</a:t>
            </a:r>
          </a:p>
          <a:p>
            <a:r>
              <a:rPr lang="en-US" dirty="0" smtClean="0"/>
              <a:t>First do tokenization then reverse the string.</a:t>
            </a:r>
          </a:p>
          <a:p>
            <a:pPr marL="0" indent="0">
              <a:buNone/>
            </a:pPr>
            <a:r>
              <a:rPr lang="en-US" b="1" dirty="0" smtClean="0"/>
              <a:t>Example</a:t>
            </a:r>
          </a:p>
          <a:p>
            <a:pPr marL="0" indent="0">
              <a:buNone/>
            </a:pPr>
            <a:r>
              <a:rPr lang="en-US" dirty="0" smtClean="0"/>
              <a:t>if s=</a:t>
            </a:r>
            <a:r>
              <a:rPr lang="en-US" dirty="0" err="1" smtClean="0"/>
              <a:t>abababc</a:t>
            </a:r>
            <a:r>
              <a:rPr lang="en-US" dirty="0" smtClean="0"/>
              <a:t> is a string defined over </a:t>
            </a:r>
            <a:r>
              <a:rPr lang="en-US" dirty="0"/>
              <a:t>Σ</a:t>
            </a:r>
            <a:r>
              <a:rPr lang="en-US" dirty="0" smtClean="0"/>
              <a:t>={</a:t>
            </a:r>
            <a:r>
              <a:rPr lang="en-US" dirty="0" err="1" smtClean="0"/>
              <a:t>ab,c</a:t>
            </a:r>
            <a:r>
              <a:rPr lang="en-US" dirty="0" smtClean="0"/>
              <a:t>} then </a:t>
            </a:r>
          </a:p>
          <a:p>
            <a:pPr marL="0" indent="0">
              <a:buNone/>
            </a:pPr>
            <a:r>
              <a:rPr lang="en-US" dirty="0" smtClean="0"/>
              <a:t>Tokenization=(ab)(ab)(ab)(c) </a:t>
            </a:r>
          </a:p>
          <a:p>
            <a:pPr marL="0" indent="0">
              <a:buNone/>
            </a:pPr>
            <a:r>
              <a:rPr lang="en-US" dirty="0" smtClean="0"/>
              <a:t>|s|=4</a:t>
            </a:r>
          </a:p>
          <a:p>
            <a:pPr marL="0" indent="0">
              <a:buNone/>
            </a:pPr>
            <a:r>
              <a:rPr lang="en-US" dirty="0" smtClean="0"/>
              <a:t>rev(s)=</a:t>
            </a:r>
            <a:r>
              <a:rPr lang="en-US" dirty="0" err="1" smtClean="0"/>
              <a:t>cababab</a:t>
            </a:r>
            <a:endParaRPr lang="en-US" dirty="0"/>
          </a:p>
        </p:txBody>
      </p:sp>
    </p:spTree>
    <p:extLst>
      <p:ext uri="{BB962C8B-B14F-4D97-AF65-F5344CB8AC3E}">
        <p14:creationId xmlns:p14="http://schemas.microsoft.com/office/powerpoint/2010/main" val="6911074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 A language is a collection of words, which we think of as a set.</a:t>
                </a:r>
              </a:p>
              <a:p>
                <a:r>
                  <a:rPr lang="en-US" dirty="0" smtClean="0"/>
                  <a:t>Examples  </a:t>
                </a:r>
              </a:p>
              <a:p>
                <a:pPr lvl="1"/>
                <a:r>
                  <a:rPr lang="en-US" dirty="0" smtClean="0"/>
                  <a:t>{</a:t>
                </a:r>
                <a:r>
                  <a:rPr lang="el-GR" b="1" dirty="0"/>
                  <a:t>ε</a:t>
                </a:r>
                <a:r>
                  <a:rPr lang="en-US" dirty="0" smtClean="0"/>
                  <a:t>}</a:t>
                </a:r>
              </a:p>
              <a:p>
                <a:pPr lvl="1"/>
                <a:r>
                  <a:rPr lang="en-US" dirty="0" smtClean="0"/>
                  <a:t>∅</a:t>
                </a:r>
              </a:p>
              <a:p>
                <a:pPr lvl="1"/>
                <a:r>
                  <a:rPr lang="en-US" dirty="0" smtClean="0"/>
                  <a:t>{</a:t>
                </a:r>
                <a:r>
                  <a:rPr lang="en-US" dirty="0" err="1"/>
                  <a:t>ab,abc,aba</a:t>
                </a:r>
                <a:r>
                  <a:rPr lang="en-US" dirty="0"/>
                  <a:t>} </a:t>
                </a:r>
              </a:p>
              <a:p>
                <a:pPr lvl="1"/>
                <a:r>
                  <a:rPr lang="en-US" dirty="0" smtClean="0"/>
                  <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e>
                      <m:sup>
                        <m:r>
                          <a:rPr lang="en-US" i="1">
                            <a:latin typeface="Cambria Math" panose="02040503050406030204" pitchFamily="18" charset="0"/>
                          </a:rPr>
                          <m:t>𝑛</m:t>
                        </m:r>
                      </m:sup>
                    </m:sSup>
                  </m:oMath>
                </a14:m>
                <a:r>
                  <a:rPr lang="en-US" dirty="0" smtClean="0"/>
                  <a:t> </a:t>
                </a:r>
                <a:r>
                  <a:rPr lang="en-US" dirty="0"/>
                  <a:t>| n ∈N}. </a:t>
                </a:r>
                <a:endParaRPr lang="en-US" dirty="0" smtClean="0"/>
              </a:p>
              <a:p>
                <a:r>
                  <a:rPr lang="en-US" dirty="0" smtClean="0"/>
                  <a:t>We </a:t>
                </a:r>
                <a:r>
                  <a:rPr lang="en-US" dirty="0"/>
                  <a:t>use letters such as L</a:t>
                </a:r>
                <a:r>
                  <a:rPr lang="en-US" dirty="0" smtClean="0"/>
                  <a:t>,  L</a:t>
                </a:r>
                <a:r>
                  <a:rPr lang="en-US" baseline="-25000" dirty="0" smtClean="0"/>
                  <a:t>1</a:t>
                </a:r>
                <a:r>
                  <a:rPr lang="en-US" dirty="0" smtClean="0"/>
                  <a:t> </a:t>
                </a:r>
                <a:r>
                  <a:rPr lang="en-US" dirty="0"/>
                  <a:t>and </a:t>
                </a:r>
                <a:r>
                  <a:rPr lang="en-US" dirty="0" smtClean="0"/>
                  <a:t>L</a:t>
                </a:r>
                <a:r>
                  <a:rPr lang="en-US" baseline="30000" dirty="0" smtClean="0"/>
                  <a:t>1</a:t>
                </a:r>
                <a:r>
                  <a:rPr lang="en-US" dirty="0" smtClean="0"/>
                  <a:t> </a:t>
                </a:r>
                <a:r>
                  <a:rPr lang="en-US" dirty="0"/>
                  <a:t>to refer to an arbitrary language.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534870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Languages</a:t>
            </a:r>
            <a:endParaRPr lang="en-US" dirty="0"/>
          </a:p>
        </p:txBody>
      </p:sp>
      <p:sp>
        <p:nvSpPr>
          <p:cNvPr id="3" name="Content Placeholder 2"/>
          <p:cNvSpPr>
            <a:spLocks noGrp="1"/>
          </p:cNvSpPr>
          <p:nvPr>
            <p:ph idx="1"/>
          </p:nvPr>
        </p:nvSpPr>
        <p:spPr/>
        <p:txBody>
          <a:bodyPr/>
          <a:lstStyle/>
          <a:p>
            <a:r>
              <a:rPr lang="en-US" b="1" dirty="0" smtClean="0"/>
              <a:t>Single Letter Language</a:t>
            </a:r>
          </a:p>
          <a:p>
            <a:pPr lvl="1"/>
            <a:r>
              <a:rPr lang="en-US" dirty="0" smtClean="0"/>
              <a:t>Language whose alphabet is having only one letter.</a:t>
            </a:r>
          </a:p>
          <a:p>
            <a:pPr lvl="2"/>
            <a:r>
              <a:rPr lang="en-US" dirty="0"/>
              <a:t>Σ</a:t>
            </a:r>
            <a:r>
              <a:rPr lang="en-US" dirty="0" smtClean="0"/>
              <a:t>={a}</a:t>
            </a:r>
          </a:p>
          <a:p>
            <a:pPr lvl="2"/>
            <a:r>
              <a:rPr lang="en-US" dirty="0"/>
              <a:t>Σ</a:t>
            </a:r>
            <a:r>
              <a:rPr lang="en-US" dirty="0" smtClean="0"/>
              <a:t>={b}</a:t>
            </a:r>
          </a:p>
          <a:p>
            <a:pPr lvl="2"/>
            <a:r>
              <a:rPr lang="en-US" dirty="0"/>
              <a:t>Σ</a:t>
            </a:r>
            <a:r>
              <a:rPr lang="en-US" dirty="0" smtClean="0"/>
              <a:t>={</a:t>
            </a:r>
            <a:r>
              <a:rPr lang="el-GR" dirty="0" smtClean="0"/>
              <a:t>Λ</a:t>
            </a:r>
            <a:r>
              <a:rPr lang="en-US" dirty="0" smtClean="0"/>
              <a:t>}</a:t>
            </a:r>
          </a:p>
          <a:p>
            <a:r>
              <a:rPr lang="en-US" b="1" dirty="0" smtClean="0"/>
              <a:t>Finite Language</a:t>
            </a:r>
          </a:p>
          <a:p>
            <a:pPr lvl="1"/>
            <a:r>
              <a:rPr lang="en-US" dirty="0" smtClean="0"/>
              <a:t>Which generates countable strings</a:t>
            </a:r>
          </a:p>
          <a:p>
            <a:r>
              <a:rPr lang="en-US" b="1" dirty="0" smtClean="0"/>
              <a:t>Infinite Language</a:t>
            </a:r>
          </a:p>
          <a:p>
            <a:pPr lvl="1"/>
            <a:r>
              <a:rPr lang="en-US" dirty="0" smtClean="0"/>
              <a:t>Which generates infinite strings</a:t>
            </a:r>
            <a:endParaRPr lang="en-US" dirty="0"/>
          </a:p>
        </p:txBody>
      </p:sp>
    </p:spTree>
    <p:extLst>
      <p:ext uri="{BB962C8B-B14F-4D97-AF65-F5344CB8AC3E}">
        <p14:creationId xmlns:p14="http://schemas.microsoft.com/office/powerpoint/2010/main" val="3234632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Computation</a:t>
            </a:r>
            <a:endParaRPr lang="en-US" dirty="0"/>
          </a:p>
        </p:txBody>
      </p:sp>
      <p:sp>
        <p:nvSpPr>
          <p:cNvPr id="3" name="Content Placeholder 2"/>
          <p:cNvSpPr>
            <a:spLocks noGrp="1"/>
          </p:cNvSpPr>
          <p:nvPr>
            <p:ph idx="1"/>
          </p:nvPr>
        </p:nvSpPr>
        <p:spPr/>
        <p:txBody>
          <a:bodyPr/>
          <a:lstStyle/>
          <a:p>
            <a:pPr marL="0" indent="0">
              <a:buNone/>
            </a:pPr>
            <a:r>
              <a:rPr lang="en-US" dirty="0" smtClean="0"/>
              <a:t>This field is divided into three major branches:</a:t>
            </a:r>
          </a:p>
          <a:p>
            <a:r>
              <a:rPr lang="en-US" b="1" i="1" dirty="0" smtClean="0"/>
              <a:t>Automata Theory and Language</a:t>
            </a:r>
          </a:p>
          <a:p>
            <a:pPr lvl="1"/>
            <a:r>
              <a:rPr lang="en-US" dirty="0" smtClean="0"/>
              <a:t>How can we mathematically model computation?</a:t>
            </a:r>
          </a:p>
          <a:p>
            <a:r>
              <a:rPr lang="en-US" b="1" i="1" dirty="0" smtClean="0"/>
              <a:t>Computability Theory</a:t>
            </a:r>
          </a:p>
          <a:p>
            <a:pPr lvl="1"/>
            <a:r>
              <a:rPr lang="en-US" dirty="0" smtClean="0"/>
              <a:t>What problems can be solved by a computer?</a:t>
            </a:r>
          </a:p>
          <a:p>
            <a:r>
              <a:rPr lang="en-US" b="1" i="1" dirty="0" smtClean="0"/>
              <a:t>Complexity</a:t>
            </a:r>
            <a:r>
              <a:rPr lang="en-US" dirty="0" smtClean="0"/>
              <a:t> </a:t>
            </a:r>
            <a:r>
              <a:rPr lang="en-US" b="1" i="1" dirty="0" smtClean="0"/>
              <a:t>Theory</a:t>
            </a:r>
          </a:p>
          <a:p>
            <a:pPr lvl="1"/>
            <a:r>
              <a:rPr lang="en-US" dirty="0" smtClean="0"/>
              <a:t>What makes some problems computationally hard and others easy?</a:t>
            </a:r>
          </a:p>
          <a:p>
            <a:pPr marL="0" indent="0">
              <a:buNone/>
            </a:pPr>
            <a:endParaRPr lang="en-US" dirty="0"/>
          </a:p>
        </p:txBody>
      </p:sp>
    </p:spTree>
    <p:extLst>
      <p:ext uri="{BB962C8B-B14F-4D97-AF65-F5344CB8AC3E}">
        <p14:creationId xmlns:p14="http://schemas.microsoft.com/office/powerpoint/2010/main" val="33492790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Deﬁning new languages from old ones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Union: </a:t>
                </a:r>
                <a:r>
                  <a:rPr lang="en-US" dirty="0" smtClean="0"/>
                  <a:t>Since </a:t>
                </a:r>
                <a:r>
                  <a:rPr lang="en-US" dirty="0"/>
                  <a:t>languages are just sets we can form their unions</a:t>
                </a:r>
                <a:r>
                  <a:rPr lang="en-US" dirty="0" smtClean="0"/>
                  <a:t>.</a:t>
                </a:r>
                <a:endParaRPr lang="en-US" dirty="0"/>
              </a:p>
              <a:p>
                <a:r>
                  <a:rPr lang="en-US" dirty="0"/>
                  <a:t> </a:t>
                </a:r>
                <a:r>
                  <a:rPr lang="en-US" b="1" dirty="0" smtClean="0"/>
                  <a:t>Intersection: </a:t>
                </a:r>
                <a:r>
                  <a:rPr lang="en-US" dirty="0"/>
                  <a:t>Since languages are merely sets we can form their intersections. </a:t>
                </a:r>
                <a:endParaRPr lang="en-US" dirty="0" smtClean="0"/>
              </a:p>
              <a:p>
                <a:r>
                  <a:rPr lang="en-US" dirty="0"/>
                  <a:t> </a:t>
                </a:r>
                <a:r>
                  <a:rPr lang="en-US" b="1" dirty="0"/>
                  <a:t>Set </a:t>
                </a:r>
                <a:r>
                  <a:rPr lang="en-US" b="1" dirty="0" smtClean="0"/>
                  <a:t>diﬀerence: </a:t>
                </a:r>
                <a:r>
                  <a:rPr lang="en-US" dirty="0"/>
                  <a:t>If L</a:t>
                </a:r>
                <a:r>
                  <a:rPr lang="en-US" baseline="-25000" dirty="0"/>
                  <a:t>1</a:t>
                </a:r>
                <a:r>
                  <a:rPr lang="en-US" dirty="0"/>
                  <a:t> and L</a:t>
                </a:r>
                <a:r>
                  <a:rPr lang="en-US" baseline="-25000" dirty="0"/>
                  <a:t>2</a:t>
                </a:r>
                <a:r>
                  <a:rPr lang="en-US" dirty="0"/>
                  <a:t> are languages we can form </a:t>
                </a: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oMath>
                  </m:oMathPara>
                </a14:m>
                <a:endParaRPr lang="en-US" dirty="0" smtClean="0"/>
              </a:p>
              <a:p>
                <a:r>
                  <a:rPr lang="en-US" b="1" dirty="0" smtClean="0"/>
                  <a:t>Complement</a:t>
                </a:r>
                <a:r>
                  <a:rPr lang="en-US" dirty="0" smtClean="0"/>
                  <a:t> :If </a:t>
                </a:r>
                <a:r>
                  <a:rPr lang="en-US" dirty="0"/>
                  <a:t>L is the language of all words over some alphabet Σ, and </a:t>
                </a:r>
                <a:r>
                  <a:rPr lang="en-US" dirty="0" smtClean="0"/>
                  <a:t>L</a:t>
                </a:r>
                <a:r>
                  <a:rPr lang="en-US" baseline="-25000" dirty="0" smtClean="0"/>
                  <a:t>0</a:t>
                </a:r>
                <a:r>
                  <a:rPr lang="en-US" dirty="0" smtClean="0"/>
                  <a:t> </a:t>
                </a:r>
                <a:r>
                  <a:rPr lang="en-US" dirty="0"/>
                  <a:t>is a subset of L then the complement of L</a:t>
                </a:r>
                <a:r>
                  <a:rPr lang="en-US" baseline="-25000" dirty="0"/>
                  <a:t>0</a:t>
                </a:r>
                <a:r>
                  <a:rPr lang="en-US" dirty="0"/>
                  <a:t> in L is L\L</a:t>
                </a:r>
                <a:r>
                  <a:rPr lang="en-US" baseline="-25000" dirty="0"/>
                  <a:t>0</a:t>
                </a:r>
                <a:r>
                  <a:rPr lang="en-US" dirty="0"/>
                  <a:t>, the set of all words over Σ which are not contained in L</a:t>
                </a:r>
                <a:r>
                  <a:rPr lang="en-US" baseline="-25000" dirty="0"/>
                  <a:t>0</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855"/>
                </a:stretch>
              </a:blipFill>
            </p:spPr>
            <p:txBody>
              <a:bodyPr/>
              <a:lstStyle/>
              <a:p>
                <a:r>
                  <a:rPr lang="en-US">
                    <a:noFill/>
                  </a:rPr>
                  <a:t> </a:t>
                </a:r>
              </a:p>
            </p:txBody>
          </p:sp>
        </mc:Fallback>
      </mc:AlternateContent>
      <p:cxnSp>
        <p:nvCxnSpPr>
          <p:cNvPr id="5" name="Straight Connector 4"/>
          <p:cNvCxnSpPr/>
          <p:nvPr/>
        </p:nvCxnSpPr>
        <p:spPr>
          <a:xfrm flipH="1">
            <a:off x="7284530" y="3705040"/>
            <a:ext cx="142240" cy="30480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28496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Deﬁning new languages from old ones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i="1" dirty="0" smtClean="0"/>
                  <a:t>Concatenation:</a:t>
                </a:r>
                <a:r>
                  <a:rPr lang="en-US" dirty="0" smtClean="0"/>
                  <a:t> </a:t>
                </a:r>
                <a:r>
                  <a:rPr lang="en-US" dirty="0"/>
                  <a:t>Because we can concatenate words we can use the concatenation operation to deﬁne new languages from existing ones by extending this operation to apply to languages as follows. </a:t>
                </a:r>
                <a:endParaRPr lang="en-US" dirty="0" smtClean="0"/>
              </a:p>
              <a:p>
                <a:r>
                  <a:rPr lang="en-US" dirty="0" smtClean="0"/>
                  <a:t>Let </a:t>
                </a:r>
                <a:r>
                  <a:rPr lang="en-US" dirty="0"/>
                  <a:t>L</a:t>
                </a:r>
                <a:r>
                  <a:rPr lang="en-US" baseline="-25000" dirty="0"/>
                  <a:t>1</a:t>
                </a:r>
                <a:r>
                  <a:rPr lang="en-US" dirty="0"/>
                  <a:t> and L</a:t>
                </a:r>
                <a:r>
                  <a:rPr lang="en-US" baseline="-25000" dirty="0"/>
                  <a:t>2</a:t>
                </a:r>
                <a:r>
                  <a:rPr lang="en-US" dirty="0"/>
                  <a:t> be languages over some alphabet Σ. </a:t>
                </a:r>
                <a:r>
                  <a:rPr lang="en-US" dirty="0" smtClean="0"/>
                  <a:t>Then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2</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i="1">
                              <a:latin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𝐿</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𝐿</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5598571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Deﬁning new languages from old ones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n-times Concatenation</a:t>
                </a:r>
                <a:r>
                  <a:rPr lang="en-US" dirty="0" smtClean="0"/>
                  <a:t>: </a:t>
                </a:r>
                <a:r>
                  <a:rPr lang="en-US" dirty="0"/>
                  <a:t>If we apply concatenation to the same language by forming L·L there is no reason to stop after just one concatenation. For an arbitrary </a:t>
                </a:r>
                <a:r>
                  <a:rPr lang="en-US" dirty="0" smtClean="0"/>
                  <a:t>language L we </a:t>
                </a:r>
                <a:r>
                  <a:rPr lang="en-US" dirty="0"/>
                  <a:t>deﬁne </a:t>
                </a:r>
                <a:endParaRPr lang="en-US" dirty="0" smtClean="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𝑛</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 </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𝑎𝑙𝑙</m:t>
                      </m:r>
                      <m:r>
                        <a:rPr lang="en-US" b="0" i="1" smtClean="0">
                          <a:latin typeface="Cambria Math" panose="02040503050406030204" pitchFamily="18" charset="0"/>
                          <a:ea typeface="Cambria Math" panose="02040503050406030204" pitchFamily="18" charset="0"/>
                        </a:rPr>
                        <m:t> 1≤</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rPr>
                        <m:t>}</m:t>
                      </m:r>
                    </m:oMath>
                  </m:oMathPara>
                </a14:m>
                <a:endParaRPr lang="en-US" dirty="0" smtClean="0"/>
              </a:p>
              <a:p>
                <a:pPr marL="0" indent="0">
                  <a:buNone/>
                </a:pPr>
                <a:r>
                  <a:rPr lang="en-US" dirty="0"/>
                  <a:t>We look at the special case </a:t>
                </a:r>
                <a:endParaRPr lang="en-US" dirty="0" smtClean="0"/>
              </a:p>
              <a:p>
                <a:pPr marL="0" indent="0" algn="ctr">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b="0" i="1" smtClean="0">
                            <a:latin typeface="Cambria Math" panose="02040503050406030204" pitchFamily="18" charset="0"/>
                          </a:rPr>
                          <m:t>0</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i="1">
                            <a:latin typeface="Cambria Math" panose="02040503050406030204" pitchFamily="18" charset="0"/>
                          </a:rPr>
                          <m:t> </m:t>
                        </m:r>
                      </m:e>
                    </m:d>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𝑓𝑜𝑟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𝑎𝑙𝑙</m:t>
                    </m:r>
                    <m:r>
                      <a:rPr lang="en-US" i="1">
                        <a:latin typeface="Cambria Math" panose="02040503050406030204" pitchFamily="18" charset="0"/>
                        <a:ea typeface="Cambria Math" panose="02040503050406030204" pitchFamily="18" charset="0"/>
                      </a:rPr>
                      <m:t> 1≤</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rPr>
                      <m:t>}</m:t>
                    </m:r>
                  </m:oMath>
                </a14:m>
                <a:r>
                  <a:rPr lang="en-US" dirty="0" smtClean="0"/>
                  <a:t> ={</a:t>
                </a:r>
                <a:r>
                  <a:rPr lang="el-GR" dirty="0" smtClean="0"/>
                  <a:t>ε</a:t>
                </a:r>
                <a:r>
                  <a:rPr lang="en-US" dirty="0" smtClean="0"/>
                  <a:t>}</a:t>
                </a:r>
              </a:p>
              <a:p>
                <a:pPr marL="0" indent="0">
                  <a:buNone/>
                </a:pPr>
                <a:r>
                  <a:rPr lang="en-US" dirty="0"/>
                  <a:t>since </a:t>
                </a:r>
                <a:r>
                  <a:rPr lang="el-GR" dirty="0"/>
                  <a:t>ε</a:t>
                </a:r>
                <a:r>
                  <a:rPr lang="en-US" dirty="0" smtClean="0"/>
                  <a:t> </a:t>
                </a:r>
                <a:r>
                  <a:rPr lang="en-US" dirty="0"/>
                  <a:t>is what we get when concatenating 0 times. </a:t>
                </a:r>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134281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Deﬁning new languages from old ones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758055"/>
              </a:xfrm>
            </p:spPr>
            <p:txBody>
              <a:bodyPr>
                <a:normAutofit lnSpcReduction="10000"/>
              </a:bodyPr>
              <a:lstStyle/>
              <a:p>
                <a:r>
                  <a:rPr lang="en-US" b="1" dirty="0" smtClean="0"/>
                  <a:t>Kleene Star: </a:t>
                </a:r>
                <a:r>
                  <a:rPr lang="en-US" dirty="0" smtClean="0"/>
                  <a:t>Sometimes </a:t>
                </a:r>
                <a:r>
                  <a:rPr lang="en-US" dirty="0"/>
                  <a:t>we want to allow any (ﬁnite) number of concatenations of words from some language. The operation that does this is known as the Kleene star and written as (−)</a:t>
                </a:r>
                <a:r>
                  <a:rPr lang="en-US" baseline="30000" dirty="0"/>
                  <a:t>∗</a:t>
                </a:r>
                <a:r>
                  <a:rPr lang="en-US" dirty="0"/>
                  <a:t>. The deﬁnition is: </a:t>
                </a:r>
                <a:endParaRPr lang="en-US" dirty="0" smtClean="0"/>
              </a:p>
              <a:p>
                <a:pPr marL="0" indent="0" algn="ctr">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b="0" i="1" smtClean="0">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i="1">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oMath>
                  </m:oMathPara>
                </a14:m>
                <a:endParaRPr lang="en-US" b="0" dirty="0" smtClean="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b>
                        <m:sup/>
                        <m:e>
                          <m:sSup>
                            <m:sSupPr>
                              <m:ctrlPr>
                                <a:rPr lang="en-US"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𝑛</m:t>
                              </m:r>
                            </m:sup>
                          </m:sSup>
                        </m:e>
                      </m:nary>
                    </m:oMath>
                  </m:oMathPara>
                </a14:m>
                <a:endParaRPr lang="en-US" dirty="0" smtClean="0"/>
              </a:p>
              <a:p>
                <a:pPr marL="0" indent="0">
                  <a:buNone/>
                </a:pPr>
                <a:r>
                  <a:rPr lang="en-US" dirty="0" smtClean="0"/>
                  <a:t>Note that</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m:t>
                          </m:r>
                        </m:sup>
                      </m:sSup>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sub>
                        <m:sup/>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𝑛</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ε</m:t>
                              </m:r>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b="0" i="1" smtClean="0">
                                  <a:latin typeface="Cambria Math" panose="02040503050406030204" pitchFamily="18" charset="0"/>
                                </a:rPr>
                                <m:t>0</m:t>
                              </m:r>
                            </m:sup>
                          </m:sSup>
                        </m:e>
                      </m:nary>
                    </m:oMath>
                  </m:oMathPara>
                </a14:m>
                <a:endParaRPr lang="en-US" dirty="0" smtClean="0"/>
              </a:p>
              <a:p>
                <a:pPr marL="0" indent="0">
                  <a:buNone/>
                </a:pPr>
                <a:r>
                  <a:rPr lang="en-US" dirty="0"/>
                  <a:t>for all L, which may be a bit unexpected.</a:t>
                </a:r>
                <a:endParaRPr lang="en-US" dirty="0" smtClean="0"/>
              </a:p>
              <a:p>
                <a:pPr marL="0" indent="0" algn="ctr">
                  <a:buNone/>
                </a:pPr>
                <a:endParaRPr lang="en-US" dirty="0"/>
              </a:p>
              <a:p>
                <a:pPr marL="0" indent="0" algn="ctr">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758055"/>
              </a:xfrm>
              <a:blipFill rotWithShape="0">
                <a:blip r:embed="rId2"/>
                <a:stretch>
                  <a:fillRect l="-1217" t="-2817" b="-1536"/>
                </a:stretch>
              </a:blipFill>
            </p:spPr>
            <p:txBody>
              <a:bodyPr/>
              <a:lstStyle/>
              <a:p>
                <a:r>
                  <a:rPr lang="en-US">
                    <a:noFill/>
                  </a:rPr>
                  <a:t> </a:t>
                </a:r>
              </a:p>
            </p:txBody>
          </p:sp>
        </mc:Fallback>
      </mc:AlternateContent>
    </p:spTree>
    <p:extLst>
      <p:ext uri="{BB962C8B-B14F-4D97-AF65-F5344CB8AC3E}">
        <p14:creationId xmlns:p14="http://schemas.microsoft.com/office/powerpoint/2010/main" val="908808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Definition</a:t>
            </a:r>
            <a:endParaRPr lang="en-US" dirty="0"/>
          </a:p>
        </p:txBody>
      </p:sp>
      <p:sp>
        <p:nvSpPr>
          <p:cNvPr id="3" name="Content Placeholder 2"/>
          <p:cNvSpPr>
            <a:spLocks noGrp="1"/>
          </p:cNvSpPr>
          <p:nvPr>
            <p:ph idx="1"/>
          </p:nvPr>
        </p:nvSpPr>
        <p:spPr/>
        <p:txBody>
          <a:bodyPr/>
          <a:lstStyle/>
          <a:p>
            <a:pPr marL="0" indent="0">
              <a:buNone/>
            </a:pPr>
            <a:r>
              <a:rPr lang="en-US" dirty="0"/>
              <a:t>The languages can be defined in different </a:t>
            </a:r>
            <a:r>
              <a:rPr lang="en-US" dirty="0" smtClean="0"/>
              <a:t>ways:</a:t>
            </a:r>
          </a:p>
          <a:p>
            <a:r>
              <a:rPr lang="en-US" dirty="0" smtClean="0"/>
              <a:t>Descriptive Method</a:t>
            </a:r>
          </a:p>
          <a:p>
            <a:r>
              <a:rPr lang="en-US" dirty="0" smtClean="0"/>
              <a:t>Regular Expression</a:t>
            </a:r>
          </a:p>
          <a:p>
            <a:r>
              <a:rPr lang="en-US" dirty="0" smtClean="0"/>
              <a:t>Finite Automata</a:t>
            </a:r>
          </a:p>
          <a:p>
            <a:pPr lvl="1"/>
            <a:r>
              <a:rPr lang="en-US" dirty="0" smtClean="0"/>
              <a:t>Deterministic Finite Automata</a:t>
            </a:r>
          </a:p>
          <a:p>
            <a:pPr lvl="1"/>
            <a:r>
              <a:rPr lang="en-US" dirty="0" smtClean="0"/>
              <a:t>Non Deterministic Finite Automata</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9544639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Method</a:t>
            </a:r>
            <a:endParaRPr lang="en-US" dirty="0"/>
          </a:p>
        </p:txBody>
      </p:sp>
      <p:sp>
        <p:nvSpPr>
          <p:cNvPr id="3" name="Content Placeholder 2"/>
          <p:cNvSpPr>
            <a:spLocks noGrp="1"/>
          </p:cNvSpPr>
          <p:nvPr>
            <p:ph idx="1"/>
          </p:nvPr>
        </p:nvSpPr>
        <p:spPr>
          <a:xfrm>
            <a:off x="838200" y="1825625"/>
            <a:ext cx="11149208" cy="4838222"/>
          </a:xfrm>
        </p:spPr>
        <p:txBody>
          <a:bodyPr/>
          <a:lstStyle/>
          <a:p>
            <a:r>
              <a:rPr lang="en-US" dirty="0"/>
              <a:t>The language is </a:t>
            </a:r>
            <a:r>
              <a:rPr lang="en-US" dirty="0" smtClean="0"/>
              <a:t>defined in the form of set, </a:t>
            </a:r>
            <a:r>
              <a:rPr lang="en-US" b="1" i="1" dirty="0"/>
              <a:t>describing the conditions imposed on its words</a:t>
            </a:r>
            <a:r>
              <a:rPr lang="en-US" b="1" i="1" dirty="0" smtClean="0"/>
              <a:t>.</a:t>
            </a:r>
          </a:p>
          <a:p>
            <a:pPr marL="0" indent="0">
              <a:buNone/>
            </a:pPr>
            <a:r>
              <a:rPr lang="en-US" b="1" dirty="0" smtClean="0"/>
              <a:t>Example:</a:t>
            </a:r>
          </a:p>
          <a:p>
            <a:r>
              <a:rPr lang="en-US" dirty="0"/>
              <a:t>The language L of strings </a:t>
            </a:r>
            <a:r>
              <a:rPr lang="en-US" b="1" i="1" dirty="0"/>
              <a:t>of odd length</a:t>
            </a:r>
            <a:r>
              <a:rPr lang="en-US" dirty="0"/>
              <a:t>, defined over Σ={a}, can be written as</a:t>
            </a:r>
          </a:p>
          <a:p>
            <a:pPr lvl="1"/>
            <a:r>
              <a:rPr lang="en-US" dirty="0"/>
              <a:t>L={a, </a:t>
            </a:r>
            <a:r>
              <a:rPr lang="en-US" dirty="0" err="1"/>
              <a:t>aaa</a:t>
            </a:r>
            <a:r>
              <a:rPr lang="en-US" dirty="0"/>
              <a:t>, </a:t>
            </a:r>
            <a:r>
              <a:rPr lang="en-US" dirty="0" err="1"/>
              <a:t>aaaaa</a:t>
            </a:r>
            <a:r>
              <a:rPr lang="en-US" dirty="0" smtClean="0"/>
              <a:t>,…..}</a:t>
            </a:r>
          </a:p>
          <a:p>
            <a:pPr marL="457200" lvl="1" indent="0">
              <a:buNone/>
            </a:pPr>
            <a:endParaRPr lang="en-US" dirty="0" smtClean="0"/>
          </a:p>
          <a:p>
            <a:r>
              <a:rPr lang="en-US" dirty="0"/>
              <a:t>The language L of strings </a:t>
            </a:r>
            <a:r>
              <a:rPr lang="en-US" b="1" i="1" dirty="0"/>
              <a:t>that does not start with a</a:t>
            </a:r>
            <a:r>
              <a:rPr lang="en-US" dirty="0"/>
              <a:t>, defined over </a:t>
            </a:r>
            <a:endParaRPr lang="en-US" dirty="0" smtClean="0"/>
          </a:p>
          <a:p>
            <a:pPr marL="0" indent="0">
              <a:buNone/>
            </a:pPr>
            <a:r>
              <a:rPr lang="en-US" dirty="0" smtClean="0"/>
              <a:t>Σ </a:t>
            </a:r>
            <a:r>
              <a:rPr lang="en-US" dirty="0"/>
              <a:t>={a,b,c}, can be written as</a:t>
            </a:r>
          </a:p>
          <a:p>
            <a:pPr lvl="1"/>
            <a:r>
              <a:rPr lang="en-US" dirty="0"/>
              <a:t>L ={</a:t>
            </a:r>
            <a:r>
              <a:rPr lang="el-GR" dirty="0"/>
              <a:t>Λ, </a:t>
            </a:r>
            <a:r>
              <a:rPr lang="en-US" dirty="0"/>
              <a:t>b, c, </a:t>
            </a:r>
            <a:r>
              <a:rPr lang="en-US" dirty="0" err="1"/>
              <a:t>ba</a:t>
            </a:r>
            <a:r>
              <a:rPr lang="en-US" dirty="0"/>
              <a:t>, bb, </a:t>
            </a:r>
            <a:r>
              <a:rPr lang="en-US" dirty="0" err="1"/>
              <a:t>bc</a:t>
            </a:r>
            <a:r>
              <a:rPr lang="en-US" dirty="0"/>
              <a:t>, </a:t>
            </a:r>
            <a:r>
              <a:rPr lang="en-US" dirty="0" err="1"/>
              <a:t>ca</a:t>
            </a:r>
            <a:r>
              <a:rPr lang="en-US" dirty="0"/>
              <a:t>, </a:t>
            </a:r>
            <a:r>
              <a:rPr lang="en-US" dirty="0" err="1"/>
              <a:t>cb</a:t>
            </a:r>
            <a:r>
              <a:rPr lang="en-US" dirty="0"/>
              <a:t>, cc, </a:t>
            </a:r>
            <a:r>
              <a:rPr lang="en-US" dirty="0" err="1" smtClean="0"/>
              <a:t>baa,bab,bac,bba</a:t>
            </a:r>
            <a:r>
              <a:rPr lang="en-US" dirty="0" smtClean="0"/>
              <a:t>…}</a:t>
            </a:r>
            <a:endParaRPr lang="en-US" b="1" dirty="0"/>
          </a:p>
        </p:txBody>
      </p:sp>
    </p:spTree>
    <p:extLst>
      <p:ext uri="{BB962C8B-B14F-4D97-AF65-F5344CB8AC3E}">
        <p14:creationId xmlns:p14="http://schemas.microsoft.com/office/powerpoint/2010/main" val="15291363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 cont.</a:t>
            </a:r>
            <a:endParaRPr lang="en-US" dirty="0"/>
          </a:p>
        </p:txBody>
      </p:sp>
      <p:sp>
        <p:nvSpPr>
          <p:cNvPr id="3" name="Content Placeholder 2"/>
          <p:cNvSpPr>
            <a:spLocks noGrp="1"/>
          </p:cNvSpPr>
          <p:nvPr>
            <p:ph idx="1"/>
          </p:nvPr>
        </p:nvSpPr>
        <p:spPr/>
        <p:txBody>
          <a:bodyPr/>
          <a:lstStyle/>
          <a:p>
            <a:r>
              <a:rPr lang="en-US" dirty="0"/>
              <a:t>The language L of </a:t>
            </a:r>
            <a:r>
              <a:rPr lang="en-US" b="1" i="1" dirty="0"/>
              <a:t>strings of length 2</a:t>
            </a:r>
            <a:r>
              <a:rPr lang="en-US" dirty="0"/>
              <a:t>, defined over Σ ={0,1,2}, can be written as</a:t>
            </a:r>
          </a:p>
          <a:p>
            <a:pPr lvl="1"/>
            <a:r>
              <a:rPr lang="en-US" dirty="0"/>
              <a:t>L={00, 01, 02,10, 11,12,20,21,22</a:t>
            </a:r>
            <a:r>
              <a:rPr lang="en-US" dirty="0" smtClean="0"/>
              <a:t>}</a:t>
            </a:r>
          </a:p>
          <a:p>
            <a:endParaRPr lang="en-US" dirty="0"/>
          </a:p>
          <a:p>
            <a:r>
              <a:rPr lang="en-US" dirty="0"/>
              <a:t>The language L of </a:t>
            </a:r>
            <a:r>
              <a:rPr lang="en-US" b="1" i="1" dirty="0"/>
              <a:t>strings ending in 0</a:t>
            </a:r>
            <a:r>
              <a:rPr lang="en-US" dirty="0"/>
              <a:t>, defined over Σ ={0,1}, can be written as</a:t>
            </a:r>
          </a:p>
          <a:p>
            <a:pPr lvl="1"/>
            <a:r>
              <a:rPr lang="en-US" dirty="0"/>
              <a:t>L={0,00,10,000,010,100,110,…}</a:t>
            </a:r>
            <a:endParaRPr lang="en-US" dirty="0" smtClean="0"/>
          </a:p>
        </p:txBody>
      </p:sp>
    </p:spTree>
    <p:extLst>
      <p:ext uri="{BB962C8B-B14F-4D97-AF65-F5344CB8AC3E}">
        <p14:creationId xmlns:p14="http://schemas.microsoft.com/office/powerpoint/2010/main" val="1846135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 cont.</a:t>
            </a:r>
            <a:endParaRPr lang="en-US" dirty="0"/>
          </a:p>
        </p:txBody>
      </p:sp>
      <p:sp>
        <p:nvSpPr>
          <p:cNvPr id="3" name="Content Placeholder 2"/>
          <p:cNvSpPr>
            <a:spLocks noGrp="1"/>
          </p:cNvSpPr>
          <p:nvPr>
            <p:ph idx="1"/>
          </p:nvPr>
        </p:nvSpPr>
        <p:spPr>
          <a:xfrm>
            <a:off x="838200" y="1825625"/>
            <a:ext cx="11099104" cy="4925904"/>
          </a:xfrm>
        </p:spPr>
        <p:txBody>
          <a:bodyPr/>
          <a:lstStyle/>
          <a:p>
            <a:r>
              <a:rPr lang="en-US" dirty="0" smtClean="0"/>
              <a:t>The language </a:t>
            </a:r>
            <a:r>
              <a:rPr lang="en-US" b="1" dirty="0"/>
              <a:t>EQUAL</a:t>
            </a:r>
            <a:r>
              <a:rPr lang="en-US" dirty="0"/>
              <a:t>, </a:t>
            </a:r>
            <a:r>
              <a:rPr lang="en-US" b="1" i="1" dirty="0"/>
              <a:t>of strings with number of a’s equal to number of b’s</a:t>
            </a:r>
            <a:r>
              <a:rPr lang="en-US" dirty="0"/>
              <a:t>, defined over Σ={a,b}, can </a:t>
            </a:r>
            <a:r>
              <a:rPr lang="en-US" dirty="0" smtClean="0"/>
              <a:t>be written </a:t>
            </a:r>
            <a:r>
              <a:rPr lang="en-US" dirty="0"/>
              <a:t>as</a:t>
            </a:r>
          </a:p>
          <a:p>
            <a:pPr lvl="1"/>
            <a:r>
              <a:rPr lang="en-US" dirty="0" smtClean="0"/>
              <a:t>EQUAL=</a:t>
            </a:r>
            <a:r>
              <a:rPr lang="el-GR" dirty="0" smtClean="0"/>
              <a:t>{Λ </a:t>
            </a:r>
            <a:r>
              <a:rPr lang="el-GR" dirty="0"/>
              <a:t>,</a:t>
            </a:r>
            <a:r>
              <a:rPr lang="en-US" dirty="0" err="1"/>
              <a:t>ab,ba,aabb,abab,baba,abba</a:t>
            </a:r>
            <a:r>
              <a:rPr lang="en-US" dirty="0" smtClean="0"/>
              <a:t>,…}</a:t>
            </a:r>
          </a:p>
          <a:p>
            <a:pPr marL="457200" lvl="1" indent="0">
              <a:buNone/>
            </a:pPr>
            <a:endParaRPr lang="en-US" dirty="0" smtClean="0"/>
          </a:p>
          <a:p>
            <a:pPr marL="457200" lvl="1" indent="0">
              <a:buNone/>
            </a:pPr>
            <a:endParaRPr lang="en-US" dirty="0" smtClean="0"/>
          </a:p>
          <a:p>
            <a:pPr lvl="1"/>
            <a:endParaRPr lang="en-US" dirty="0"/>
          </a:p>
          <a:p>
            <a:r>
              <a:rPr lang="en-US" dirty="0"/>
              <a:t>The language </a:t>
            </a:r>
            <a:r>
              <a:rPr lang="en-US" b="1" dirty="0"/>
              <a:t>EVEN-EVEN</a:t>
            </a:r>
            <a:r>
              <a:rPr lang="en-US" dirty="0"/>
              <a:t>, of strings with even number of a’s and even number of b’s, defined over Σ={a,b</a:t>
            </a:r>
            <a:r>
              <a:rPr lang="en-US" dirty="0" smtClean="0"/>
              <a:t>}, can </a:t>
            </a:r>
            <a:r>
              <a:rPr lang="en-US" dirty="0"/>
              <a:t>be written as</a:t>
            </a:r>
          </a:p>
          <a:p>
            <a:pPr lvl="1"/>
            <a:r>
              <a:rPr lang="en-US" b="1" dirty="0" smtClean="0"/>
              <a:t>EVEN-EVEN=</a:t>
            </a:r>
            <a:r>
              <a:rPr lang="el-GR" dirty="0" smtClean="0"/>
              <a:t>{Λ</a:t>
            </a:r>
            <a:r>
              <a:rPr lang="el-GR" dirty="0"/>
              <a:t>, </a:t>
            </a:r>
            <a:r>
              <a:rPr lang="en-US" dirty="0" err="1"/>
              <a:t>aa</a:t>
            </a:r>
            <a:r>
              <a:rPr lang="en-US" dirty="0"/>
              <a:t>, bb, </a:t>
            </a:r>
            <a:r>
              <a:rPr lang="en-US" dirty="0" err="1"/>
              <a:t>aaaa,aabb,abab</a:t>
            </a:r>
            <a:r>
              <a:rPr lang="en-US" dirty="0"/>
              <a:t>, </a:t>
            </a:r>
            <a:r>
              <a:rPr lang="en-US" dirty="0" err="1"/>
              <a:t>abba</a:t>
            </a:r>
            <a:r>
              <a:rPr lang="en-US" dirty="0"/>
              <a:t>, </a:t>
            </a:r>
            <a:r>
              <a:rPr lang="en-US" dirty="0" err="1"/>
              <a:t>baab</a:t>
            </a:r>
            <a:r>
              <a:rPr lang="en-US" dirty="0"/>
              <a:t>, baba, </a:t>
            </a:r>
            <a:r>
              <a:rPr lang="en-US" dirty="0" err="1"/>
              <a:t>bbaa</a:t>
            </a:r>
            <a:r>
              <a:rPr lang="en-US" dirty="0"/>
              <a:t>, </a:t>
            </a:r>
            <a:r>
              <a:rPr lang="en-US" dirty="0" err="1"/>
              <a:t>bbbb</a:t>
            </a:r>
            <a:r>
              <a:rPr lang="en-US" dirty="0" smtClean="0"/>
              <a:t>,…}</a:t>
            </a:r>
          </a:p>
          <a:p>
            <a:pPr lvl="1"/>
            <a:r>
              <a:rPr lang="en-US" dirty="0" smtClean="0"/>
              <a:t>Even=</a:t>
            </a:r>
            <a:r>
              <a:rPr lang="el-GR" dirty="0"/>
              <a:t> </a:t>
            </a:r>
            <a:r>
              <a:rPr lang="el-GR" dirty="0" smtClean="0"/>
              <a:t>{</a:t>
            </a:r>
            <a:r>
              <a:rPr lang="en-US" dirty="0" smtClean="0"/>
              <a:t>2,4,6,..}</a:t>
            </a:r>
          </a:p>
          <a:p>
            <a:pPr marL="457200" lvl="1" indent="0">
              <a:buNone/>
            </a:pPr>
            <a:endParaRPr lang="en-US" dirty="0" smtClean="0"/>
          </a:p>
          <a:p>
            <a:pPr lvl="1"/>
            <a:endParaRPr lang="en-US" dirty="0"/>
          </a:p>
        </p:txBody>
      </p:sp>
    </p:spTree>
    <p:extLst>
      <p:ext uri="{BB962C8B-B14F-4D97-AF65-F5344CB8AC3E}">
        <p14:creationId xmlns:p14="http://schemas.microsoft.com/office/powerpoint/2010/main" val="9561434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 cont.</a:t>
            </a:r>
            <a:endParaRPr lang="en-US" dirty="0"/>
          </a:p>
        </p:txBody>
      </p:sp>
      <p:sp>
        <p:nvSpPr>
          <p:cNvPr id="3" name="Content Placeholder 2"/>
          <p:cNvSpPr>
            <a:spLocks noGrp="1"/>
          </p:cNvSpPr>
          <p:nvPr>
            <p:ph idx="1"/>
          </p:nvPr>
        </p:nvSpPr>
        <p:spPr/>
        <p:txBody>
          <a:bodyPr/>
          <a:lstStyle/>
          <a:p>
            <a:r>
              <a:rPr lang="en-US" dirty="0"/>
              <a:t>The language </a:t>
            </a:r>
            <a:r>
              <a:rPr lang="en-US" b="1" dirty="0"/>
              <a:t>INTEGER</a:t>
            </a:r>
            <a:r>
              <a:rPr lang="en-US" dirty="0"/>
              <a:t>, of strings defined over </a:t>
            </a:r>
            <a:endParaRPr lang="en-US" dirty="0" smtClean="0"/>
          </a:p>
          <a:p>
            <a:pPr marL="0" indent="0">
              <a:buNone/>
            </a:pPr>
            <a:r>
              <a:rPr lang="en-US" dirty="0" smtClean="0"/>
              <a:t>Σ</a:t>
            </a:r>
            <a:r>
              <a:rPr lang="en-US" dirty="0"/>
              <a:t>={-,0,1,2,3,4,5,6,7,8,9}, can be written as</a:t>
            </a:r>
          </a:p>
          <a:p>
            <a:pPr lvl="1"/>
            <a:r>
              <a:rPr lang="en-US" dirty="0"/>
              <a:t>INTEGER = {…,-2,-1,0,1,2</a:t>
            </a:r>
            <a:r>
              <a:rPr lang="en-US" dirty="0" smtClean="0"/>
              <a:t>,…}</a:t>
            </a:r>
          </a:p>
          <a:p>
            <a:pPr lvl="1"/>
            <a:endParaRPr lang="en-US" dirty="0"/>
          </a:p>
          <a:p>
            <a:r>
              <a:rPr lang="en-US" dirty="0"/>
              <a:t>The language </a:t>
            </a:r>
            <a:r>
              <a:rPr lang="en-US" b="1" dirty="0"/>
              <a:t>EVEN</a:t>
            </a:r>
            <a:r>
              <a:rPr lang="en-US" dirty="0"/>
              <a:t>, of stings defined over Σ={-,0,1,2,3,4,5,6,7,8,9}, can be written as</a:t>
            </a:r>
          </a:p>
          <a:p>
            <a:pPr lvl="1"/>
            <a:r>
              <a:rPr lang="en-US" dirty="0"/>
              <a:t>EVEN = { …,-4,-2,0,2,4,…}</a:t>
            </a:r>
          </a:p>
        </p:txBody>
      </p:sp>
    </p:spTree>
    <p:extLst>
      <p:ext uri="{BB962C8B-B14F-4D97-AF65-F5344CB8AC3E}">
        <p14:creationId xmlns:p14="http://schemas.microsoft.com/office/powerpoint/2010/main" val="4098149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 cont.</a:t>
            </a:r>
            <a:endParaRPr lang="en-US" dirty="0"/>
          </a:p>
        </p:txBody>
      </p:sp>
      <p:sp>
        <p:nvSpPr>
          <p:cNvPr id="3" name="Content Placeholder 2"/>
          <p:cNvSpPr>
            <a:spLocks noGrp="1"/>
          </p:cNvSpPr>
          <p:nvPr>
            <p:ph idx="1"/>
          </p:nvPr>
        </p:nvSpPr>
        <p:spPr/>
        <p:txBody>
          <a:bodyPr>
            <a:normAutofit lnSpcReduction="10000"/>
          </a:bodyPr>
          <a:lstStyle/>
          <a:p>
            <a:r>
              <a:rPr lang="en-US" dirty="0"/>
              <a:t>The language {a</a:t>
            </a:r>
            <a:r>
              <a:rPr lang="en-US" baseline="30000" dirty="0"/>
              <a:t>n</a:t>
            </a:r>
            <a:r>
              <a:rPr lang="en-US" dirty="0"/>
              <a:t>b</a:t>
            </a:r>
            <a:r>
              <a:rPr lang="en-US" baseline="30000" dirty="0"/>
              <a:t>n</a:t>
            </a:r>
            <a:r>
              <a:rPr lang="en-US" dirty="0"/>
              <a:t> }, of strings defined over Σ={a,b}, as</a:t>
            </a:r>
          </a:p>
          <a:p>
            <a:pPr marL="0" indent="0">
              <a:buNone/>
            </a:pPr>
            <a:r>
              <a:rPr lang="en-US" dirty="0"/>
              <a:t>{a</a:t>
            </a:r>
            <a:r>
              <a:rPr lang="en-US" baseline="30000" dirty="0"/>
              <a:t>n</a:t>
            </a:r>
            <a:r>
              <a:rPr lang="en-US" dirty="0"/>
              <a:t> b</a:t>
            </a:r>
            <a:r>
              <a:rPr lang="en-US" baseline="30000" dirty="0"/>
              <a:t>n</a:t>
            </a:r>
            <a:r>
              <a:rPr lang="en-US" dirty="0"/>
              <a:t> : n=1,2,3,…}, can be written as</a:t>
            </a:r>
          </a:p>
          <a:p>
            <a:pPr lvl="1"/>
            <a:r>
              <a:rPr lang="en-US" dirty="0"/>
              <a:t>a</a:t>
            </a:r>
            <a:r>
              <a:rPr lang="en-US" baseline="30000" dirty="0"/>
              <a:t>n</a:t>
            </a:r>
            <a:r>
              <a:rPr lang="en-US" dirty="0"/>
              <a:t> b</a:t>
            </a:r>
            <a:r>
              <a:rPr lang="en-US" baseline="30000" dirty="0"/>
              <a:t>n</a:t>
            </a:r>
            <a:r>
              <a:rPr lang="en-US" dirty="0"/>
              <a:t> </a:t>
            </a:r>
            <a:r>
              <a:rPr lang="en-US" dirty="0" smtClean="0"/>
              <a:t>={ab</a:t>
            </a:r>
            <a:r>
              <a:rPr lang="en-US" dirty="0"/>
              <a:t>, aabb, aaabbb</a:t>
            </a:r>
            <a:r>
              <a:rPr lang="en-US" dirty="0" smtClean="0"/>
              <a:t>, aaaabbbb,…}</a:t>
            </a:r>
          </a:p>
          <a:p>
            <a:endParaRPr lang="en-US" dirty="0" smtClean="0"/>
          </a:p>
          <a:p>
            <a:r>
              <a:rPr lang="en-US" dirty="0" smtClean="0"/>
              <a:t>The </a:t>
            </a:r>
            <a:r>
              <a:rPr lang="en-US" dirty="0"/>
              <a:t>language {a</a:t>
            </a:r>
            <a:r>
              <a:rPr lang="en-US" baseline="30000" dirty="0"/>
              <a:t>n</a:t>
            </a:r>
            <a:r>
              <a:rPr lang="en-US" dirty="0"/>
              <a:t>b</a:t>
            </a:r>
            <a:r>
              <a:rPr lang="en-US" baseline="30000" dirty="0"/>
              <a:t>n</a:t>
            </a:r>
            <a:r>
              <a:rPr lang="en-US" dirty="0"/>
              <a:t>a</a:t>
            </a:r>
            <a:r>
              <a:rPr lang="en-US" baseline="30000" dirty="0"/>
              <a:t>n</a:t>
            </a:r>
            <a:r>
              <a:rPr lang="en-US" dirty="0"/>
              <a:t> }, of strings defined over Σ={a,b}, as</a:t>
            </a:r>
          </a:p>
          <a:p>
            <a:pPr marL="0" indent="0">
              <a:buNone/>
            </a:pPr>
            <a:r>
              <a:rPr lang="en-US" dirty="0"/>
              <a:t>{a</a:t>
            </a:r>
            <a:r>
              <a:rPr lang="en-US" baseline="30000" dirty="0"/>
              <a:t>n</a:t>
            </a:r>
            <a:r>
              <a:rPr lang="en-US" dirty="0"/>
              <a:t> b</a:t>
            </a:r>
            <a:r>
              <a:rPr lang="en-US" baseline="30000" dirty="0"/>
              <a:t>n</a:t>
            </a:r>
            <a:r>
              <a:rPr lang="en-US" dirty="0"/>
              <a:t> a</a:t>
            </a:r>
            <a:r>
              <a:rPr lang="en-US" baseline="30000" dirty="0"/>
              <a:t>n</a:t>
            </a:r>
            <a:r>
              <a:rPr lang="en-US" dirty="0"/>
              <a:t>: n=1,2,3,…}, can be written as</a:t>
            </a:r>
          </a:p>
          <a:p>
            <a:pPr lvl="1"/>
            <a:r>
              <a:rPr lang="en-US" dirty="0"/>
              <a:t>a</a:t>
            </a:r>
            <a:r>
              <a:rPr lang="en-US" baseline="30000" dirty="0"/>
              <a:t>n</a:t>
            </a:r>
            <a:r>
              <a:rPr lang="en-US" dirty="0"/>
              <a:t> </a:t>
            </a:r>
            <a:r>
              <a:rPr lang="en-US" dirty="0" err="1" smtClean="0"/>
              <a:t>b</a:t>
            </a:r>
            <a:r>
              <a:rPr lang="en-US" baseline="30000" dirty="0" err="1" smtClean="0"/>
              <a:t>n</a:t>
            </a:r>
            <a:r>
              <a:rPr lang="en-US" baseline="30000" dirty="0" smtClean="0"/>
              <a:t> </a:t>
            </a:r>
            <a:r>
              <a:rPr lang="en-US" dirty="0"/>
              <a:t>a</a:t>
            </a:r>
            <a:r>
              <a:rPr lang="en-US" baseline="30000" dirty="0"/>
              <a:t>n</a:t>
            </a:r>
            <a:r>
              <a:rPr lang="en-US" dirty="0" smtClean="0"/>
              <a:t> </a:t>
            </a:r>
            <a:r>
              <a:rPr lang="en-US" dirty="0" smtClean="0"/>
              <a:t>={</a:t>
            </a:r>
            <a:r>
              <a:rPr lang="en-US" dirty="0"/>
              <a:t>aba, aabbaa, aaabbbaaa</a:t>
            </a:r>
            <a:r>
              <a:rPr lang="en-US" dirty="0" smtClean="0"/>
              <a:t>, </a:t>
            </a:r>
            <a:r>
              <a:rPr lang="en-US" dirty="0" err="1" smtClean="0"/>
              <a:t>aaaabbbbaaaa</a:t>
            </a:r>
            <a:r>
              <a:rPr lang="en-US" dirty="0" smtClean="0"/>
              <a:t>,…}</a:t>
            </a:r>
          </a:p>
          <a:p>
            <a:r>
              <a:rPr lang="en-US" dirty="0"/>
              <a:t>The language {</a:t>
            </a:r>
            <a:r>
              <a:rPr lang="en-US" dirty="0" err="1" smtClean="0"/>
              <a:t>a</a:t>
            </a:r>
            <a:r>
              <a:rPr lang="en-US" baseline="30000" dirty="0" err="1" smtClean="0"/>
              <a:t>n</a:t>
            </a:r>
            <a:r>
              <a:rPr lang="en-US" dirty="0" err="1" smtClean="0"/>
              <a:t>b</a:t>
            </a:r>
            <a:r>
              <a:rPr lang="en-US" baseline="30000" dirty="0" err="1" smtClean="0"/>
              <a:t>m</a:t>
            </a:r>
            <a:r>
              <a:rPr lang="en-US" dirty="0" err="1" smtClean="0"/>
              <a:t>a</a:t>
            </a:r>
            <a:r>
              <a:rPr lang="en-US" baseline="30000" dirty="0" err="1" smtClean="0"/>
              <a:t>n</a:t>
            </a:r>
            <a:r>
              <a:rPr lang="en-US" dirty="0" smtClean="0"/>
              <a:t> </a:t>
            </a:r>
            <a:r>
              <a:rPr lang="en-US" dirty="0"/>
              <a:t>}, of strings defined over Σ={</a:t>
            </a:r>
            <a:r>
              <a:rPr lang="en-US" dirty="0" err="1"/>
              <a:t>a,b</a:t>
            </a:r>
            <a:r>
              <a:rPr lang="en-US" dirty="0"/>
              <a:t>}, as</a:t>
            </a:r>
          </a:p>
          <a:p>
            <a:pPr marL="0" indent="0">
              <a:buNone/>
            </a:pPr>
            <a:r>
              <a:rPr lang="en-US" dirty="0"/>
              <a:t>{a</a:t>
            </a:r>
            <a:r>
              <a:rPr lang="en-US" baseline="30000" dirty="0"/>
              <a:t>n</a:t>
            </a:r>
            <a:r>
              <a:rPr lang="en-US" dirty="0"/>
              <a:t> </a:t>
            </a:r>
            <a:r>
              <a:rPr lang="en-US" dirty="0" err="1" smtClean="0"/>
              <a:t>b</a:t>
            </a:r>
            <a:r>
              <a:rPr lang="en-US" baseline="30000" dirty="0" err="1" smtClean="0"/>
              <a:t>m</a:t>
            </a:r>
            <a:r>
              <a:rPr lang="en-US" dirty="0" smtClean="0"/>
              <a:t> </a:t>
            </a:r>
            <a:r>
              <a:rPr lang="en-US" dirty="0"/>
              <a:t>a</a:t>
            </a:r>
            <a:r>
              <a:rPr lang="en-US" baseline="30000" dirty="0"/>
              <a:t>n</a:t>
            </a:r>
            <a:r>
              <a:rPr lang="en-US" dirty="0"/>
              <a:t>: n=1,2,3</a:t>
            </a:r>
            <a:r>
              <a:rPr lang="en-US" dirty="0" smtClean="0"/>
              <a:t>,… ; m=0,1,2,3</a:t>
            </a:r>
            <a:r>
              <a:rPr lang="en-US" dirty="0"/>
              <a:t>,…</a:t>
            </a:r>
            <a:r>
              <a:rPr lang="en-US" dirty="0" smtClean="0"/>
              <a:t>}, </a:t>
            </a:r>
            <a:r>
              <a:rPr lang="en-US" dirty="0"/>
              <a:t>can be written as</a:t>
            </a:r>
          </a:p>
          <a:p>
            <a:pPr lvl="1"/>
            <a:r>
              <a:rPr lang="en-US" dirty="0"/>
              <a:t>a</a:t>
            </a:r>
            <a:r>
              <a:rPr lang="en-US" baseline="30000" dirty="0"/>
              <a:t>n</a:t>
            </a:r>
            <a:r>
              <a:rPr lang="en-US" dirty="0"/>
              <a:t> </a:t>
            </a:r>
            <a:r>
              <a:rPr lang="en-US" dirty="0" err="1" smtClean="0"/>
              <a:t>b</a:t>
            </a:r>
            <a:r>
              <a:rPr lang="en-US" baseline="30000" dirty="0" err="1" smtClean="0"/>
              <a:t>m</a:t>
            </a:r>
            <a:r>
              <a:rPr lang="en-US" baseline="30000" dirty="0" smtClean="0"/>
              <a:t> </a:t>
            </a:r>
            <a:r>
              <a:rPr lang="en-US" dirty="0"/>
              <a:t>a</a:t>
            </a:r>
            <a:r>
              <a:rPr lang="en-US" baseline="30000" dirty="0"/>
              <a:t>n</a:t>
            </a:r>
            <a:r>
              <a:rPr lang="en-US" dirty="0"/>
              <a:t> ={</a:t>
            </a:r>
            <a:r>
              <a:rPr lang="en-US" dirty="0" err="1" smtClean="0"/>
              <a:t>aa,aaaa,aaaaaa</a:t>
            </a:r>
            <a:r>
              <a:rPr lang="en-US" dirty="0" smtClean="0"/>
              <a:t>,……, aba, </a:t>
            </a:r>
            <a:r>
              <a:rPr lang="en-US" dirty="0" err="1" smtClean="0"/>
              <a:t>aabaa</a:t>
            </a:r>
            <a:r>
              <a:rPr lang="en-US" dirty="0" smtClean="0"/>
              <a:t>,…}</a:t>
            </a:r>
            <a:endParaRPr lang="en-US" dirty="0"/>
          </a:p>
          <a:p>
            <a:endParaRPr lang="en-US" dirty="0" smtClean="0"/>
          </a:p>
          <a:p>
            <a:endParaRPr lang="en-US" dirty="0"/>
          </a:p>
        </p:txBody>
      </p:sp>
    </p:spTree>
    <p:extLst>
      <p:ext uri="{BB962C8B-B14F-4D97-AF65-F5344CB8AC3E}">
        <p14:creationId xmlns:p14="http://schemas.microsoft.com/office/powerpoint/2010/main" val="1402490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Automata Theory</a:t>
            </a:r>
            <a:endParaRPr lang="en-US" dirty="0"/>
          </a:p>
        </p:txBody>
      </p:sp>
      <p:sp>
        <p:nvSpPr>
          <p:cNvPr id="3" name="Content Placeholder 2"/>
          <p:cNvSpPr>
            <a:spLocks noGrp="1"/>
          </p:cNvSpPr>
          <p:nvPr>
            <p:ph idx="1"/>
          </p:nvPr>
        </p:nvSpPr>
        <p:spPr>
          <a:xfrm>
            <a:off x="363255" y="1825624"/>
            <a:ext cx="10990545" cy="4662857"/>
          </a:xfrm>
        </p:spPr>
        <p:txBody>
          <a:bodyPr>
            <a:normAutofit fontScale="85000" lnSpcReduction="10000"/>
          </a:bodyPr>
          <a:lstStyle/>
          <a:p>
            <a:pPr algn="just"/>
            <a:r>
              <a:rPr lang="en-US" b="1" i="1" dirty="0" smtClean="0"/>
              <a:t>Automata Theory </a:t>
            </a:r>
            <a:r>
              <a:rPr lang="en-US" dirty="0" smtClean="0"/>
              <a:t>is a branch of computer science that deals with </a:t>
            </a:r>
            <a:r>
              <a:rPr lang="en-US" b="1" i="1" dirty="0" smtClean="0"/>
              <a:t>designing abstract self-propelled computing devices </a:t>
            </a:r>
            <a:r>
              <a:rPr lang="en-US" dirty="0" smtClean="0"/>
              <a:t>that follow a predetermined sequence of operations automatically.</a:t>
            </a:r>
          </a:p>
          <a:p>
            <a:pPr marL="0" indent="0" algn="just">
              <a:buNone/>
            </a:pPr>
            <a:endParaRPr lang="en-US" dirty="0" smtClean="0"/>
          </a:p>
          <a:p>
            <a:pPr algn="just"/>
            <a:r>
              <a:rPr lang="en-US" dirty="0" smtClean="0"/>
              <a:t>The word “</a:t>
            </a:r>
            <a:r>
              <a:rPr lang="en-US" b="1" i="1" dirty="0" smtClean="0"/>
              <a:t>Automata</a:t>
            </a:r>
            <a:r>
              <a:rPr lang="en-US" dirty="0" smtClean="0"/>
              <a:t>” is plural of “</a:t>
            </a:r>
            <a:r>
              <a:rPr lang="en-US" b="1" i="1" dirty="0" smtClean="0"/>
              <a:t>automaton</a:t>
            </a:r>
            <a:r>
              <a:rPr lang="en-US" dirty="0" smtClean="0"/>
              <a:t>” which simply means </a:t>
            </a:r>
            <a:r>
              <a:rPr lang="en-US" b="1" i="1" dirty="0" smtClean="0"/>
              <a:t>any machine</a:t>
            </a:r>
            <a:r>
              <a:rPr lang="en-US" dirty="0" smtClean="0"/>
              <a:t>.</a:t>
            </a:r>
          </a:p>
          <a:p>
            <a:pPr marL="0" indent="0" algn="just">
              <a:buNone/>
            </a:pPr>
            <a:endParaRPr lang="en-US" dirty="0" smtClean="0"/>
          </a:p>
          <a:p>
            <a:pPr algn="just"/>
            <a:r>
              <a:rPr lang="en-US" dirty="0" smtClean="0"/>
              <a:t>A</a:t>
            </a:r>
            <a:r>
              <a:rPr lang="en-US" dirty="0"/>
              <a:t> machine that </a:t>
            </a:r>
            <a:r>
              <a:rPr lang="en-US" b="1" i="1" dirty="0"/>
              <a:t>operates on its </a:t>
            </a:r>
            <a:r>
              <a:rPr lang="en-US" b="1" i="1" dirty="0" smtClean="0"/>
              <a:t>own (automatically)</a:t>
            </a:r>
            <a:r>
              <a:rPr lang="en-US" dirty="0" smtClean="0"/>
              <a:t> </a:t>
            </a:r>
            <a:r>
              <a:rPr lang="en-US" dirty="0"/>
              <a:t>without the </a:t>
            </a:r>
            <a:r>
              <a:rPr lang="en-US" dirty="0" smtClean="0"/>
              <a:t>need for</a:t>
            </a:r>
            <a:r>
              <a:rPr lang="en-US" dirty="0"/>
              <a:t> human </a:t>
            </a:r>
            <a:r>
              <a:rPr lang="en-US" dirty="0" smtClean="0"/>
              <a:t>control.</a:t>
            </a:r>
          </a:p>
          <a:p>
            <a:pPr algn="just"/>
            <a:endParaRPr lang="en-US" dirty="0"/>
          </a:p>
          <a:p>
            <a:pPr algn="just"/>
            <a:r>
              <a:rPr lang="en-US" dirty="0"/>
              <a:t>These machines need </a:t>
            </a:r>
            <a:r>
              <a:rPr lang="en-US" b="1" i="1" dirty="0" smtClean="0"/>
              <a:t>not to </a:t>
            </a:r>
            <a:r>
              <a:rPr lang="en-US" b="1" i="1" dirty="0"/>
              <a:t>be a physical hardware</a:t>
            </a:r>
            <a:r>
              <a:rPr lang="en-US" dirty="0"/>
              <a:t>.</a:t>
            </a:r>
          </a:p>
          <a:p>
            <a:pPr marL="0" indent="0" algn="just">
              <a:buNone/>
            </a:pPr>
            <a:endParaRPr lang="en-US" dirty="0" smtClean="0"/>
          </a:p>
          <a:p>
            <a:pPr marL="0" indent="0">
              <a:buNone/>
            </a:pPr>
            <a:r>
              <a:rPr lang="en-US" dirty="0"/>
              <a:t> </a:t>
            </a:r>
          </a:p>
        </p:txBody>
      </p:sp>
    </p:spTree>
    <p:extLst>
      <p:ext uri="{BB962C8B-B14F-4D97-AF65-F5344CB8AC3E}">
        <p14:creationId xmlns:p14="http://schemas.microsoft.com/office/powerpoint/2010/main" val="29467780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 cont.</a:t>
            </a:r>
            <a:endParaRPr lang="en-US" dirty="0"/>
          </a:p>
        </p:txBody>
      </p:sp>
      <p:sp>
        <p:nvSpPr>
          <p:cNvPr id="3" name="Content Placeholder 2"/>
          <p:cNvSpPr>
            <a:spLocks noGrp="1"/>
          </p:cNvSpPr>
          <p:nvPr>
            <p:ph idx="1"/>
          </p:nvPr>
        </p:nvSpPr>
        <p:spPr/>
        <p:txBody>
          <a:bodyPr/>
          <a:lstStyle/>
          <a:p>
            <a:r>
              <a:rPr lang="en-US" dirty="0"/>
              <a:t>The language </a:t>
            </a:r>
            <a:r>
              <a:rPr lang="en-US" b="1" dirty="0"/>
              <a:t>factorial</a:t>
            </a:r>
            <a:r>
              <a:rPr lang="en-US" dirty="0"/>
              <a:t>, of strings defined over Σ={0,1,2,3,4,5,6,7,8,9} </a:t>
            </a:r>
            <a:endParaRPr lang="en-US" i="1" dirty="0"/>
          </a:p>
          <a:p>
            <a:pPr lvl="1"/>
            <a:r>
              <a:rPr lang="en-US" b="1" dirty="0" smtClean="0"/>
              <a:t>factorial=</a:t>
            </a:r>
            <a:r>
              <a:rPr lang="en-US" dirty="0" smtClean="0"/>
              <a:t>{1,2,6,24,120,…}</a:t>
            </a:r>
          </a:p>
          <a:p>
            <a:pPr lvl="1"/>
            <a:endParaRPr lang="en-US" dirty="0"/>
          </a:p>
          <a:p>
            <a:pPr marL="457200" lvl="1" indent="0">
              <a:buNone/>
            </a:pPr>
            <a:endParaRPr lang="en-US" dirty="0" smtClean="0"/>
          </a:p>
          <a:p>
            <a:r>
              <a:rPr lang="en-US" dirty="0"/>
              <a:t>The language </a:t>
            </a:r>
            <a:r>
              <a:rPr lang="en-US" b="1" dirty="0"/>
              <a:t>FACTORIAL</a:t>
            </a:r>
            <a:r>
              <a:rPr lang="en-US" dirty="0"/>
              <a:t>, of strings defined over Σ={a}, as</a:t>
            </a:r>
          </a:p>
          <a:p>
            <a:pPr marL="0" indent="0">
              <a:buNone/>
            </a:pPr>
            <a:r>
              <a:rPr lang="en-US" dirty="0"/>
              <a:t>{a</a:t>
            </a:r>
            <a:r>
              <a:rPr lang="en-US" baseline="30000" dirty="0"/>
              <a:t>n! </a:t>
            </a:r>
            <a:r>
              <a:rPr lang="en-US" dirty="0"/>
              <a:t>: n=1,2,3,…}, can be written as</a:t>
            </a:r>
          </a:p>
          <a:p>
            <a:pPr lvl="1"/>
            <a:r>
              <a:rPr lang="en-US" dirty="0"/>
              <a:t>{</a:t>
            </a:r>
            <a:r>
              <a:rPr lang="en-US" dirty="0" err="1"/>
              <a:t>a,aa,aaaaaa</a:t>
            </a:r>
            <a:r>
              <a:rPr lang="en-US" dirty="0"/>
              <a:t>,…}. </a:t>
            </a:r>
            <a:endParaRPr lang="en-US" dirty="0" smtClean="0"/>
          </a:p>
          <a:p>
            <a:pPr marL="0" indent="0">
              <a:buNone/>
            </a:pPr>
            <a:r>
              <a:rPr lang="en-US" dirty="0" smtClean="0"/>
              <a:t>It </a:t>
            </a:r>
            <a:r>
              <a:rPr lang="en-US" dirty="0"/>
              <a:t>is to be noted that the language FACTORIAL can be defined over any single letter alphabet.</a:t>
            </a:r>
          </a:p>
        </p:txBody>
      </p:sp>
    </p:spTree>
    <p:extLst>
      <p:ext uri="{BB962C8B-B14F-4D97-AF65-F5344CB8AC3E}">
        <p14:creationId xmlns:p14="http://schemas.microsoft.com/office/powerpoint/2010/main" val="23546431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 cont.</a:t>
            </a:r>
            <a:endParaRPr lang="en-US" dirty="0"/>
          </a:p>
        </p:txBody>
      </p:sp>
      <p:sp>
        <p:nvSpPr>
          <p:cNvPr id="3" name="Content Placeholder 2"/>
          <p:cNvSpPr>
            <a:spLocks noGrp="1"/>
          </p:cNvSpPr>
          <p:nvPr>
            <p:ph idx="1"/>
          </p:nvPr>
        </p:nvSpPr>
        <p:spPr/>
        <p:txBody>
          <a:bodyPr/>
          <a:lstStyle/>
          <a:p>
            <a:r>
              <a:rPr lang="en-US" dirty="0"/>
              <a:t>The language </a:t>
            </a:r>
            <a:r>
              <a:rPr lang="en-US" b="1" dirty="0"/>
              <a:t>DOUBLEFACTORIAL</a:t>
            </a:r>
            <a:r>
              <a:rPr lang="en-US" dirty="0"/>
              <a:t>, of strings defined over Σ={a, b}, as</a:t>
            </a:r>
          </a:p>
          <a:p>
            <a:pPr marL="0" indent="0">
              <a:buNone/>
            </a:pPr>
            <a:r>
              <a:rPr lang="en-US" dirty="0" smtClean="0"/>
              <a:t> {</a:t>
            </a:r>
            <a:r>
              <a:rPr lang="en-US" dirty="0"/>
              <a:t>a</a:t>
            </a:r>
            <a:r>
              <a:rPr lang="en-US" baseline="30000" dirty="0"/>
              <a:t>n!</a:t>
            </a:r>
            <a:r>
              <a:rPr lang="en-US" dirty="0"/>
              <a:t>b</a:t>
            </a:r>
            <a:r>
              <a:rPr lang="en-US" baseline="30000" dirty="0"/>
              <a:t>n! </a:t>
            </a:r>
            <a:r>
              <a:rPr lang="en-US" dirty="0"/>
              <a:t>: n=1,2,3,…}, can be written as</a:t>
            </a:r>
          </a:p>
          <a:p>
            <a:pPr lvl="1"/>
            <a:r>
              <a:rPr lang="en-US" b="1" dirty="0" smtClean="0"/>
              <a:t>DOUBLEFACTORIAL={ab</a:t>
            </a:r>
            <a:r>
              <a:rPr lang="en-US" b="1" dirty="0"/>
              <a:t>, aabb, aaaaaabbbbbb</a:t>
            </a:r>
            <a:r>
              <a:rPr lang="en-US" b="1" dirty="0" smtClean="0"/>
              <a:t>,…}</a:t>
            </a:r>
          </a:p>
          <a:p>
            <a:endParaRPr lang="en-US" dirty="0"/>
          </a:p>
          <a:p>
            <a:r>
              <a:rPr lang="en-US" dirty="0"/>
              <a:t>The language </a:t>
            </a:r>
            <a:r>
              <a:rPr lang="en-US" b="1" dirty="0"/>
              <a:t>SQUARE</a:t>
            </a:r>
            <a:r>
              <a:rPr lang="en-US" dirty="0"/>
              <a:t>, of strings defined over Σ={a}, </a:t>
            </a:r>
            <a:r>
              <a:rPr lang="en-US" dirty="0" smtClean="0"/>
              <a:t>as </a:t>
            </a:r>
          </a:p>
          <a:p>
            <a:pPr marL="0" indent="0">
              <a:buNone/>
            </a:pPr>
            <a:r>
              <a:rPr lang="en-US" dirty="0" smtClean="0"/>
              <a:t>{a</a:t>
            </a:r>
            <a:r>
              <a:rPr lang="en-US" baseline="30000" dirty="0" smtClean="0"/>
              <a:t>n</a:t>
            </a:r>
            <a:r>
              <a:rPr lang="en-US" baseline="50000" dirty="0" smtClean="0"/>
              <a:t>2</a:t>
            </a:r>
            <a:r>
              <a:rPr lang="en-US" dirty="0" smtClean="0"/>
              <a:t> </a:t>
            </a:r>
            <a:r>
              <a:rPr lang="en-US" dirty="0"/>
              <a:t>: n=1,2,3,…}, can be written as</a:t>
            </a:r>
          </a:p>
          <a:p>
            <a:pPr lvl="1"/>
            <a:r>
              <a:rPr lang="en-US" b="1" dirty="0" smtClean="0"/>
              <a:t>SQUARE</a:t>
            </a:r>
            <a:r>
              <a:rPr lang="en-US" dirty="0" smtClean="0"/>
              <a:t>={a</a:t>
            </a:r>
            <a:r>
              <a:rPr lang="en-US" dirty="0"/>
              <a:t>, aaaa, aaaaaaaaa,…}</a:t>
            </a:r>
          </a:p>
        </p:txBody>
      </p:sp>
    </p:spTree>
    <p:extLst>
      <p:ext uri="{BB962C8B-B14F-4D97-AF65-F5344CB8AC3E}">
        <p14:creationId xmlns:p14="http://schemas.microsoft.com/office/powerpoint/2010/main" val="8828337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 cont.</a:t>
            </a:r>
            <a:endParaRPr lang="en-US" dirty="0"/>
          </a:p>
        </p:txBody>
      </p:sp>
      <p:sp>
        <p:nvSpPr>
          <p:cNvPr id="3" name="Content Placeholder 2"/>
          <p:cNvSpPr>
            <a:spLocks noGrp="1"/>
          </p:cNvSpPr>
          <p:nvPr>
            <p:ph idx="1"/>
          </p:nvPr>
        </p:nvSpPr>
        <p:spPr/>
        <p:txBody>
          <a:bodyPr/>
          <a:lstStyle/>
          <a:p>
            <a:r>
              <a:rPr lang="en-US" dirty="0"/>
              <a:t>The language </a:t>
            </a:r>
            <a:r>
              <a:rPr lang="en-US" b="1" dirty="0"/>
              <a:t>PRIME</a:t>
            </a:r>
            <a:r>
              <a:rPr lang="en-US" dirty="0"/>
              <a:t>, of strings defined over Σ={a}, as</a:t>
            </a:r>
          </a:p>
          <a:p>
            <a:pPr marL="0" indent="0">
              <a:buNone/>
            </a:pPr>
            <a:r>
              <a:rPr lang="en-US" dirty="0" smtClean="0"/>
              <a:t>a</a:t>
            </a:r>
            <a:r>
              <a:rPr lang="en-US" baseline="30000" dirty="0" smtClean="0"/>
              <a:t>p</a:t>
            </a:r>
            <a:r>
              <a:rPr lang="en-US" dirty="0" smtClean="0"/>
              <a:t> </a:t>
            </a:r>
            <a:r>
              <a:rPr lang="en-US" dirty="0"/>
              <a:t>: p is prime}, can be written as</a:t>
            </a:r>
          </a:p>
          <a:p>
            <a:r>
              <a:rPr lang="en-US" b="1" dirty="0" smtClean="0"/>
              <a:t>PRIME=</a:t>
            </a:r>
            <a:r>
              <a:rPr lang="en-US" dirty="0" smtClean="0"/>
              <a:t>{aa,aaa,aaaaa,aaaaaaa,aaaaaaaaaaa</a:t>
            </a:r>
            <a:r>
              <a:rPr lang="en-US" dirty="0"/>
              <a:t>…}</a:t>
            </a:r>
          </a:p>
        </p:txBody>
      </p:sp>
    </p:spTree>
    <p:extLst>
      <p:ext uri="{BB962C8B-B14F-4D97-AF65-F5344CB8AC3E}">
        <p14:creationId xmlns:p14="http://schemas.microsoft.com/office/powerpoint/2010/main" val="37784788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eaLnBrk="1" hangingPunct="1">
              <a:defRPr/>
            </a:pPr>
            <a:r>
              <a:rPr lang="en-US" smtClean="0"/>
              <a:t>An Important language </a:t>
            </a:r>
          </a:p>
        </p:txBody>
      </p:sp>
      <p:sp>
        <p:nvSpPr>
          <p:cNvPr id="352259" name="Rectangle 3"/>
          <p:cNvSpPr>
            <a:spLocks noGrp="1" noChangeArrowheads="1"/>
          </p:cNvSpPr>
          <p:nvPr>
            <p:ph type="body" idx="1"/>
          </p:nvPr>
        </p:nvSpPr>
        <p:spPr>
          <a:xfrm>
            <a:off x="838200" y="1981200"/>
            <a:ext cx="10869538" cy="4385418"/>
          </a:xfrm>
        </p:spPr>
        <p:txBody>
          <a:bodyPr/>
          <a:lstStyle/>
          <a:p>
            <a:pPr eaLnBrk="1" hangingPunct="1">
              <a:lnSpc>
                <a:spcPct val="90000"/>
              </a:lnSpc>
              <a:defRPr/>
            </a:pPr>
            <a:r>
              <a:rPr lang="en-US" dirty="0"/>
              <a:t>PALINDROME </a:t>
            </a:r>
          </a:p>
          <a:p>
            <a:pPr eaLnBrk="1" hangingPunct="1">
              <a:lnSpc>
                <a:spcPct val="90000"/>
              </a:lnSpc>
              <a:buFont typeface="Wingdings" panose="05000000000000000000" pitchFamily="2" charset="2"/>
              <a:buNone/>
              <a:defRPr/>
            </a:pPr>
            <a:r>
              <a:rPr lang="en-US" dirty="0"/>
              <a:t>	The language consisting of </a:t>
            </a:r>
            <a:r>
              <a:rPr lang="el-GR" dirty="0"/>
              <a:t>Λ</a:t>
            </a:r>
            <a:r>
              <a:rPr lang="en-US" dirty="0"/>
              <a:t> and the strings s defined over </a:t>
            </a:r>
            <a:r>
              <a:rPr lang="el-GR" dirty="0"/>
              <a:t>Σ</a:t>
            </a:r>
            <a:r>
              <a:rPr lang="en-US" dirty="0"/>
              <a:t>  such that Rev(s)=s. 	It is to be denoted that the words of PALINDROME are called palindromes. </a:t>
            </a:r>
          </a:p>
          <a:p>
            <a:pPr eaLnBrk="1" hangingPunct="1">
              <a:lnSpc>
                <a:spcPct val="90000"/>
              </a:lnSpc>
              <a:defRPr/>
            </a:pPr>
            <a:endParaRPr lang="en-US" dirty="0">
              <a:solidFill>
                <a:srgbClr val="FFFF99"/>
              </a:solidFill>
            </a:endParaRPr>
          </a:p>
          <a:p>
            <a:pPr eaLnBrk="1" hangingPunct="1">
              <a:lnSpc>
                <a:spcPct val="90000"/>
              </a:lnSpc>
              <a:defRPr/>
            </a:pPr>
            <a:r>
              <a:rPr lang="en-US" dirty="0"/>
              <a:t>Example:</a:t>
            </a:r>
          </a:p>
          <a:p>
            <a:pPr eaLnBrk="1" hangingPunct="1">
              <a:lnSpc>
                <a:spcPct val="90000"/>
              </a:lnSpc>
              <a:buFont typeface="Wingdings" panose="05000000000000000000" pitchFamily="2" charset="2"/>
              <a:buNone/>
              <a:defRPr/>
            </a:pPr>
            <a:r>
              <a:rPr lang="en-US" dirty="0"/>
              <a:t>	For </a:t>
            </a:r>
            <a:r>
              <a:rPr lang="el-GR" dirty="0"/>
              <a:t>Σ</a:t>
            </a:r>
            <a:r>
              <a:rPr lang="en-US" dirty="0"/>
              <a:t>={</a:t>
            </a:r>
            <a:r>
              <a:rPr lang="en-US" dirty="0" err="1"/>
              <a:t>a,b</a:t>
            </a:r>
            <a:r>
              <a:rPr lang="en-US" dirty="0"/>
              <a:t>}, 	PALINDROME={</a:t>
            </a:r>
            <a:r>
              <a:rPr lang="el-GR" dirty="0"/>
              <a:t>Λ</a:t>
            </a:r>
            <a:r>
              <a:rPr lang="en-US" dirty="0"/>
              <a:t> , a, b, </a:t>
            </a:r>
            <a:r>
              <a:rPr lang="en-US" dirty="0" err="1"/>
              <a:t>aa</a:t>
            </a:r>
            <a:r>
              <a:rPr lang="en-US" dirty="0"/>
              <a:t>, bb, </a:t>
            </a:r>
            <a:r>
              <a:rPr lang="en-US" dirty="0" err="1"/>
              <a:t>aaa</a:t>
            </a:r>
            <a:r>
              <a:rPr lang="en-US" dirty="0"/>
              <a:t>, aba, </a:t>
            </a:r>
            <a:r>
              <a:rPr lang="en-US" dirty="0" err="1"/>
              <a:t>bab</a:t>
            </a:r>
            <a:r>
              <a:rPr lang="en-US" dirty="0"/>
              <a:t>, </a:t>
            </a:r>
            <a:r>
              <a:rPr lang="en-US" dirty="0" err="1"/>
              <a:t>bbb</a:t>
            </a:r>
            <a:r>
              <a:rPr lang="en-US" dirty="0"/>
              <a:t>, ...}</a:t>
            </a:r>
          </a:p>
        </p:txBody>
      </p:sp>
    </p:spTree>
    <p:extLst>
      <p:ext uri="{BB962C8B-B14F-4D97-AF65-F5344CB8AC3E}">
        <p14:creationId xmlns:p14="http://schemas.microsoft.com/office/powerpoint/2010/main" val="9695538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Language called vowels , contain all the vowels</a:t>
            </a:r>
          </a:p>
          <a:p>
            <a:r>
              <a:rPr lang="en-US" dirty="0" smtClean="0"/>
              <a:t>L={</a:t>
            </a:r>
            <a:r>
              <a:rPr lang="en-US" dirty="0" err="1" smtClean="0"/>
              <a:t>a,e,I,o,u</a:t>
            </a:r>
            <a:r>
              <a:rPr lang="en-US" dirty="0" smtClean="0"/>
              <a:t>}</a:t>
            </a:r>
          </a:p>
          <a:p>
            <a:r>
              <a:rPr lang="en-US" dirty="0" smtClean="0"/>
              <a:t>Language </a:t>
            </a:r>
            <a:r>
              <a:rPr lang="en-US" dirty="0" err="1" smtClean="0"/>
              <a:t>containg</a:t>
            </a:r>
            <a:r>
              <a:rPr lang="en-US" dirty="0" smtClean="0"/>
              <a:t> loop keywords of </a:t>
            </a:r>
            <a:r>
              <a:rPr lang="en-US" dirty="0" err="1" smtClean="0"/>
              <a:t>c++</a:t>
            </a:r>
            <a:endParaRPr lang="en-US" dirty="0" smtClean="0"/>
          </a:p>
          <a:p>
            <a:r>
              <a:rPr lang="en-US" dirty="0" smtClean="0"/>
              <a:t>L={for, while, do while}</a:t>
            </a:r>
          </a:p>
          <a:p>
            <a:r>
              <a:rPr lang="en-US" dirty="0" smtClean="0"/>
              <a:t>Language defined over </a:t>
            </a:r>
            <a:r>
              <a:rPr lang="el-GR" dirty="0" smtClean="0"/>
              <a:t>Σ</a:t>
            </a:r>
            <a:r>
              <a:rPr lang="en-US" dirty="0" smtClean="0"/>
              <a:t>={</a:t>
            </a:r>
            <a:r>
              <a:rPr lang="en-US" dirty="0" err="1" smtClean="0"/>
              <a:t>a,b,c</a:t>
            </a:r>
            <a:r>
              <a:rPr lang="en-US" dirty="0" smtClean="0"/>
              <a:t>} where length of strings is less then equals to 2.</a:t>
            </a:r>
          </a:p>
          <a:p>
            <a:r>
              <a:rPr lang="en-US" dirty="0" smtClean="0"/>
              <a:t>L={^, </a:t>
            </a:r>
            <a:r>
              <a:rPr lang="en-US" dirty="0" err="1" smtClean="0"/>
              <a:t>a,b,c</a:t>
            </a:r>
            <a:r>
              <a:rPr lang="en-US" dirty="0" smtClean="0"/>
              <a:t>, </a:t>
            </a:r>
            <a:r>
              <a:rPr lang="en-US" dirty="0" err="1" smtClean="0"/>
              <a:t>aa,ab,ac</a:t>
            </a:r>
            <a:r>
              <a:rPr lang="en-US" dirty="0" smtClean="0"/>
              <a:t>, </a:t>
            </a:r>
            <a:r>
              <a:rPr lang="en-US" dirty="0" err="1" smtClean="0"/>
              <a:t>ba,bb,bc</a:t>
            </a:r>
            <a:r>
              <a:rPr lang="en-US" dirty="0" smtClean="0"/>
              <a:t>, </a:t>
            </a:r>
            <a:r>
              <a:rPr lang="en-US" dirty="0" err="1" smtClean="0"/>
              <a:t>ca,cb,cc</a:t>
            </a:r>
            <a:r>
              <a:rPr lang="en-US" dirty="0" smtClean="0"/>
              <a:t>}</a:t>
            </a:r>
          </a:p>
          <a:p>
            <a:r>
              <a:rPr lang="en-US" dirty="0"/>
              <a:t>Language defined over </a:t>
            </a:r>
            <a:r>
              <a:rPr lang="el-GR" dirty="0"/>
              <a:t>Σ</a:t>
            </a:r>
            <a:r>
              <a:rPr lang="en-US" dirty="0"/>
              <a:t>={</a:t>
            </a:r>
            <a:r>
              <a:rPr lang="en-US" dirty="0" err="1"/>
              <a:t>a,b,c</a:t>
            </a:r>
            <a:r>
              <a:rPr lang="en-US" dirty="0"/>
              <a:t>} where length of strings is </a:t>
            </a:r>
            <a:r>
              <a:rPr lang="en-US" dirty="0" smtClean="0"/>
              <a:t>greater </a:t>
            </a:r>
            <a:r>
              <a:rPr lang="en-US" dirty="0"/>
              <a:t>then equals to 2.</a:t>
            </a:r>
          </a:p>
          <a:p>
            <a:r>
              <a:rPr lang="en-US" dirty="0" smtClean="0"/>
              <a:t>L={</a:t>
            </a:r>
            <a:r>
              <a:rPr lang="en-US" dirty="0" err="1" smtClean="0"/>
              <a:t>aa,ab,ac</a:t>
            </a:r>
            <a:r>
              <a:rPr lang="en-US" dirty="0"/>
              <a:t>, </a:t>
            </a:r>
            <a:r>
              <a:rPr lang="en-US" dirty="0" err="1"/>
              <a:t>ba,bb,bc</a:t>
            </a:r>
            <a:r>
              <a:rPr lang="en-US" dirty="0"/>
              <a:t>, </a:t>
            </a:r>
            <a:r>
              <a:rPr lang="en-US" dirty="0" err="1" smtClean="0"/>
              <a:t>ca,cb,cc</a:t>
            </a:r>
            <a:r>
              <a:rPr lang="en-US" dirty="0" smtClean="0"/>
              <a:t>, </a:t>
            </a:r>
            <a:r>
              <a:rPr lang="en-US" dirty="0" err="1" smtClean="0"/>
              <a:t>aaa,aab,aac</a:t>
            </a:r>
            <a:r>
              <a:rPr lang="en-US" dirty="0" smtClean="0"/>
              <a:t>,…}</a:t>
            </a:r>
            <a:endParaRPr lang="en-US" dirty="0"/>
          </a:p>
          <a:p>
            <a:endParaRPr lang="en-US" dirty="0" smtClean="0"/>
          </a:p>
          <a:p>
            <a:endParaRPr lang="en-US" dirty="0"/>
          </a:p>
        </p:txBody>
      </p:sp>
    </p:spTree>
    <p:extLst>
      <p:ext uri="{BB962C8B-B14F-4D97-AF65-F5344CB8AC3E}">
        <p14:creationId xmlns:p14="http://schemas.microsoft.com/office/powerpoint/2010/main" val="1943302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Through automata, computer scientists are able to understand </a:t>
            </a:r>
          </a:p>
          <a:p>
            <a:pPr lvl="1"/>
            <a:r>
              <a:rPr lang="en-US" b="1" i="1" dirty="0" smtClean="0"/>
              <a:t>how machines compute functions and solve problems</a:t>
            </a:r>
            <a:r>
              <a:rPr lang="en-US" dirty="0" smtClean="0"/>
              <a:t>.</a:t>
            </a:r>
          </a:p>
          <a:p>
            <a:pPr lvl="1"/>
            <a:r>
              <a:rPr lang="en-US" b="1" i="1" dirty="0" smtClean="0"/>
              <a:t>What the computer machine could do and what it could not do</a:t>
            </a:r>
            <a:r>
              <a:rPr lang="en-US" dirty="0" smtClean="0"/>
              <a:t>.</a:t>
            </a:r>
          </a:p>
          <a:p>
            <a:r>
              <a:rPr lang="en-US" dirty="0"/>
              <a:t>In automata we will </a:t>
            </a:r>
            <a:r>
              <a:rPr lang="en-US" dirty="0" smtClean="0"/>
              <a:t>simulate </a:t>
            </a:r>
            <a:r>
              <a:rPr lang="en-US" dirty="0"/>
              <a:t>parts of computers.</a:t>
            </a:r>
          </a:p>
          <a:p>
            <a:pPr marL="0" indent="0">
              <a:buNone/>
            </a:pPr>
            <a:endParaRPr lang="en-US" dirty="0"/>
          </a:p>
        </p:txBody>
      </p:sp>
    </p:spTree>
    <p:extLst>
      <p:ext uri="{BB962C8B-B14F-4D97-AF65-F5344CB8AC3E}">
        <p14:creationId xmlns:p14="http://schemas.microsoft.com/office/powerpoint/2010/main" val="1421774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Contd.</a:t>
            </a:r>
            <a:endParaRPr lang="en-US" dirty="0"/>
          </a:p>
        </p:txBody>
      </p:sp>
      <p:sp>
        <p:nvSpPr>
          <p:cNvPr id="3" name="Content Placeholder 2"/>
          <p:cNvSpPr>
            <a:spLocks noGrp="1"/>
          </p:cNvSpPr>
          <p:nvPr>
            <p:ph idx="1"/>
          </p:nvPr>
        </p:nvSpPr>
        <p:spPr/>
        <p:txBody>
          <a:bodyPr/>
          <a:lstStyle/>
          <a:p>
            <a:pPr algn="just">
              <a:defRPr/>
            </a:pPr>
            <a:r>
              <a:rPr lang="en-US" dirty="0" smtClean="0"/>
              <a:t>Helps </a:t>
            </a:r>
            <a:r>
              <a:rPr lang="en-US" dirty="0"/>
              <a:t>in design and construction of different </a:t>
            </a:r>
            <a:r>
              <a:rPr lang="en-US" dirty="0" smtClean="0"/>
              <a:t>software's </a:t>
            </a:r>
            <a:r>
              <a:rPr lang="en-US" dirty="0"/>
              <a:t>and what we can expect from our </a:t>
            </a:r>
            <a:r>
              <a:rPr lang="en-US" dirty="0" smtClean="0"/>
              <a:t>software's.</a:t>
            </a:r>
          </a:p>
          <a:p>
            <a:pPr algn="just">
              <a:defRPr/>
            </a:pPr>
            <a:r>
              <a:rPr lang="en-US" dirty="0" smtClean="0"/>
              <a:t>Automata play a major role in theory of computation, compiler design, artificial intelligence.</a:t>
            </a:r>
          </a:p>
          <a:p>
            <a:pPr>
              <a:defRPr/>
            </a:pPr>
            <a:endParaRPr lang="en-US" dirty="0"/>
          </a:p>
        </p:txBody>
      </p:sp>
    </p:spTree>
    <p:extLst>
      <p:ext uri="{BB962C8B-B14F-4D97-AF65-F5344CB8AC3E}">
        <p14:creationId xmlns:p14="http://schemas.microsoft.com/office/powerpoint/2010/main" val="2560907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Families of Automaton</a:t>
            </a:r>
            <a:endParaRPr lang="en-US" dirty="0"/>
          </a:p>
        </p:txBody>
      </p:sp>
      <p:sp>
        <p:nvSpPr>
          <p:cNvPr id="3" name="Content Placeholder 2"/>
          <p:cNvSpPr>
            <a:spLocks noGrp="1"/>
          </p:cNvSpPr>
          <p:nvPr>
            <p:ph idx="1"/>
          </p:nvPr>
        </p:nvSpPr>
        <p:spPr/>
        <p:txBody>
          <a:bodyPr/>
          <a:lstStyle/>
          <a:p>
            <a:pPr marL="0" indent="0">
              <a:buNone/>
            </a:pPr>
            <a:r>
              <a:rPr lang="en-US" dirty="0"/>
              <a:t>Deals with the definitions and properties of mathematical model of computation</a:t>
            </a:r>
            <a:r>
              <a:rPr lang="en-US" dirty="0" smtClean="0"/>
              <a:t>.</a:t>
            </a:r>
          </a:p>
          <a:p>
            <a:pPr marL="0" indent="0">
              <a:buNone/>
            </a:pPr>
            <a:r>
              <a:rPr lang="en-US" b="1" i="1" dirty="0" smtClean="0"/>
              <a:t>Example:</a:t>
            </a:r>
            <a:endParaRPr lang="en-US" b="1" i="1" dirty="0"/>
          </a:p>
          <a:p>
            <a:r>
              <a:rPr lang="en-US" dirty="0" smtClean="0"/>
              <a:t>Finite Automata (Simplest)</a:t>
            </a:r>
          </a:p>
          <a:p>
            <a:pPr lvl="1"/>
            <a:r>
              <a:rPr lang="en-US" dirty="0"/>
              <a:t>Text </a:t>
            </a:r>
            <a:r>
              <a:rPr lang="en-US" dirty="0" smtClean="0"/>
              <a:t>Processing</a:t>
            </a:r>
          </a:p>
          <a:p>
            <a:pPr lvl="1"/>
            <a:r>
              <a:rPr lang="en-US" dirty="0" smtClean="0"/>
              <a:t> Compilers</a:t>
            </a:r>
          </a:p>
          <a:p>
            <a:r>
              <a:rPr lang="en-US" dirty="0"/>
              <a:t>Context Free </a:t>
            </a:r>
            <a:r>
              <a:rPr lang="en-US" dirty="0" smtClean="0"/>
              <a:t>grammars</a:t>
            </a:r>
          </a:p>
          <a:p>
            <a:pPr lvl="1"/>
            <a:r>
              <a:rPr lang="en-US" dirty="0" smtClean="0"/>
              <a:t>Programming languages</a:t>
            </a:r>
          </a:p>
          <a:p>
            <a:pPr lvl="1"/>
            <a:r>
              <a:rPr lang="en-US" dirty="0" smtClean="0"/>
              <a:t>AI</a:t>
            </a:r>
            <a:endParaRPr lang="en-US" dirty="0"/>
          </a:p>
          <a:p>
            <a:endParaRPr lang="en-US" dirty="0"/>
          </a:p>
        </p:txBody>
      </p:sp>
    </p:spTree>
    <p:extLst>
      <p:ext uri="{BB962C8B-B14F-4D97-AF65-F5344CB8AC3E}">
        <p14:creationId xmlns:p14="http://schemas.microsoft.com/office/powerpoint/2010/main" val="1291554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lnSpcReduction="10000"/>
          </a:bodyPr>
          <a:lstStyle/>
          <a:p>
            <a:r>
              <a:rPr lang="en-US" dirty="0" smtClean="0"/>
              <a:t>How does the Computer</a:t>
            </a:r>
            <a:r>
              <a:rPr lang="en-US" b="1" i="1" dirty="0" smtClean="0"/>
              <a:t> </a:t>
            </a:r>
            <a:r>
              <a:rPr lang="en-US" b="1" i="1" dirty="0"/>
              <a:t>interpret input</a:t>
            </a:r>
            <a:r>
              <a:rPr lang="en-US" dirty="0"/>
              <a:t> </a:t>
            </a:r>
            <a:r>
              <a:rPr lang="en-US" dirty="0" smtClean="0"/>
              <a:t>given by input devices? And How does it </a:t>
            </a:r>
            <a:r>
              <a:rPr lang="en-US" b="1" i="1" dirty="0"/>
              <a:t>ﬁnd commands and then carry out appropriate actions</a:t>
            </a:r>
            <a:r>
              <a:rPr lang="en-US" dirty="0" smtClean="0"/>
              <a:t>.?</a:t>
            </a:r>
            <a:endParaRPr lang="en-US" dirty="0"/>
          </a:p>
          <a:p>
            <a:r>
              <a:rPr lang="en-US" dirty="0" smtClean="0"/>
              <a:t>How does computers </a:t>
            </a:r>
            <a:r>
              <a:rPr lang="en-US" b="1" i="1" dirty="0"/>
              <a:t>read and interpret ﬁles</a:t>
            </a:r>
            <a:r>
              <a:rPr lang="en-US" dirty="0"/>
              <a:t>, for example when it comes to </a:t>
            </a:r>
            <a:r>
              <a:rPr lang="en-US" b="1" i="1" dirty="0"/>
              <a:t>compiling a program </a:t>
            </a:r>
            <a:r>
              <a:rPr lang="en-US" dirty="0"/>
              <a:t>from a language such as Java, C or </a:t>
            </a:r>
            <a:r>
              <a:rPr lang="en-US" dirty="0" smtClean="0"/>
              <a:t>ML? </a:t>
            </a:r>
          </a:p>
          <a:p>
            <a:r>
              <a:rPr lang="en-US" dirty="0" smtClean="0"/>
              <a:t>How does Compilers recognize keywords like if or else?</a:t>
            </a:r>
          </a:p>
          <a:p>
            <a:r>
              <a:rPr lang="en-US" dirty="0" smtClean="0"/>
              <a:t>How does the search engine searches the keyword or phrase entered by the user?</a:t>
            </a:r>
          </a:p>
          <a:p>
            <a:r>
              <a:rPr lang="en-US" dirty="0" smtClean="0"/>
              <a:t>How does the search </a:t>
            </a:r>
            <a:r>
              <a:rPr lang="en-US" dirty="0"/>
              <a:t>engine </a:t>
            </a:r>
            <a:r>
              <a:rPr lang="en-US" dirty="0" smtClean="0"/>
              <a:t>recognizes diﬀerent </a:t>
            </a:r>
            <a:r>
              <a:rPr lang="en-US" dirty="0"/>
              <a:t>forms</a:t>
            </a:r>
            <a:r>
              <a:rPr lang="en-US" dirty="0" smtClean="0"/>
              <a:t>, of string </a:t>
            </a:r>
            <a:r>
              <a:rPr lang="en-US" dirty="0"/>
              <a:t>such as type, typing and </a:t>
            </a:r>
            <a:r>
              <a:rPr lang="en-US" dirty="0" smtClean="0"/>
              <a:t>typed</a:t>
            </a:r>
            <a:r>
              <a:rPr lang="en-US" dirty="0"/>
              <a:t>?</a:t>
            </a:r>
          </a:p>
        </p:txBody>
      </p:sp>
    </p:spTree>
    <p:extLst>
      <p:ext uri="{BB962C8B-B14F-4D97-AF65-F5344CB8AC3E}">
        <p14:creationId xmlns:p14="http://schemas.microsoft.com/office/powerpoint/2010/main" val="1623009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26660</TotalTime>
  <Words>2759</Words>
  <Application>Microsoft Office PowerPoint</Application>
  <PresentationFormat>Widescreen</PresentationFormat>
  <Paragraphs>360</Paragraphs>
  <Slides>54</Slides>
  <Notes>3</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Arial</vt:lpstr>
      <vt:lpstr>Calibri</vt:lpstr>
      <vt:lpstr>Calibri Light</vt:lpstr>
      <vt:lpstr>Cambria Math</vt:lpstr>
      <vt:lpstr>Garamond</vt:lpstr>
      <vt:lpstr>Gill Sans MT</vt:lpstr>
      <vt:lpstr>新細明體</vt:lpstr>
      <vt:lpstr>Tahoma</vt:lpstr>
      <vt:lpstr>Times New Roman</vt:lpstr>
      <vt:lpstr>Wingdings</vt:lpstr>
      <vt:lpstr>Office Theme</vt:lpstr>
      <vt:lpstr>Introduction</vt:lpstr>
      <vt:lpstr>Theory of Computation/Theoretical Computer Science</vt:lpstr>
      <vt:lpstr>Theory of Computation</vt:lpstr>
      <vt:lpstr>Theory of Computation</vt:lpstr>
      <vt:lpstr>Automata Theory</vt:lpstr>
      <vt:lpstr>Contd.</vt:lpstr>
      <vt:lpstr>Contd.</vt:lpstr>
      <vt:lpstr>Families of Automaton</vt:lpstr>
      <vt:lpstr>Questions</vt:lpstr>
      <vt:lpstr>Questions</vt:lpstr>
      <vt:lpstr>Questions</vt:lpstr>
      <vt:lpstr>Contd.</vt:lpstr>
      <vt:lpstr>Contd.</vt:lpstr>
      <vt:lpstr>Contd.</vt:lpstr>
      <vt:lpstr>Characteristics of machines</vt:lpstr>
      <vt:lpstr>Cont.</vt:lpstr>
      <vt:lpstr>A simple computer</vt:lpstr>
      <vt:lpstr>A simple “computer”</vt:lpstr>
      <vt:lpstr>Important Concepts in Automata</vt:lpstr>
      <vt:lpstr>Introduction to Language</vt:lpstr>
      <vt:lpstr>Types of Languages</vt:lpstr>
      <vt:lpstr>Symbol/Letter</vt:lpstr>
      <vt:lpstr>Alphabet (∑)</vt:lpstr>
      <vt:lpstr>Strings</vt:lpstr>
      <vt:lpstr>Empty String/ Null String</vt:lpstr>
      <vt:lpstr>Words</vt:lpstr>
      <vt:lpstr>Concatenation</vt:lpstr>
      <vt:lpstr>Powers</vt:lpstr>
      <vt:lpstr>Powers of an alphabet </vt:lpstr>
      <vt:lpstr>Power of an alphabet</vt:lpstr>
      <vt:lpstr>String Tokenization</vt:lpstr>
      <vt:lpstr>Valid/Invalid Alphabet</vt:lpstr>
      <vt:lpstr>Example</vt:lpstr>
      <vt:lpstr>Valid/In-valid alphabets</vt:lpstr>
      <vt:lpstr>Length of String</vt:lpstr>
      <vt:lpstr>Example Contd.</vt:lpstr>
      <vt:lpstr>Reverse of String</vt:lpstr>
      <vt:lpstr>Language</vt:lpstr>
      <vt:lpstr>Types of Languages</vt:lpstr>
      <vt:lpstr>Deﬁning new languages from old ones</vt:lpstr>
      <vt:lpstr>Deﬁning new languages from old ones</vt:lpstr>
      <vt:lpstr>Deﬁning new languages from old ones</vt:lpstr>
      <vt:lpstr>Deﬁning new languages from old ones</vt:lpstr>
      <vt:lpstr>Language Definition</vt:lpstr>
      <vt:lpstr>Descriptive Method</vt:lpstr>
      <vt:lpstr>Examples cont.</vt:lpstr>
      <vt:lpstr>Examples cont.</vt:lpstr>
      <vt:lpstr>Examples cont.</vt:lpstr>
      <vt:lpstr>Examples cont.</vt:lpstr>
      <vt:lpstr>Examples cont.</vt:lpstr>
      <vt:lpstr>Examples cont.</vt:lpstr>
      <vt:lpstr>Examples cont.</vt:lpstr>
      <vt:lpstr>An Important language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mubashir</dc:creator>
  <cp:lastModifiedBy>kazmi.shah110@gmail.com</cp:lastModifiedBy>
  <cp:revision>226</cp:revision>
  <dcterms:created xsi:type="dcterms:W3CDTF">2018-02-06T04:38:35Z</dcterms:created>
  <dcterms:modified xsi:type="dcterms:W3CDTF">2020-09-30T04:45:01Z</dcterms:modified>
</cp:coreProperties>
</file>