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83" r:id="rId4"/>
    <p:sldId id="278" r:id="rId5"/>
    <p:sldId id="258" r:id="rId6"/>
    <p:sldId id="264" r:id="rId7"/>
    <p:sldId id="261" r:id="rId8"/>
    <p:sldId id="262" r:id="rId9"/>
    <p:sldId id="287" r:id="rId10"/>
    <p:sldId id="270" r:id="rId11"/>
    <p:sldId id="271" r:id="rId12"/>
    <p:sldId id="272" r:id="rId13"/>
    <p:sldId id="265" r:id="rId14"/>
    <p:sldId id="288" r:id="rId15"/>
    <p:sldId id="289" r:id="rId16"/>
    <p:sldId id="286" r:id="rId17"/>
    <p:sldId id="273" r:id="rId18"/>
    <p:sldId id="274" r:id="rId19"/>
    <p:sldId id="275" r:id="rId20"/>
    <p:sldId id="291" r:id="rId21"/>
    <p:sldId id="276" r:id="rId22"/>
    <p:sldId id="266" r:id="rId23"/>
    <p:sldId id="282" r:id="rId24"/>
    <p:sldId id="281" r:id="rId25"/>
    <p:sldId id="267" r:id="rId26"/>
    <p:sldId id="268" r:id="rId27"/>
    <p:sldId id="269" r:id="rId28"/>
    <p:sldId id="259" r:id="rId29"/>
    <p:sldId id="260" r:id="rId30"/>
    <p:sldId id="290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C7AB6-50CA-4345-96E5-D295CDC6400A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BE603-364B-47A5-8371-9873CE84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0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C855E2-5D3D-4999-9263-2EC37582942D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1741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41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CED93D2-22F2-4402-A74A-F05C3CC4ADCE}" type="slidenum">
              <a:rPr lang="en-U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5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28CB-DD4F-4AAB-9DEB-FA7C84F0C69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10A2-5B4D-4875-8DDC-0EC5F172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2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28CB-DD4F-4AAB-9DEB-FA7C84F0C69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10A2-5B4D-4875-8DDC-0EC5F172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6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28CB-DD4F-4AAB-9DEB-FA7C84F0C69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10A2-5B4D-4875-8DDC-0EC5F172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3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28CB-DD4F-4AAB-9DEB-FA7C84F0C69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10A2-5B4D-4875-8DDC-0EC5F172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2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28CB-DD4F-4AAB-9DEB-FA7C84F0C69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10A2-5B4D-4875-8DDC-0EC5F172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0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28CB-DD4F-4AAB-9DEB-FA7C84F0C69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10A2-5B4D-4875-8DDC-0EC5F172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2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28CB-DD4F-4AAB-9DEB-FA7C84F0C69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10A2-5B4D-4875-8DDC-0EC5F172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28CB-DD4F-4AAB-9DEB-FA7C84F0C69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10A2-5B4D-4875-8DDC-0EC5F172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1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28CB-DD4F-4AAB-9DEB-FA7C84F0C69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10A2-5B4D-4875-8DDC-0EC5F172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6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28CB-DD4F-4AAB-9DEB-FA7C84F0C69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10A2-5B4D-4875-8DDC-0EC5F172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1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28CB-DD4F-4AAB-9DEB-FA7C84F0C69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10A2-5B4D-4875-8DDC-0EC5F172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6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228CB-DD4F-4AAB-9DEB-FA7C84F0C69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910A2-5B4D-4875-8DDC-0EC5F172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0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Anab Batool Kazmi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Find the regular expression for set of all strings whose length is exactly equal to 2, defined over Σ = {a, b}. .</a:t>
            </a:r>
          </a:p>
          <a:p>
            <a:pPr marL="0" indent="0">
              <a:buNone/>
            </a:pPr>
            <a:r>
              <a:rPr lang="en-US" b="1" dirty="0" smtClean="0"/>
              <a:t>Descriptive form:</a:t>
            </a:r>
          </a:p>
          <a:p>
            <a:pPr marL="0" indent="0">
              <a:buNone/>
            </a:pPr>
            <a:r>
              <a:rPr lang="en-US" dirty="0" smtClean="0"/>
              <a:t>L={aa,ab,ba,bb}</a:t>
            </a:r>
          </a:p>
          <a:p>
            <a:pPr marL="0" indent="0">
              <a:buNone/>
            </a:pPr>
            <a:r>
              <a:rPr lang="en-US" b="1" dirty="0" smtClean="0"/>
              <a:t>Regular Expression:</a:t>
            </a:r>
          </a:p>
          <a:p>
            <a:pPr marL="0" indent="0">
              <a:buNone/>
            </a:pPr>
            <a:r>
              <a:rPr lang="en-US" dirty="0" smtClean="0"/>
              <a:t>R.E(Σ)=aa+ab+ba+bb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=a(a+b)+b(a+b)</a:t>
            </a:r>
          </a:p>
          <a:p>
            <a:pPr marL="0" indent="0">
              <a:buNone/>
            </a:pPr>
            <a:r>
              <a:rPr lang="en-US" b="1" dirty="0" smtClean="0"/>
              <a:t>R.E</a:t>
            </a:r>
            <a:r>
              <a:rPr lang="en-US" b="1" dirty="0" smtClean="0"/>
              <a:t>=(</a:t>
            </a:r>
            <a:r>
              <a:rPr lang="en-US" b="1" dirty="0" smtClean="0"/>
              <a:t>a+b)(a+b)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Find the regular expression for set of all strings whose length is exactly equal to 3, defined over Σ = {a, b}. .</a:t>
            </a:r>
          </a:p>
          <a:p>
            <a:pPr marL="0" indent="0">
              <a:buNone/>
            </a:pPr>
            <a:r>
              <a:rPr lang="en-US" b="1" dirty="0" smtClean="0"/>
              <a:t>Descriptive form:</a:t>
            </a:r>
          </a:p>
          <a:p>
            <a:pPr marL="0" indent="0">
              <a:buNone/>
            </a:pPr>
            <a:r>
              <a:rPr lang="en-US" dirty="0" smtClean="0"/>
              <a:t>L={aaa,aab,aba,abb,baa,bab,bba,bbb}</a:t>
            </a:r>
          </a:p>
          <a:p>
            <a:pPr marL="0" indent="0">
              <a:buNone/>
            </a:pPr>
            <a:r>
              <a:rPr lang="en-US" b="1" dirty="0" smtClean="0"/>
              <a:t>Regular Expression:</a:t>
            </a:r>
          </a:p>
          <a:p>
            <a:pPr marL="0" indent="0">
              <a:buNone/>
            </a:pPr>
            <a:r>
              <a:rPr lang="en-US" dirty="0" smtClean="0"/>
              <a:t>R.E(Σ)= aaa+aab+aba+abb+baa+bab+bba+bbb </a:t>
            </a:r>
          </a:p>
          <a:p>
            <a:pPr marL="0" indent="0">
              <a:buNone/>
            </a:pPr>
            <a:r>
              <a:rPr lang="en-US" dirty="0" smtClean="0"/>
              <a:t>=aa(a+b)+ab(a+b)+ba(a+b)+bb(a+b)</a:t>
            </a:r>
          </a:p>
          <a:p>
            <a:pPr marL="0" indent="0">
              <a:buNone/>
            </a:pPr>
            <a:r>
              <a:rPr lang="en-US" dirty="0" smtClean="0"/>
              <a:t>=(a+b)(aa+ab+ba+bb)</a:t>
            </a:r>
          </a:p>
          <a:p>
            <a:pPr marL="0" indent="0">
              <a:buNone/>
            </a:pPr>
            <a:r>
              <a:rPr lang="en-US" b="1" dirty="0" smtClean="0"/>
              <a:t>R.E=(</a:t>
            </a:r>
            <a:r>
              <a:rPr lang="en-US" b="1" dirty="0" smtClean="0"/>
              <a:t>a+b)(a+b)(a+b)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4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Find the regular expression for set of all strings whose length is exactly equal to 4, defined over Σ = {a, b}?</a:t>
            </a:r>
          </a:p>
          <a:p>
            <a:pPr marL="0" indent="0">
              <a:buNone/>
            </a:pPr>
            <a:r>
              <a:rPr lang="en-US" dirty="0" smtClean="0"/>
              <a:t>R.E= (</a:t>
            </a:r>
            <a:r>
              <a:rPr lang="en-US" dirty="0" err="1" smtClean="0"/>
              <a:t>a+b</a:t>
            </a:r>
            <a:r>
              <a:rPr lang="en-US" dirty="0" smtClean="0"/>
              <a:t>).(</a:t>
            </a:r>
            <a:r>
              <a:rPr lang="en-US" dirty="0" err="1" smtClean="0"/>
              <a:t>a+b</a:t>
            </a:r>
            <a:r>
              <a:rPr lang="en-US" dirty="0" smtClean="0"/>
              <a:t>).(</a:t>
            </a:r>
            <a:r>
              <a:rPr lang="en-US" dirty="0" err="1" smtClean="0"/>
              <a:t>a+b</a:t>
            </a:r>
            <a:r>
              <a:rPr lang="en-US" dirty="0" smtClean="0"/>
              <a:t>).(</a:t>
            </a:r>
            <a:r>
              <a:rPr lang="en-US" dirty="0" err="1" smtClean="0"/>
              <a:t>a+b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the regular expression for set of all strings whose length is exactly equal to </a:t>
            </a:r>
            <a:r>
              <a:rPr lang="en-US" dirty="0" smtClean="0"/>
              <a:t>2, </a:t>
            </a:r>
            <a:r>
              <a:rPr lang="en-US" dirty="0"/>
              <a:t>defined over Σ = {a, </a:t>
            </a:r>
            <a:r>
              <a:rPr lang="en-US" dirty="0" smtClean="0"/>
              <a:t>b, c}?</a:t>
            </a:r>
          </a:p>
          <a:p>
            <a:pPr marL="0" indent="0">
              <a:buNone/>
            </a:pPr>
            <a:r>
              <a:rPr lang="en-US" dirty="0" smtClean="0"/>
              <a:t>R.E= </a:t>
            </a:r>
            <a:r>
              <a:rPr lang="en-US" dirty="0"/>
              <a:t>(</a:t>
            </a:r>
            <a:r>
              <a:rPr lang="en-US" dirty="0" smtClean="0"/>
              <a:t>a+b+c).(a+b+c)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Find the regular expression for set of all strings whose length is exactly equal to 2, defined over Σ = {</a:t>
            </a:r>
            <a:r>
              <a:rPr lang="en-US" dirty="0" smtClean="0"/>
              <a:t>a}?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R.E= </a:t>
            </a:r>
            <a:r>
              <a:rPr lang="en-US" dirty="0" err="1" smtClean="0"/>
              <a:t>aa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anguage </a:t>
            </a:r>
            <a:r>
              <a:rPr lang="en-US" dirty="0"/>
              <a:t>L, consisting of all possible strings, defined over Σ = {a, b}. </a:t>
            </a:r>
            <a:r>
              <a:rPr lang="en-US" b="1" dirty="0" smtClean="0"/>
              <a:t>Descriptive form:</a:t>
            </a:r>
          </a:p>
          <a:p>
            <a:pPr marL="0" indent="0">
              <a:buNone/>
            </a:pPr>
            <a:r>
              <a:rPr lang="en-US" dirty="0" smtClean="0"/>
              <a:t>L={^,a,b,aa,ab,ba,bb,…}</a:t>
            </a:r>
          </a:p>
          <a:p>
            <a:pPr marL="0" indent="0">
              <a:buNone/>
            </a:pPr>
            <a:r>
              <a:rPr lang="en-US" b="1" dirty="0" smtClean="0"/>
              <a:t>Regular Expression: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R.E(Σ)=(a </a:t>
            </a:r>
            <a:r>
              <a:rPr lang="en-US" dirty="0"/>
              <a:t>+ b</a:t>
            </a:r>
            <a:r>
              <a:rPr lang="en-US" dirty="0" smtClean="0"/>
              <a:t>)*.</a:t>
            </a:r>
          </a:p>
          <a:p>
            <a:pPr marL="0" indent="0">
              <a:buNone/>
            </a:pPr>
            <a:r>
              <a:rPr lang="en-US" dirty="0"/>
              <a:t>Language L, consisting of all possible strings, defined over Σ = {</a:t>
            </a:r>
            <a:r>
              <a:rPr lang="en-US" dirty="0" smtClean="0"/>
              <a:t>a}.</a:t>
            </a:r>
          </a:p>
          <a:p>
            <a:pPr marL="0" indent="0">
              <a:buNone/>
            </a:pPr>
            <a:r>
              <a:rPr lang="en-US" dirty="0"/>
              <a:t>R.E =(a </a:t>
            </a:r>
            <a:r>
              <a:rPr lang="en-US" dirty="0" smtClean="0"/>
              <a:t>)*</a:t>
            </a:r>
          </a:p>
          <a:p>
            <a:pPr marL="0" indent="0">
              <a:buNone/>
            </a:pPr>
            <a:r>
              <a:rPr lang="en-US" dirty="0"/>
              <a:t>Language L, consisting of all possible strings, defined over Σ = {</a:t>
            </a:r>
            <a:r>
              <a:rPr lang="en-US" dirty="0" err="1" smtClean="0"/>
              <a:t>a,b,c</a:t>
            </a:r>
            <a:r>
              <a:rPr lang="en-US" dirty="0" smtClean="0"/>
              <a:t>}.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R.E =(</a:t>
            </a:r>
            <a:r>
              <a:rPr lang="en-US" dirty="0" smtClean="0"/>
              <a:t>a+b+c </a:t>
            </a:r>
            <a:r>
              <a:rPr lang="en-US" dirty="0"/>
              <a:t>)*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L, consisting of all possible strings, defined over Σ = {a, b</a:t>
            </a:r>
            <a:r>
              <a:rPr lang="en-US" dirty="0" smtClean="0"/>
              <a:t>}.</a:t>
            </a:r>
          </a:p>
          <a:p>
            <a:r>
              <a:rPr lang="en-US" dirty="0" smtClean="0"/>
              <a:t>LENGTH = { 0,1,2,3,……}</a:t>
            </a:r>
          </a:p>
          <a:p>
            <a:r>
              <a:rPr lang="en-US" dirty="0" smtClean="0"/>
              <a:t>LENGTH  R.E = ^ = </a:t>
            </a:r>
            <a:r>
              <a:rPr lang="en-US" dirty="0"/>
              <a:t>(a + b</a:t>
            </a:r>
            <a:r>
              <a:rPr lang="en-US" dirty="0" smtClean="0"/>
              <a:t>)^0</a:t>
            </a:r>
          </a:p>
          <a:p>
            <a:r>
              <a:rPr lang="en-US" dirty="0" smtClean="0"/>
              <a:t>Length 1 R.E= </a:t>
            </a:r>
            <a:r>
              <a:rPr lang="en-US" dirty="0" err="1" smtClean="0"/>
              <a:t>a+b</a:t>
            </a:r>
            <a:r>
              <a:rPr lang="en-US" dirty="0" smtClean="0"/>
              <a:t> =</a:t>
            </a:r>
            <a:r>
              <a:rPr lang="en-US" dirty="0"/>
              <a:t> (a + b</a:t>
            </a:r>
            <a:r>
              <a:rPr lang="en-US" dirty="0" smtClean="0"/>
              <a:t>)^1</a:t>
            </a:r>
          </a:p>
          <a:p>
            <a:r>
              <a:rPr lang="en-US" dirty="0"/>
              <a:t>Length </a:t>
            </a:r>
            <a:r>
              <a:rPr lang="en-US" dirty="0" smtClean="0"/>
              <a:t>2 </a:t>
            </a:r>
            <a:r>
              <a:rPr lang="en-US" dirty="0"/>
              <a:t>R.E= (a + b</a:t>
            </a:r>
            <a:r>
              <a:rPr lang="en-US" dirty="0" smtClean="0"/>
              <a:t>).</a:t>
            </a:r>
            <a:r>
              <a:rPr lang="en-US" dirty="0"/>
              <a:t> (a + b</a:t>
            </a:r>
            <a:r>
              <a:rPr lang="en-US" dirty="0" smtClean="0"/>
              <a:t>)  = </a:t>
            </a:r>
            <a:r>
              <a:rPr lang="en-US" dirty="0"/>
              <a:t>(a + b</a:t>
            </a:r>
            <a:r>
              <a:rPr lang="en-US" dirty="0" smtClean="0"/>
              <a:t>)^2</a:t>
            </a:r>
          </a:p>
          <a:p>
            <a:r>
              <a:rPr lang="en-US" dirty="0"/>
              <a:t>Length </a:t>
            </a:r>
            <a:r>
              <a:rPr lang="en-US" dirty="0" smtClean="0"/>
              <a:t>3 </a:t>
            </a:r>
            <a:r>
              <a:rPr lang="en-US" dirty="0"/>
              <a:t>R.E= (a + b). (a + b</a:t>
            </a:r>
            <a:r>
              <a:rPr lang="en-US" dirty="0" smtClean="0"/>
              <a:t>) .</a:t>
            </a:r>
            <a:r>
              <a:rPr lang="en-US" dirty="0"/>
              <a:t> (a + 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R.E =</a:t>
            </a:r>
            <a:r>
              <a:rPr lang="en-US" dirty="0"/>
              <a:t> (a + b</a:t>
            </a:r>
            <a:r>
              <a:rPr lang="en-US" dirty="0" smtClean="0"/>
              <a:t>)*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39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L, consisting of all possible </a:t>
            </a:r>
            <a:r>
              <a:rPr lang="en-US" dirty="0" smtClean="0"/>
              <a:t>strings EXCLUDING NULL, </a:t>
            </a:r>
            <a:r>
              <a:rPr lang="en-US" dirty="0"/>
              <a:t>defined over Σ = {a, </a:t>
            </a:r>
            <a:r>
              <a:rPr lang="en-US" dirty="0" smtClean="0"/>
              <a:t>b, c}.</a:t>
            </a:r>
          </a:p>
          <a:p>
            <a:r>
              <a:rPr lang="en-US" dirty="0" smtClean="0"/>
              <a:t>R.E = </a:t>
            </a:r>
            <a:r>
              <a:rPr lang="en-US" dirty="0"/>
              <a:t>(a + </a:t>
            </a:r>
            <a:r>
              <a:rPr lang="en-US" dirty="0" smtClean="0"/>
              <a:t>b + c)^+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9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Language L, consisting of all </a:t>
                </a:r>
                <a:r>
                  <a:rPr lang="en-US" dirty="0"/>
                  <a:t>possible </a:t>
                </a:r>
                <a:r>
                  <a:rPr lang="en-US" dirty="0" smtClean="0"/>
                  <a:t>strings excluding null, </a:t>
                </a:r>
                <a:r>
                  <a:rPr lang="en-US" dirty="0"/>
                  <a:t>defined over Σ = {</a:t>
                </a:r>
                <a:r>
                  <a:rPr lang="en-US" dirty="0" err="1"/>
                  <a:t>a,b,c</a:t>
                </a:r>
                <a:r>
                  <a:rPr lang="en-US" dirty="0" smtClean="0"/>
                  <a:t>}.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Ex </a:t>
                </a:r>
              </a:p>
              <a:p>
                <a:pPr marL="0" indent="0">
                  <a:buNone/>
                </a:pPr>
                <a:r>
                  <a:rPr lang="en-US" dirty="0" smtClean="0"/>
                  <a:t>String of length </a:t>
                </a:r>
                <a:r>
                  <a:rPr lang="en-US" dirty="0"/>
                  <a:t>3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85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Find the regular expression for set of all strings whose length is atleast equal to 2, defined over Σ = {a, b}.</a:t>
            </a:r>
          </a:p>
          <a:p>
            <a:pPr marL="0" indent="0">
              <a:buNone/>
            </a:pPr>
            <a:r>
              <a:rPr lang="en-US" b="1" dirty="0" smtClean="0"/>
              <a:t>Descriptive form:</a:t>
            </a:r>
          </a:p>
          <a:p>
            <a:pPr marL="0" indent="0">
              <a:buNone/>
            </a:pPr>
            <a:r>
              <a:rPr lang="en-US" dirty="0" smtClean="0"/>
              <a:t>L={aa,ab,ba,bb ,aaa,aab,aba,abb,baa,bab,bba,bbb,…}</a:t>
            </a:r>
          </a:p>
          <a:p>
            <a:pPr marL="0" indent="0">
              <a:buNone/>
            </a:pPr>
            <a:r>
              <a:rPr lang="en-US" b="1" dirty="0" smtClean="0"/>
              <a:t>Regular Expression:</a:t>
            </a:r>
          </a:p>
          <a:p>
            <a:pPr marL="0" indent="0">
              <a:buNone/>
            </a:pPr>
            <a:r>
              <a:rPr lang="en-US" dirty="0" smtClean="0"/>
              <a:t>R.E(Σ)=(a+b)(</a:t>
            </a:r>
            <a:r>
              <a:rPr lang="en-US" dirty="0" err="1" smtClean="0"/>
              <a:t>a+b</a:t>
            </a:r>
            <a:r>
              <a:rPr lang="en-US" dirty="0" smtClean="0"/>
              <a:t>)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)*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)(</a:t>
            </a:r>
            <a:r>
              <a:rPr lang="en-US" dirty="0" err="1"/>
              <a:t>a+b</a:t>
            </a:r>
            <a:r>
              <a:rPr lang="en-US" dirty="0"/>
              <a:t>)(</a:t>
            </a:r>
            <a:r>
              <a:rPr lang="en-US" dirty="0" err="1" smtClean="0"/>
              <a:t>a+b</a:t>
            </a:r>
            <a:r>
              <a:rPr lang="en-US" dirty="0" smtClean="0"/>
              <a:t>)^0 =(</a:t>
            </a:r>
            <a:r>
              <a:rPr lang="en-US" dirty="0" err="1" smtClean="0"/>
              <a:t>a+b</a:t>
            </a:r>
            <a:r>
              <a:rPr lang="en-US" dirty="0" smtClean="0"/>
              <a:t>)(</a:t>
            </a:r>
            <a:r>
              <a:rPr lang="en-US" dirty="0" err="1" smtClean="0"/>
              <a:t>a+b</a:t>
            </a:r>
            <a:r>
              <a:rPr lang="en-US" dirty="0" smtClean="0"/>
              <a:t>).^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)(</a:t>
            </a:r>
            <a:r>
              <a:rPr lang="en-US" dirty="0" err="1"/>
              <a:t>a+b</a:t>
            </a:r>
            <a:r>
              <a:rPr lang="en-US" dirty="0"/>
              <a:t>)(</a:t>
            </a:r>
            <a:r>
              <a:rPr lang="en-US" dirty="0" err="1"/>
              <a:t>a+b</a:t>
            </a:r>
            <a:r>
              <a:rPr lang="en-US" dirty="0" smtClean="0"/>
              <a:t>)^1= 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)(</a:t>
            </a:r>
            <a:r>
              <a:rPr lang="en-US" dirty="0" err="1"/>
              <a:t>a+b</a:t>
            </a:r>
            <a:r>
              <a:rPr lang="en-US" dirty="0"/>
              <a:t>)(</a:t>
            </a:r>
            <a:r>
              <a:rPr lang="en-US" dirty="0" err="1"/>
              <a:t>a+b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)(</a:t>
            </a:r>
            <a:r>
              <a:rPr lang="en-US" dirty="0" err="1"/>
              <a:t>a+b</a:t>
            </a:r>
            <a:r>
              <a:rPr lang="en-US" dirty="0"/>
              <a:t>)(</a:t>
            </a:r>
            <a:r>
              <a:rPr lang="en-US" dirty="0" err="1"/>
              <a:t>a+b</a:t>
            </a:r>
            <a:r>
              <a:rPr lang="en-US" dirty="0" smtClean="0"/>
              <a:t>)^2=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)(</a:t>
            </a:r>
            <a:r>
              <a:rPr lang="en-US" dirty="0" err="1"/>
              <a:t>a+b</a:t>
            </a:r>
            <a:r>
              <a:rPr lang="en-US" dirty="0"/>
              <a:t>)(</a:t>
            </a:r>
            <a:r>
              <a:rPr lang="en-US" dirty="0" err="1"/>
              <a:t>a+b</a:t>
            </a:r>
            <a:r>
              <a:rPr lang="en-US" dirty="0" smtClean="0"/>
              <a:t>)(</a:t>
            </a:r>
            <a:r>
              <a:rPr lang="en-US" dirty="0" err="1"/>
              <a:t>a+b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Find the regular expression for set of all strings whose length is </a:t>
            </a:r>
            <a:r>
              <a:rPr lang="en-US" dirty="0" err="1" smtClean="0"/>
              <a:t>atmost</a:t>
            </a:r>
            <a:r>
              <a:rPr lang="en-US" dirty="0" smtClean="0"/>
              <a:t> equal to 2, defined over Σ = {a, </a:t>
            </a:r>
            <a:r>
              <a:rPr lang="en-US" dirty="0" smtClean="0"/>
              <a:t>b, c}.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Descriptive form:</a:t>
            </a:r>
          </a:p>
          <a:p>
            <a:pPr marL="0" indent="0">
              <a:buNone/>
            </a:pPr>
            <a:r>
              <a:rPr lang="en-US" dirty="0" smtClean="0"/>
              <a:t>L={^,</a:t>
            </a:r>
            <a:r>
              <a:rPr lang="en-US" smtClean="0"/>
              <a:t>a,b,c,aa,ab,ac,ba,bb,bc,ca,cb,cc</a:t>
            </a: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Regular Expression:</a:t>
            </a:r>
          </a:p>
          <a:p>
            <a:pPr marL="0" indent="0">
              <a:buNone/>
            </a:pPr>
            <a:r>
              <a:rPr lang="en-US" dirty="0" smtClean="0"/>
              <a:t>R.E(Σ)=(</a:t>
            </a:r>
            <a:r>
              <a:rPr lang="en-US" dirty="0" err="1" smtClean="0"/>
              <a:t>a+b</a:t>
            </a:r>
            <a:r>
              <a:rPr lang="en-US" dirty="0" smtClean="0"/>
              <a:t>+^+c)(</a:t>
            </a:r>
            <a:r>
              <a:rPr lang="en-US" dirty="0" err="1" smtClean="0"/>
              <a:t>a+b</a:t>
            </a:r>
            <a:r>
              <a:rPr lang="en-US" dirty="0" smtClean="0"/>
              <a:t>+^+c)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Find the regular expression for set of all strings of even length, defined over Σ = {a, b}.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Descriptive form:</a:t>
                </a:r>
              </a:p>
              <a:p>
                <a:pPr marL="0" indent="0">
                  <a:buNone/>
                </a:pPr>
                <a:r>
                  <a:rPr lang="en-US" dirty="0" smtClean="0"/>
                  <a:t>L={^,</a:t>
                </a:r>
                <a:r>
                  <a:rPr lang="en-US" dirty="0" err="1" smtClean="0"/>
                  <a:t>aa,ab,ba,bb,aaaa,aabb</a:t>
                </a:r>
                <a:r>
                  <a:rPr lang="en-US" dirty="0" smtClean="0"/>
                  <a:t>,…}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Regular Expression:</a:t>
                </a:r>
              </a:p>
              <a:p>
                <a:pPr marL="0" indent="0">
                  <a:buNone/>
                </a:pPr>
                <a:r>
                  <a:rPr lang="en-US" dirty="0" smtClean="0"/>
                  <a:t>R.E(Σ)=((a+b)(</a:t>
                </a:r>
                <a:r>
                  <a:rPr lang="en-US" dirty="0" err="1" smtClean="0"/>
                  <a:t>a+b</a:t>
                </a:r>
                <a:r>
                  <a:rPr lang="en-US" dirty="0" smtClean="0"/>
                  <a:t>))*</a:t>
                </a:r>
              </a:p>
              <a:p>
                <a:pPr marL="0" indent="0">
                  <a:buNone/>
                </a:pPr>
                <a:r>
                  <a:rPr lang="en-US" dirty="0" smtClean="0"/>
                  <a:t>Set of all strings of even length but null is not included(2,4,6</a:t>
                </a:r>
                <a:r>
                  <a:rPr lang="en-US" dirty="0" smtClean="0"/>
                  <a:t>,…)</a:t>
                </a:r>
              </a:p>
              <a:p>
                <a:pPr marL="0" indent="0">
                  <a:buNone/>
                </a:pPr>
                <a:r>
                  <a:rPr lang="en-US" dirty="0" smtClean="0"/>
                  <a:t>R.E=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OR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R.E= (</a:t>
                </a:r>
                <a:r>
                  <a:rPr lang="en-US" dirty="0" err="1" smtClean="0"/>
                  <a:t>a+b</a:t>
                </a:r>
                <a:r>
                  <a:rPr lang="en-US" dirty="0" smtClean="0"/>
                  <a:t>)(</a:t>
                </a:r>
                <a:r>
                  <a:rPr lang="en-US" dirty="0" err="1" smtClean="0"/>
                  <a:t>a+b</a:t>
                </a:r>
                <a:r>
                  <a:rPr lang="en-US" dirty="0" smtClean="0"/>
                  <a:t>)((</a:t>
                </a:r>
                <a:r>
                  <a:rPr lang="en-US" dirty="0" err="1" smtClean="0"/>
                  <a:t>a+b</a:t>
                </a:r>
                <a:r>
                  <a:rPr lang="en-US" dirty="0" smtClean="0"/>
                  <a:t>)(</a:t>
                </a:r>
                <a:r>
                  <a:rPr lang="en-US" dirty="0" err="1" smtClean="0"/>
                  <a:t>a+b</a:t>
                </a:r>
                <a:r>
                  <a:rPr lang="en-US" dirty="0" smtClean="0"/>
                  <a:t>))*</a:t>
                </a:r>
              </a:p>
              <a:p>
                <a:pPr marL="0" indent="0">
                  <a:buNone/>
                </a:pPr>
                <a:r>
                  <a:rPr lang="en-US" dirty="0" smtClean="0"/>
                  <a:t>Odd length = 1,3,5,7,….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501" r="-1623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0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/Pattern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to define a language</a:t>
            </a:r>
          </a:p>
          <a:p>
            <a:r>
              <a:rPr lang="en-US" dirty="0" smtClean="0"/>
              <a:t>Regular </a:t>
            </a:r>
            <a:r>
              <a:rPr lang="en-US" dirty="0"/>
              <a:t>expressions </a:t>
            </a:r>
            <a:r>
              <a:rPr lang="en-US" dirty="0" smtClean="0"/>
              <a:t>is</a:t>
            </a:r>
            <a:r>
              <a:rPr lang="en-US" dirty="0"/>
              <a:t> </a:t>
            </a:r>
            <a:r>
              <a:rPr lang="en-US" i="1" dirty="0"/>
              <a:t>the </a:t>
            </a:r>
            <a:r>
              <a:rPr lang="en-US" b="1" i="1" dirty="0"/>
              <a:t>algebraic description of a </a:t>
            </a:r>
            <a:r>
              <a:rPr lang="en-US" b="1" i="1" dirty="0" smtClean="0"/>
              <a:t>language </a:t>
            </a:r>
            <a:r>
              <a:rPr lang="en-US" i="1" dirty="0" smtClean="0"/>
              <a:t>i.e. a set of strings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A regular expression, often called a </a:t>
            </a:r>
            <a:r>
              <a:rPr lang="en-US" b="1" dirty="0"/>
              <a:t>pattern</a:t>
            </a:r>
            <a:r>
              <a:rPr lang="en-US" dirty="0"/>
              <a:t>, is an </a:t>
            </a:r>
            <a:r>
              <a:rPr lang="en-US" dirty="0" smtClean="0"/>
              <a:t>algebraic expression </a:t>
            </a:r>
            <a:r>
              <a:rPr lang="en-US" dirty="0"/>
              <a:t>used to specify a set of strings required for a particular purpose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b="1" i="1" dirty="0" smtClean="0"/>
              <a:t>regular expression is an expression </a:t>
            </a:r>
            <a:r>
              <a:rPr lang="en-US" dirty="0" smtClean="0"/>
              <a:t>not a language. It is used to generate a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Find the regular expression for set of all strings of even length, defined over Σ = {a, b}.</a:t>
                </a:r>
              </a:p>
              <a:p>
                <a:pPr marL="0" indent="0">
                  <a:buNone/>
                </a:pPr>
                <a:r>
                  <a:rPr lang="en-US" b="1" dirty="0"/>
                  <a:t>Descriptive form:</a:t>
                </a:r>
              </a:p>
              <a:p>
                <a:pPr marL="0" indent="0">
                  <a:buNone/>
                </a:pPr>
                <a:r>
                  <a:rPr lang="en-US" dirty="0"/>
                  <a:t>L={^,</a:t>
                </a:r>
                <a:r>
                  <a:rPr lang="en-US" dirty="0" err="1"/>
                  <a:t>aa,ab,ba,bb,aaaa,aabb</a:t>
                </a:r>
                <a:r>
                  <a:rPr lang="en-US" dirty="0"/>
                  <a:t>,…}</a:t>
                </a:r>
              </a:p>
              <a:p>
                <a:pPr marL="0" indent="0">
                  <a:buNone/>
                </a:pPr>
                <a:r>
                  <a:rPr lang="en-US" b="1" dirty="0"/>
                  <a:t>Regular Expression:</a:t>
                </a:r>
              </a:p>
              <a:p>
                <a:pPr marL="0" indent="0">
                  <a:buNone/>
                </a:pPr>
                <a:r>
                  <a:rPr lang="en-US" dirty="0"/>
                  <a:t>R.E(Σ)=((</a:t>
                </a:r>
                <a:r>
                  <a:rPr lang="en-US" dirty="0" err="1"/>
                  <a:t>a+b</a:t>
                </a:r>
                <a:r>
                  <a:rPr lang="en-US" dirty="0"/>
                  <a:t>)(</a:t>
                </a:r>
                <a:r>
                  <a:rPr lang="en-US" dirty="0" err="1"/>
                  <a:t>a+b</a:t>
                </a:r>
                <a:r>
                  <a:rPr lang="en-US" dirty="0" smtClean="0"/>
                  <a:t>))*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)(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=^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US" dirty="0"/>
                      <m:t>)(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 smtClean="0"/>
                  <a:t> = LENGTH 2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US" dirty="0"/>
                      <m:t>)(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US" dirty="0"/>
                      <m:t>)(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= LENGTH </a:t>
                </a:r>
                <a:r>
                  <a:rPr lang="en-US" dirty="0" smtClean="0"/>
                  <a:t>4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US" dirty="0"/>
                      <m:t>)(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US" dirty="0"/>
                      <m:t>)(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US" dirty="0"/>
                      <m:t>)(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= LENGTH </a:t>
                </a:r>
                <a:r>
                  <a:rPr lang="en-US" dirty="0" smtClean="0"/>
                  <a:t>6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623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5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Find the regular expression for set of all strings of odd length, defined over Σ = {a, b}.</a:t>
            </a:r>
          </a:p>
          <a:p>
            <a:pPr marL="0" indent="0">
              <a:buNone/>
            </a:pPr>
            <a:r>
              <a:rPr lang="en-US" b="1" dirty="0" smtClean="0"/>
              <a:t>Descriptive form:</a:t>
            </a:r>
          </a:p>
          <a:p>
            <a:pPr marL="0" indent="0">
              <a:buNone/>
            </a:pPr>
            <a:r>
              <a:rPr lang="en-US" dirty="0" smtClean="0"/>
              <a:t>L={</a:t>
            </a:r>
            <a:r>
              <a:rPr lang="en-US" dirty="0" err="1" smtClean="0"/>
              <a:t>a,b,aaa,aab,aba</a:t>
            </a:r>
            <a:r>
              <a:rPr lang="en-US" dirty="0" smtClean="0"/>
              <a:t>,…}</a:t>
            </a:r>
          </a:p>
          <a:p>
            <a:pPr marL="0" indent="0">
              <a:buNone/>
            </a:pPr>
            <a:r>
              <a:rPr lang="en-US" b="1" dirty="0" smtClean="0"/>
              <a:t>Regular Expression:</a:t>
            </a:r>
          </a:p>
          <a:p>
            <a:pPr marL="0" indent="0">
              <a:buNone/>
            </a:pPr>
            <a:r>
              <a:rPr lang="en-US" dirty="0" smtClean="0"/>
              <a:t>R.E(Σ)=(a+b)((a+b)(a+b))*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anguage </a:t>
            </a:r>
            <a:r>
              <a:rPr lang="en-US" dirty="0"/>
              <a:t>L, of strings having </a:t>
            </a:r>
            <a:r>
              <a:rPr lang="en-US" b="1" dirty="0"/>
              <a:t>exactly</a:t>
            </a:r>
            <a:r>
              <a:rPr lang="en-US" dirty="0"/>
              <a:t> </a:t>
            </a:r>
            <a:r>
              <a:rPr lang="en-US" b="1" dirty="0"/>
              <a:t>one a</a:t>
            </a:r>
            <a:r>
              <a:rPr lang="en-US" dirty="0"/>
              <a:t>, defined over Σ = {a, b</a:t>
            </a:r>
            <a:r>
              <a:rPr lang="en-US" dirty="0" smtClean="0"/>
              <a:t>}.  </a:t>
            </a:r>
          </a:p>
          <a:p>
            <a:pPr marL="0" indent="0">
              <a:buNone/>
            </a:pPr>
            <a:r>
              <a:rPr lang="en-US" b="1" dirty="0" smtClean="0"/>
              <a:t>Descriptive form:</a:t>
            </a:r>
          </a:p>
          <a:p>
            <a:pPr marL="0" indent="0">
              <a:buNone/>
            </a:pPr>
            <a:r>
              <a:rPr lang="en-US" dirty="0" smtClean="0"/>
              <a:t>L={a,ab,ba,abb,bab,…}</a:t>
            </a:r>
          </a:p>
          <a:p>
            <a:pPr marL="0" indent="0">
              <a:buNone/>
            </a:pPr>
            <a:r>
              <a:rPr lang="en-US" b="1" dirty="0" smtClean="0"/>
              <a:t>Regular Expression:</a:t>
            </a:r>
          </a:p>
          <a:p>
            <a:pPr marL="0" indent="0">
              <a:buNone/>
            </a:pPr>
            <a:r>
              <a:rPr lang="en-US" dirty="0" smtClean="0"/>
              <a:t>R.E(Σ)=</a:t>
            </a:r>
            <a:r>
              <a:rPr lang="en-US" dirty="0" smtClean="0"/>
              <a:t>b*a b</a:t>
            </a:r>
            <a:r>
              <a:rPr lang="en-US" dirty="0" smtClean="0"/>
              <a:t>*.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anguage </a:t>
            </a:r>
            <a:r>
              <a:rPr lang="en-US" dirty="0"/>
              <a:t>L, of strings having </a:t>
            </a:r>
            <a:r>
              <a:rPr lang="en-US" b="1" dirty="0" err="1" smtClean="0"/>
              <a:t>atleast</a:t>
            </a:r>
            <a:r>
              <a:rPr lang="en-US" dirty="0" smtClean="0"/>
              <a:t> </a:t>
            </a:r>
            <a:r>
              <a:rPr lang="en-US" b="1" dirty="0"/>
              <a:t>one a</a:t>
            </a:r>
            <a:r>
              <a:rPr lang="en-US" dirty="0"/>
              <a:t>, defined over Σ = {a, b</a:t>
            </a:r>
            <a:r>
              <a:rPr lang="en-US" dirty="0" smtClean="0"/>
              <a:t>}.  </a:t>
            </a:r>
          </a:p>
          <a:p>
            <a:pPr marL="0" indent="0">
              <a:buNone/>
            </a:pPr>
            <a:r>
              <a:rPr lang="en-US" b="1" dirty="0" smtClean="0"/>
              <a:t>Descriptive form:</a:t>
            </a:r>
          </a:p>
          <a:p>
            <a:pPr marL="0" indent="0">
              <a:buNone/>
            </a:pPr>
            <a:r>
              <a:rPr lang="en-US" dirty="0" smtClean="0"/>
              <a:t>L={</a:t>
            </a:r>
            <a:r>
              <a:rPr lang="en-US" dirty="0" err="1" smtClean="0"/>
              <a:t>a,aa,ab,ba,aaa,aab,aba,abb,baa,bab</a:t>
            </a:r>
            <a:r>
              <a:rPr lang="en-US" dirty="0" smtClean="0"/>
              <a:t>…}</a:t>
            </a:r>
          </a:p>
          <a:p>
            <a:pPr marL="0" indent="0">
              <a:buNone/>
            </a:pPr>
            <a:r>
              <a:rPr lang="en-US" b="1" dirty="0" smtClean="0"/>
              <a:t>Regular Expression:</a:t>
            </a:r>
          </a:p>
          <a:p>
            <a:pPr marL="0" indent="0">
              <a:buNone/>
            </a:pPr>
            <a:r>
              <a:rPr lang="en-US" dirty="0" smtClean="0"/>
              <a:t>R.E(Σ)=</a:t>
            </a:r>
            <a:r>
              <a:rPr lang="en-US" altLang="en-US" dirty="0">
                <a:solidFill>
                  <a:srgbClr val="002060"/>
                </a:solidFill>
              </a:rPr>
              <a:t> (a + b</a:t>
            </a:r>
            <a:r>
              <a:rPr lang="en-US" altLang="en-US" dirty="0" smtClean="0">
                <a:solidFill>
                  <a:srgbClr val="002060"/>
                </a:solidFill>
              </a:rPr>
              <a:t>)* a (</a:t>
            </a:r>
            <a:r>
              <a:rPr lang="en-US" altLang="en-US" dirty="0">
                <a:solidFill>
                  <a:srgbClr val="002060"/>
                </a:solidFill>
              </a:rPr>
              <a:t>a + b)*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9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anguage </a:t>
            </a:r>
            <a:r>
              <a:rPr lang="en-US" dirty="0"/>
              <a:t>L, of strings having </a:t>
            </a:r>
            <a:r>
              <a:rPr lang="en-US" altLang="en-US" dirty="0"/>
              <a:t>all the words that begin with </a:t>
            </a:r>
            <a:r>
              <a:rPr lang="en-US" altLang="en-US" dirty="0" smtClean="0"/>
              <a:t> </a:t>
            </a:r>
            <a:r>
              <a:rPr lang="en-US" altLang="en-US" b="1" i="1" dirty="0">
                <a:solidFill>
                  <a:srgbClr val="7030A0"/>
                </a:solidFill>
              </a:rPr>
              <a:t>a</a:t>
            </a:r>
            <a:r>
              <a:rPr lang="en-US" altLang="en-US" dirty="0"/>
              <a:t>, followed by anything (i.e., as many choices as we want of either a or b) </a:t>
            </a:r>
            <a:r>
              <a:rPr lang="en-US" dirty="0" smtClean="0"/>
              <a:t>, </a:t>
            </a:r>
            <a:r>
              <a:rPr lang="en-US" dirty="0"/>
              <a:t>defined over Σ = {a, b</a:t>
            </a:r>
            <a:r>
              <a:rPr lang="en-US" dirty="0" smtClean="0"/>
              <a:t>}.  </a:t>
            </a:r>
          </a:p>
          <a:p>
            <a:pPr marL="0" indent="0">
              <a:buNone/>
            </a:pPr>
            <a:r>
              <a:rPr lang="en-US" b="1" dirty="0" smtClean="0"/>
              <a:t>Descriptive form:</a:t>
            </a:r>
          </a:p>
          <a:p>
            <a:pPr marL="0" indent="0">
              <a:buNone/>
            </a:pPr>
            <a:r>
              <a:rPr lang="en-US" dirty="0" smtClean="0"/>
              <a:t>L={</a:t>
            </a:r>
            <a:r>
              <a:rPr lang="en-US" dirty="0" err="1" smtClean="0"/>
              <a:t>a,aa,ab,abb,aba</a:t>
            </a:r>
            <a:r>
              <a:rPr lang="en-US" dirty="0" smtClean="0"/>
              <a:t>,…}</a:t>
            </a:r>
          </a:p>
          <a:p>
            <a:pPr marL="0" indent="0">
              <a:buNone/>
            </a:pPr>
            <a:r>
              <a:rPr lang="en-US" b="1" dirty="0" smtClean="0"/>
              <a:t>Regular Expression:</a:t>
            </a:r>
          </a:p>
          <a:p>
            <a:pPr marL="0" indent="0">
              <a:buNone/>
            </a:pPr>
            <a:r>
              <a:rPr lang="en-US" dirty="0" smtClean="0"/>
              <a:t>R.E(Σ)=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7030A0"/>
                </a:solidFill>
              </a:rPr>
              <a:t>a(a + b)*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2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Language L </a:t>
            </a:r>
            <a:r>
              <a:rPr lang="en-US" dirty="0"/>
              <a:t>of strings of a’s and b’s ending with the string abb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Descriptive form:</a:t>
            </a:r>
          </a:p>
          <a:p>
            <a:pPr marL="0" indent="0">
              <a:buNone/>
            </a:pPr>
            <a:r>
              <a:rPr lang="en-US" dirty="0" smtClean="0"/>
              <a:t>L= {abb, aabb, babb, aaabb, ababb, …………..}</a:t>
            </a:r>
          </a:p>
          <a:p>
            <a:pPr marL="0" indent="0">
              <a:buNone/>
            </a:pPr>
            <a:r>
              <a:rPr lang="en-US" b="1" dirty="0" smtClean="0"/>
              <a:t>Regular Expression:</a:t>
            </a:r>
          </a:p>
          <a:p>
            <a:pPr marL="0" indent="0">
              <a:buNone/>
            </a:pPr>
            <a:r>
              <a:rPr lang="en-US" dirty="0" smtClean="0"/>
              <a:t>R.E(Σ)=(a+b)*abb.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Language L of strings </a:t>
            </a:r>
            <a:r>
              <a:rPr lang="en-US" dirty="0"/>
              <a:t>consisting of even number of 1’s including empty </a:t>
            </a:r>
            <a:r>
              <a:rPr lang="en-US" dirty="0" smtClean="0"/>
              <a:t>string.</a:t>
            </a:r>
          </a:p>
          <a:p>
            <a:pPr marL="0" indent="0">
              <a:buNone/>
            </a:pPr>
            <a:r>
              <a:rPr lang="en-US" b="1" dirty="0" smtClean="0"/>
              <a:t>Descriptive form: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</a:t>
            </a:r>
            <a:r>
              <a:rPr lang="en-US" dirty="0"/>
              <a:t>= </a:t>
            </a:r>
            <a:r>
              <a:rPr lang="en-US" dirty="0" smtClean="0"/>
              <a:t>{^, </a:t>
            </a:r>
            <a:r>
              <a:rPr lang="en-US" dirty="0"/>
              <a:t>11, 1111, 111111, </a:t>
            </a:r>
            <a:r>
              <a:rPr lang="en-US" dirty="0" smtClean="0"/>
              <a:t>……….}</a:t>
            </a:r>
          </a:p>
          <a:p>
            <a:pPr marL="0" indent="0">
              <a:buNone/>
            </a:pPr>
            <a:r>
              <a:rPr lang="en-US" b="1" dirty="0" smtClean="0"/>
              <a:t>Regular Expression:</a:t>
            </a:r>
          </a:p>
          <a:p>
            <a:pPr marL="0" indent="0">
              <a:buNone/>
            </a:pPr>
            <a:r>
              <a:rPr lang="en-US" dirty="0" smtClean="0"/>
              <a:t>R.E(Σ)=(11)*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of strings consisting of </a:t>
            </a:r>
            <a:r>
              <a:rPr lang="en-US" b="1" dirty="0"/>
              <a:t>even number of a’s followed by odd number of b’s</a:t>
            </a:r>
            <a:r>
              <a:rPr lang="en-US" dirty="0"/>
              <a:t> 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b="1" dirty="0" smtClean="0"/>
              <a:t>Descriptive form: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L = {b, </a:t>
            </a:r>
            <a:r>
              <a:rPr lang="en-US" dirty="0" err="1"/>
              <a:t>aab</a:t>
            </a:r>
            <a:r>
              <a:rPr lang="en-US" dirty="0"/>
              <a:t>, </a:t>
            </a:r>
            <a:r>
              <a:rPr lang="en-US" dirty="0" err="1"/>
              <a:t>aabbb</a:t>
            </a:r>
            <a:r>
              <a:rPr lang="en-US" dirty="0"/>
              <a:t>, </a:t>
            </a:r>
            <a:r>
              <a:rPr lang="en-US" dirty="0" err="1"/>
              <a:t>aabbbbb</a:t>
            </a:r>
            <a:r>
              <a:rPr lang="en-US" dirty="0"/>
              <a:t>, </a:t>
            </a:r>
            <a:r>
              <a:rPr lang="en-US" dirty="0" err="1"/>
              <a:t>aaaab</a:t>
            </a:r>
            <a:r>
              <a:rPr lang="en-US" dirty="0"/>
              <a:t>, </a:t>
            </a:r>
            <a:r>
              <a:rPr lang="en-US" dirty="0" err="1"/>
              <a:t>aaaabbb</a:t>
            </a:r>
            <a:r>
              <a:rPr lang="en-US" dirty="0"/>
              <a:t>, </a:t>
            </a:r>
            <a:r>
              <a:rPr lang="en-US" dirty="0" smtClean="0"/>
              <a:t>…………..}</a:t>
            </a:r>
          </a:p>
          <a:p>
            <a:pPr marL="0" indent="0">
              <a:buNone/>
            </a:pPr>
            <a:r>
              <a:rPr lang="en-US" b="1" dirty="0" smtClean="0"/>
              <a:t>Regular Expression:</a:t>
            </a:r>
          </a:p>
          <a:p>
            <a:pPr marL="0" indent="0">
              <a:buNone/>
            </a:pPr>
            <a:r>
              <a:rPr lang="en-US" dirty="0"/>
              <a:t>(aa)*(bb)*b</a:t>
            </a:r>
          </a:p>
        </p:txBody>
      </p:sp>
    </p:spTree>
    <p:extLst>
      <p:ext uri="{BB962C8B-B14F-4D97-AF65-F5344CB8AC3E}">
        <p14:creationId xmlns:p14="http://schemas.microsoft.com/office/powerpoint/2010/main" val="3271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regular expressions are equal </a:t>
            </a:r>
            <a:r>
              <a:rPr lang="en-US" dirty="0" smtClean="0"/>
              <a:t>if </a:t>
            </a:r>
            <a:r>
              <a:rPr lang="en-US" dirty="0"/>
              <a:t>they </a:t>
            </a:r>
            <a:r>
              <a:rPr lang="en-US" dirty="0" smtClean="0"/>
              <a:t>generate the same language.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Consider the following regular expressions</a:t>
            </a:r>
          </a:p>
          <a:p>
            <a:r>
              <a:rPr lang="pt-BR" dirty="0"/>
              <a:t>r1 = (a + b)* (aa + bb)</a:t>
            </a:r>
          </a:p>
          <a:p>
            <a:r>
              <a:rPr lang="pt-BR" dirty="0"/>
              <a:t>r2 = (a + b)*aa + ( a + b)*</a:t>
            </a:r>
            <a:r>
              <a:rPr lang="pt-BR" dirty="0" smtClean="0"/>
              <a:t>bb</a:t>
            </a:r>
          </a:p>
          <a:p>
            <a:pPr marL="0" indent="0">
              <a:buNone/>
            </a:pPr>
            <a:r>
              <a:rPr lang="en-US" dirty="0"/>
              <a:t>both regular expressions define the language of </a:t>
            </a:r>
            <a:r>
              <a:rPr lang="en-US" b="1" i="1" dirty="0"/>
              <a:t>strings ending in aa or bb.</a:t>
            </a:r>
          </a:p>
        </p:txBody>
      </p:sp>
    </p:spTree>
    <p:extLst>
      <p:ext uri="{BB962C8B-B14F-4D97-AF65-F5344CB8AC3E}">
        <p14:creationId xmlns:p14="http://schemas.microsoft.com/office/powerpoint/2010/main" val="17872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and </a:t>
            </a:r>
            <a:r>
              <a:rPr lang="en-US" dirty="0"/>
              <a:t>P</a:t>
            </a:r>
            <a:r>
              <a:rPr lang="en-US" dirty="0" smtClean="0"/>
              <a:t>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825624"/>
            <a:ext cx="11112500" cy="4930776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i="1" dirty="0"/>
              <a:t>identifier</a:t>
            </a:r>
            <a:r>
              <a:rPr lang="en-US" dirty="0"/>
              <a:t> in the C programming language is a </a:t>
            </a:r>
            <a:r>
              <a:rPr lang="en-US" b="1" i="1" dirty="0"/>
              <a:t>string of length 1 or more</a:t>
            </a:r>
            <a:r>
              <a:rPr lang="en-US" dirty="0"/>
              <a:t> </a:t>
            </a:r>
            <a:r>
              <a:rPr lang="en-US" dirty="0" smtClean="0"/>
              <a:t>that contains </a:t>
            </a:r>
            <a:r>
              <a:rPr lang="en-US" dirty="0"/>
              <a:t>only </a:t>
            </a:r>
            <a:r>
              <a:rPr lang="en-US" b="1" i="1" dirty="0"/>
              <a:t>letters, digits, and underscores (“ </a:t>
            </a:r>
            <a:r>
              <a:rPr lang="en-US" b="1" i="1" dirty="0" smtClean="0"/>
              <a:t>_”) </a:t>
            </a:r>
            <a:r>
              <a:rPr lang="en-US" dirty="0"/>
              <a:t>and does not begin with a digit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_</a:t>
            </a:r>
            <a:r>
              <a:rPr lang="en-US" dirty="0"/>
              <a:t>num123NUM </a:t>
            </a:r>
            <a:r>
              <a:rPr lang="en-US" dirty="0" smtClean="0"/>
              <a:t>_123;                   </a:t>
            </a:r>
            <a:r>
              <a:rPr lang="en-US" dirty="0" smtClean="0"/>
              <a:t>// where num is an identifier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i="1" dirty="0" smtClean="0"/>
              <a:t>l</a:t>
            </a:r>
            <a:r>
              <a:rPr lang="en-US" dirty="0" smtClean="0"/>
              <a:t> is R.E for </a:t>
            </a:r>
            <a:r>
              <a:rPr lang="en-US" dirty="0"/>
              <a:t>“</a:t>
            </a:r>
            <a:r>
              <a:rPr lang="en-US" b="1" i="1" dirty="0"/>
              <a:t>letter</a:t>
            </a:r>
            <a:r>
              <a:rPr lang="en-US" dirty="0"/>
              <a:t>,” either uppercase or lowercase</a:t>
            </a:r>
            <a:endParaRPr lang="en-US" dirty="0" smtClean="0"/>
          </a:p>
          <a:p>
            <a:pPr lvl="1"/>
            <a:r>
              <a:rPr lang="en-US" b="1" i="1" dirty="0" smtClean="0"/>
              <a:t>l=</a:t>
            </a:r>
            <a:r>
              <a:rPr lang="pl-PL" b="1" i="1" dirty="0" smtClean="0"/>
              <a:t>a </a:t>
            </a:r>
            <a:r>
              <a:rPr lang="pl-PL" b="1" i="1" dirty="0"/>
              <a:t>+ b + c + . . . + z + A + B + . . . + </a:t>
            </a:r>
            <a:r>
              <a:rPr lang="pl-PL" b="1" i="1" dirty="0" smtClean="0"/>
              <a:t>Z</a:t>
            </a:r>
            <a:endParaRPr lang="en-US" b="1" i="1" dirty="0" smtClean="0"/>
          </a:p>
          <a:p>
            <a:r>
              <a:rPr lang="en-US" b="1" i="1" dirty="0" smtClean="0"/>
              <a:t>d</a:t>
            </a:r>
            <a:r>
              <a:rPr lang="en-US" i="1" dirty="0" smtClean="0"/>
              <a:t> </a:t>
            </a:r>
            <a:r>
              <a:rPr lang="en-US" dirty="0" smtClean="0"/>
              <a:t>is R.E </a:t>
            </a:r>
            <a:r>
              <a:rPr lang="en-US" i="1" dirty="0" smtClean="0"/>
              <a:t> </a:t>
            </a:r>
            <a:r>
              <a:rPr lang="en-US" dirty="0"/>
              <a:t>for “</a:t>
            </a:r>
            <a:r>
              <a:rPr lang="en-US" b="1" i="1" dirty="0" smtClean="0"/>
              <a:t>digit</a:t>
            </a:r>
            <a:r>
              <a:rPr lang="en-US" dirty="0" smtClean="0"/>
              <a:t>”</a:t>
            </a:r>
          </a:p>
          <a:p>
            <a:pPr lvl="1"/>
            <a:r>
              <a:rPr lang="en-US" b="1" i="1" dirty="0" smtClean="0"/>
              <a:t>d=0 </a:t>
            </a:r>
            <a:r>
              <a:rPr lang="en-US" b="1" i="1" dirty="0"/>
              <a:t>+ 1 + 2 + ·· ·+</a:t>
            </a:r>
            <a:r>
              <a:rPr lang="en-US" b="1" i="1" dirty="0" smtClean="0"/>
              <a:t>9</a:t>
            </a:r>
          </a:p>
          <a:p>
            <a:r>
              <a:rPr lang="en-US" dirty="0" smtClean="0"/>
              <a:t>R.E for </a:t>
            </a:r>
            <a:r>
              <a:rPr lang="en-US" dirty="0"/>
              <a:t>the language </a:t>
            </a:r>
            <a:r>
              <a:rPr lang="en-US" dirty="0" smtClean="0"/>
              <a:t>of </a:t>
            </a:r>
            <a:r>
              <a:rPr lang="en-US" b="1" i="1" dirty="0" smtClean="0"/>
              <a:t>C </a:t>
            </a:r>
            <a:r>
              <a:rPr lang="en-US" b="1" i="1" dirty="0"/>
              <a:t>identifiers </a:t>
            </a:r>
            <a:r>
              <a:rPr lang="en-US" dirty="0" smtClean="0"/>
              <a:t>is</a:t>
            </a:r>
          </a:p>
          <a:p>
            <a:pPr lvl="1"/>
            <a:r>
              <a:rPr lang="en-US" b="1" i="1" dirty="0"/>
              <a:t>(l </a:t>
            </a:r>
            <a:r>
              <a:rPr lang="en-US" b="1" dirty="0" smtClean="0"/>
              <a:t>+_ </a:t>
            </a:r>
            <a:r>
              <a:rPr lang="en-US" b="1" i="1" dirty="0"/>
              <a:t>)(l </a:t>
            </a:r>
            <a:r>
              <a:rPr lang="en-US" b="1" dirty="0"/>
              <a:t>+ </a:t>
            </a:r>
            <a:r>
              <a:rPr lang="en-US" b="1" i="1" dirty="0"/>
              <a:t>d </a:t>
            </a:r>
            <a:r>
              <a:rPr lang="en-US" b="1" dirty="0" smtClean="0"/>
              <a:t>+_ </a:t>
            </a:r>
            <a:r>
              <a:rPr lang="en-US" b="1" i="1" dirty="0" smtClean="0"/>
              <a:t>)</a:t>
            </a:r>
            <a:r>
              <a:rPr lang="en-US" b="1" i="1" baseline="30000" dirty="0" smtClean="0"/>
              <a:t>*</a:t>
            </a:r>
            <a:endParaRPr lang="en-US" b="1" baseline="30000" dirty="0"/>
          </a:p>
        </p:txBody>
      </p:sp>
    </p:spTree>
    <p:extLst>
      <p:ext uri="{BB962C8B-B14F-4D97-AF65-F5344CB8AC3E}">
        <p14:creationId xmlns:p14="http://schemas.microsoft.com/office/powerpoint/2010/main" val="357181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anywhere you need to check </a:t>
            </a:r>
            <a:r>
              <a:rPr lang="en-US" b="1" i="1" dirty="0" smtClean="0"/>
              <a:t>if a string matches a certain pattern</a:t>
            </a:r>
            <a:r>
              <a:rPr lang="en-US" dirty="0" smtClean="0"/>
              <a:t> and maybe </a:t>
            </a:r>
            <a:r>
              <a:rPr lang="en-US" b="1" i="1" dirty="0" smtClean="0"/>
              <a:t>extract certain information</a:t>
            </a:r>
            <a:r>
              <a:rPr lang="en-US" dirty="0" smtClean="0"/>
              <a:t> from that pattern.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Useful for validating inputs.</a:t>
            </a:r>
          </a:p>
          <a:p>
            <a:r>
              <a:rPr lang="en-US" dirty="0"/>
              <a:t>Useful in compiler construction</a:t>
            </a:r>
          </a:p>
          <a:p>
            <a:pPr lvl="1"/>
            <a:r>
              <a:rPr lang="en-US" dirty="0"/>
              <a:t>If the program code doesn’t match the regular expression compiler knows that there is a syntax error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i="1" dirty="0"/>
              <a:t>identifier</a:t>
            </a:r>
            <a:r>
              <a:rPr lang="en-US" dirty="0"/>
              <a:t> in the C programming </a:t>
            </a:r>
            <a:r>
              <a:rPr lang="en-US" dirty="0" smtClean="0"/>
              <a:t>language  where length of identifier is exactly equal to 4.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R.E = </a:t>
            </a:r>
            <a:r>
              <a:rPr lang="en-US" b="1" i="1" dirty="0"/>
              <a:t>(l </a:t>
            </a:r>
            <a:r>
              <a:rPr lang="en-US" b="1" dirty="0"/>
              <a:t>+_ </a:t>
            </a:r>
            <a:r>
              <a:rPr lang="en-US" b="1" i="1" dirty="0"/>
              <a:t>)(l </a:t>
            </a:r>
            <a:r>
              <a:rPr lang="en-US" b="1" dirty="0"/>
              <a:t>+ </a:t>
            </a:r>
            <a:r>
              <a:rPr lang="en-US" b="1" i="1" dirty="0"/>
              <a:t>d </a:t>
            </a:r>
            <a:r>
              <a:rPr lang="en-US" b="1" dirty="0"/>
              <a:t>+_ </a:t>
            </a:r>
            <a:r>
              <a:rPr lang="en-US" b="1" i="1" dirty="0" smtClean="0"/>
              <a:t>)</a:t>
            </a:r>
            <a:r>
              <a:rPr lang="en-US" b="1" i="1" dirty="0"/>
              <a:t> (l </a:t>
            </a:r>
            <a:r>
              <a:rPr lang="en-US" b="1" dirty="0"/>
              <a:t>+ </a:t>
            </a:r>
            <a:r>
              <a:rPr lang="en-US" b="1" i="1" dirty="0"/>
              <a:t>d </a:t>
            </a:r>
            <a:r>
              <a:rPr lang="en-US" b="1" dirty="0"/>
              <a:t>+_ </a:t>
            </a:r>
            <a:r>
              <a:rPr lang="en-US" b="1" i="1" dirty="0" smtClean="0"/>
              <a:t>)</a:t>
            </a:r>
            <a:r>
              <a:rPr lang="en-US" b="1" i="1" dirty="0"/>
              <a:t> (l </a:t>
            </a:r>
            <a:r>
              <a:rPr lang="en-US" b="1" dirty="0"/>
              <a:t>+ </a:t>
            </a:r>
            <a:r>
              <a:rPr lang="en-US" b="1" i="1" dirty="0"/>
              <a:t>d </a:t>
            </a:r>
            <a:r>
              <a:rPr lang="en-US" b="1" dirty="0"/>
              <a:t>+_ </a:t>
            </a:r>
            <a:r>
              <a:rPr lang="en-US" b="1" i="1" dirty="0"/>
              <a:t>)</a:t>
            </a:r>
            <a:endParaRPr lang="en-US" b="1" baseline="300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97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 in c$$ programming language.</a:t>
            </a:r>
          </a:p>
          <a:p>
            <a:r>
              <a:rPr lang="en-US" dirty="0" smtClean="0"/>
              <a:t>Set of allowed data types= char, </a:t>
            </a:r>
            <a:r>
              <a:rPr lang="en-US" dirty="0" err="1" smtClean="0"/>
              <a:t>int</a:t>
            </a:r>
            <a:r>
              <a:rPr lang="en-US" dirty="0" smtClean="0"/>
              <a:t>, float</a:t>
            </a:r>
          </a:p>
          <a:p>
            <a:r>
              <a:rPr lang="en-US" dirty="0" smtClean="0"/>
              <a:t>Syntax for variable declaration</a:t>
            </a:r>
          </a:p>
          <a:p>
            <a:r>
              <a:rPr lang="en-US" dirty="0" err="1" smtClean="0"/>
              <a:t>Datatype</a:t>
            </a:r>
            <a:r>
              <a:rPr lang="en-US" dirty="0" smtClean="0"/>
              <a:t> identifier</a:t>
            </a:r>
            <a:r>
              <a:rPr lang="en-US" dirty="0" smtClean="0"/>
              <a:t>$;</a:t>
            </a:r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dirty="0" smtClean="0"/>
              <a:t> = char + </a:t>
            </a:r>
            <a:r>
              <a:rPr lang="en-US" dirty="0" err="1" smtClean="0"/>
              <a:t>int</a:t>
            </a:r>
            <a:r>
              <a:rPr lang="en-US" dirty="0" smtClean="0"/>
              <a:t> + float</a:t>
            </a:r>
          </a:p>
          <a:p>
            <a:r>
              <a:rPr lang="en-US" dirty="0" err="1" smtClean="0"/>
              <a:t>Sp</a:t>
            </a:r>
            <a:r>
              <a:rPr lang="en-US" dirty="0" smtClean="0"/>
              <a:t> = SPACE</a:t>
            </a:r>
          </a:p>
          <a:p>
            <a:pPr marL="228600" lvl="1">
              <a:spcBef>
                <a:spcPts val="1000"/>
              </a:spcBef>
            </a:pPr>
            <a:r>
              <a:rPr lang="en-US" dirty="0" err="1" smtClean="0"/>
              <a:t>i</a:t>
            </a:r>
            <a:r>
              <a:rPr lang="en-US" dirty="0" err="1"/>
              <a:t>D</a:t>
            </a:r>
            <a:r>
              <a:rPr lang="en-US" dirty="0" smtClean="0"/>
              <a:t> =</a:t>
            </a:r>
            <a:r>
              <a:rPr lang="en-US" b="1" i="1" dirty="0"/>
              <a:t>(l </a:t>
            </a:r>
            <a:r>
              <a:rPr lang="en-US" b="1" dirty="0"/>
              <a:t>+_ </a:t>
            </a:r>
            <a:r>
              <a:rPr lang="en-US" b="1" i="1" dirty="0"/>
              <a:t>)(l </a:t>
            </a:r>
            <a:r>
              <a:rPr lang="en-US" b="1" dirty="0"/>
              <a:t>+ </a:t>
            </a:r>
            <a:r>
              <a:rPr lang="en-US" b="1" i="1" dirty="0"/>
              <a:t>d </a:t>
            </a:r>
            <a:r>
              <a:rPr lang="en-US" b="1" dirty="0"/>
              <a:t>+_ </a:t>
            </a:r>
            <a:r>
              <a:rPr lang="en-US" b="1" i="1" dirty="0" smtClean="0"/>
              <a:t>)</a:t>
            </a:r>
            <a:r>
              <a:rPr lang="en-US" b="1" i="1" baseline="30000" dirty="0" smtClean="0"/>
              <a:t>*       </a:t>
            </a:r>
            <a:endParaRPr lang="en-US" b="1" baseline="30000" dirty="0"/>
          </a:p>
          <a:p>
            <a:r>
              <a:rPr lang="en-US" dirty="0" smtClean="0"/>
              <a:t>R.E(</a:t>
            </a:r>
            <a:r>
              <a:rPr lang="en-US" dirty="0" err="1" smtClean="0"/>
              <a:t>Var</a:t>
            </a:r>
            <a:r>
              <a:rPr lang="en-US" dirty="0" smtClean="0"/>
              <a:t> Declaration) = </a:t>
            </a:r>
            <a:r>
              <a:rPr lang="en-US" dirty="0" err="1" smtClean="0"/>
              <a:t>dT.sP.iD</a:t>
            </a:r>
            <a:r>
              <a:rPr lang="en-US" dirty="0" smtClean="0"/>
              <a:t>.$.;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var1$,var2$;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$,;</a:t>
            </a:r>
          </a:p>
          <a:p>
            <a:r>
              <a:rPr lang="en-US" dirty="0" err="1"/>
              <a:t>dT</a:t>
            </a:r>
            <a:r>
              <a:rPr lang="en-US" dirty="0"/>
              <a:t> = char + </a:t>
            </a:r>
            <a:r>
              <a:rPr lang="en-US" dirty="0" err="1"/>
              <a:t>int</a:t>
            </a:r>
            <a:r>
              <a:rPr lang="en-US" dirty="0"/>
              <a:t> + float</a:t>
            </a:r>
          </a:p>
          <a:p>
            <a:r>
              <a:rPr lang="en-US" dirty="0" err="1"/>
              <a:t>Sp</a:t>
            </a:r>
            <a:r>
              <a:rPr lang="en-US" dirty="0"/>
              <a:t> = SPACE</a:t>
            </a:r>
          </a:p>
          <a:p>
            <a:pPr marL="228600" lvl="1">
              <a:spcBef>
                <a:spcPts val="1000"/>
              </a:spcBef>
            </a:pPr>
            <a:r>
              <a:rPr lang="en-US" dirty="0" err="1"/>
              <a:t>iD</a:t>
            </a:r>
            <a:r>
              <a:rPr lang="en-US" dirty="0"/>
              <a:t> =</a:t>
            </a:r>
            <a:r>
              <a:rPr lang="en-US" b="1" i="1" dirty="0"/>
              <a:t>(l </a:t>
            </a:r>
            <a:r>
              <a:rPr lang="en-US" b="1" dirty="0"/>
              <a:t>+_ </a:t>
            </a:r>
            <a:r>
              <a:rPr lang="en-US" b="1" i="1" dirty="0"/>
              <a:t>)(l </a:t>
            </a:r>
            <a:r>
              <a:rPr lang="en-US" b="1" dirty="0"/>
              <a:t>+ </a:t>
            </a:r>
            <a:r>
              <a:rPr lang="en-US" b="1" i="1" dirty="0"/>
              <a:t>d </a:t>
            </a:r>
            <a:r>
              <a:rPr lang="en-US" b="1" dirty="0"/>
              <a:t>+_ </a:t>
            </a:r>
            <a:r>
              <a:rPr lang="en-US" b="1" i="1" dirty="0"/>
              <a:t>)</a:t>
            </a:r>
            <a:r>
              <a:rPr lang="en-US" b="1" i="1" baseline="30000" dirty="0"/>
              <a:t>*       </a:t>
            </a:r>
            <a:endParaRPr lang="en-US" b="1" baseline="30000" dirty="0"/>
          </a:p>
          <a:p>
            <a:r>
              <a:rPr lang="en-US" dirty="0" smtClean="0"/>
              <a:t>R.E= </a:t>
            </a:r>
            <a:r>
              <a:rPr lang="en-US" dirty="0" err="1" smtClean="0"/>
              <a:t>dT.Sp.iD</a:t>
            </a:r>
            <a:r>
              <a:rPr lang="en-US" dirty="0" smtClean="0"/>
              <a:t>$.(,ID$)*;</a:t>
            </a:r>
          </a:p>
          <a:p>
            <a:r>
              <a:rPr lang="en-US" dirty="0" err="1"/>
              <a:t>dT.Sp.iD</a:t>
            </a:r>
            <a:r>
              <a:rPr lang="en-US" dirty="0"/>
              <a:t>$.(,ID</a:t>
            </a:r>
            <a:r>
              <a:rPr lang="en-US" dirty="0" smtClean="0"/>
              <a:t>$)^1;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var1$, var2$;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Theory of Automata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B51FE2-D9FD-4B99-B374-9D9C4B198DB4}" type="slidenum">
              <a:rPr lang="en-US" altLang="en-US" sz="10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000">
              <a:latin typeface="Garamond" panose="02020404030301010803" pitchFamily="18" charset="0"/>
            </a:endParaRPr>
          </a:p>
        </p:txBody>
      </p:sp>
      <p:sp>
        <p:nvSpPr>
          <p:cNvPr id="614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Regular Expression</a:t>
            </a:r>
          </a:p>
        </p:txBody>
      </p:sp>
      <p:sp>
        <p:nvSpPr>
          <p:cNvPr id="16389" name="Content Placeholder 2"/>
          <p:cNvSpPr>
            <a:spLocks noGrp="1"/>
          </p:cNvSpPr>
          <p:nvPr>
            <p:ph idx="4294967295"/>
          </p:nvPr>
        </p:nvSpPr>
        <p:spPr>
          <a:xfrm>
            <a:off x="931492" y="1295399"/>
            <a:ext cx="9431708" cy="4960121"/>
          </a:xfrm>
        </p:spPr>
        <p:txBody>
          <a:bodyPr/>
          <a:lstStyle/>
          <a:p>
            <a:pPr algn="just" eaLnBrk="1" hangingPunct="1"/>
            <a:r>
              <a:rPr lang="en-US" altLang="en-US" sz="2200" dirty="0"/>
              <a:t>A regular expression (sometimes abbreviated to "regex") is a way for a computer user or programmer to express how a computer program should look for a specified pattern in </a:t>
            </a:r>
            <a:r>
              <a:rPr lang="en-US" altLang="en-US" sz="2200" b="1" i="1" dirty="0"/>
              <a:t>text</a:t>
            </a:r>
            <a:r>
              <a:rPr lang="en-US" altLang="en-US" sz="2200" dirty="0"/>
              <a:t> and then what the program is to do when each pattern match is found. </a:t>
            </a:r>
          </a:p>
          <a:p>
            <a:pPr algn="just" eaLnBrk="1" hangingPunct="1"/>
            <a:r>
              <a:rPr lang="en-US" altLang="en-US" sz="2000" dirty="0"/>
              <a:t>For example, a regular expression could tell a program to search for all text lines that contain the word "Windows 95" and then to print out each line in which a match is found or substitute another text sequence (for example, just "Windows") where any match occurs. </a:t>
            </a:r>
          </a:p>
          <a:p>
            <a:pPr algn="just" eaLnBrk="1" hangingPunct="1"/>
            <a:r>
              <a:rPr lang="en-US" altLang="en-US" sz="2000" dirty="0"/>
              <a:t>The best known tool for specifying and handling the incidence of regular expressions is </a:t>
            </a:r>
            <a:r>
              <a:rPr lang="en-US" altLang="en-US" sz="2000" b="1" i="1" dirty="0" smtClean="0"/>
              <a:t>grep</a:t>
            </a:r>
            <a:r>
              <a:rPr lang="en-US" altLang="en-US" sz="2000" dirty="0" smtClean="0"/>
              <a:t>, </a:t>
            </a:r>
            <a:r>
              <a:rPr lang="en-US" altLang="en-US" sz="2000" dirty="0"/>
              <a:t>a utility found in </a:t>
            </a:r>
            <a:r>
              <a:rPr lang="en-US" altLang="en-US" sz="2000" b="1" i="1" dirty="0"/>
              <a:t>Unix-based</a:t>
            </a:r>
            <a:r>
              <a:rPr lang="en-US" altLang="en-US" sz="2000" dirty="0"/>
              <a:t> operating systems and also offered as a separate utility program for Windows and other operating systems. </a:t>
            </a:r>
          </a:p>
        </p:txBody>
      </p:sp>
    </p:spTree>
    <p:extLst>
      <p:ext uri="{BB962C8B-B14F-4D97-AF65-F5344CB8AC3E}">
        <p14:creationId xmlns:p14="http://schemas.microsoft.com/office/powerpoint/2010/main" val="14495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825624"/>
            <a:ext cx="11103279" cy="5032375"/>
          </a:xfrm>
        </p:spPr>
        <p:txBody>
          <a:bodyPr/>
          <a:lstStyle/>
          <a:p>
            <a:r>
              <a:rPr lang="en-US" b="1" dirty="0" smtClean="0"/>
              <a:t>Union (+, U, | , v)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(a+b) means either a or b</a:t>
            </a:r>
          </a:p>
          <a:p>
            <a:r>
              <a:rPr lang="en-US" b="1" dirty="0" smtClean="0"/>
              <a:t>Concatenation (.)</a:t>
            </a:r>
          </a:p>
          <a:p>
            <a:pPr lvl="1"/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(ab) means both a and b</a:t>
            </a:r>
          </a:p>
          <a:p>
            <a:r>
              <a:rPr lang="en-US" b="1" dirty="0" smtClean="0"/>
              <a:t>Kleene Star (*)</a:t>
            </a:r>
          </a:p>
          <a:p>
            <a:r>
              <a:rPr lang="en-US" b="1" dirty="0" err="1" smtClean="0"/>
              <a:t>Kleene</a:t>
            </a:r>
            <a:r>
              <a:rPr lang="en-US" b="1" smtClean="0"/>
              <a:t> Plus (+)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88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97" y="-286229"/>
            <a:ext cx="10515600" cy="1325563"/>
          </a:xfrm>
        </p:spPr>
        <p:txBody>
          <a:bodyPr/>
          <a:lstStyle/>
          <a:p>
            <a:r>
              <a:rPr lang="en-US" dirty="0" smtClean="0"/>
              <a:t>Rules to Construct R.E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39" y="764088"/>
            <a:ext cx="11190962" cy="59749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Regular expression over a given alphabet </a:t>
            </a:r>
            <a:r>
              <a:rPr lang="el-GR" dirty="0" smtClean="0"/>
              <a:t>Σ</a:t>
            </a:r>
            <a:r>
              <a:rPr lang="en-US" dirty="0" smtClean="0"/>
              <a:t> is constructed using the following rules: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  <a:r>
              <a:rPr lang="en-US" dirty="0" smtClean="0"/>
              <a:t>^ </a:t>
            </a:r>
            <a:r>
              <a:rPr lang="en-US" dirty="0"/>
              <a:t>(the empty string) is a regular </a:t>
            </a:r>
            <a:r>
              <a:rPr lang="en-US" dirty="0" smtClean="0"/>
              <a:t>expression.</a:t>
            </a:r>
          </a:p>
          <a:p>
            <a:pPr lvl="1"/>
            <a:r>
              <a:rPr lang="en-US" dirty="0" smtClean="0"/>
              <a:t>L(^) = {^}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 smtClean="0">
                <a:cs typeface="Times New Roman" panose="02020603050405020304" pitchFamily="18" charset="0"/>
              </a:rPr>
              <a:t>ϕ</a:t>
            </a:r>
            <a:r>
              <a:rPr lang="en-US" dirty="0" smtClean="0"/>
              <a:t>(the </a:t>
            </a:r>
            <a:r>
              <a:rPr lang="en-US" dirty="0"/>
              <a:t>empty language) is a regular expression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L(</a:t>
            </a:r>
            <a:r>
              <a:rPr lang="el-GR" dirty="0" smtClean="0">
                <a:cs typeface="Times New Roman" panose="02020603050405020304" pitchFamily="18" charset="0"/>
              </a:rPr>
              <a:t>ϕ</a:t>
            </a:r>
            <a:r>
              <a:rPr lang="en-US" dirty="0" smtClean="0">
                <a:cs typeface="Times New Roman" panose="02020603050405020304" pitchFamily="18" charset="0"/>
              </a:rPr>
              <a:t>) ={ } OR {^}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symbol x in </a:t>
            </a:r>
            <a:r>
              <a:rPr lang="el-GR" dirty="0" smtClean="0"/>
              <a:t>Σ</a:t>
            </a:r>
            <a:r>
              <a:rPr lang="en-US" dirty="0" smtClean="0"/>
              <a:t> </a:t>
            </a:r>
            <a:r>
              <a:rPr lang="en-US" dirty="0"/>
              <a:t>is a regular expression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R1 and R2 are regular expressions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R1 + R2 (the union of two regular expressions) is a regular expression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L(R1+R2)=L(R1) U L(R2)</a:t>
            </a:r>
          </a:p>
          <a:p>
            <a:pPr lvl="1"/>
            <a:r>
              <a:rPr lang="en-US" dirty="0"/>
              <a:t>R1R2 (the concatenation of two regular expressions) is a regular expression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L(R1R2)=L(R1).L(R2)</a:t>
            </a:r>
          </a:p>
          <a:p>
            <a:pPr lvl="1"/>
            <a:r>
              <a:rPr lang="en-US" dirty="0"/>
              <a:t>R1* (the star of a regular expression) is a regular expression.</a:t>
            </a:r>
          </a:p>
        </p:txBody>
      </p:sp>
    </p:spTree>
    <p:extLst>
      <p:ext uri="{BB962C8B-B14F-4D97-AF65-F5344CB8AC3E}">
        <p14:creationId xmlns:p14="http://schemas.microsoft.com/office/powerpoint/2010/main" val="8653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of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kleene </a:t>
            </a:r>
            <a:r>
              <a:rPr lang="en-US" dirty="0"/>
              <a:t>&gt; concatenation &gt; </a:t>
            </a:r>
            <a:r>
              <a:rPr lang="en-US" dirty="0" smtClean="0"/>
              <a:t>union</a:t>
            </a:r>
          </a:p>
          <a:p>
            <a:pPr marL="0" indent="0">
              <a:buNone/>
            </a:pPr>
            <a:r>
              <a:rPr lang="en-US" dirty="0"/>
              <a:t>For example </a:t>
            </a:r>
            <a:endParaRPr lang="en-US" dirty="0" smtClean="0"/>
          </a:p>
          <a:p>
            <a:r>
              <a:rPr lang="en-US" dirty="0" smtClean="0"/>
              <a:t>The expression </a:t>
            </a:r>
            <a:r>
              <a:rPr lang="en-US" b="1" dirty="0" smtClean="0"/>
              <a:t>a </a:t>
            </a:r>
            <a:r>
              <a:rPr lang="en-US" b="1" dirty="0"/>
              <a:t>+ b*c </a:t>
            </a:r>
            <a:r>
              <a:rPr lang="en-US" dirty="0"/>
              <a:t>is </a:t>
            </a:r>
            <a:r>
              <a:rPr lang="en-US" dirty="0" smtClean="0"/>
              <a:t>grouped to </a:t>
            </a:r>
            <a:r>
              <a:rPr lang="en-US" b="1" dirty="0"/>
              <a:t>(a + ((b)*c</a:t>
            </a:r>
            <a:r>
              <a:rPr lang="en-US" b="1" dirty="0" smtClean="0"/>
              <a:t>)).</a:t>
            </a:r>
          </a:p>
          <a:p>
            <a:r>
              <a:rPr lang="en-US" dirty="0" smtClean="0"/>
              <a:t>The expression </a:t>
            </a:r>
            <a:r>
              <a:rPr lang="en-US" b="1" dirty="0" smtClean="0"/>
              <a:t>01*+1 </a:t>
            </a:r>
            <a:r>
              <a:rPr lang="en-US" dirty="0" smtClean="0"/>
              <a:t>is grouped to </a:t>
            </a:r>
            <a:r>
              <a:rPr lang="en-US" b="1" dirty="0" smtClean="0"/>
              <a:t>(0(1)*)+1 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79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Properties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Kleene Star (*) /Kleene Closure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5886" y="2505075"/>
            <a:ext cx="5571690" cy="4208876"/>
          </a:xfrm>
        </p:spPr>
        <p:txBody>
          <a:bodyPr/>
          <a:lstStyle/>
          <a:p>
            <a:r>
              <a:rPr lang="en-US" dirty="0" smtClean="0"/>
              <a:t>The Kleene Star indicates </a:t>
            </a:r>
            <a:r>
              <a:rPr lang="en-US" b="1" i="1" dirty="0" smtClean="0"/>
              <a:t>zero or more occurrence</a:t>
            </a:r>
            <a:r>
              <a:rPr lang="en-US" dirty="0" smtClean="0"/>
              <a:t> of preceding element.</a:t>
            </a:r>
          </a:p>
          <a:p>
            <a:r>
              <a:rPr lang="en-US" dirty="0" smtClean="0"/>
              <a:t>Represented by </a:t>
            </a:r>
            <a:r>
              <a:rPr lang="en-US" b="1" dirty="0" smtClean="0"/>
              <a:t>“*”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l-GR" dirty="0"/>
              <a:t>Σ={</a:t>
            </a:r>
            <a:r>
              <a:rPr lang="en-US" dirty="0" smtClean="0"/>
              <a:t>a} , define the language L1 of all strings including null.</a:t>
            </a:r>
          </a:p>
          <a:p>
            <a:pPr marL="0" indent="0">
              <a:buNone/>
            </a:pPr>
            <a:r>
              <a:rPr lang="en-US" b="1" dirty="0" smtClean="0"/>
              <a:t>L1={^, a, aa, aaa,…}</a:t>
            </a:r>
          </a:p>
          <a:p>
            <a:pPr marL="0" indent="0">
              <a:buNone/>
            </a:pPr>
            <a:r>
              <a:rPr lang="en-US" b="1" dirty="0" smtClean="0"/>
              <a:t>R.E(L1)= a</a:t>
            </a:r>
            <a:r>
              <a:rPr lang="en-US" b="1" baseline="30000" dirty="0" smtClean="0"/>
              <a:t>*</a:t>
            </a:r>
            <a:endParaRPr lang="en-US" baseline="30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Kleene Plus (+) / Positive Closure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352925"/>
          </a:xfrm>
        </p:spPr>
        <p:txBody>
          <a:bodyPr>
            <a:normAutofit/>
          </a:bodyPr>
          <a:lstStyle/>
          <a:p>
            <a:r>
              <a:rPr lang="en-US" dirty="0" smtClean="0"/>
              <a:t>The Kleene Plus indicates </a:t>
            </a:r>
            <a:r>
              <a:rPr lang="en-US" b="1" i="1" dirty="0" smtClean="0"/>
              <a:t>one or more occurrence</a:t>
            </a:r>
            <a:r>
              <a:rPr lang="en-US" dirty="0" smtClean="0"/>
              <a:t> of preceding element.</a:t>
            </a:r>
          </a:p>
          <a:p>
            <a:r>
              <a:rPr lang="en-US" dirty="0" smtClean="0"/>
              <a:t>Represented by </a:t>
            </a:r>
            <a:r>
              <a:rPr lang="en-US" b="1" dirty="0" smtClean="0"/>
              <a:t>“+”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l-GR" dirty="0" smtClean="0"/>
              <a:t>Σ={</a:t>
            </a:r>
            <a:r>
              <a:rPr lang="en-US" dirty="0" smtClean="0"/>
              <a:t>a} , define the language L2 of all strings excluding null.</a:t>
            </a:r>
          </a:p>
          <a:p>
            <a:pPr marL="0" indent="0">
              <a:buNone/>
            </a:pPr>
            <a:r>
              <a:rPr lang="en-US" b="1" dirty="0" smtClean="0"/>
              <a:t>L2={a, aa, aaa,…}</a:t>
            </a:r>
          </a:p>
          <a:p>
            <a:pPr marL="0" indent="0">
              <a:buNone/>
            </a:pPr>
            <a:r>
              <a:rPr lang="en-US" b="1" dirty="0" smtClean="0"/>
              <a:t>R.E(L2)= a</a:t>
            </a:r>
            <a:r>
              <a:rPr lang="en-US" b="1" baseline="30000" dirty="0" smtClean="0"/>
              <a:t>+</a:t>
            </a:r>
            <a:endParaRPr lang="en-US" baseline="30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*</a:t>
            </a:r>
          </a:p>
          <a:p>
            <a:r>
              <a:rPr lang="en-US" dirty="0" smtClean="0"/>
              <a:t>* = {0,1,2,3,….}</a:t>
            </a:r>
          </a:p>
          <a:p>
            <a:r>
              <a:rPr lang="en-US" dirty="0" smtClean="0"/>
              <a:t>a^0= ^</a:t>
            </a:r>
            <a:endParaRPr lang="en-US" dirty="0"/>
          </a:p>
          <a:p>
            <a:r>
              <a:rPr lang="en-US" dirty="0" smtClean="0"/>
              <a:t>a^2 =</a:t>
            </a:r>
            <a:r>
              <a:rPr lang="en-US" dirty="0" err="1" smtClean="0"/>
              <a:t>aa</a:t>
            </a:r>
            <a:endParaRPr lang="en-US" dirty="0" smtClean="0"/>
          </a:p>
          <a:p>
            <a:r>
              <a:rPr lang="en-US" dirty="0" smtClean="0"/>
              <a:t>a^3 =</a:t>
            </a:r>
            <a:r>
              <a:rPr lang="en-US" dirty="0" err="1" smtClean="0"/>
              <a:t>aaa</a:t>
            </a:r>
            <a:endParaRPr lang="en-US" dirty="0" smtClean="0"/>
          </a:p>
          <a:p>
            <a:r>
              <a:rPr lang="en-US" dirty="0" smtClean="0"/>
              <a:t>a* = { ^, a,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aaa,aaaa</a:t>
            </a:r>
            <a:r>
              <a:rPr lang="en-US" dirty="0" smtClean="0"/>
              <a:t>,… }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  <a:p>
            <a:r>
              <a:rPr lang="en-US" dirty="0" smtClean="0"/>
              <a:t>+ = {1,2,3,….}</a:t>
            </a:r>
            <a:endParaRPr lang="en-US" dirty="0"/>
          </a:p>
          <a:p>
            <a:r>
              <a:rPr lang="en-US" dirty="0" smtClean="0"/>
              <a:t>a^+ =</a:t>
            </a:r>
            <a:r>
              <a:rPr lang="en-US" dirty="0"/>
              <a:t>{ </a:t>
            </a:r>
            <a:r>
              <a:rPr lang="en-US" dirty="0" smtClean="0"/>
              <a:t>a</a:t>
            </a:r>
            <a:r>
              <a:rPr lang="en-US" dirty="0"/>
              <a:t>, </a:t>
            </a:r>
            <a:r>
              <a:rPr lang="en-US" dirty="0" err="1"/>
              <a:t>aa</a:t>
            </a:r>
            <a:r>
              <a:rPr lang="en-US" dirty="0"/>
              <a:t>, </a:t>
            </a:r>
            <a:r>
              <a:rPr lang="en-US" dirty="0" err="1"/>
              <a:t>aaa,aaaa</a:t>
            </a:r>
            <a:r>
              <a:rPr lang="en-US" dirty="0"/>
              <a:t>,…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11391</TotalTime>
  <Words>1744</Words>
  <Application>Microsoft Office PowerPoint</Application>
  <PresentationFormat>Widescreen</PresentationFormat>
  <Paragraphs>241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Garamond</vt:lpstr>
      <vt:lpstr>Times New Roman</vt:lpstr>
      <vt:lpstr>Office Theme</vt:lpstr>
      <vt:lpstr>Regular Expression</vt:lpstr>
      <vt:lpstr>Regular Expression /Pattern</vt:lpstr>
      <vt:lpstr>Application</vt:lpstr>
      <vt:lpstr>Regular Expression</vt:lpstr>
      <vt:lpstr>Regular Expression Operations</vt:lpstr>
      <vt:lpstr>Rules to Construct R.E</vt:lpstr>
      <vt:lpstr>Precedence of Operations</vt:lpstr>
      <vt:lpstr>Closure Properties</vt:lpstr>
      <vt:lpstr>PowerPoint Presentation</vt:lpstr>
      <vt:lpstr>Example</vt:lpstr>
      <vt:lpstr>Example</vt:lpstr>
      <vt:lpstr>Example</vt:lpstr>
      <vt:lpstr>Example</vt:lpstr>
      <vt:lpstr>PowerPoint Presentation</vt:lpstr>
      <vt:lpstr>PowerPoint Presentation</vt:lpstr>
      <vt:lpstr>PowerPoint Presentation</vt:lpstr>
      <vt:lpstr>Example</vt:lpstr>
      <vt:lpstr>Example</vt:lpstr>
      <vt:lpstr>Example</vt:lpstr>
      <vt:lpstr>PowerPoint Presentation</vt:lpstr>
      <vt:lpstr>Example</vt:lpstr>
      <vt:lpstr>Example</vt:lpstr>
      <vt:lpstr>Example</vt:lpstr>
      <vt:lpstr>Example</vt:lpstr>
      <vt:lpstr>Example</vt:lpstr>
      <vt:lpstr>Example</vt:lpstr>
      <vt:lpstr>PowerPoint Presentation</vt:lpstr>
      <vt:lpstr>Equivalent Regular Expressions</vt:lpstr>
      <vt:lpstr>Regular Expressions and Programming Languages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mubashir</dc:creator>
  <cp:lastModifiedBy>kazmi.shah110@gmail.com</cp:lastModifiedBy>
  <cp:revision>117</cp:revision>
  <dcterms:created xsi:type="dcterms:W3CDTF">2018-02-11T03:45:42Z</dcterms:created>
  <dcterms:modified xsi:type="dcterms:W3CDTF">2020-09-28T11:42:57Z</dcterms:modified>
</cp:coreProperties>
</file>