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10" r:id="rId4"/>
    <p:sldId id="276" r:id="rId5"/>
    <p:sldId id="289" r:id="rId6"/>
    <p:sldId id="258" r:id="rId7"/>
    <p:sldId id="288" r:id="rId8"/>
    <p:sldId id="278" r:id="rId9"/>
    <p:sldId id="286" r:id="rId10"/>
    <p:sldId id="279" r:id="rId11"/>
    <p:sldId id="260" r:id="rId12"/>
    <p:sldId id="261" r:id="rId13"/>
    <p:sldId id="262" r:id="rId14"/>
    <p:sldId id="316" r:id="rId15"/>
    <p:sldId id="312" r:id="rId16"/>
    <p:sldId id="313" r:id="rId17"/>
    <p:sldId id="266" r:id="rId18"/>
    <p:sldId id="267" r:id="rId19"/>
    <p:sldId id="268" r:id="rId20"/>
    <p:sldId id="270" r:id="rId21"/>
    <p:sldId id="269" r:id="rId22"/>
    <p:sldId id="317" r:id="rId23"/>
    <p:sldId id="271" r:id="rId24"/>
    <p:sldId id="273" r:id="rId25"/>
    <p:sldId id="274" r:id="rId26"/>
    <p:sldId id="275" r:id="rId27"/>
    <p:sldId id="281" r:id="rId28"/>
    <p:sldId id="319" r:id="rId29"/>
    <p:sldId id="315" r:id="rId30"/>
    <p:sldId id="318" r:id="rId31"/>
    <p:sldId id="314" r:id="rId32"/>
    <p:sldId id="283" r:id="rId33"/>
    <p:sldId id="284" r:id="rId34"/>
    <p:sldId id="285" r:id="rId35"/>
    <p:sldId id="287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4B99F-5060-40A4-A9BE-F37BCCCE826B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42F960-6669-4129-B7E5-FBA76CDB38D8}">
      <dgm:prSet phldrT="[Text]"/>
      <dgm:spPr/>
      <dgm:t>
        <a:bodyPr/>
        <a:lstStyle/>
        <a:p>
          <a:r>
            <a:rPr lang="en-US" dirty="0" smtClean="0"/>
            <a:t>Finite Automata</a:t>
          </a:r>
          <a:endParaRPr lang="en-US" dirty="0"/>
        </a:p>
      </dgm:t>
    </dgm:pt>
    <dgm:pt modelId="{57F4DF91-047A-4107-9B4C-253278BD6C91}" type="parTrans" cxnId="{F5D87710-367A-49C0-B929-7FA42900C929}">
      <dgm:prSet/>
      <dgm:spPr/>
      <dgm:t>
        <a:bodyPr/>
        <a:lstStyle/>
        <a:p>
          <a:endParaRPr lang="en-US"/>
        </a:p>
      </dgm:t>
    </dgm:pt>
    <dgm:pt modelId="{E4D2A120-815C-430F-8798-556426C2133F}" type="sibTrans" cxnId="{F5D87710-367A-49C0-B929-7FA42900C929}">
      <dgm:prSet/>
      <dgm:spPr/>
      <dgm:t>
        <a:bodyPr/>
        <a:lstStyle/>
        <a:p>
          <a:endParaRPr lang="en-US"/>
        </a:p>
      </dgm:t>
    </dgm:pt>
    <dgm:pt modelId="{1AA988F8-F8DB-4101-8168-3DF389751F25}">
      <dgm:prSet phldrT="[Text]"/>
      <dgm:spPr/>
      <dgm:t>
        <a:bodyPr/>
        <a:lstStyle/>
        <a:p>
          <a:r>
            <a:rPr lang="en-US" dirty="0" smtClean="0"/>
            <a:t>Automata without output</a:t>
          </a:r>
          <a:endParaRPr lang="en-US" dirty="0"/>
        </a:p>
      </dgm:t>
    </dgm:pt>
    <dgm:pt modelId="{D5CDB3D8-AA06-4116-AE63-93A16CA7A6B0}" type="parTrans" cxnId="{A9367FB0-B69C-4B27-8BAE-11D554E5941E}">
      <dgm:prSet/>
      <dgm:spPr/>
      <dgm:t>
        <a:bodyPr/>
        <a:lstStyle/>
        <a:p>
          <a:endParaRPr lang="en-US"/>
        </a:p>
      </dgm:t>
    </dgm:pt>
    <dgm:pt modelId="{0BB1EA54-712B-4230-AD86-B7A2E80B9E9D}" type="sibTrans" cxnId="{A9367FB0-B69C-4B27-8BAE-11D554E5941E}">
      <dgm:prSet/>
      <dgm:spPr/>
      <dgm:t>
        <a:bodyPr/>
        <a:lstStyle/>
        <a:p>
          <a:endParaRPr lang="en-US"/>
        </a:p>
      </dgm:t>
    </dgm:pt>
    <dgm:pt modelId="{14611FD1-290B-442B-904B-B6B3A370D393}">
      <dgm:prSet phldrT="[Text]"/>
      <dgm:spPr/>
      <dgm:t>
        <a:bodyPr/>
        <a:lstStyle/>
        <a:p>
          <a:r>
            <a:rPr lang="en-US" dirty="0" smtClean="0"/>
            <a:t>Automata with output</a:t>
          </a:r>
          <a:endParaRPr lang="en-US" dirty="0"/>
        </a:p>
      </dgm:t>
    </dgm:pt>
    <dgm:pt modelId="{5F8FB348-6120-489D-B9EB-B28D15FA607D}" type="parTrans" cxnId="{1CF2D999-6544-42CC-993B-01D4C3612156}">
      <dgm:prSet/>
      <dgm:spPr/>
      <dgm:t>
        <a:bodyPr/>
        <a:lstStyle/>
        <a:p>
          <a:endParaRPr lang="en-US"/>
        </a:p>
      </dgm:t>
    </dgm:pt>
    <dgm:pt modelId="{2B2616A5-C1CB-446E-AF75-096CF0526A21}" type="sibTrans" cxnId="{1CF2D999-6544-42CC-993B-01D4C3612156}">
      <dgm:prSet/>
      <dgm:spPr/>
      <dgm:t>
        <a:bodyPr/>
        <a:lstStyle/>
        <a:p>
          <a:endParaRPr lang="en-US"/>
        </a:p>
      </dgm:t>
    </dgm:pt>
    <dgm:pt modelId="{BC7BCA24-81A5-41AB-9667-BE979F637BA2}">
      <dgm:prSet/>
      <dgm:spPr/>
      <dgm:t>
        <a:bodyPr/>
        <a:lstStyle/>
        <a:p>
          <a:r>
            <a:rPr lang="en-US" dirty="0" smtClean="0"/>
            <a:t>Non deterministic Finite Automata</a:t>
          </a:r>
          <a:endParaRPr lang="en-US" dirty="0"/>
        </a:p>
      </dgm:t>
    </dgm:pt>
    <dgm:pt modelId="{D087A76E-5029-435F-B580-6CB52B3CEA22}" type="parTrans" cxnId="{0E0F6B0E-9602-4B4C-B970-127C981ADE2C}">
      <dgm:prSet/>
      <dgm:spPr/>
    </dgm:pt>
    <dgm:pt modelId="{3E545CB7-C2EB-493B-96BB-44B69B6CD4FB}" type="sibTrans" cxnId="{0E0F6B0E-9602-4B4C-B970-127C981ADE2C}">
      <dgm:prSet/>
      <dgm:spPr/>
    </dgm:pt>
    <dgm:pt modelId="{2DA51694-7F0E-4C1C-B977-2E3259F78236}">
      <dgm:prSet/>
      <dgm:spPr/>
      <dgm:t>
        <a:bodyPr/>
        <a:lstStyle/>
        <a:p>
          <a:r>
            <a:rPr lang="en-US" dirty="0" smtClean="0"/>
            <a:t>Deterministic Finite Automata</a:t>
          </a:r>
          <a:endParaRPr lang="en-US" dirty="0"/>
        </a:p>
      </dgm:t>
    </dgm:pt>
    <dgm:pt modelId="{0C6F8F7E-4E70-41F4-B755-CA01A555DFF4}" type="parTrans" cxnId="{3BC85033-19C2-4C53-8AB2-4E71422769DD}">
      <dgm:prSet/>
      <dgm:spPr/>
    </dgm:pt>
    <dgm:pt modelId="{37EFB00A-8D20-4F77-B893-1E7119D2DFD2}" type="sibTrans" cxnId="{3BC85033-19C2-4C53-8AB2-4E71422769DD}">
      <dgm:prSet/>
      <dgm:spPr/>
    </dgm:pt>
    <dgm:pt modelId="{70FF8171-6CA0-427D-889C-9E02E70E6912}">
      <dgm:prSet/>
      <dgm:spPr/>
      <dgm:t>
        <a:bodyPr/>
        <a:lstStyle/>
        <a:p>
          <a:r>
            <a:rPr lang="en-US" dirty="0" smtClean="0"/>
            <a:t>Mealy Machine</a:t>
          </a:r>
          <a:endParaRPr lang="en-US" dirty="0"/>
        </a:p>
      </dgm:t>
    </dgm:pt>
    <dgm:pt modelId="{897171C2-B30B-45C0-ADE1-4813C43EE3C5}" type="parTrans" cxnId="{704CD7C0-5156-4849-9F59-AA2B7A583480}">
      <dgm:prSet/>
      <dgm:spPr/>
    </dgm:pt>
    <dgm:pt modelId="{374EFDDC-A50A-4265-910F-5F8A65CF1F9C}" type="sibTrans" cxnId="{704CD7C0-5156-4849-9F59-AA2B7A583480}">
      <dgm:prSet/>
      <dgm:spPr/>
    </dgm:pt>
    <dgm:pt modelId="{F0805630-6CAF-4E1E-B083-6BD522804AEA}">
      <dgm:prSet/>
      <dgm:spPr/>
      <dgm:t>
        <a:bodyPr/>
        <a:lstStyle/>
        <a:p>
          <a:r>
            <a:rPr lang="en-US" dirty="0" smtClean="0"/>
            <a:t>Moore Machine</a:t>
          </a:r>
          <a:endParaRPr lang="en-US" dirty="0"/>
        </a:p>
      </dgm:t>
    </dgm:pt>
    <dgm:pt modelId="{70FBBAF8-BF74-42BD-BB7A-A6FB05567BD7}" type="parTrans" cxnId="{484449BF-20F0-4CFF-A85A-90FB50C739CB}">
      <dgm:prSet/>
      <dgm:spPr/>
    </dgm:pt>
    <dgm:pt modelId="{39907F33-4BE4-402E-8B9F-7F9775E92482}" type="sibTrans" cxnId="{484449BF-20F0-4CFF-A85A-90FB50C739CB}">
      <dgm:prSet/>
      <dgm:spPr/>
    </dgm:pt>
    <dgm:pt modelId="{8590A523-3B8B-431F-8FE5-BE6DAB16633F}" type="pres">
      <dgm:prSet presAssocID="{B204B99F-5060-40A4-A9BE-F37BCCCE82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DF62E59-80CA-4C7B-A744-C882441B394D}" type="pres">
      <dgm:prSet presAssocID="{F542F960-6669-4129-B7E5-FBA76CDB38D8}" presName="hierRoot1" presStyleCnt="0">
        <dgm:presLayoutVars>
          <dgm:hierBranch val="init"/>
        </dgm:presLayoutVars>
      </dgm:prSet>
      <dgm:spPr/>
    </dgm:pt>
    <dgm:pt modelId="{3A793A8E-8149-453F-A175-EA292B51C9F9}" type="pres">
      <dgm:prSet presAssocID="{F542F960-6669-4129-B7E5-FBA76CDB38D8}" presName="rootComposite1" presStyleCnt="0"/>
      <dgm:spPr/>
    </dgm:pt>
    <dgm:pt modelId="{86276D76-0E69-43B7-8DA1-77EDF98CC8E3}" type="pres">
      <dgm:prSet presAssocID="{F542F960-6669-4129-B7E5-FBA76CDB38D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5D08B3-1DE9-4225-98CA-98F8F2BE3536}" type="pres">
      <dgm:prSet presAssocID="{F542F960-6669-4129-B7E5-FBA76CDB38D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30D0A1-1076-41F7-A07B-BA4C7E663FC8}" type="pres">
      <dgm:prSet presAssocID="{F542F960-6669-4129-B7E5-FBA76CDB38D8}" presName="hierChild2" presStyleCnt="0"/>
      <dgm:spPr/>
    </dgm:pt>
    <dgm:pt modelId="{A385B047-9CE2-4116-A957-1F1885070971}" type="pres">
      <dgm:prSet presAssocID="{D5CDB3D8-AA06-4116-AE63-93A16CA7A6B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918F3C8-D542-4BF2-9ABC-B16B1AF5C29F}" type="pres">
      <dgm:prSet presAssocID="{1AA988F8-F8DB-4101-8168-3DF389751F25}" presName="hierRoot2" presStyleCnt="0">
        <dgm:presLayoutVars>
          <dgm:hierBranch val="init"/>
        </dgm:presLayoutVars>
      </dgm:prSet>
      <dgm:spPr/>
    </dgm:pt>
    <dgm:pt modelId="{C8331F50-A6F8-41F9-A85E-85C3B6A43748}" type="pres">
      <dgm:prSet presAssocID="{1AA988F8-F8DB-4101-8168-3DF389751F25}" presName="rootComposite" presStyleCnt="0"/>
      <dgm:spPr/>
    </dgm:pt>
    <dgm:pt modelId="{C1A9325B-C583-4EA8-BEF5-7B8C165D1D53}" type="pres">
      <dgm:prSet presAssocID="{1AA988F8-F8DB-4101-8168-3DF389751F2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AAA68-22C2-4851-BFFB-92DA5F967D31}" type="pres">
      <dgm:prSet presAssocID="{1AA988F8-F8DB-4101-8168-3DF389751F25}" presName="rootConnector" presStyleLbl="node2" presStyleIdx="0" presStyleCnt="2"/>
      <dgm:spPr/>
      <dgm:t>
        <a:bodyPr/>
        <a:lstStyle/>
        <a:p>
          <a:endParaRPr lang="en-US"/>
        </a:p>
      </dgm:t>
    </dgm:pt>
    <dgm:pt modelId="{E6A4A238-9E26-458D-88A3-2BD0E7C53C94}" type="pres">
      <dgm:prSet presAssocID="{1AA988F8-F8DB-4101-8168-3DF389751F25}" presName="hierChild4" presStyleCnt="0"/>
      <dgm:spPr/>
    </dgm:pt>
    <dgm:pt modelId="{BF691F58-4C48-468C-9D2C-C18FBE620214}" type="pres">
      <dgm:prSet presAssocID="{D087A76E-5029-435F-B580-6CB52B3CEA22}" presName="Name37" presStyleLbl="parChTrans1D3" presStyleIdx="0" presStyleCnt="4"/>
      <dgm:spPr/>
    </dgm:pt>
    <dgm:pt modelId="{0C21C8EB-C72C-4D80-B257-D13A2858BC3A}" type="pres">
      <dgm:prSet presAssocID="{BC7BCA24-81A5-41AB-9667-BE979F637BA2}" presName="hierRoot2" presStyleCnt="0">
        <dgm:presLayoutVars>
          <dgm:hierBranch val="init"/>
        </dgm:presLayoutVars>
      </dgm:prSet>
      <dgm:spPr/>
    </dgm:pt>
    <dgm:pt modelId="{766077E3-140A-437F-A295-622F02EC246F}" type="pres">
      <dgm:prSet presAssocID="{BC7BCA24-81A5-41AB-9667-BE979F637BA2}" presName="rootComposite" presStyleCnt="0"/>
      <dgm:spPr/>
    </dgm:pt>
    <dgm:pt modelId="{033AB9F0-275A-4BF2-9F2C-9CF51B9ECA66}" type="pres">
      <dgm:prSet presAssocID="{BC7BCA24-81A5-41AB-9667-BE979F637BA2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32A68D-1974-47E2-AE55-9F472CE5ADC4}" type="pres">
      <dgm:prSet presAssocID="{BC7BCA24-81A5-41AB-9667-BE979F637BA2}" presName="rootConnector" presStyleLbl="node3" presStyleIdx="0" presStyleCnt="4"/>
      <dgm:spPr/>
      <dgm:t>
        <a:bodyPr/>
        <a:lstStyle/>
        <a:p>
          <a:endParaRPr lang="en-US"/>
        </a:p>
      </dgm:t>
    </dgm:pt>
    <dgm:pt modelId="{BFC9B4D3-F9D4-47AF-BECE-502056F042DD}" type="pres">
      <dgm:prSet presAssocID="{BC7BCA24-81A5-41AB-9667-BE979F637BA2}" presName="hierChild4" presStyleCnt="0"/>
      <dgm:spPr/>
    </dgm:pt>
    <dgm:pt modelId="{68B8734F-26F5-4AA6-A728-F467CDFB2CCF}" type="pres">
      <dgm:prSet presAssocID="{BC7BCA24-81A5-41AB-9667-BE979F637BA2}" presName="hierChild5" presStyleCnt="0"/>
      <dgm:spPr/>
    </dgm:pt>
    <dgm:pt modelId="{BF55FF92-B217-4A63-A757-8025C3EA2DEF}" type="pres">
      <dgm:prSet presAssocID="{0C6F8F7E-4E70-41F4-B755-CA01A555DFF4}" presName="Name37" presStyleLbl="parChTrans1D3" presStyleIdx="1" presStyleCnt="4"/>
      <dgm:spPr/>
    </dgm:pt>
    <dgm:pt modelId="{283FE12F-B26C-40A0-B5F0-48C8DCA16F21}" type="pres">
      <dgm:prSet presAssocID="{2DA51694-7F0E-4C1C-B977-2E3259F78236}" presName="hierRoot2" presStyleCnt="0">
        <dgm:presLayoutVars>
          <dgm:hierBranch val="init"/>
        </dgm:presLayoutVars>
      </dgm:prSet>
      <dgm:spPr/>
    </dgm:pt>
    <dgm:pt modelId="{59D78CF3-19B5-4D68-80B9-D8BA54355308}" type="pres">
      <dgm:prSet presAssocID="{2DA51694-7F0E-4C1C-B977-2E3259F78236}" presName="rootComposite" presStyleCnt="0"/>
      <dgm:spPr/>
    </dgm:pt>
    <dgm:pt modelId="{294ED75D-F06F-46FF-AB0C-5ED5A9985204}" type="pres">
      <dgm:prSet presAssocID="{2DA51694-7F0E-4C1C-B977-2E3259F78236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19A1E1-DE8B-4837-B72A-2BC505F7F302}" type="pres">
      <dgm:prSet presAssocID="{2DA51694-7F0E-4C1C-B977-2E3259F78236}" presName="rootConnector" presStyleLbl="node3" presStyleIdx="1" presStyleCnt="4"/>
      <dgm:spPr/>
      <dgm:t>
        <a:bodyPr/>
        <a:lstStyle/>
        <a:p>
          <a:endParaRPr lang="en-US"/>
        </a:p>
      </dgm:t>
    </dgm:pt>
    <dgm:pt modelId="{9E42D3E4-8208-4666-9D85-8A962B93C7AD}" type="pres">
      <dgm:prSet presAssocID="{2DA51694-7F0E-4C1C-B977-2E3259F78236}" presName="hierChild4" presStyleCnt="0"/>
      <dgm:spPr/>
    </dgm:pt>
    <dgm:pt modelId="{75273606-6912-42C9-9875-742B91FDFA38}" type="pres">
      <dgm:prSet presAssocID="{2DA51694-7F0E-4C1C-B977-2E3259F78236}" presName="hierChild5" presStyleCnt="0"/>
      <dgm:spPr/>
    </dgm:pt>
    <dgm:pt modelId="{52CE5950-E1D6-4AB0-BA4C-9538AE0A7099}" type="pres">
      <dgm:prSet presAssocID="{1AA988F8-F8DB-4101-8168-3DF389751F25}" presName="hierChild5" presStyleCnt="0"/>
      <dgm:spPr/>
    </dgm:pt>
    <dgm:pt modelId="{4E0A825B-C379-4D03-9E0C-D6CD711C3A05}" type="pres">
      <dgm:prSet presAssocID="{5F8FB348-6120-489D-B9EB-B28D15FA607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C72A56B-B267-43AF-969E-00581D107FF3}" type="pres">
      <dgm:prSet presAssocID="{14611FD1-290B-442B-904B-B6B3A370D393}" presName="hierRoot2" presStyleCnt="0">
        <dgm:presLayoutVars>
          <dgm:hierBranch val="init"/>
        </dgm:presLayoutVars>
      </dgm:prSet>
      <dgm:spPr/>
    </dgm:pt>
    <dgm:pt modelId="{50B98440-203A-4011-9248-E1B75706086E}" type="pres">
      <dgm:prSet presAssocID="{14611FD1-290B-442B-904B-B6B3A370D393}" presName="rootComposite" presStyleCnt="0"/>
      <dgm:spPr/>
    </dgm:pt>
    <dgm:pt modelId="{7B41AFDC-3707-4F41-855E-A18156FEB12D}" type="pres">
      <dgm:prSet presAssocID="{14611FD1-290B-442B-904B-B6B3A370D39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AE804-F0F3-4704-8F5B-7A85B3E9916C}" type="pres">
      <dgm:prSet presAssocID="{14611FD1-290B-442B-904B-B6B3A370D393}" presName="rootConnector" presStyleLbl="node2" presStyleIdx="1" presStyleCnt="2"/>
      <dgm:spPr/>
      <dgm:t>
        <a:bodyPr/>
        <a:lstStyle/>
        <a:p>
          <a:endParaRPr lang="en-US"/>
        </a:p>
      </dgm:t>
    </dgm:pt>
    <dgm:pt modelId="{2F71EDF4-96CE-416A-AE89-3ED942E834A0}" type="pres">
      <dgm:prSet presAssocID="{14611FD1-290B-442B-904B-B6B3A370D393}" presName="hierChild4" presStyleCnt="0"/>
      <dgm:spPr/>
    </dgm:pt>
    <dgm:pt modelId="{13708323-B9BF-4DBB-B0C4-E6D7D2BD7C0D}" type="pres">
      <dgm:prSet presAssocID="{897171C2-B30B-45C0-ADE1-4813C43EE3C5}" presName="Name37" presStyleLbl="parChTrans1D3" presStyleIdx="2" presStyleCnt="4"/>
      <dgm:spPr/>
    </dgm:pt>
    <dgm:pt modelId="{4E8A0432-8706-499B-9BDE-E166E131FCD4}" type="pres">
      <dgm:prSet presAssocID="{70FF8171-6CA0-427D-889C-9E02E70E6912}" presName="hierRoot2" presStyleCnt="0">
        <dgm:presLayoutVars>
          <dgm:hierBranch val="init"/>
        </dgm:presLayoutVars>
      </dgm:prSet>
      <dgm:spPr/>
    </dgm:pt>
    <dgm:pt modelId="{E3EEDD69-10E4-4FBB-8F03-5B78F5F5D75A}" type="pres">
      <dgm:prSet presAssocID="{70FF8171-6CA0-427D-889C-9E02E70E6912}" presName="rootComposite" presStyleCnt="0"/>
      <dgm:spPr/>
    </dgm:pt>
    <dgm:pt modelId="{DF1A52BF-4E31-4B26-AFD8-55FF1BDDEF79}" type="pres">
      <dgm:prSet presAssocID="{70FF8171-6CA0-427D-889C-9E02E70E6912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205E39-CE26-432E-8AF9-E9592F0C7B6C}" type="pres">
      <dgm:prSet presAssocID="{70FF8171-6CA0-427D-889C-9E02E70E6912}" presName="rootConnector" presStyleLbl="node3" presStyleIdx="2" presStyleCnt="4"/>
      <dgm:spPr/>
      <dgm:t>
        <a:bodyPr/>
        <a:lstStyle/>
        <a:p>
          <a:endParaRPr lang="en-US"/>
        </a:p>
      </dgm:t>
    </dgm:pt>
    <dgm:pt modelId="{DA58325F-5D2F-441E-92B9-1C61EB8DFAF8}" type="pres">
      <dgm:prSet presAssocID="{70FF8171-6CA0-427D-889C-9E02E70E6912}" presName="hierChild4" presStyleCnt="0"/>
      <dgm:spPr/>
    </dgm:pt>
    <dgm:pt modelId="{1ABC4900-ADA5-4781-80E2-336C2FC216D5}" type="pres">
      <dgm:prSet presAssocID="{70FF8171-6CA0-427D-889C-9E02E70E6912}" presName="hierChild5" presStyleCnt="0"/>
      <dgm:spPr/>
    </dgm:pt>
    <dgm:pt modelId="{597F1A23-2E05-4267-A712-A69458249DFD}" type="pres">
      <dgm:prSet presAssocID="{70FBBAF8-BF74-42BD-BB7A-A6FB05567BD7}" presName="Name37" presStyleLbl="parChTrans1D3" presStyleIdx="3" presStyleCnt="4"/>
      <dgm:spPr/>
    </dgm:pt>
    <dgm:pt modelId="{1F4258D6-611E-428D-A4E6-FE2BCABE3FD0}" type="pres">
      <dgm:prSet presAssocID="{F0805630-6CAF-4E1E-B083-6BD522804AEA}" presName="hierRoot2" presStyleCnt="0">
        <dgm:presLayoutVars>
          <dgm:hierBranch val="init"/>
        </dgm:presLayoutVars>
      </dgm:prSet>
      <dgm:spPr/>
    </dgm:pt>
    <dgm:pt modelId="{96CE2E20-D7AB-46F9-A382-BD4124782F8E}" type="pres">
      <dgm:prSet presAssocID="{F0805630-6CAF-4E1E-B083-6BD522804AEA}" presName="rootComposite" presStyleCnt="0"/>
      <dgm:spPr/>
    </dgm:pt>
    <dgm:pt modelId="{FAD474AA-E6B7-4620-AA38-47B229C9DC73}" type="pres">
      <dgm:prSet presAssocID="{F0805630-6CAF-4E1E-B083-6BD522804AEA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B86A90-141A-4694-996A-E7D16572C2FF}" type="pres">
      <dgm:prSet presAssocID="{F0805630-6CAF-4E1E-B083-6BD522804AEA}" presName="rootConnector" presStyleLbl="node3" presStyleIdx="3" presStyleCnt="4"/>
      <dgm:spPr/>
      <dgm:t>
        <a:bodyPr/>
        <a:lstStyle/>
        <a:p>
          <a:endParaRPr lang="en-US"/>
        </a:p>
      </dgm:t>
    </dgm:pt>
    <dgm:pt modelId="{E9D38169-19CE-426D-8A9F-259AE99C7515}" type="pres">
      <dgm:prSet presAssocID="{F0805630-6CAF-4E1E-B083-6BD522804AEA}" presName="hierChild4" presStyleCnt="0"/>
      <dgm:spPr/>
    </dgm:pt>
    <dgm:pt modelId="{2A4EBA46-0358-45D9-B2FE-A28C95063B84}" type="pres">
      <dgm:prSet presAssocID="{F0805630-6CAF-4E1E-B083-6BD522804AEA}" presName="hierChild5" presStyleCnt="0"/>
      <dgm:spPr/>
    </dgm:pt>
    <dgm:pt modelId="{C0C7C04F-2E4F-448D-998E-871479D6A781}" type="pres">
      <dgm:prSet presAssocID="{14611FD1-290B-442B-904B-B6B3A370D393}" presName="hierChild5" presStyleCnt="0"/>
      <dgm:spPr/>
    </dgm:pt>
    <dgm:pt modelId="{5D2DF0B7-3E2D-401F-8D73-BE7FF1840481}" type="pres">
      <dgm:prSet presAssocID="{F542F960-6669-4129-B7E5-FBA76CDB38D8}" presName="hierChild3" presStyleCnt="0"/>
      <dgm:spPr/>
    </dgm:pt>
  </dgm:ptLst>
  <dgm:cxnLst>
    <dgm:cxn modelId="{9CBC66FF-D233-4F1A-90D2-641290FDA19F}" type="presOf" srcId="{D5CDB3D8-AA06-4116-AE63-93A16CA7A6B0}" destId="{A385B047-9CE2-4116-A957-1F1885070971}" srcOrd="0" destOrd="0" presId="urn:microsoft.com/office/officeart/2005/8/layout/orgChart1"/>
    <dgm:cxn modelId="{7D7DE301-3018-49EB-87BF-CA1596560FCB}" type="presOf" srcId="{BC7BCA24-81A5-41AB-9667-BE979F637BA2}" destId="{BE32A68D-1974-47E2-AE55-9F472CE5ADC4}" srcOrd="1" destOrd="0" presId="urn:microsoft.com/office/officeart/2005/8/layout/orgChart1"/>
    <dgm:cxn modelId="{0E0F6B0E-9602-4B4C-B970-127C981ADE2C}" srcId="{1AA988F8-F8DB-4101-8168-3DF389751F25}" destId="{BC7BCA24-81A5-41AB-9667-BE979F637BA2}" srcOrd="0" destOrd="0" parTransId="{D087A76E-5029-435F-B580-6CB52B3CEA22}" sibTransId="{3E545CB7-C2EB-493B-96BB-44B69B6CD4FB}"/>
    <dgm:cxn modelId="{704CD7C0-5156-4849-9F59-AA2B7A583480}" srcId="{14611FD1-290B-442B-904B-B6B3A370D393}" destId="{70FF8171-6CA0-427D-889C-9E02E70E6912}" srcOrd="0" destOrd="0" parTransId="{897171C2-B30B-45C0-ADE1-4813C43EE3C5}" sibTransId="{374EFDDC-A50A-4265-910F-5F8A65CF1F9C}"/>
    <dgm:cxn modelId="{0D71795F-623E-40B9-A4DF-E0954180922D}" type="presOf" srcId="{5F8FB348-6120-489D-B9EB-B28D15FA607D}" destId="{4E0A825B-C379-4D03-9E0C-D6CD711C3A05}" srcOrd="0" destOrd="0" presId="urn:microsoft.com/office/officeart/2005/8/layout/orgChart1"/>
    <dgm:cxn modelId="{4A7B5BDF-35B7-4F3B-99DD-EAB47E71333D}" type="presOf" srcId="{2DA51694-7F0E-4C1C-B977-2E3259F78236}" destId="{6519A1E1-DE8B-4837-B72A-2BC505F7F302}" srcOrd="1" destOrd="0" presId="urn:microsoft.com/office/officeart/2005/8/layout/orgChart1"/>
    <dgm:cxn modelId="{484449BF-20F0-4CFF-A85A-90FB50C739CB}" srcId="{14611FD1-290B-442B-904B-B6B3A370D393}" destId="{F0805630-6CAF-4E1E-B083-6BD522804AEA}" srcOrd="1" destOrd="0" parTransId="{70FBBAF8-BF74-42BD-BB7A-A6FB05567BD7}" sibTransId="{39907F33-4BE4-402E-8B9F-7F9775E92482}"/>
    <dgm:cxn modelId="{E669D550-9245-46AF-9AFB-E7B9A6CF6D83}" type="presOf" srcId="{F542F960-6669-4129-B7E5-FBA76CDB38D8}" destId="{86276D76-0E69-43B7-8DA1-77EDF98CC8E3}" srcOrd="0" destOrd="0" presId="urn:microsoft.com/office/officeart/2005/8/layout/orgChart1"/>
    <dgm:cxn modelId="{B70F4C06-835C-467E-96E7-866F1AC4A757}" type="presOf" srcId="{F0805630-6CAF-4E1E-B083-6BD522804AEA}" destId="{FAD474AA-E6B7-4620-AA38-47B229C9DC73}" srcOrd="0" destOrd="0" presId="urn:microsoft.com/office/officeart/2005/8/layout/orgChart1"/>
    <dgm:cxn modelId="{1C5B1C64-AF93-486C-B5DB-0227D3D29FF1}" type="presOf" srcId="{2DA51694-7F0E-4C1C-B977-2E3259F78236}" destId="{294ED75D-F06F-46FF-AB0C-5ED5A9985204}" srcOrd="0" destOrd="0" presId="urn:microsoft.com/office/officeart/2005/8/layout/orgChart1"/>
    <dgm:cxn modelId="{296F307E-8D33-4198-A2B9-15D28EF428C4}" type="presOf" srcId="{F542F960-6669-4129-B7E5-FBA76CDB38D8}" destId="{445D08B3-1DE9-4225-98CA-98F8F2BE3536}" srcOrd="1" destOrd="0" presId="urn:microsoft.com/office/officeart/2005/8/layout/orgChart1"/>
    <dgm:cxn modelId="{8A63FA83-F6BC-4DED-807E-D4949981B667}" type="presOf" srcId="{D087A76E-5029-435F-B580-6CB52B3CEA22}" destId="{BF691F58-4C48-468C-9D2C-C18FBE620214}" srcOrd="0" destOrd="0" presId="urn:microsoft.com/office/officeart/2005/8/layout/orgChart1"/>
    <dgm:cxn modelId="{FDD677FA-34DC-4D30-8866-9CF6C3B6C429}" type="presOf" srcId="{0C6F8F7E-4E70-41F4-B755-CA01A555DFF4}" destId="{BF55FF92-B217-4A63-A757-8025C3EA2DEF}" srcOrd="0" destOrd="0" presId="urn:microsoft.com/office/officeart/2005/8/layout/orgChart1"/>
    <dgm:cxn modelId="{E5A30043-19A3-4A85-80D7-823505C1DFC7}" type="presOf" srcId="{14611FD1-290B-442B-904B-B6B3A370D393}" destId="{7B41AFDC-3707-4F41-855E-A18156FEB12D}" srcOrd="0" destOrd="0" presId="urn:microsoft.com/office/officeart/2005/8/layout/orgChart1"/>
    <dgm:cxn modelId="{032C5791-3F09-452A-B41D-AB979AD4C5B2}" type="presOf" srcId="{70FBBAF8-BF74-42BD-BB7A-A6FB05567BD7}" destId="{597F1A23-2E05-4267-A712-A69458249DFD}" srcOrd="0" destOrd="0" presId="urn:microsoft.com/office/officeart/2005/8/layout/orgChart1"/>
    <dgm:cxn modelId="{1CF2D999-6544-42CC-993B-01D4C3612156}" srcId="{F542F960-6669-4129-B7E5-FBA76CDB38D8}" destId="{14611FD1-290B-442B-904B-B6B3A370D393}" srcOrd="1" destOrd="0" parTransId="{5F8FB348-6120-489D-B9EB-B28D15FA607D}" sibTransId="{2B2616A5-C1CB-446E-AF75-096CF0526A21}"/>
    <dgm:cxn modelId="{6A4F4D43-E00E-4C8A-9BE3-9EA3D2739976}" type="presOf" srcId="{1AA988F8-F8DB-4101-8168-3DF389751F25}" destId="{C1A9325B-C583-4EA8-BEF5-7B8C165D1D53}" srcOrd="0" destOrd="0" presId="urn:microsoft.com/office/officeart/2005/8/layout/orgChart1"/>
    <dgm:cxn modelId="{1256E73F-ACA9-477D-8FCE-C73B00D2342C}" type="presOf" srcId="{1AA988F8-F8DB-4101-8168-3DF389751F25}" destId="{DEDAAA68-22C2-4851-BFFB-92DA5F967D31}" srcOrd="1" destOrd="0" presId="urn:microsoft.com/office/officeart/2005/8/layout/orgChart1"/>
    <dgm:cxn modelId="{87FC5B63-56A4-4E2D-B4FF-A744D62962F6}" type="presOf" srcId="{14611FD1-290B-442B-904B-B6B3A370D393}" destId="{7A0AE804-F0F3-4704-8F5B-7A85B3E9916C}" srcOrd="1" destOrd="0" presId="urn:microsoft.com/office/officeart/2005/8/layout/orgChart1"/>
    <dgm:cxn modelId="{928E22D2-EE1F-48F3-86A6-1600BA84658C}" type="presOf" srcId="{897171C2-B30B-45C0-ADE1-4813C43EE3C5}" destId="{13708323-B9BF-4DBB-B0C4-E6D7D2BD7C0D}" srcOrd="0" destOrd="0" presId="urn:microsoft.com/office/officeart/2005/8/layout/orgChart1"/>
    <dgm:cxn modelId="{9B4D9314-C02B-48E8-B450-0D7645B2D6CD}" type="presOf" srcId="{B204B99F-5060-40A4-A9BE-F37BCCCE826B}" destId="{8590A523-3B8B-431F-8FE5-BE6DAB16633F}" srcOrd="0" destOrd="0" presId="urn:microsoft.com/office/officeart/2005/8/layout/orgChart1"/>
    <dgm:cxn modelId="{A9367FB0-B69C-4B27-8BAE-11D554E5941E}" srcId="{F542F960-6669-4129-B7E5-FBA76CDB38D8}" destId="{1AA988F8-F8DB-4101-8168-3DF389751F25}" srcOrd="0" destOrd="0" parTransId="{D5CDB3D8-AA06-4116-AE63-93A16CA7A6B0}" sibTransId="{0BB1EA54-712B-4230-AD86-B7A2E80B9E9D}"/>
    <dgm:cxn modelId="{F5D87710-367A-49C0-B929-7FA42900C929}" srcId="{B204B99F-5060-40A4-A9BE-F37BCCCE826B}" destId="{F542F960-6669-4129-B7E5-FBA76CDB38D8}" srcOrd="0" destOrd="0" parTransId="{57F4DF91-047A-4107-9B4C-253278BD6C91}" sibTransId="{E4D2A120-815C-430F-8798-556426C2133F}"/>
    <dgm:cxn modelId="{F7A44632-3E3E-4408-8013-C4A2A90B0F3B}" type="presOf" srcId="{F0805630-6CAF-4E1E-B083-6BD522804AEA}" destId="{0AB86A90-141A-4694-996A-E7D16572C2FF}" srcOrd="1" destOrd="0" presId="urn:microsoft.com/office/officeart/2005/8/layout/orgChart1"/>
    <dgm:cxn modelId="{2587EA65-5E39-43DE-86C4-85DE157D690E}" type="presOf" srcId="{70FF8171-6CA0-427D-889C-9E02E70E6912}" destId="{DF1A52BF-4E31-4B26-AFD8-55FF1BDDEF79}" srcOrd="0" destOrd="0" presId="urn:microsoft.com/office/officeart/2005/8/layout/orgChart1"/>
    <dgm:cxn modelId="{3BC85033-19C2-4C53-8AB2-4E71422769DD}" srcId="{1AA988F8-F8DB-4101-8168-3DF389751F25}" destId="{2DA51694-7F0E-4C1C-B977-2E3259F78236}" srcOrd="1" destOrd="0" parTransId="{0C6F8F7E-4E70-41F4-B755-CA01A555DFF4}" sibTransId="{37EFB00A-8D20-4F77-B893-1E7119D2DFD2}"/>
    <dgm:cxn modelId="{1C1570C1-5E70-4CE7-9030-24E456E21F51}" type="presOf" srcId="{70FF8171-6CA0-427D-889C-9E02E70E6912}" destId="{AD205E39-CE26-432E-8AF9-E9592F0C7B6C}" srcOrd="1" destOrd="0" presId="urn:microsoft.com/office/officeart/2005/8/layout/orgChart1"/>
    <dgm:cxn modelId="{07D124FD-724C-4EDE-9BFF-0784A42F91E8}" type="presOf" srcId="{BC7BCA24-81A5-41AB-9667-BE979F637BA2}" destId="{033AB9F0-275A-4BF2-9F2C-9CF51B9ECA66}" srcOrd="0" destOrd="0" presId="urn:microsoft.com/office/officeart/2005/8/layout/orgChart1"/>
    <dgm:cxn modelId="{1DB4ABF3-64A0-408D-8BF8-B9DA015420E0}" type="presParOf" srcId="{8590A523-3B8B-431F-8FE5-BE6DAB16633F}" destId="{9DF62E59-80CA-4C7B-A744-C882441B394D}" srcOrd="0" destOrd="0" presId="urn:microsoft.com/office/officeart/2005/8/layout/orgChart1"/>
    <dgm:cxn modelId="{9756CBCF-200D-4BBE-A8C7-F312FDA5BC5C}" type="presParOf" srcId="{9DF62E59-80CA-4C7B-A744-C882441B394D}" destId="{3A793A8E-8149-453F-A175-EA292B51C9F9}" srcOrd="0" destOrd="0" presId="urn:microsoft.com/office/officeart/2005/8/layout/orgChart1"/>
    <dgm:cxn modelId="{2480DEB3-25E4-4F19-A9A7-E16060D33272}" type="presParOf" srcId="{3A793A8E-8149-453F-A175-EA292B51C9F9}" destId="{86276D76-0E69-43B7-8DA1-77EDF98CC8E3}" srcOrd="0" destOrd="0" presId="urn:microsoft.com/office/officeart/2005/8/layout/orgChart1"/>
    <dgm:cxn modelId="{9971852C-7235-4675-817C-A89BBAC56836}" type="presParOf" srcId="{3A793A8E-8149-453F-A175-EA292B51C9F9}" destId="{445D08B3-1DE9-4225-98CA-98F8F2BE3536}" srcOrd="1" destOrd="0" presId="urn:microsoft.com/office/officeart/2005/8/layout/orgChart1"/>
    <dgm:cxn modelId="{320F5232-F313-4080-810D-637AE0BB0EA1}" type="presParOf" srcId="{9DF62E59-80CA-4C7B-A744-C882441B394D}" destId="{DF30D0A1-1076-41F7-A07B-BA4C7E663FC8}" srcOrd="1" destOrd="0" presId="urn:microsoft.com/office/officeart/2005/8/layout/orgChart1"/>
    <dgm:cxn modelId="{A259B0C1-DEA1-4E35-85DD-0C34FBE1D29F}" type="presParOf" srcId="{DF30D0A1-1076-41F7-A07B-BA4C7E663FC8}" destId="{A385B047-9CE2-4116-A957-1F1885070971}" srcOrd="0" destOrd="0" presId="urn:microsoft.com/office/officeart/2005/8/layout/orgChart1"/>
    <dgm:cxn modelId="{6409F54C-4450-49B1-A5B4-6E3709B1D897}" type="presParOf" srcId="{DF30D0A1-1076-41F7-A07B-BA4C7E663FC8}" destId="{E918F3C8-D542-4BF2-9ABC-B16B1AF5C29F}" srcOrd="1" destOrd="0" presId="urn:microsoft.com/office/officeart/2005/8/layout/orgChart1"/>
    <dgm:cxn modelId="{D75AD665-0264-4731-8806-580329F3CDB0}" type="presParOf" srcId="{E918F3C8-D542-4BF2-9ABC-B16B1AF5C29F}" destId="{C8331F50-A6F8-41F9-A85E-85C3B6A43748}" srcOrd="0" destOrd="0" presId="urn:microsoft.com/office/officeart/2005/8/layout/orgChart1"/>
    <dgm:cxn modelId="{1EB3A050-9256-4FC7-A5C0-F8EC6E42920B}" type="presParOf" srcId="{C8331F50-A6F8-41F9-A85E-85C3B6A43748}" destId="{C1A9325B-C583-4EA8-BEF5-7B8C165D1D53}" srcOrd="0" destOrd="0" presId="urn:microsoft.com/office/officeart/2005/8/layout/orgChart1"/>
    <dgm:cxn modelId="{FC360E01-3E32-4F9D-A34C-9311FCE46BAF}" type="presParOf" srcId="{C8331F50-A6F8-41F9-A85E-85C3B6A43748}" destId="{DEDAAA68-22C2-4851-BFFB-92DA5F967D31}" srcOrd="1" destOrd="0" presId="urn:microsoft.com/office/officeart/2005/8/layout/orgChart1"/>
    <dgm:cxn modelId="{26F50BF9-7820-4182-8B77-B556925C9B2F}" type="presParOf" srcId="{E918F3C8-D542-4BF2-9ABC-B16B1AF5C29F}" destId="{E6A4A238-9E26-458D-88A3-2BD0E7C53C94}" srcOrd="1" destOrd="0" presId="urn:microsoft.com/office/officeart/2005/8/layout/orgChart1"/>
    <dgm:cxn modelId="{CDDB4B15-62A0-422B-9F41-F756EF6C204C}" type="presParOf" srcId="{E6A4A238-9E26-458D-88A3-2BD0E7C53C94}" destId="{BF691F58-4C48-468C-9D2C-C18FBE620214}" srcOrd="0" destOrd="0" presId="urn:microsoft.com/office/officeart/2005/8/layout/orgChart1"/>
    <dgm:cxn modelId="{AC2B5D74-9EB6-45A0-BA6F-CD6046AD93DC}" type="presParOf" srcId="{E6A4A238-9E26-458D-88A3-2BD0E7C53C94}" destId="{0C21C8EB-C72C-4D80-B257-D13A2858BC3A}" srcOrd="1" destOrd="0" presId="urn:microsoft.com/office/officeart/2005/8/layout/orgChart1"/>
    <dgm:cxn modelId="{DFAC3DC0-EE1A-4413-95E5-1CF981D060AE}" type="presParOf" srcId="{0C21C8EB-C72C-4D80-B257-D13A2858BC3A}" destId="{766077E3-140A-437F-A295-622F02EC246F}" srcOrd="0" destOrd="0" presId="urn:microsoft.com/office/officeart/2005/8/layout/orgChart1"/>
    <dgm:cxn modelId="{974D0FEB-BACE-4020-8758-1CE94F3226C1}" type="presParOf" srcId="{766077E3-140A-437F-A295-622F02EC246F}" destId="{033AB9F0-275A-4BF2-9F2C-9CF51B9ECA66}" srcOrd="0" destOrd="0" presId="urn:microsoft.com/office/officeart/2005/8/layout/orgChart1"/>
    <dgm:cxn modelId="{1213B9CB-30AE-425B-9091-01EE7F483322}" type="presParOf" srcId="{766077E3-140A-437F-A295-622F02EC246F}" destId="{BE32A68D-1974-47E2-AE55-9F472CE5ADC4}" srcOrd="1" destOrd="0" presId="urn:microsoft.com/office/officeart/2005/8/layout/orgChart1"/>
    <dgm:cxn modelId="{B92872F3-663B-477F-B051-FF9DF81315B2}" type="presParOf" srcId="{0C21C8EB-C72C-4D80-B257-D13A2858BC3A}" destId="{BFC9B4D3-F9D4-47AF-BECE-502056F042DD}" srcOrd="1" destOrd="0" presId="urn:microsoft.com/office/officeart/2005/8/layout/orgChart1"/>
    <dgm:cxn modelId="{FD1C3E76-5C17-4192-A84B-CF8F989487CC}" type="presParOf" srcId="{0C21C8EB-C72C-4D80-B257-D13A2858BC3A}" destId="{68B8734F-26F5-4AA6-A728-F467CDFB2CCF}" srcOrd="2" destOrd="0" presId="urn:microsoft.com/office/officeart/2005/8/layout/orgChart1"/>
    <dgm:cxn modelId="{80E7F456-A04B-47FB-9F14-7873B96826AD}" type="presParOf" srcId="{E6A4A238-9E26-458D-88A3-2BD0E7C53C94}" destId="{BF55FF92-B217-4A63-A757-8025C3EA2DEF}" srcOrd="2" destOrd="0" presId="urn:microsoft.com/office/officeart/2005/8/layout/orgChart1"/>
    <dgm:cxn modelId="{EB17C6E8-AA0F-4C92-A434-603B19256C52}" type="presParOf" srcId="{E6A4A238-9E26-458D-88A3-2BD0E7C53C94}" destId="{283FE12F-B26C-40A0-B5F0-48C8DCA16F21}" srcOrd="3" destOrd="0" presId="urn:microsoft.com/office/officeart/2005/8/layout/orgChart1"/>
    <dgm:cxn modelId="{66EDCDC0-08CA-428A-B0B4-9BFA01D4B053}" type="presParOf" srcId="{283FE12F-B26C-40A0-B5F0-48C8DCA16F21}" destId="{59D78CF3-19B5-4D68-80B9-D8BA54355308}" srcOrd="0" destOrd="0" presId="urn:microsoft.com/office/officeart/2005/8/layout/orgChart1"/>
    <dgm:cxn modelId="{5FD3AF6D-1079-4AE2-A9B7-F3C900BFE128}" type="presParOf" srcId="{59D78CF3-19B5-4D68-80B9-D8BA54355308}" destId="{294ED75D-F06F-46FF-AB0C-5ED5A9985204}" srcOrd="0" destOrd="0" presId="urn:microsoft.com/office/officeart/2005/8/layout/orgChart1"/>
    <dgm:cxn modelId="{3CB84D37-296D-43E8-A5D8-0814A14966BC}" type="presParOf" srcId="{59D78CF3-19B5-4D68-80B9-D8BA54355308}" destId="{6519A1E1-DE8B-4837-B72A-2BC505F7F302}" srcOrd="1" destOrd="0" presId="urn:microsoft.com/office/officeart/2005/8/layout/orgChart1"/>
    <dgm:cxn modelId="{78814028-118E-44F9-97CA-63752CB60DFF}" type="presParOf" srcId="{283FE12F-B26C-40A0-B5F0-48C8DCA16F21}" destId="{9E42D3E4-8208-4666-9D85-8A962B93C7AD}" srcOrd="1" destOrd="0" presId="urn:microsoft.com/office/officeart/2005/8/layout/orgChart1"/>
    <dgm:cxn modelId="{BA2673BA-383F-479A-9CA4-FADEE59C51F7}" type="presParOf" srcId="{283FE12F-B26C-40A0-B5F0-48C8DCA16F21}" destId="{75273606-6912-42C9-9875-742B91FDFA38}" srcOrd="2" destOrd="0" presId="urn:microsoft.com/office/officeart/2005/8/layout/orgChart1"/>
    <dgm:cxn modelId="{C7DA64BC-800F-4DB5-B29D-40D30463713F}" type="presParOf" srcId="{E918F3C8-D542-4BF2-9ABC-B16B1AF5C29F}" destId="{52CE5950-E1D6-4AB0-BA4C-9538AE0A7099}" srcOrd="2" destOrd="0" presId="urn:microsoft.com/office/officeart/2005/8/layout/orgChart1"/>
    <dgm:cxn modelId="{BA0F1283-0628-4EF5-9264-BEE1420160AA}" type="presParOf" srcId="{DF30D0A1-1076-41F7-A07B-BA4C7E663FC8}" destId="{4E0A825B-C379-4D03-9E0C-D6CD711C3A05}" srcOrd="2" destOrd="0" presId="urn:microsoft.com/office/officeart/2005/8/layout/orgChart1"/>
    <dgm:cxn modelId="{388B389D-C84B-4F63-BDBF-C467790D2CF6}" type="presParOf" srcId="{DF30D0A1-1076-41F7-A07B-BA4C7E663FC8}" destId="{8C72A56B-B267-43AF-969E-00581D107FF3}" srcOrd="3" destOrd="0" presId="urn:microsoft.com/office/officeart/2005/8/layout/orgChart1"/>
    <dgm:cxn modelId="{1C5F4DB7-2009-48B9-8C35-F597B056471E}" type="presParOf" srcId="{8C72A56B-B267-43AF-969E-00581D107FF3}" destId="{50B98440-203A-4011-9248-E1B75706086E}" srcOrd="0" destOrd="0" presId="urn:microsoft.com/office/officeart/2005/8/layout/orgChart1"/>
    <dgm:cxn modelId="{3AC41F15-6E9A-42A2-A0CC-15E2C3BF30C1}" type="presParOf" srcId="{50B98440-203A-4011-9248-E1B75706086E}" destId="{7B41AFDC-3707-4F41-855E-A18156FEB12D}" srcOrd="0" destOrd="0" presId="urn:microsoft.com/office/officeart/2005/8/layout/orgChart1"/>
    <dgm:cxn modelId="{FB21C553-ADA9-4233-8D28-72F15BE1F762}" type="presParOf" srcId="{50B98440-203A-4011-9248-E1B75706086E}" destId="{7A0AE804-F0F3-4704-8F5B-7A85B3E9916C}" srcOrd="1" destOrd="0" presId="urn:microsoft.com/office/officeart/2005/8/layout/orgChart1"/>
    <dgm:cxn modelId="{E700C311-4722-4874-95B7-8CDB5D9B387A}" type="presParOf" srcId="{8C72A56B-B267-43AF-969E-00581D107FF3}" destId="{2F71EDF4-96CE-416A-AE89-3ED942E834A0}" srcOrd="1" destOrd="0" presId="urn:microsoft.com/office/officeart/2005/8/layout/orgChart1"/>
    <dgm:cxn modelId="{F9830B02-D0A6-4D28-AD5E-006FC9A306F4}" type="presParOf" srcId="{2F71EDF4-96CE-416A-AE89-3ED942E834A0}" destId="{13708323-B9BF-4DBB-B0C4-E6D7D2BD7C0D}" srcOrd="0" destOrd="0" presId="urn:microsoft.com/office/officeart/2005/8/layout/orgChart1"/>
    <dgm:cxn modelId="{3D7AA930-3EC5-4AF1-8444-2BE6A9D8B8A7}" type="presParOf" srcId="{2F71EDF4-96CE-416A-AE89-3ED942E834A0}" destId="{4E8A0432-8706-499B-9BDE-E166E131FCD4}" srcOrd="1" destOrd="0" presId="urn:microsoft.com/office/officeart/2005/8/layout/orgChart1"/>
    <dgm:cxn modelId="{B02E3C96-B4D4-4248-9360-1E69066F5674}" type="presParOf" srcId="{4E8A0432-8706-499B-9BDE-E166E131FCD4}" destId="{E3EEDD69-10E4-4FBB-8F03-5B78F5F5D75A}" srcOrd="0" destOrd="0" presId="urn:microsoft.com/office/officeart/2005/8/layout/orgChart1"/>
    <dgm:cxn modelId="{91552E4A-404F-47DE-9CF1-E128C9D3DE4D}" type="presParOf" srcId="{E3EEDD69-10E4-4FBB-8F03-5B78F5F5D75A}" destId="{DF1A52BF-4E31-4B26-AFD8-55FF1BDDEF79}" srcOrd="0" destOrd="0" presId="urn:microsoft.com/office/officeart/2005/8/layout/orgChart1"/>
    <dgm:cxn modelId="{3CCCFAFB-6701-4AF3-A866-45D6D16EB48D}" type="presParOf" srcId="{E3EEDD69-10E4-4FBB-8F03-5B78F5F5D75A}" destId="{AD205E39-CE26-432E-8AF9-E9592F0C7B6C}" srcOrd="1" destOrd="0" presId="urn:microsoft.com/office/officeart/2005/8/layout/orgChart1"/>
    <dgm:cxn modelId="{7675F1D5-729B-408E-8B81-889FB49A78EB}" type="presParOf" srcId="{4E8A0432-8706-499B-9BDE-E166E131FCD4}" destId="{DA58325F-5D2F-441E-92B9-1C61EB8DFAF8}" srcOrd="1" destOrd="0" presId="urn:microsoft.com/office/officeart/2005/8/layout/orgChart1"/>
    <dgm:cxn modelId="{96D9CC3D-5930-4BE3-9180-160A85560900}" type="presParOf" srcId="{4E8A0432-8706-499B-9BDE-E166E131FCD4}" destId="{1ABC4900-ADA5-4781-80E2-336C2FC216D5}" srcOrd="2" destOrd="0" presId="urn:microsoft.com/office/officeart/2005/8/layout/orgChart1"/>
    <dgm:cxn modelId="{3D52C25C-5498-40E6-B58E-6CD95A87DA95}" type="presParOf" srcId="{2F71EDF4-96CE-416A-AE89-3ED942E834A0}" destId="{597F1A23-2E05-4267-A712-A69458249DFD}" srcOrd="2" destOrd="0" presId="urn:microsoft.com/office/officeart/2005/8/layout/orgChart1"/>
    <dgm:cxn modelId="{260F3D16-C8B4-4E8C-B457-417D2D15E4CC}" type="presParOf" srcId="{2F71EDF4-96CE-416A-AE89-3ED942E834A0}" destId="{1F4258D6-611E-428D-A4E6-FE2BCABE3FD0}" srcOrd="3" destOrd="0" presId="urn:microsoft.com/office/officeart/2005/8/layout/orgChart1"/>
    <dgm:cxn modelId="{8E5E51C4-46A2-4DDE-8F1C-A6A9220B701E}" type="presParOf" srcId="{1F4258D6-611E-428D-A4E6-FE2BCABE3FD0}" destId="{96CE2E20-D7AB-46F9-A382-BD4124782F8E}" srcOrd="0" destOrd="0" presId="urn:microsoft.com/office/officeart/2005/8/layout/orgChart1"/>
    <dgm:cxn modelId="{1BF97931-9116-4EC2-BC3D-F9F5F6EB450F}" type="presParOf" srcId="{96CE2E20-D7AB-46F9-A382-BD4124782F8E}" destId="{FAD474AA-E6B7-4620-AA38-47B229C9DC73}" srcOrd="0" destOrd="0" presId="urn:microsoft.com/office/officeart/2005/8/layout/orgChart1"/>
    <dgm:cxn modelId="{6C7ECCCF-B2D2-4790-BB42-B17C7A579C16}" type="presParOf" srcId="{96CE2E20-D7AB-46F9-A382-BD4124782F8E}" destId="{0AB86A90-141A-4694-996A-E7D16572C2FF}" srcOrd="1" destOrd="0" presId="urn:microsoft.com/office/officeart/2005/8/layout/orgChart1"/>
    <dgm:cxn modelId="{BC5B3EE3-FB22-4803-B3CF-2A3AC646A5BC}" type="presParOf" srcId="{1F4258D6-611E-428D-A4E6-FE2BCABE3FD0}" destId="{E9D38169-19CE-426D-8A9F-259AE99C7515}" srcOrd="1" destOrd="0" presId="urn:microsoft.com/office/officeart/2005/8/layout/orgChart1"/>
    <dgm:cxn modelId="{279E794B-02B9-448D-BC4A-290118DF15FC}" type="presParOf" srcId="{1F4258D6-611E-428D-A4E6-FE2BCABE3FD0}" destId="{2A4EBA46-0358-45D9-B2FE-A28C95063B84}" srcOrd="2" destOrd="0" presId="urn:microsoft.com/office/officeart/2005/8/layout/orgChart1"/>
    <dgm:cxn modelId="{A66CE29F-A402-40BC-91B6-103CD568D07C}" type="presParOf" srcId="{8C72A56B-B267-43AF-969E-00581D107FF3}" destId="{C0C7C04F-2E4F-448D-998E-871479D6A781}" srcOrd="2" destOrd="0" presId="urn:microsoft.com/office/officeart/2005/8/layout/orgChart1"/>
    <dgm:cxn modelId="{75D65F74-9B17-4150-ABF7-D33DBABEBE8E}" type="presParOf" srcId="{9DF62E59-80CA-4C7B-A744-C882441B394D}" destId="{5D2DF0B7-3E2D-401F-8D73-BE7FF18404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F1A23-2E05-4267-A712-A69458249DFD}">
      <dsp:nvSpPr>
        <dsp:cNvPr id="0" name=""/>
        <dsp:cNvSpPr/>
      </dsp:nvSpPr>
      <dsp:spPr>
        <a:xfrm>
          <a:off x="4252428" y="2082343"/>
          <a:ext cx="258054" cy="2012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821"/>
              </a:lnTo>
              <a:lnTo>
                <a:pt x="258054" y="2012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08323-B9BF-4DBB-B0C4-E6D7D2BD7C0D}">
      <dsp:nvSpPr>
        <dsp:cNvPr id="0" name=""/>
        <dsp:cNvSpPr/>
      </dsp:nvSpPr>
      <dsp:spPr>
        <a:xfrm>
          <a:off x="4252428" y="2082343"/>
          <a:ext cx="258054" cy="791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365"/>
              </a:lnTo>
              <a:lnTo>
                <a:pt x="258054" y="791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A825B-C379-4D03-9E0C-D6CD711C3A05}">
      <dsp:nvSpPr>
        <dsp:cNvPr id="0" name=""/>
        <dsp:cNvSpPr/>
      </dsp:nvSpPr>
      <dsp:spPr>
        <a:xfrm>
          <a:off x="3899754" y="860888"/>
          <a:ext cx="1040817" cy="361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37"/>
              </a:lnTo>
              <a:lnTo>
                <a:pt x="1040817" y="180637"/>
              </a:lnTo>
              <a:lnTo>
                <a:pt x="1040817" y="361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5FF92-B217-4A63-A757-8025C3EA2DEF}">
      <dsp:nvSpPr>
        <dsp:cNvPr id="0" name=""/>
        <dsp:cNvSpPr/>
      </dsp:nvSpPr>
      <dsp:spPr>
        <a:xfrm>
          <a:off x="2170793" y="2082343"/>
          <a:ext cx="258054" cy="2012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821"/>
              </a:lnTo>
              <a:lnTo>
                <a:pt x="258054" y="2012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91F58-4C48-468C-9D2C-C18FBE620214}">
      <dsp:nvSpPr>
        <dsp:cNvPr id="0" name=""/>
        <dsp:cNvSpPr/>
      </dsp:nvSpPr>
      <dsp:spPr>
        <a:xfrm>
          <a:off x="2170793" y="2082343"/>
          <a:ext cx="258054" cy="791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365"/>
              </a:lnTo>
              <a:lnTo>
                <a:pt x="258054" y="791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5B047-9CE2-4116-A957-1F1885070971}">
      <dsp:nvSpPr>
        <dsp:cNvPr id="0" name=""/>
        <dsp:cNvSpPr/>
      </dsp:nvSpPr>
      <dsp:spPr>
        <a:xfrm>
          <a:off x="2858937" y="860888"/>
          <a:ext cx="1040817" cy="361275"/>
        </a:xfrm>
        <a:custGeom>
          <a:avLst/>
          <a:gdLst/>
          <a:ahLst/>
          <a:cxnLst/>
          <a:rect l="0" t="0" r="0" b="0"/>
          <a:pathLst>
            <a:path>
              <a:moveTo>
                <a:pt x="1040817" y="0"/>
              </a:moveTo>
              <a:lnTo>
                <a:pt x="1040817" y="180637"/>
              </a:lnTo>
              <a:lnTo>
                <a:pt x="0" y="180637"/>
              </a:lnTo>
              <a:lnTo>
                <a:pt x="0" y="361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76D76-0E69-43B7-8DA1-77EDF98CC8E3}">
      <dsp:nvSpPr>
        <dsp:cNvPr id="0" name=""/>
        <dsp:cNvSpPr/>
      </dsp:nvSpPr>
      <dsp:spPr>
        <a:xfrm>
          <a:off x="3039574" y="707"/>
          <a:ext cx="1720360" cy="86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Finite Automata</a:t>
          </a:r>
          <a:endParaRPr lang="en-US" sz="1900" kern="1200" dirty="0"/>
        </a:p>
      </dsp:txBody>
      <dsp:txXfrm>
        <a:off x="3039574" y="707"/>
        <a:ext cx="1720360" cy="860180"/>
      </dsp:txXfrm>
    </dsp:sp>
    <dsp:sp modelId="{C1A9325B-C583-4EA8-BEF5-7B8C165D1D53}">
      <dsp:nvSpPr>
        <dsp:cNvPr id="0" name=""/>
        <dsp:cNvSpPr/>
      </dsp:nvSpPr>
      <dsp:spPr>
        <a:xfrm>
          <a:off x="1998757" y="1222163"/>
          <a:ext cx="1720360" cy="86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Automata without output</a:t>
          </a:r>
          <a:endParaRPr lang="en-US" sz="1900" kern="1200" dirty="0"/>
        </a:p>
      </dsp:txBody>
      <dsp:txXfrm>
        <a:off x="1998757" y="1222163"/>
        <a:ext cx="1720360" cy="860180"/>
      </dsp:txXfrm>
    </dsp:sp>
    <dsp:sp modelId="{033AB9F0-275A-4BF2-9F2C-9CF51B9ECA66}">
      <dsp:nvSpPr>
        <dsp:cNvPr id="0" name=""/>
        <dsp:cNvSpPr/>
      </dsp:nvSpPr>
      <dsp:spPr>
        <a:xfrm>
          <a:off x="2428847" y="2443619"/>
          <a:ext cx="1720360" cy="86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Non deterministic Finite Automata</a:t>
          </a:r>
          <a:endParaRPr lang="en-US" sz="1900" kern="1200" dirty="0"/>
        </a:p>
      </dsp:txBody>
      <dsp:txXfrm>
        <a:off x="2428847" y="2443619"/>
        <a:ext cx="1720360" cy="860180"/>
      </dsp:txXfrm>
    </dsp:sp>
    <dsp:sp modelId="{294ED75D-F06F-46FF-AB0C-5ED5A9985204}">
      <dsp:nvSpPr>
        <dsp:cNvPr id="0" name=""/>
        <dsp:cNvSpPr/>
      </dsp:nvSpPr>
      <dsp:spPr>
        <a:xfrm>
          <a:off x="2428847" y="3665074"/>
          <a:ext cx="1720360" cy="86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Deterministic Finite Automata</a:t>
          </a:r>
          <a:endParaRPr lang="en-US" sz="1900" kern="1200" dirty="0"/>
        </a:p>
      </dsp:txBody>
      <dsp:txXfrm>
        <a:off x="2428847" y="3665074"/>
        <a:ext cx="1720360" cy="860180"/>
      </dsp:txXfrm>
    </dsp:sp>
    <dsp:sp modelId="{7B41AFDC-3707-4F41-855E-A18156FEB12D}">
      <dsp:nvSpPr>
        <dsp:cNvPr id="0" name=""/>
        <dsp:cNvSpPr/>
      </dsp:nvSpPr>
      <dsp:spPr>
        <a:xfrm>
          <a:off x="4080392" y="1222163"/>
          <a:ext cx="1720360" cy="86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Automata with output</a:t>
          </a:r>
          <a:endParaRPr lang="en-US" sz="1900" kern="1200" dirty="0"/>
        </a:p>
      </dsp:txBody>
      <dsp:txXfrm>
        <a:off x="4080392" y="1222163"/>
        <a:ext cx="1720360" cy="860180"/>
      </dsp:txXfrm>
    </dsp:sp>
    <dsp:sp modelId="{DF1A52BF-4E31-4B26-AFD8-55FF1BDDEF79}">
      <dsp:nvSpPr>
        <dsp:cNvPr id="0" name=""/>
        <dsp:cNvSpPr/>
      </dsp:nvSpPr>
      <dsp:spPr>
        <a:xfrm>
          <a:off x="4510482" y="2443619"/>
          <a:ext cx="1720360" cy="86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Mealy Machine</a:t>
          </a:r>
          <a:endParaRPr lang="en-US" sz="1900" kern="1200" dirty="0"/>
        </a:p>
      </dsp:txBody>
      <dsp:txXfrm>
        <a:off x="4510482" y="2443619"/>
        <a:ext cx="1720360" cy="860180"/>
      </dsp:txXfrm>
    </dsp:sp>
    <dsp:sp modelId="{FAD474AA-E6B7-4620-AA38-47B229C9DC73}">
      <dsp:nvSpPr>
        <dsp:cNvPr id="0" name=""/>
        <dsp:cNvSpPr/>
      </dsp:nvSpPr>
      <dsp:spPr>
        <a:xfrm>
          <a:off x="4510482" y="3665074"/>
          <a:ext cx="1720360" cy="86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Moore Machine</a:t>
          </a:r>
          <a:endParaRPr lang="en-US" sz="1900" kern="1200" dirty="0"/>
        </a:p>
      </dsp:txBody>
      <dsp:txXfrm>
        <a:off x="4510482" y="3665074"/>
        <a:ext cx="1720360" cy="86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BF44-33AD-44EC-898A-B38B4919F3C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2E17-C234-4C67-801B-EA139ED8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F89BD8-4D98-4D81-B810-B0515A3F16B8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522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222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D72EC64-1123-40DA-B5A4-928A19FF10B0}" type="slidenum">
              <a:rPr lang="en-US" altLang="en-US" sz="1200">
                <a:cs typeface="Arial" panose="020B0604020202020204" pitchFamily="34" charset="0"/>
              </a:rPr>
              <a:pPr algn="r"/>
              <a:t>15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3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AD2154-5C79-4981-A2E1-1CC481C8FA9F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542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E178D5C-3D56-4FA1-A696-03EB93E07F59}" type="slidenum">
              <a:rPr lang="en-US" altLang="en-US" sz="1200">
                <a:cs typeface="Arial" panose="020B0604020202020204" pitchFamily="34" charset="0"/>
              </a:rPr>
              <a:pPr algn="r"/>
              <a:t>16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4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CD66-F495-4A82-A820-3F4DF129A2C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930-470D-4BD0-8D36-743B7321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0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CD66-F495-4A82-A820-3F4DF129A2C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930-470D-4BD0-8D36-743B7321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CD66-F495-4A82-A820-3F4DF129A2C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930-470D-4BD0-8D36-743B7321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4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CD66-F495-4A82-A820-3F4DF129A2C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930-470D-4BD0-8D36-743B7321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CD66-F495-4A82-A820-3F4DF129A2C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930-470D-4BD0-8D36-743B7321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CD66-F495-4A82-A820-3F4DF129A2C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930-470D-4BD0-8D36-743B7321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CD66-F495-4A82-A820-3F4DF129A2C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930-470D-4BD0-8D36-743B7321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CD66-F495-4A82-A820-3F4DF129A2C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930-470D-4BD0-8D36-743B7321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CD66-F495-4A82-A820-3F4DF129A2C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930-470D-4BD0-8D36-743B7321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CD66-F495-4A82-A820-3F4DF129A2C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930-470D-4BD0-8D36-743B7321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CD66-F495-4A82-A820-3F4DF129A2C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930-470D-4BD0-8D36-743B7321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CD66-F495-4A82-A820-3F4DF129A2C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C930-470D-4BD0-8D36-743B7321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0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Anab</a:t>
            </a:r>
            <a:r>
              <a:rPr lang="en-US" dirty="0" smtClean="0"/>
              <a:t> </a:t>
            </a:r>
            <a:r>
              <a:rPr lang="en-US" dirty="0" err="1" smtClean="0"/>
              <a:t>Batool</a:t>
            </a:r>
            <a:r>
              <a:rPr lang="en-US" dirty="0" smtClean="0"/>
              <a:t> Kazmi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 Deterministic Finite Automaton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nondeterministic finite automaton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(NFA) is a 5-tuple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,∑,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finite set of states;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finite input alphabet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initial state;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⊆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set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accepting final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x (∑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{^}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transition function.</a:t>
            </a:r>
          </a:p>
        </p:txBody>
      </p:sp>
    </p:spTree>
    <p:extLst>
      <p:ext uri="{BB962C8B-B14F-4D97-AF65-F5344CB8AC3E}">
        <p14:creationId xmlns:p14="http://schemas.microsoft.com/office/powerpoint/2010/main" val="69404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Single Letter R.E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8227"/>
              </p:ext>
            </p:extLst>
          </p:nvPr>
        </p:nvGraphicFramePr>
        <p:xfrm>
          <a:off x="990600" y="2438400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R.E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R.E=a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R.E=b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R.E= 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1910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722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8200" y="31242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28310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191000" y="36008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72200" y="36008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48200" y="3829425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3536293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41910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1722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>
            <a:off x="4648200" y="46482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7800" y="43550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30379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NFA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49030"/>
              </p:ext>
            </p:extLst>
          </p:nvPr>
        </p:nvGraphicFramePr>
        <p:xfrm>
          <a:off x="457200" y="16002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R.E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R.E = a+b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R.E=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232071" y="37551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13271" y="37551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7" name="Straight Arrow Connector 6"/>
          <p:cNvCxnSpPr>
            <a:endCxn id="6" idx="2"/>
          </p:cNvCxnSpPr>
          <p:nvPr/>
        </p:nvCxnSpPr>
        <p:spPr>
          <a:xfrm>
            <a:off x="6689271" y="398378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8871" y="369064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01043" y="28310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882243" y="28310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01836" y="19812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Curved Down Arrow 33"/>
          <p:cNvSpPr/>
          <p:nvPr/>
        </p:nvSpPr>
        <p:spPr>
          <a:xfrm>
            <a:off x="3129643" y="2350532"/>
            <a:ext cx="1981200" cy="4805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Up Arrow 34"/>
          <p:cNvSpPr/>
          <p:nvPr/>
        </p:nvSpPr>
        <p:spPr>
          <a:xfrm>
            <a:off x="3129643" y="3288268"/>
            <a:ext cx="1981200" cy="4669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34493" y="3815247"/>
            <a:ext cx="69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3845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81965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endCxn id="42" idx="2"/>
          </p:cNvCxnSpPr>
          <p:nvPr/>
        </p:nvCxnSpPr>
        <p:spPr>
          <a:xfrm>
            <a:off x="3295650" y="50292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05250" y="47360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798129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5274129" y="50292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83729" y="47360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9584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strings that ends with a. if </a:t>
            </a:r>
            <a:r>
              <a:rPr lang="el-GR" dirty="0" smtClean="0"/>
              <a:t>Σ</a:t>
            </a:r>
            <a:r>
              <a:rPr lang="en-US" dirty="0" smtClean="0"/>
              <a:t>={a,b}</a:t>
            </a:r>
          </a:p>
          <a:p>
            <a:pPr marL="0" indent="0">
              <a:buNone/>
            </a:pPr>
            <a:r>
              <a:rPr lang="en-US" b="1" dirty="0" smtClean="0"/>
              <a:t>R.E=(</a:t>
            </a:r>
            <a:r>
              <a:rPr lang="en-US" b="1" dirty="0" err="1" smtClean="0"/>
              <a:t>a+b</a:t>
            </a:r>
            <a:r>
              <a:rPr lang="en-US" b="1" dirty="0" smtClean="0"/>
              <a:t>)* a</a:t>
            </a:r>
          </a:p>
          <a:p>
            <a:pPr marL="0" indent="0">
              <a:buNone/>
            </a:pPr>
            <a:r>
              <a:rPr lang="en-US" b="1" dirty="0" smtClean="0"/>
              <a:t>NFA: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Q={-,+} , q0= -,    A= {+}</a:t>
            </a:r>
          </a:p>
        </p:txBody>
      </p:sp>
      <p:sp>
        <p:nvSpPr>
          <p:cNvPr id="4" name="Oval 3"/>
          <p:cNvSpPr/>
          <p:nvPr/>
        </p:nvSpPr>
        <p:spPr>
          <a:xfrm>
            <a:off x="2264229" y="4343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43600" y="43441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>
            <a:off x="2721429" y="4572000"/>
            <a:ext cx="3222171" cy="7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46764" y="3724947"/>
            <a:ext cx="57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10" name="Curved Connector 9"/>
          <p:cNvCxnSpPr/>
          <p:nvPr/>
        </p:nvCxnSpPr>
        <p:spPr>
          <a:xfrm rot="5400000" flipH="1">
            <a:off x="2171701" y="4631871"/>
            <a:ext cx="609600" cy="32657"/>
          </a:xfrm>
          <a:prstGeom prst="curvedConnector5">
            <a:avLst>
              <a:gd name="adj1" fmla="val -26786"/>
              <a:gd name="adj2" fmla="val 3366675"/>
              <a:gd name="adj3" fmla="val 225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2492828" y="4822371"/>
            <a:ext cx="10886" cy="130629"/>
          </a:xfrm>
          <a:custGeom>
            <a:avLst/>
            <a:gdLst>
              <a:gd name="connsiteX0" fmla="*/ 10886 w 10886"/>
              <a:gd name="connsiteY0" fmla="*/ 0 h 130629"/>
              <a:gd name="connsiteX1" fmla="*/ 1 w 10886"/>
              <a:gd name="connsiteY1" fmla="*/ 130629 h 13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6" h="130629">
                <a:moveTo>
                  <a:pt x="10886" y="0"/>
                </a:moveTo>
                <a:cubicBezTo>
                  <a:pt x="-328" y="123357"/>
                  <a:pt x="1" y="79664"/>
                  <a:pt x="1" y="130629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04800" y="4061936"/>
            <a:ext cx="95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a,b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54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+ 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- 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3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Theory of Automata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410389-C356-4934-9DBB-C064204A921E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/>
              <a:t>Example – Null String as an Input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200" i="1" smtClean="0"/>
              <a:t>By convention, we say that the null string starts in the start state and ends also in the start state for all FAs.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smtClean="0"/>
              <a:t>Consider this FA: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200" smtClean="0"/>
          </a:p>
          <a:p>
            <a:pPr algn="just" eaLnBrk="1" hangingPunct="1">
              <a:lnSpc>
                <a:spcPct val="90000"/>
              </a:lnSpc>
            </a:pPr>
            <a:endParaRPr lang="en-US" altLang="en-US" sz="2200" smtClean="0"/>
          </a:p>
          <a:p>
            <a:pPr algn="just" eaLnBrk="1" hangingPunct="1">
              <a:lnSpc>
                <a:spcPct val="90000"/>
              </a:lnSpc>
            </a:pPr>
            <a:endParaRPr lang="en-US" altLang="en-US" sz="2200" smtClean="0"/>
          </a:p>
          <a:p>
            <a:pPr algn="just" eaLnBrk="1" hangingPunct="1">
              <a:lnSpc>
                <a:spcPct val="90000"/>
              </a:lnSpc>
            </a:pPr>
            <a:endParaRPr lang="en-US" altLang="en-US" sz="2200" smtClean="0"/>
          </a:p>
          <a:p>
            <a:pPr algn="just" eaLnBrk="1" hangingPunct="1">
              <a:lnSpc>
                <a:spcPct val="90000"/>
              </a:lnSpc>
            </a:pPr>
            <a:endParaRPr lang="en-US" altLang="en-US" sz="220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smtClean="0"/>
              <a:t>The language accepted by this FA is the set of all strings except </a:t>
            </a:r>
            <a:r>
              <a:rPr lang="en-US" altLang="en-US" sz="2200" b="1" smtClean="0">
                <a:cs typeface="Arial" panose="020B0604020202020204" pitchFamily="34" charset="0"/>
              </a:rPr>
              <a:t>Λ</a:t>
            </a:r>
            <a:r>
              <a:rPr lang="en-US" altLang="en-US" sz="2200" smtClean="0"/>
              <a:t>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  The regular expression of this language is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	(a + b)(a + b)* = (a + b)</a:t>
            </a:r>
            <a:r>
              <a:rPr lang="en-US" altLang="en-US" sz="2200" baseline="30000" smtClean="0"/>
              <a:t>+</a:t>
            </a:r>
            <a:endParaRPr lang="en-US" altLang="en-US" sz="2200" smtClean="0"/>
          </a:p>
        </p:txBody>
      </p:sp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46363"/>
            <a:ext cx="44958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Theory of Automata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295FC6-FB5E-4A0E-B1E7-6F5B3A333B2E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/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200" smtClean="0"/>
              <a:t>One of many FAs that accept all words is</a:t>
            </a:r>
          </a:p>
          <a:p>
            <a:pPr eaLnBrk="1" hangingPunct="1"/>
            <a:endParaRPr lang="en-US" altLang="en-US" sz="2200" smtClean="0"/>
          </a:p>
          <a:p>
            <a:pPr eaLnBrk="1" hangingPunct="1"/>
            <a:endParaRPr lang="en-US" altLang="en-US" sz="2200" smtClean="0"/>
          </a:p>
          <a:p>
            <a:pPr eaLnBrk="1" hangingPunct="1"/>
            <a:endParaRPr lang="en-US" altLang="en-US" sz="2200" smtClean="0"/>
          </a:p>
          <a:p>
            <a:pPr eaLnBrk="1" hangingPunct="1"/>
            <a:endParaRPr lang="en-US" altLang="en-US" sz="2200" smtClean="0"/>
          </a:p>
          <a:p>
            <a:pPr eaLnBrk="1" hangingPunct="1"/>
            <a:endParaRPr lang="en-US" altLang="en-US" sz="2200" smtClean="0"/>
          </a:p>
          <a:p>
            <a:pPr eaLnBrk="1" hangingPunct="1"/>
            <a:r>
              <a:rPr lang="en-US" altLang="en-US" sz="2200" smtClean="0"/>
              <a:t>Here, the </a:t>
            </a:r>
            <a:r>
              <a:rPr lang="en-US" altLang="en-US" sz="2200" smtClean="0">
                <a:cs typeface="Arial" panose="020B0604020202020204" pitchFamily="34" charset="0"/>
              </a:rPr>
              <a:t>±</a:t>
            </a:r>
            <a:r>
              <a:rPr lang="en-US" altLang="en-US" sz="2200" smtClean="0"/>
              <a:t> means that the same state is both a start and a final state.</a:t>
            </a:r>
          </a:p>
          <a:p>
            <a:pPr eaLnBrk="1" hangingPunct="1"/>
            <a:r>
              <a:rPr lang="en-US" altLang="en-US" sz="2200" smtClean="0"/>
              <a:t>The language for this machine is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		(a + b)*</a:t>
            </a:r>
          </a:p>
        </p:txBody>
      </p:sp>
      <p:pic>
        <p:nvPicPr>
          <p:cNvPr id="532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76964"/>
            <a:ext cx="2554288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8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strings that starts with a and ends with bb . </a:t>
            </a:r>
            <a:r>
              <a:rPr lang="en-US" dirty="0" smtClean="0"/>
              <a:t>. </a:t>
            </a:r>
            <a:r>
              <a:rPr lang="en-US" dirty="0" smtClean="0"/>
              <a:t>when </a:t>
            </a:r>
            <a:r>
              <a:rPr lang="el-GR" dirty="0" smtClean="0"/>
              <a:t>Σ</a:t>
            </a:r>
            <a:r>
              <a:rPr lang="en-US" dirty="0" smtClean="0"/>
              <a:t>={a,b}</a:t>
            </a:r>
          </a:p>
          <a:p>
            <a:pPr marL="0" indent="0">
              <a:buNone/>
            </a:pPr>
            <a:r>
              <a:rPr lang="en-US" b="1" dirty="0" smtClean="0"/>
              <a:t>R.E=a(</a:t>
            </a:r>
            <a:r>
              <a:rPr lang="en-US" b="1" dirty="0" err="1" smtClean="0"/>
              <a:t>a+b</a:t>
            </a:r>
            <a:r>
              <a:rPr lang="en-US" b="1" dirty="0" smtClean="0"/>
              <a:t>)*</a:t>
            </a:r>
            <a:r>
              <a:rPr lang="en-US" b="1" dirty="0" smtClean="0"/>
              <a:t>bb + ^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NFA: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67000" y="465348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61415" y="46103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4102378"/>
            <a:ext cx="167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  <a:endParaRPr lang="en-US" sz="4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908538" y="5399628"/>
            <a:ext cx="876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a,b</a:t>
            </a:r>
            <a:endParaRPr lang="en-US" sz="4000" dirty="0"/>
          </a:p>
        </p:txBody>
      </p:sp>
      <p:sp>
        <p:nvSpPr>
          <p:cNvPr id="35" name="Oval 34"/>
          <p:cNvSpPr/>
          <p:nvPr/>
        </p:nvSpPr>
        <p:spPr>
          <a:xfrm>
            <a:off x="522514" y="465348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  <a:p>
            <a:pPr algn="ctr"/>
            <a:r>
              <a:rPr lang="en-US" dirty="0"/>
              <a:t>+</a:t>
            </a:r>
            <a:endParaRPr lang="en-US" dirty="0" smtClean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79714" y="4882085"/>
            <a:ext cx="1687286" cy="7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37038" y="4102378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cxnSp>
        <p:nvCxnSpPr>
          <p:cNvPr id="39" name="Curved Connector 38"/>
          <p:cNvCxnSpPr/>
          <p:nvPr/>
        </p:nvCxnSpPr>
        <p:spPr>
          <a:xfrm rot="16200000" flipH="1">
            <a:off x="2878450" y="4996383"/>
            <a:ext cx="66955" cy="161645"/>
          </a:xfrm>
          <a:prstGeom prst="curvedConnector3">
            <a:avLst>
              <a:gd name="adj1" fmla="val 9942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11486" y="465348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124200" y="4899038"/>
            <a:ext cx="1687286" cy="7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74129" y="4881301"/>
            <a:ext cx="1687286" cy="7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49301" y="4130808"/>
            <a:ext cx="1153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67471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All strings that starts  and ends with same letter. when </a:t>
            </a:r>
            <a:r>
              <a:rPr lang="el-GR" dirty="0" smtClean="0"/>
              <a:t>Σ</a:t>
            </a:r>
            <a:r>
              <a:rPr lang="en-US" dirty="0" smtClean="0"/>
              <a:t>={a,b}</a:t>
            </a:r>
          </a:p>
          <a:p>
            <a:pPr marL="0" indent="0">
              <a:buNone/>
            </a:pPr>
            <a:r>
              <a:rPr lang="en-US" b="1" dirty="0" smtClean="0"/>
              <a:t>R.E= a(a+b)*a + b(a+b)*b </a:t>
            </a:r>
          </a:p>
          <a:p>
            <a:pPr marL="0" indent="0">
              <a:buNone/>
            </a:pPr>
            <a:r>
              <a:rPr lang="en-US" b="1" dirty="0" smtClean="0"/>
              <a:t>NFA: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826079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807279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2283279" y="4038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2879" y="37454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85758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>
            <a:off x="4261758" y="4038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1358" y="37454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" name="Curved Connector 4"/>
          <p:cNvCxnSpPr>
            <a:stCxn id="17" idx="1"/>
            <a:endCxn id="17" idx="7"/>
          </p:cNvCxnSpPr>
          <p:nvPr/>
        </p:nvCxnSpPr>
        <p:spPr>
          <a:xfrm rot="5400000" flipH="1" flipV="1">
            <a:off x="4035879" y="3715310"/>
            <a:ext cx="12700" cy="323290"/>
          </a:xfrm>
          <a:prstGeom prst="curvedConnector3">
            <a:avLst>
              <a:gd name="adj1" fmla="val 5070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03874" y="32004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a,b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880584" y="530134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stCxn id="16" idx="4"/>
            <a:endCxn id="33" idx="2"/>
          </p:cNvCxnSpPr>
          <p:nvPr/>
        </p:nvCxnSpPr>
        <p:spPr>
          <a:xfrm>
            <a:off x="2054679" y="4267200"/>
            <a:ext cx="1825905" cy="126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3" idx="6"/>
            <a:endCxn id="20" idx="4"/>
          </p:cNvCxnSpPr>
          <p:nvPr/>
        </p:nvCxnSpPr>
        <p:spPr>
          <a:xfrm flipV="1">
            <a:off x="4337784" y="4267200"/>
            <a:ext cx="1676574" cy="126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83279" y="486669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11450" y="493201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9" name="Curved Connector 28"/>
          <p:cNvCxnSpPr>
            <a:stCxn id="33" idx="3"/>
            <a:endCxn id="33" idx="4"/>
          </p:cNvCxnSpPr>
          <p:nvPr/>
        </p:nvCxnSpPr>
        <p:spPr>
          <a:xfrm rot="16200000" flipH="1">
            <a:off x="3994884" y="5644242"/>
            <a:ext cx="66955" cy="161645"/>
          </a:xfrm>
          <a:prstGeom prst="curvedConnector3">
            <a:avLst>
              <a:gd name="adj1" fmla="val 10917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03874" y="60198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8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All strings that starts  and ends with different letter. when </a:t>
            </a:r>
            <a:r>
              <a:rPr lang="el-GR" dirty="0" smtClean="0"/>
              <a:t>Σ</a:t>
            </a:r>
            <a:r>
              <a:rPr lang="en-US" dirty="0" smtClean="0"/>
              <a:t>={a,b}</a:t>
            </a:r>
          </a:p>
          <a:p>
            <a:pPr marL="0" indent="0">
              <a:buNone/>
            </a:pPr>
            <a:r>
              <a:rPr lang="en-US" b="1" dirty="0" smtClean="0"/>
              <a:t>R.E= a(a+b)*b + b(a+b)*a </a:t>
            </a:r>
          </a:p>
          <a:p>
            <a:pPr marL="0" indent="0">
              <a:buNone/>
            </a:pPr>
            <a:r>
              <a:rPr lang="en-US" b="1" dirty="0" smtClean="0"/>
              <a:t>NFA: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826079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807279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2283279" y="4038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2879" y="37454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85758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>
            <a:off x="4261758" y="4038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1358" y="37454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" name="Curved Connector 4"/>
          <p:cNvCxnSpPr>
            <a:stCxn id="17" idx="1"/>
            <a:endCxn id="17" idx="7"/>
          </p:cNvCxnSpPr>
          <p:nvPr/>
        </p:nvCxnSpPr>
        <p:spPr>
          <a:xfrm rot="5400000" flipH="1" flipV="1">
            <a:off x="4035879" y="3715310"/>
            <a:ext cx="12700" cy="323290"/>
          </a:xfrm>
          <a:prstGeom prst="curvedConnector3">
            <a:avLst>
              <a:gd name="adj1" fmla="val 5070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03874" y="32004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a,b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880584" y="530134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6" idx="4"/>
            <a:endCxn id="33" idx="2"/>
          </p:cNvCxnSpPr>
          <p:nvPr/>
        </p:nvCxnSpPr>
        <p:spPr>
          <a:xfrm>
            <a:off x="2054679" y="4267200"/>
            <a:ext cx="1825905" cy="126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3" idx="6"/>
            <a:endCxn id="20" idx="4"/>
          </p:cNvCxnSpPr>
          <p:nvPr/>
        </p:nvCxnSpPr>
        <p:spPr>
          <a:xfrm flipV="1">
            <a:off x="4337784" y="4267200"/>
            <a:ext cx="1676574" cy="126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83279" y="486669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11450" y="493201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Curved Connector 28"/>
          <p:cNvCxnSpPr>
            <a:stCxn id="33" idx="3"/>
            <a:endCxn id="33" idx="4"/>
          </p:cNvCxnSpPr>
          <p:nvPr/>
        </p:nvCxnSpPr>
        <p:spPr>
          <a:xfrm rot="16200000" flipH="1">
            <a:off x="3994884" y="5644242"/>
            <a:ext cx="66955" cy="161645"/>
          </a:xfrm>
          <a:prstGeom prst="curvedConnector3">
            <a:avLst>
              <a:gd name="adj1" fmla="val 10917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03874" y="60198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Finite State Automata (FSA) or Finite State Machine (FSM</a:t>
            </a:r>
            <a:r>
              <a:rPr lang="en-US" altLang="en-US" dirty="0" smtClean="0"/>
              <a:t>)</a:t>
            </a:r>
            <a:endParaRPr lang="en-US" dirty="0" smtClean="0"/>
          </a:p>
          <a:p>
            <a:r>
              <a:rPr lang="en-US" dirty="0" smtClean="0"/>
              <a:t>In finite Automata </a:t>
            </a:r>
            <a:r>
              <a:rPr lang="en-US" b="1" i="1" dirty="0" smtClean="0"/>
              <a:t>we represent language diagrammatically.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5217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All strings that contain </a:t>
            </a:r>
            <a:r>
              <a:rPr lang="en-US" dirty="0" err="1" smtClean="0"/>
              <a:t>aa</a:t>
            </a:r>
            <a:r>
              <a:rPr lang="en-US" dirty="0" smtClean="0"/>
              <a:t>. when </a:t>
            </a:r>
            <a:r>
              <a:rPr lang="el-GR" dirty="0" smtClean="0"/>
              <a:t>Σ</a:t>
            </a:r>
            <a:r>
              <a:rPr lang="en-US" dirty="0" smtClean="0"/>
              <a:t>={a,b}</a:t>
            </a:r>
          </a:p>
          <a:p>
            <a:pPr marL="0" indent="0">
              <a:buNone/>
            </a:pPr>
            <a:r>
              <a:rPr lang="en-US" b="1" dirty="0" smtClean="0"/>
              <a:t>R.E= (a+b)*</a:t>
            </a:r>
            <a:r>
              <a:rPr lang="en-US" b="1" dirty="0" err="1" smtClean="0"/>
              <a:t>aa</a:t>
            </a:r>
            <a:r>
              <a:rPr lang="en-US" b="1" dirty="0" smtClean="0"/>
              <a:t> (a+b)* </a:t>
            </a:r>
          </a:p>
          <a:p>
            <a:pPr marL="0" indent="0">
              <a:buNone/>
            </a:pPr>
            <a:r>
              <a:rPr lang="en-US" b="1" dirty="0" smtClean="0"/>
              <a:t>NFA: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826079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807279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2283279" y="4038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2879" y="37454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85758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>
            <a:off x="4261758" y="4038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1358" y="37454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2048329" y="3654705"/>
            <a:ext cx="12700" cy="323290"/>
          </a:xfrm>
          <a:prstGeom prst="curvedConnector3">
            <a:avLst>
              <a:gd name="adj1" fmla="val 5070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58787" y="318951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a,b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6008008" y="3686971"/>
            <a:ext cx="12700" cy="323290"/>
          </a:xfrm>
          <a:prstGeom prst="curvedConnector3">
            <a:avLst>
              <a:gd name="adj1" fmla="val 5070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18466" y="32217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strings of even length when </a:t>
            </a:r>
            <a:r>
              <a:rPr lang="el-GR" dirty="0" smtClean="0"/>
              <a:t>Σ</a:t>
            </a:r>
            <a:r>
              <a:rPr lang="en-US" dirty="0" smtClean="0"/>
              <a:t>={a}</a:t>
            </a:r>
          </a:p>
          <a:p>
            <a:pPr marL="0" indent="0">
              <a:buNone/>
            </a:pPr>
            <a:r>
              <a:rPr lang="en-US" dirty="0" smtClean="0"/>
              <a:t>R.E= (</a:t>
            </a:r>
            <a:r>
              <a:rPr lang="en-US" dirty="0" err="1" smtClean="0"/>
              <a:t>aa</a:t>
            </a:r>
            <a:r>
              <a:rPr lang="en-US" dirty="0" smtClean="0"/>
              <a:t>)*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01043" y="43667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/>
              <a:t>-</a:t>
            </a:r>
          </a:p>
          <a:p>
            <a:pPr algn="ctr"/>
            <a:r>
              <a:rPr lang="en-US" sz="1900" b="1" dirty="0"/>
              <a:t>+</a:t>
            </a:r>
          </a:p>
        </p:txBody>
      </p:sp>
      <p:sp>
        <p:nvSpPr>
          <p:cNvPr id="5" name="Oval 4"/>
          <p:cNvSpPr/>
          <p:nvPr/>
        </p:nvSpPr>
        <p:spPr>
          <a:xfrm>
            <a:off x="4882243" y="43667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rved Down Arrow 5"/>
          <p:cNvSpPr/>
          <p:nvPr/>
        </p:nvSpPr>
        <p:spPr>
          <a:xfrm>
            <a:off x="3129643" y="3886200"/>
            <a:ext cx="1981200" cy="4805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 flipH="1">
            <a:off x="3129642" y="4823936"/>
            <a:ext cx="1981198" cy="510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4493" y="337613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34493" y="54864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60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strings of even length </a:t>
            </a:r>
            <a:r>
              <a:rPr lang="en-US" dirty="0" smtClean="0"/>
              <a:t>when null is not included </a:t>
            </a:r>
            <a:r>
              <a:rPr lang="el-GR" dirty="0"/>
              <a:t>Σ</a:t>
            </a:r>
            <a:r>
              <a:rPr lang="en-US" dirty="0"/>
              <a:t>={a}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R.E =(</a:t>
            </a:r>
            <a:r>
              <a:rPr lang="en-US" dirty="0" err="1" smtClean="0"/>
              <a:t>aa</a:t>
            </a:r>
            <a:r>
              <a:rPr lang="en-US" dirty="0" smtClean="0"/>
              <a:t>).(</a:t>
            </a:r>
            <a:r>
              <a:rPr lang="en-US" dirty="0" err="1" smtClean="0"/>
              <a:t>aa</a:t>
            </a:r>
            <a:r>
              <a:rPr lang="en-US" dirty="0" smtClean="0"/>
              <a:t>)*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>
            <a:off x="1143000" y="3429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21479" y="3429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6482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b="1" dirty="0" smtClean="0"/>
          </a:p>
          <a:p>
            <a:pPr algn="ctr"/>
            <a:r>
              <a:rPr lang="en-US" sz="1900" b="1" dirty="0"/>
              <a:t>+</a:t>
            </a:r>
          </a:p>
        </p:txBody>
      </p:sp>
      <p:sp>
        <p:nvSpPr>
          <p:cNvPr id="9" name="Oval 8"/>
          <p:cNvSpPr/>
          <p:nvPr/>
        </p:nvSpPr>
        <p:spPr>
          <a:xfrm>
            <a:off x="66294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rved Down Arrow 9"/>
          <p:cNvSpPr/>
          <p:nvPr/>
        </p:nvSpPr>
        <p:spPr>
          <a:xfrm>
            <a:off x="4876800" y="2719864"/>
            <a:ext cx="1981200" cy="4805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flipH="1">
            <a:off x="4876799" y="3657600"/>
            <a:ext cx="1981198" cy="510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1650" y="22098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1650" y="432006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29834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29834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70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strings having even no. of b’s and any no of a </a:t>
            </a:r>
            <a:r>
              <a:rPr lang="en-US" dirty="0" smtClean="0"/>
              <a:t>. And null is included. when </a:t>
            </a:r>
            <a:r>
              <a:rPr lang="el-GR" dirty="0" smtClean="0"/>
              <a:t>Σ</a:t>
            </a:r>
            <a:r>
              <a:rPr lang="en-US" dirty="0" smtClean="0"/>
              <a:t>={a,b}</a:t>
            </a:r>
          </a:p>
          <a:p>
            <a:pPr marL="0" indent="0">
              <a:buNone/>
            </a:pPr>
            <a:r>
              <a:rPr lang="en-US" dirty="0" smtClean="0"/>
              <a:t>R.E= </a:t>
            </a:r>
            <a:r>
              <a:rPr lang="en-US" dirty="0"/>
              <a:t> a* </a:t>
            </a:r>
            <a:r>
              <a:rPr lang="en-US" dirty="0" smtClean="0"/>
              <a:t>(</a:t>
            </a:r>
            <a:r>
              <a:rPr lang="en-US" dirty="0"/>
              <a:t>b </a:t>
            </a:r>
            <a:r>
              <a:rPr lang="en-US" dirty="0"/>
              <a:t> a* </a:t>
            </a:r>
            <a:r>
              <a:rPr lang="en-US" dirty="0"/>
              <a:t>b</a:t>
            </a:r>
            <a:r>
              <a:rPr lang="en-US" dirty="0"/>
              <a:t>)*  a*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01043" y="43667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/>
              <a:t>-</a:t>
            </a:r>
          </a:p>
          <a:p>
            <a:pPr algn="ctr"/>
            <a:r>
              <a:rPr lang="en-US" sz="1900" b="1" dirty="0"/>
              <a:t>+</a:t>
            </a:r>
          </a:p>
        </p:txBody>
      </p:sp>
      <p:sp>
        <p:nvSpPr>
          <p:cNvPr id="5" name="Oval 4"/>
          <p:cNvSpPr/>
          <p:nvPr/>
        </p:nvSpPr>
        <p:spPr>
          <a:xfrm>
            <a:off x="4882243" y="43667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rved Down Arrow 5"/>
          <p:cNvSpPr/>
          <p:nvPr/>
        </p:nvSpPr>
        <p:spPr>
          <a:xfrm>
            <a:off x="3129643" y="3886200"/>
            <a:ext cx="1981200" cy="4805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 flipH="1">
            <a:off x="3129642" y="4823936"/>
            <a:ext cx="1981200" cy="4181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4493" y="337613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4493" y="54864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4" name="Curved Connector 13"/>
          <p:cNvCxnSpPr>
            <a:endCxn id="5" idx="6"/>
          </p:cNvCxnSpPr>
          <p:nvPr/>
        </p:nvCxnSpPr>
        <p:spPr>
          <a:xfrm rot="16200000" flipH="1">
            <a:off x="5196568" y="4452461"/>
            <a:ext cx="217714" cy="68035"/>
          </a:xfrm>
          <a:prstGeom prst="curvedConnector4">
            <a:avLst>
              <a:gd name="adj1" fmla="val 310000"/>
              <a:gd name="adj2" fmla="val 4360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1"/>
            <a:endCxn id="4" idx="2"/>
          </p:cNvCxnSpPr>
          <p:nvPr/>
        </p:nvCxnSpPr>
        <p:spPr>
          <a:xfrm rot="16200000" flipH="1" flipV="1">
            <a:off x="2853698" y="4481035"/>
            <a:ext cx="161645" cy="66955"/>
          </a:xfrm>
          <a:prstGeom prst="curvedConnector4">
            <a:avLst>
              <a:gd name="adj1" fmla="val -182842"/>
              <a:gd name="adj2" fmla="val 4414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9350" y="4145180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38800" y="4639270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6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/>
          <a:lstStyle/>
          <a:p>
            <a:r>
              <a:rPr lang="en-US" dirty="0" smtClean="0"/>
              <a:t>All strings of  length 2 when </a:t>
            </a:r>
            <a:r>
              <a:rPr lang="el-GR" dirty="0" smtClean="0"/>
              <a:t>Σ</a:t>
            </a:r>
            <a:r>
              <a:rPr lang="en-US" dirty="0" smtClean="0"/>
              <a:t>={0,1}</a:t>
            </a:r>
          </a:p>
          <a:p>
            <a:pPr marL="0" indent="0">
              <a:buNone/>
            </a:pPr>
            <a:r>
              <a:rPr lang="en-US" dirty="0" smtClean="0"/>
              <a:t>R.E= (0+1)(0+1)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42260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/>
              <a:t>-</a:t>
            </a:r>
          </a:p>
          <a:p>
            <a:pPr algn="ctr"/>
            <a:endParaRPr lang="en-US" sz="1900" b="1" dirty="0"/>
          </a:p>
        </p:txBody>
      </p:sp>
      <p:sp>
        <p:nvSpPr>
          <p:cNvPr id="5" name="Oval 4"/>
          <p:cNvSpPr/>
          <p:nvPr/>
        </p:nvSpPr>
        <p:spPr>
          <a:xfrm>
            <a:off x="3276600" y="42260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rved Down Arrow 5"/>
          <p:cNvSpPr/>
          <p:nvPr/>
        </p:nvSpPr>
        <p:spPr>
          <a:xfrm>
            <a:off x="1524000" y="3745468"/>
            <a:ext cx="1981200" cy="4805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1524000" y="4683205"/>
            <a:ext cx="2141764" cy="510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8850" y="323540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8850" y="53456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334000" y="42368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Curved Down Arrow 16"/>
          <p:cNvSpPr/>
          <p:nvPr/>
        </p:nvSpPr>
        <p:spPr>
          <a:xfrm>
            <a:off x="3581400" y="3756354"/>
            <a:ext cx="1981200" cy="4805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>
            <a:off x="3581400" y="4694091"/>
            <a:ext cx="2141764" cy="510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6250" y="324629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6250" y="53565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752600" y="601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733800" y="601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>
            <a:off x="2209800" y="62484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19400" y="59552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712279" y="601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2"/>
          </p:cNvCxnSpPr>
          <p:nvPr/>
        </p:nvCxnSpPr>
        <p:spPr>
          <a:xfrm>
            <a:off x="4188279" y="62484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97879" y="59552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79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strings multiple of 3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R.E= </a:t>
            </a:r>
            <a:r>
              <a:rPr lang="en-US" dirty="0" smtClean="0"/>
              <a:t>((</a:t>
            </a:r>
            <a:r>
              <a:rPr lang="en-US" dirty="0" smtClean="0"/>
              <a:t>a+b)(a+b)(</a:t>
            </a:r>
            <a:r>
              <a:rPr lang="en-US" dirty="0" err="1" smtClean="0"/>
              <a:t>a+b</a:t>
            </a:r>
            <a:r>
              <a:rPr lang="en-US" dirty="0" smtClean="0"/>
              <a:t>))*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81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  <a:p>
            <a:pPr algn="ctr"/>
            <a:r>
              <a:rPr lang="en-US" dirty="0"/>
              <a:t>+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962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endCxn id="11" idx="2"/>
          </p:cNvCxnSpPr>
          <p:nvPr/>
        </p:nvCxnSpPr>
        <p:spPr>
          <a:xfrm>
            <a:off x="2438400" y="4038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37454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,b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40879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>
            <a:off x="4416879" y="4038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6479" y="37454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a,b</a:t>
            </a:r>
            <a:endParaRPr lang="en-US" dirty="0"/>
          </a:p>
        </p:txBody>
      </p:sp>
      <p:cxnSp>
        <p:nvCxnSpPr>
          <p:cNvPr id="18" name="Curved Connector 17"/>
          <p:cNvCxnSpPr>
            <a:stCxn id="14" idx="4"/>
            <a:endCxn id="10" idx="4"/>
          </p:cNvCxnSpPr>
          <p:nvPr/>
        </p:nvCxnSpPr>
        <p:spPr>
          <a:xfrm rot="5400000">
            <a:off x="4189640" y="2287361"/>
            <a:ext cx="12700" cy="3959679"/>
          </a:xfrm>
          <a:prstGeom prst="curvedConnector3">
            <a:avLst>
              <a:gd name="adj1" fmla="val 77142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2400" y="55626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9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strings that contain atleast one a and end with b.</a:t>
            </a:r>
          </a:p>
          <a:p>
            <a:pPr marL="0" indent="0">
              <a:buNone/>
            </a:pPr>
            <a:r>
              <a:rPr lang="en-US" dirty="0" smtClean="0"/>
              <a:t>R.E= </a:t>
            </a:r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)*a(</a:t>
            </a:r>
            <a:r>
              <a:rPr lang="en-US" dirty="0" err="1" smtClean="0"/>
              <a:t>a+b</a:t>
            </a:r>
            <a:r>
              <a:rPr lang="en-US" dirty="0" smtClean="0"/>
              <a:t>)*b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strings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6" idx="2"/>
          </p:cNvCxnSpPr>
          <p:nvPr/>
        </p:nvCxnSpPr>
        <p:spPr>
          <a:xfrm>
            <a:off x="2438400" y="4038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0" y="37454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940879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>
            <a:off x="4416879" y="4038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93129" y="37454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0" name="Curved Connector 19"/>
          <p:cNvCxnSpPr>
            <a:stCxn id="5" idx="2"/>
            <a:endCxn id="5" idx="0"/>
          </p:cNvCxnSpPr>
          <p:nvPr/>
        </p:nvCxnSpPr>
        <p:spPr>
          <a:xfrm rot="10800000" flipH="1">
            <a:off x="1981200" y="38100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3000" y="360356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86250" y="31242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a,b</a:t>
            </a:r>
            <a:endParaRPr lang="en-US" dirty="0"/>
          </a:p>
        </p:txBody>
      </p:sp>
      <p:cxnSp>
        <p:nvCxnSpPr>
          <p:cNvPr id="27" name="Curved Connector 26"/>
          <p:cNvCxnSpPr>
            <a:stCxn id="6" idx="1"/>
            <a:endCxn id="6" idx="0"/>
          </p:cNvCxnSpPr>
          <p:nvPr/>
        </p:nvCxnSpPr>
        <p:spPr>
          <a:xfrm rot="5400000" flipH="1" flipV="1">
            <a:off x="4076700" y="3762656"/>
            <a:ext cx="66955" cy="161645"/>
          </a:xfrm>
          <a:prstGeom prst="curvedConnector3">
            <a:avLst>
              <a:gd name="adj1" fmla="val 7991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07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NFA of Numeric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language of numeric “literals</a:t>
            </a:r>
            <a:r>
              <a:rPr lang="en-US" dirty="0" smtClean="0"/>
              <a:t>,” which </a:t>
            </a:r>
            <a:r>
              <a:rPr lang="en-US" dirty="0"/>
              <a:t>typically includes strings such as 14, +1, −12, 14.3, </a:t>
            </a:r>
            <a:r>
              <a:rPr lang="en-US" dirty="0" smtClean="0"/>
              <a:t>−0</a:t>
            </a:r>
            <a:r>
              <a:rPr lang="en-US" i="1" dirty="0" smtClean="0"/>
              <a:t>.</a:t>
            </a:r>
            <a:r>
              <a:rPr lang="en-US" dirty="0" smtClean="0"/>
              <a:t>99</a:t>
            </a:r>
            <a:r>
              <a:rPr lang="en-US" dirty="0"/>
              <a:t>, </a:t>
            </a:r>
            <a:r>
              <a:rPr lang="en-US" dirty="0" smtClean="0"/>
              <a:t>16.0, </a:t>
            </a:r>
            <a:r>
              <a:rPr lang="en-US" dirty="0"/>
              <a:t>3E14, −</a:t>
            </a:r>
            <a:r>
              <a:rPr lang="en-US" dirty="0" smtClean="0"/>
              <a:t>1</a:t>
            </a:r>
            <a:r>
              <a:rPr lang="en-US" i="1" dirty="0" smtClean="0"/>
              <a:t>.</a:t>
            </a:r>
            <a:r>
              <a:rPr lang="en-US" dirty="0" smtClean="0"/>
              <a:t>00E2, 4</a:t>
            </a:r>
            <a:r>
              <a:rPr lang="en-US" i="1" dirty="0" smtClean="0"/>
              <a:t>.</a:t>
            </a:r>
            <a:r>
              <a:rPr lang="en-US" dirty="0" smtClean="0"/>
              <a:t>1E</a:t>
            </a:r>
            <a:r>
              <a:rPr lang="en-US" dirty="0"/>
              <a:t>−1, and </a:t>
            </a:r>
            <a:r>
              <a:rPr lang="en-US" dirty="0" smtClean="0"/>
              <a:t>0</a:t>
            </a:r>
            <a:r>
              <a:rPr lang="en-US" i="1" dirty="0" smtClean="0"/>
              <a:t>.</a:t>
            </a:r>
            <a:r>
              <a:rPr lang="en-US" dirty="0" smtClean="0"/>
              <a:t>3E+2.</a:t>
            </a:r>
          </a:p>
          <a:p>
            <a:r>
              <a:rPr lang="en-US" dirty="0" smtClean="0"/>
              <a:t>d=</a:t>
            </a:r>
            <a:r>
              <a:rPr lang="en-US" dirty="0"/>
              <a:t>0 + 1 + 2 + ·· ·+</a:t>
            </a:r>
            <a:r>
              <a:rPr lang="en-US" dirty="0" smtClean="0"/>
              <a:t>9</a:t>
            </a:r>
          </a:p>
          <a:p>
            <a:r>
              <a:rPr lang="en-US" dirty="0" smtClean="0"/>
              <a:t>s=( ^ ) + (+) + ( - )</a:t>
            </a:r>
          </a:p>
          <a:p>
            <a:r>
              <a:rPr lang="en-US" dirty="0" smtClean="0"/>
              <a:t>p= .</a:t>
            </a:r>
          </a:p>
          <a:p>
            <a:r>
              <a:rPr lang="en-US" i="1" dirty="0" smtClean="0"/>
              <a:t>R.E=</a:t>
            </a:r>
            <a:r>
              <a:rPr lang="en-US" i="1" dirty="0" err="1" smtClean="0"/>
              <a:t>sdd</a:t>
            </a:r>
            <a:r>
              <a:rPr lang="en-US" baseline="30000" dirty="0" smtClean="0"/>
              <a:t>∗</a:t>
            </a:r>
            <a:r>
              <a:rPr lang="en-US" i="1" dirty="0" smtClean="0"/>
              <a:t>( ^</a:t>
            </a:r>
            <a:r>
              <a:rPr lang="en-US" dirty="0" smtClean="0"/>
              <a:t>+ </a:t>
            </a:r>
            <a:r>
              <a:rPr lang="en-US" i="1" dirty="0" err="1" smtClean="0"/>
              <a:t>pd</a:t>
            </a:r>
            <a:r>
              <a:rPr lang="en-US" baseline="30000" dirty="0" err="1" smtClean="0"/>
              <a:t>∗</a:t>
            </a:r>
            <a:r>
              <a:rPr lang="en-US" i="1" dirty="0" err="1"/>
              <a:t>d</a:t>
            </a:r>
            <a:r>
              <a:rPr lang="en-US" i="1" dirty="0"/>
              <a:t>)(^ </a:t>
            </a:r>
            <a:r>
              <a:rPr lang="en-US" dirty="0"/>
              <a:t>+ </a:t>
            </a:r>
            <a:r>
              <a:rPr lang="en-US" dirty="0" err="1" smtClean="0"/>
              <a:t>E</a:t>
            </a:r>
            <a:r>
              <a:rPr lang="en-US" i="1" dirty="0" err="1" smtClean="0"/>
              <a:t>sd</a:t>
            </a:r>
            <a:r>
              <a:rPr lang="en-US" baseline="30000" dirty="0" err="1" smtClean="0"/>
              <a:t>∗</a:t>
            </a:r>
            <a:r>
              <a:rPr lang="en-US" i="1" dirty="0" err="1"/>
              <a:t>d</a:t>
            </a:r>
            <a:r>
              <a:rPr lang="en-US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46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14E8, +16E-9, 16.23E-21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d=0 + 1 + 2 + ·· ·+9</a:t>
            </a:r>
          </a:p>
          <a:p>
            <a:r>
              <a:rPr lang="en-US" dirty="0"/>
              <a:t>s=( ^ ) + (+) + ( - )</a:t>
            </a:r>
          </a:p>
          <a:p>
            <a:r>
              <a:rPr lang="en-US" dirty="0"/>
              <a:t>p=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R.E = </a:t>
            </a:r>
            <a:r>
              <a:rPr lang="en-US" dirty="0" err="1" smtClean="0"/>
              <a:t>sdd</a:t>
            </a:r>
            <a:r>
              <a:rPr lang="en-US" dirty="0" smtClean="0"/>
              <a:t>*(</a:t>
            </a:r>
            <a:r>
              <a:rPr lang="en-US" dirty="0" err="1" smtClean="0"/>
              <a:t>pdd</a:t>
            </a:r>
            <a:r>
              <a:rPr lang="en-US" dirty="0" smtClean="0"/>
              <a:t>*+^)</a:t>
            </a:r>
            <a:r>
              <a:rPr lang="en-US" dirty="0"/>
              <a:t> ( </a:t>
            </a:r>
            <a:r>
              <a:rPr lang="en-US" dirty="0" err="1" smtClean="0"/>
              <a:t>Esdd</a:t>
            </a:r>
            <a:r>
              <a:rPr lang="en-US" dirty="0" smtClean="0"/>
              <a:t>* + ^)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72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R.E That describe </a:t>
            </a:r>
            <a:r>
              <a:rPr lang="en-US" dirty="0"/>
              <a:t>the language of numeric “literals,” which typically includes strings such as 14, +1, −12, 14.3, −</a:t>
            </a:r>
            <a:r>
              <a:rPr lang="en-US" i="1" dirty="0"/>
              <a:t>.</a:t>
            </a:r>
            <a:r>
              <a:rPr lang="en-US" dirty="0"/>
              <a:t>99, 16., 3E14, −1</a:t>
            </a:r>
            <a:r>
              <a:rPr lang="en-US" i="1" dirty="0"/>
              <a:t>.</a:t>
            </a:r>
            <a:r>
              <a:rPr lang="en-US" dirty="0"/>
              <a:t>00E2, 4</a:t>
            </a:r>
            <a:r>
              <a:rPr lang="en-US" i="1" dirty="0"/>
              <a:t>.</a:t>
            </a:r>
            <a:r>
              <a:rPr lang="en-US" dirty="0"/>
              <a:t>1E−1, and 0</a:t>
            </a:r>
            <a:r>
              <a:rPr lang="en-US" i="1" dirty="0"/>
              <a:t>.</a:t>
            </a:r>
            <a:r>
              <a:rPr lang="en-US" dirty="0"/>
              <a:t>3E+2.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6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 </a:t>
            </a:r>
            <a:r>
              <a:rPr lang="en-US" dirty="0"/>
              <a:t>is a model of a system with discrete inputs and outputs</a:t>
            </a:r>
          </a:p>
          <a:p>
            <a:r>
              <a:rPr lang="en-US" dirty="0"/>
              <a:t>The system can be in any ONE of a finite number of the internal configurations or States.</a:t>
            </a:r>
          </a:p>
          <a:p>
            <a:r>
              <a:rPr lang="en-US" dirty="0"/>
              <a:t>The states of the system summarizes the information concerning the past inputs that is needed to determine the behavior of the system on subsequent inputs.</a:t>
            </a:r>
          </a:p>
          <a:p>
            <a:r>
              <a:rPr lang="en-US" dirty="0"/>
              <a:t>The system is changing the state as a result of new inputs.</a:t>
            </a:r>
          </a:p>
        </p:txBody>
      </p:sp>
    </p:spTree>
    <p:extLst>
      <p:ext uri="{BB962C8B-B14F-4D97-AF65-F5344CB8AC3E}">
        <p14:creationId xmlns:p14="http://schemas.microsoft.com/office/powerpoint/2010/main" val="1253325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of Numeric Literals</a:t>
            </a:r>
            <a:br>
              <a:rPr lang="en-US" dirty="0"/>
            </a:br>
            <a:r>
              <a:rPr lang="en-US" i="1" dirty="0" err="1"/>
              <a:t>sd</a:t>
            </a:r>
            <a:r>
              <a:rPr lang="en-US" baseline="30000" dirty="0" err="1"/>
              <a:t>∗</a:t>
            </a:r>
            <a:r>
              <a:rPr lang="en-US" dirty="0" err="1"/>
              <a:t>d</a:t>
            </a:r>
            <a:r>
              <a:rPr lang="en-US" i="1" dirty="0"/>
              <a:t>( ^</a:t>
            </a:r>
            <a:r>
              <a:rPr lang="en-US" dirty="0"/>
              <a:t>+ </a:t>
            </a:r>
            <a:r>
              <a:rPr lang="en-US" i="1" dirty="0" err="1"/>
              <a:t>pd</a:t>
            </a:r>
            <a:r>
              <a:rPr lang="en-US" baseline="30000" dirty="0" err="1"/>
              <a:t>∗</a:t>
            </a:r>
            <a:r>
              <a:rPr lang="en-US" i="1" dirty="0" err="1"/>
              <a:t>d</a:t>
            </a:r>
            <a:r>
              <a:rPr lang="en-US" i="1" dirty="0"/>
              <a:t>)(^ </a:t>
            </a:r>
            <a:r>
              <a:rPr lang="en-US" dirty="0"/>
              <a:t>+ </a:t>
            </a:r>
            <a:r>
              <a:rPr lang="en-US" dirty="0" err="1"/>
              <a:t>E</a:t>
            </a:r>
            <a:r>
              <a:rPr lang="en-US" i="1" dirty="0" err="1"/>
              <a:t>sd</a:t>
            </a:r>
            <a:r>
              <a:rPr lang="en-US" baseline="30000" dirty="0" err="1"/>
              <a:t>∗</a:t>
            </a:r>
            <a:r>
              <a:rPr lang="en-US" i="1" dirty="0" err="1"/>
              <a:t>d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9328" y="222646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-</a:t>
            </a:r>
          </a:p>
          <a:p>
            <a:pPr algn="ctr"/>
            <a:r>
              <a:rPr lang="en-US" sz="1350" dirty="0"/>
              <a:t>1</a:t>
            </a:r>
          </a:p>
        </p:txBody>
      </p:sp>
      <p:cxnSp>
        <p:nvCxnSpPr>
          <p:cNvPr id="5" name="Straight Arrow Connector 4"/>
          <p:cNvCxnSpPr>
            <a:stCxn id="4" idx="6"/>
          </p:cNvCxnSpPr>
          <p:nvPr/>
        </p:nvCxnSpPr>
        <p:spPr>
          <a:xfrm flipV="1">
            <a:off x="1265128" y="2567053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5441" y="2221837"/>
            <a:ext cx="7327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2560528" y="222646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cxnSp>
        <p:nvCxnSpPr>
          <p:cNvPr id="8" name="Straight Arrow Connector 7"/>
          <p:cNvCxnSpPr>
            <a:stCxn id="7" idx="6"/>
          </p:cNvCxnSpPr>
          <p:nvPr/>
        </p:nvCxnSpPr>
        <p:spPr>
          <a:xfrm flipV="1">
            <a:off x="3246328" y="2567053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96641" y="2221837"/>
            <a:ext cx="7327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572000" y="222646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3</a:t>
            </a:r>
          </a:p>
          <a:p>
            <a:pPr algn="ctr"/>
            <a:r>
              <a:rPr lang="en-US" sz="1350" dirty="0"/>
              <a:t>+</a:t>
            </a:r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 flipV="1">
            <a:off x="5257800" y="2567053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8113" y="2221837"/>
            <a:ext cx="7327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</a:t>
            </a:r>
          </a:p>
        </p:txBody>
      </p:sp>
      <p:sp>
        <p:nvSpPr>
          <p:cNvPr id="13" name="Oval 12"/>
          <p:cNvSpPr/>
          <p:nvPr/>
        </p:nvSpPr>
        <p:spPr>
          <a:xfrm>
            <a:off x="6522928" y="222646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cxnSp>
        <p:nvCxnSpPr>
          <p:cNvPr id="14" name="Straight Arrow Connector 13"/>
          <p:cNvCxnSpPr>
            <a:stCxn id="13" idx="6"/>
          </p:cNvCxnSpPr>
          <p:nvPr/>
        </p:nvCxnSpPr>
        <p:spPr>
          <a:xfrm flipV="1">
            <a:off x="7208728" y="2567053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59041" y="2221837"/>
            <a:ext cx="7327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8458200" y="226181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+</a:t>
            </a:r>
          </a:p>
          <a:p>
            <a:pPr algn="ctr"/>
            <a:r>
              <a:rPr lang="en-US" sz="1350" dirty="0" smtClean="0"/>
              <a:t>5</a:t>
            </a:r>
            <a:endParaRPr lang="en-US" sz="135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834437" y="2947612"/>
            <a:ext cx="4763" cy="86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/>
          <p:cNvSpPr txBox="1">
            <a:spLocks noGrp="1"/>
          </p:cNvSpPr>
          <p:nvPr>
            <p:ph idx="1"/>
          </p:nvPr>
        </p:nvSpPr>
        <p:spPr>
          <a:xfrm>
            <a:off x="457200" y="1524000"/>
            <a:ext cx="8229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8639827" y="3281318"/>
            <a:ext cx="7327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82627" y="4652918"/>
            <a:ext cx="7327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</a:t>
            </a:r>
          </a:p>
        </p:txBody>
      </p:sp>
      <p:sp>
        <p:nvSpPr>
          <p:cNvPr id="21" name="Oval 20"/>
          <p:cNvSpPr/>
          <p:nvPr/>
        </p:nvSpPr>
        <p:spPr>
          <a:xfrm>
            <a:off x="8458200" y="3810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834437" y="4495800"/>
            <a:ext cx="4763" cy="86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67600" y="5334000"/>
            <a:ext cx="7327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8505173" y="538601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242634" y="5829299"/>
            <a:ext cx="1215566" cy="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556834" y="5486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+</a:t>
            </a:r>
          </a:p>
          <a:p>
            <a:pPr algn="ctr"/>
            <a:r>
              <a:rPr lang="en-US" sz="1350" dirty="0"/>
              <a:t>8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5400000" flipH="1" flipV="1">
            <a:off x="2910374" y="2038770"/>
            <a:ext cx="9525" cy="484934"/>
          </a:xfrm>
          <a:prstGeom prst="curvedConnector3">
            <a:avLst>
              <a:gd name="adj1" fmla="val 4235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0171" y="1760004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6872774" y="2038770"/>
            <a:ext cx="9525" cy="484934"/>
          </a:xfrm>
          <a:prstGeom prst="curvedConnector3">
            <a:avLst>
              <a:gd name="adj1" fmla="val 4235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02571" y="1760004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32" name="Curved Connector 31"/>
          <p:cNvCxnSpPr/>
          <p:nvPr/>
        </p:nvCxnSpPr>
        <p:spPr>
          <a:xfrm rot="5400000" flipH="1" flipV="1">
            <a:off x="8619705" y="5155566"/>
            <a:ext cx="9525" cy="484934"/>
          </a:xfrm>
          <a:prstGeom prst="curvedConnector3">
            <a:avLst>
              <a:gd name="adj1" fmla="val 4235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49502" y="4876800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38" name="Curved Connector 37"/>
          <p:cNvCxnSpPr>
            <a:stCxn id="10" idx="4"/>
            <a:endCxn id="16" idx="4"/>
          </p:cNvCxnSpPr>
          <p:nvPr/>
        </p:nvCxnSpPr>
        <p:spPr>
          <a:xfrm rot="16200000" flipH="1">
            <a:off x="6840329" y="986840"/>
            <a:ext cx="35343" cy="3886200"/>
          </a:xfrm>
          <a:prstGeom prst="curvedConnector3">
            <a:avLst>
              <a:gd name="adj1" fmla="val 746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53200" y="3200400"/>
            <a:ext cx="7327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^</a:t>
            </a:r>
            <a:endParaRPr lang="en-US" sz="1350" dirty="0"/>
          </a:p>
        </p:txBody>
      </p:sp>
      <p:cxnSp>
        <p:nvCxnSpPr>
          <p:cNvPr id="43" name="Curved Connector 42"/>
          <p:cNvCxnSpPr>
            <a:stCxn id="16" idx="3"/>
          </p:cNvCxnSpPr>
          <p:nvPr/>
        </p:nvCxnSpPr>
        <p:spPr>
          <a:xfrm rot="5400000">
            <a:off x="6164283" y="3239731"/>
            <a:ext cx="2786903" cy="2001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05600" y="4424318"/>
            <a:ext cx="7327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^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316328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1524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-</a:t>
            </a:r>
          </a:p>
          <a:p>
            <a:pPr algn="ctr"/>
            <a:r>
              <a:rPr lang="en-US" sz="1350" dirty="0"/>
              <a:t>1</a:t>
            </a:r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990600" y="492984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Oval 8"/>
          <p:cNvSpPr/>
          <p:nvPr/>
        </p:nvSpPr>
        <p:spPr>
          <a:xfrm>
            <a:off x="2240072" y="1524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58752" y="492984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Oval 11"/>
          <p:cNvSpPr/>
          <p:nvPr/>
        </p:nvSpPr>
        <p:spPr>
          <a:xfrm>
            <a:off x="4208224" y="1524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94024" y="490668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Oval 17"/>
          <p:cNvSpPr/>
          <p:nvPr/>
        </p:nvSpPr>
        <p:spPr>
          <a:xfrm>
            <a:off x="6143495" y="14776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829295" y="488352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8111648" y="15124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+</a:t>
            </a:r>
          </a:p>
          <a:p>
            <a:pPr algn="ctr"/>
            <a:r>
              <a:rPr lang="en-US" sz="1350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0913" y="147768"/>
            <a:ext cx="7327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17468" y="172342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48710" y="145452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a,b</a:t>
            </a:r>
            <a:endParaRPr lang="en-US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5265106" y="119096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8" name="Oval 37"/>
          <p:cNvSpPr/>
          <p:nvPr/>
        </p:nvSpPr>
        <p:spPr>
          <a:xfrm>
            <a:off x="271920" y="1706824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cxnSp>
        <p:nvCxnSpPr>
          <p:cNvPr id="40" name="Straight Arrow Connector 39"/>
          <p:cNvCxnSpPr>
            <a:endCxn id="38" idx="0"/>
          </p:cNvCxnSpPr>
          <p:nvPr/>
        </p:nvCxnSpPr>
        <p:spPr>
          <a:xfrm>
            <a:off x="610057" y="844437"/>
            <a:ext cx="4763" cy="862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TextBox 45"/>
          <p:cNvSpPr txBox="1"/>
          <p:nvPr/>
        </p:nvSpPr>
        <p:spPr>
          <a:xfrm>
            <a:off x="5868738" y="1519366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a,b</a:t>
            </a:r>
            <a:endParaRPr lang="en-US" sz="1350" dirty="0"/>
          </a:p>
        </p:txBody>
      </p:sp>
      <p:sp>
        <p:nvSpPr>
          <p:cNvPr id="47" name="TextBox 46"/>
          <p:cNvSpPr txBox="1"/>
          <p:nvPr/>
        </p:nvSpPr>
        <p:spPr>
          <a:xfrm>
            <a:off x="698213" y="1275630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b</a:t>
            </a:r>
            <a:endParaRPr lang="en-US" sz="1350" dirty="0"/>
          </a:p>
        </p:txBody>
      </p:sp>
      <p:sp>
        <p:nvSpPr>
          <p:cNvPr id="48" name="TextBox 47"/>
          <p:cNvSpPr txBox="1"/>
          <p:nvPr/>
        </p:nvSpPr>
        <p:spPr>
          <a:xfrm>
            <a:off x="806020" y="2703774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a</a:t>
            </a:r>
            <a:endParaRPr lang="en-US" sz="135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14820" y="2397525"/>
            <a:ext cx="4763" cy="862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Oval 49"/>
          <p:cNvSpPr/>
          <p:nvPr/>
        </p:nvSpPr>
        <p:spPr>
          <a:xfrm>
            <a:off x="280223" y="3257905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53" name="Oval 52"/>
          <p:cNvSpPr/>
          <p:nvPr/>
        </p:nvSpPr>
        <p:spPr>
          <a:xfrm>
            <a:off x="2771800" y="2853815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D</a:t>
            </a:r>
            <a:endParaRPr lang="en-US" sz="1350" dirty="0"/>
          </a:p>
        </p:txBody>
      </p:sp>
      <p:sp>
        <p:nvSpPr>
          <p:cNvPr id="54" name="TextBox 53"/>
          <p:cNvSpPr txBox="1"/>
          <p:nvPr/>
        </p:nvSpPr>
        <p:spPr>
          <a:xfrm>
            <a:off x="3743195" y="3600805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a,b</a:t>
            </a:r>
            <a:endParaRPr lang="en-US" sz="1350" dirty="0"/>
          </a:p>
        </p:txBody>
      </p:sp>
      <p:cxnSp>
        <p:nvCxnSpPr>
          <p:cNvPr id="56" name="Curved Connector 55"/>
          <p:cNvCxnSpPr>
            <a:stCxn id="20" idx="3"/>
            <a:endCxn id="53" idx="0"/>
          </p:cNvCxnSpPr>
          <p:nvPr/>
        </p:nvCxnSpPr>
        <p:spPr>
          <a:xfrm rot="5400000">
            <a:off x="4604788" y="-753478"/>
            <a:ext cx="2117206" cy="509738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806020" y="4249954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a,b</a:t>
            </a:r>
            <a:endParaRPr lang="en-US" sz="135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14820" y="3943705"/>
            <a:ext cx="4763" cy="862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/>
          <p:cNvSpPr/>
          <p:nvPr/>
        </p:nvSpPr>
        <p:spPr>
          <a:xfrm>
            <a:off x="280223" y="4804085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8</a:t>
            </a:r>
            <a:endParaRPr lang="en-US" sz="135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5300" y="-235556"/>
            <a:ext cx="8229600" cy="501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70321" y="5147634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Oval 41"/>
          <p:cNvSpPr/>
          <p:nvPr/>
        </p:nvSpPr>
        <p:spPr>
          <a:xfrm>
            <a:off x="2252674" y="4810524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+</a:t>
            </a:r>
          </a:p>
          <a:p>
            <a:pPr algn="ctr"/>
            <a:r>
              <a:rPr lang="en-US" sz="1350" dirty="0" smtClean="0"/>
              <a:t>9</a:t>
            </a:r>
            <a:endParaRPr lang="en-US" sz="1350" dirty="0"/>
          </a:p>
        </p:txBody>
      </p:sp>
      <p:sp>
        <p:nvSpPr>
          <p:cNvPr id="43" name="TextBox 42"/>
          <p:cNvSpPr txBox="1"/>
          <p:nvPr/>
        </p:nvSpPr>
        <p:spPr>
          <a:xfrm>
            <a:off x="1289736" y="4804734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b</a:t>
            </a:r>
            <a:endParaRPr lang="en-US" sz="1350" dirty="0"/>
          </a:p>
        </p:txBody>
      </p:sp>
      <p:cxnSp>
        <p:nvCxnSpPr>
          <p:cNvPr id="45" name="Curved Connector 44"/>
          <p:cNvCxnSpPr/>
          <p:nvPr/>
        </p:nvCxnSpPr>
        <p:spPr>
          <a:xfrm rot="5400000" flipH="1" flipV="1">
            <a:off x="3314760" y="3271147"/>
            <a:ext cx="236786" cy="106233"/>
          </a:xfrm>
          <a:prstGeom prst="curvedConnector4">
            <a:avLst>
              <a:gd name="adj1" fmla="val -178637"/>
              <a:gd name="adj2" fmla="val 31518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urved Connector 21"/>
          <p:cNvCxnSpPr>
            <a:stCxn id="9" idx="4"/>
            <a:endCxn id="53" idx="1"/>
          </p:cNvCxnSpPr>
          <p:nvPr/>
        </p:nvCxnSpPr>
        <p:spPr>
          <a:xfrm rot="16200000" flipH="1">
            <a:off x="1669578" y="1751593"/>
            <a:ext cx="2116048" cy="2892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urved Connector 24"/>
          <p:cNvCxnSpPr>
            <a:stCxn id="12" idx="4"/>
          </p:cNvCxnSpPr>
          <p:nvPr/>
        </p:nvCxnSpPr>
        <p:spPr>
          <a:xfrm rot="5400000">
            <a:off x="2744751" y="1078037"/>
            <a:ext cx="2046210" cy="156653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urved Connector 29"/>
          <p:cNvCxnSpPr>
            <a:stCxn id="38" idx="6"/>
            <a:endCxn id="53" idx="2"/>
          </p:cNvCxnSpPr>
          <p:nvPr/>
        </p:nvCxnSpPr>
        <p:spPr>
          <a:xfrm>
            <a:off x="957720" y="2049724"/>
            <a:ext cx="1814080" cy="11469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urved Connector 31"/>
          <p:cNvCxnSpPr>
            <a:stCxn id="39" idx="7"/>
            <a:endCxn id="53" idx="3"/>
          </p:cNvCxnSpPr>
          <p:nvPr/>
        </p:nvCxnSpPr>
        <p:spPr>
          <a:xfrm rot="5400000" flipH="1" flipV="1">
            <a:off x="1136243" y="3168529"/>
            <a:ext cx="1465336" cy="200664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urved Connector 50"/>
          <p:cNvCxnSpPr>
            <a:stCxn id="42" idx="7"/>
            <a:endCxn id="53" idx="4"/>
          </p:cNvCxnSpPr>
          <p:nvPr/>
        </p:nvCxnSpPr>
        <p:spPr>
          <a:xfrm rot="5400000" flipH="1" flipV="1">
            <a:off x="2290699" y="4086957"/>
            <a:ext cx="1371342" cy="2766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TextBox 57"/>
          <p:cNvSpPr txBox="1"/>
          <p:nvPr/>
        </p:nvSpPr>
        <p:spPr>
          <a:xfrm>
            <a:off x="2838040" y="4407892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a,b</a:t>
            </a:r>
            <a:endParaRPr lang="en-US" sz="1350" dirty="0"/>
          </a:p>
        </p:txBody>
      </p:sp>
      <p:sp>
        <p:nvSpPr>
          <p:cNvPr id="59" name="TextBox 58"/>
          <p:cNvSpPr txBox="1"/>
          <p:nvPr/>
        </p:nvSpPr>
        <p:spPr>
          <a:xfrm>
            <a:off x="1873686" y="3824771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a</a:t>
            </a:r>
            <a:endParaRPr 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2245960" y="1230479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a</a:t>
            </a:r>
            <a:endParaRPr lang="en-US" sz="1350" dirty="0"/>
          </a:p>
        </p:txBody>
      </p:sp>
      <p:sp>
        <p:nvSpPr>
          <p:cNvPr id="61" name="TextBox 60"/>
          <p:cNvSpPr txBox="1"/>
          <p:nvPr/>
        </p:nvSpPr>
        <p:spPr>
          <a:xfrm>
            <a:off x="3794088" y="1366595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a</a:t>
            </a:r>
            <a:endParaRPr lang="en-US" sz="1350" dirty="0"/>
          </a:p>
        </p:txBody>
      </p:sp>
      <p:sp>
        <p:nvSpPr>
          <p:cNvPr id="55" name="Rectangle 54"/>
          <p:cNvSpPr/>
          <p:nvPr/>
        </p:nvSpPr>
        <p:spPr>
          <a:xfrm>
            <a:off x="1666974" y="1970137"/>
            <a:ext cx="2760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48306" y="2703773"/>
            <a:ext cx="336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L={</a:t>
            </a:r>
            <a:r>
              <a:rPr lang="en-US" dirty="0" err="1" smtClean="0"/>
              <a:t>abbb,abba,baab,babb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03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the string is acceptable by NFA?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there is any way to run the machine that </a:t>
            </a:r>
            <a:r>
              <a:rPr lang="en-US" b="1" i="1" dirty="0" smtClean="0"/>
              <a:t>ends in any set of states out of which one state is the final state</a:t>
            </a:r>
            <a:r>
              <a:rPr lang="en-US" dirty="0" smtClean="0"/>
              <a:t>, then the NFA accepts.</a:t>
            </a:r>
          </a:p>
          <a:p>
            <a:r>
              <a:rPr lang="en-US" dirty="0"/>
              <a:t>An NFA accepts a string </a:t>
            </a:r>
            <a:r>
              <a:rPr lang="en-US" i="1" dirty="0"/>
              <a:t>x </a:t>
            </a:r>
            <a:r>
              <a:rPr lang="en-US" dirty="0"/>
              <a:t>if it </a:t>
            </a:r>
            <a:r>
              <a:rPr lang="en-US" i="1" dirty="0"/>
              <a:t>can </a:t>
            </a:r>
            <a:r>
              <a:rPr lang="en-US" dirty="0"/>
              <a:t>get to </a:t>
            </a:r>
            <a:r>
              <a:rPr lang="en-US" dirty="0" smtClean="0"/>
              <a:t>an accepting </a:t>
            </a:r>
            <a:r>
              <a:rPr lang="en-US" dirty="0"/>
              <a:t>state on input </a:t>
            </a:r>
            <a:r>
              <a:rPr lang="en-US" i="1" dirty="0" smtClean="0"/>
              <a:t>x.</a:t>
            </a:r>
          </a:p>
          <a:p>
            <a:pPr lvl="1"/>
            <a:r>
              <a:rPr lang="en-US" dirty="0"/>
              <a:t>Think of it as trying many options in parallel, </a:t>
            </a:r>
            <a:r>
              <a:rPr lang="en-US" dirty="0" smtClean="0"/>
              <a:t>and hoping </a:t>
            </a:r>
            <a:r>
              <a:rPr lang="en-US" dirty="0"/>
              <a:t>one path gets </a:t>
            </a:r>
            <a:r>
              <a:rPr lang="en-US" dirty="0" smtClean="0"/>
              <a:t>lucky</a:t>
            </a:r>
          </a:p>
          <a:p>
            <a:pPr marL="171450" lvl="1">
              <a:spcBef>
                <a:spcPts val="750"/>
              </a:spcBef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Q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</a:t>
            </a:r>
          </a:p>
          <a:p>
            <a:pPr lvl="1"/>
            <a:r>
              <a:rPr lang="en-US" dirty="0"/>
              <a:t>the NFA treats this as a rejecting path (the </a:t>
            </a:r>
            <a:r>
              <a:rPr lang="en-US" dirty="0" smtClean="0"/>
              <a:t>string may </a:t>
            </a:r>
            <a:r>
              <a:rPr lang="en-US" dirty="0"/>
              <a:t>still reach an accepting state by another path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 convenient shortcut for our “</a:t>
            </a:r>
            <a:r>
              <a:rPr lang="en-US" dirty="0" smtClean="0"/>
              <a:t>hell/rejection/black-hole</a:t>
            </a:r>
            <a:r>
              <a:rPr lang="en-US" dirty="0"/>
              <a:t>” state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91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accepting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2226468"/>
            <a:ext cx="8353425" cy="368855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Set of all strings that ends with 0.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∑={0,1}</a:t>
            </a:r>
            <a:endParaRPr lang="en-US" dirty="0" smtClean="0"/>
          </a:p>
          <a:p>
            <a:r>
              <a:rPr lang="en-US" dirty="0" smtClean="0"/>
              <a:t>R.E=(0+1)*0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Q={A,B}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o</a:t>
            </a:r>
            <a:r>
              <a:rPr lang="en-US" dirty="0" smtClean="0"/>
              <a:t>=</a:t>
            </a:r>
            <a:r>
              <a:rPr lang="en-US" baseline="-25000" dirty="0" smtClean="0"/>
              <a:t> </a:t>
            </a:r>
            <a:r>
              <a:rPr lang="en-US" dirty="0" smtClean="0"/>
              <a:t>A</a:t>
            </a:r>
          </a:p>
          <a:p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 smtClean="0">
                <a:cs typeface="Times New Roman" panose="02020603050405020304" pitchFamily="18" charset="0"/>
              </a:rPr>
              <a:t>x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A 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 smtClean="0">
                <a:cs typeface="Times New Roman" panose="02020603050405020304" pitchFamily="18" charset="0"/>
              </a:rPr>
              <a:t>x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B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 smtClean="0">
                <a:cs typeface="Times New Roman" panose="02020603050405020304" pitchFamily="18" charset="0"/>
              </a:rPr>
              <a:t>x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A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x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i="1" dirty="0" smtClean="0">
                <a:cs typeface="Times New Roman" panose="02020603050405020304" pitchFamily="18" charset="0"/>
              </a:rPr>
              <a:t>x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9625" y="3067765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-</a:t>
            </a:r>
          </a:p>
          <a:p>
            <a:pPr algn="ctr"/>
            <a:r>
              <a:rPr lang="en-US" sz="1350" dirty="0"/>
              <a:t>A</a:t>
            </a:r>
          </a:p>
        </p:txBody>
      </p:sp>
      <p:cxnSp>
        <p:nvCxnSpPr>
          <p:cNvPr id="6" name="Curved Connector 5"/>
          <p:cNvCxnSpPr>
            <a:stCxn id="4" idx="2"/>
            <a:endCxn id="4" idx="0"/>
          </p:cNvCxnSpPr>
          <p:nvPr/>
        </p:nvCxnSpPr>
        <p:spPr>
          <a:xfrm rot="10800000" flipH="1">
            <a:off x="809625" y="3067765"/>
            <a:ext cx="238125" cy="247650"/>
          </a:xfrm>
          <a:prstGeom prst="curvedConnector4">
            <a:avLst>
              <a:gd name="adj1" fmla="val -72000"/>
              <a:gd name="adj2" fmla="val 16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57525" y="3067765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+</a:t>
            </a:r>
          </a:p>
          <a:p>
            <a:pPr algn="ctr"/>
            <a:r>
              <a:rPr lang="en-US" sz="1350" dirty="0"/>
              <a:t>B</a:t>
            </a:r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1285875" y="3315415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00225" y="2876669"/>
            <a:ext cx="638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563" y="2876669"/>
            <a:ext cx="638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0,1</a:t>
            </a:r>
          </a:p>
        </p:txBody>
      </p:sp>
      <p:sp>
        <p:nvSpPr>
          <p:cNvPr id="13" name="Oval 12"/>
          <p:cNvSpPr/>
          <p:nvPr/>
        </p:nvSpPr>
        <p:spPr>
          <a:xfrm>
            <a:off x="5267325" y="2226468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-</a:t>
            </a:r>
          </a:p>
          <a:p>
            <a:pPr algn="ctr"/>
            <a:r>
              <a:rPr lang="en-US" sz="1350" dirty="0"/>
              <a:t>A</a:t>
            </a:r>
          </a:p>
        </p:txBody>
      </p:sp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5505450" y="2721769"/>
            <a:ext cx="0" cy="4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67325" y="3143546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</a:p>
        </p:txBody>
      </p:sp>
      <p:cxnSp>
        <p:nvCxnSpPr>
          <p:cNvPr id="25" name="Straight Connector 24"/>
          <p:cNvCxnSpPr>
            <a:stCxn id="18" idx="4"/>
          </p:cNvCxnSpPr>
          <p:nvPr/>
        </p:nvCxnSpPr>
        <p:spPr>
          <a:xfrm>
            <a:off x="5505450" y="3638846"/>
            <a:ext cx="0" cy="24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62500" y="3882925"/>
            <a:ext cx="1438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62500" y="3882925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91250" y="3882925"/>
            <a:ext cx="1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24375" y="4249639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</a:p>
        </p:txBody>
      </p:sp>
      <p:sp>
        <p:nvSpPr>
          <p:cNvPr id="34" name="Oval 33"/>
          <p:cNvSpPr/>
          <p:nvPr/>
        </p:nvSpPr>
        <p:spPr>
          <a:xfrm>
            <a:off x="5953125" y="4259165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714875" y="4764579"/>
            <a:ext cx="0" cy="24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71925" y="5008658"/>
            <a:ext cx="1438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71925" y="5008658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00675" y="5008658"/>
            <a:ext cx="1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33800" y="5375372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5162550" y="5384897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00775" y="4759821"/>
            <a:ext cx="1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10375" y="2474118"/>
            <a:ext cx="1162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E.G) 100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72025" y="2677447"/>
            <a:ext cx="638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2613" y="3622386"/>
            <a:ext cx="638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19550" y="4030293"/>
            <a:ext cx="638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5246161"/>
            <a:ext cx="638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l-G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53250" y="3899385"/>
            <a:ext cx="168116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350" dirty="0"/>
              <a:t>In the end we are in state A or 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and B is accepting state. So 100 is accepted.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71763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not accepting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2226468"/>
            <a:ext cx="8353425" cy="368855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Set of all strings that ends with 0.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∑={0,1}</a:t>
            </a:r>
            <a:endParaRPr lang="en-US" dirty="0" smtClean="0"/>
          </a:p>
          <a:p>
            <a:r>
              <a:rPr lang="en-US" dirty="0" smtClean="0"/>
              <a:t>R.E=(0+1)*0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Q={A,B}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o</a:t>
            </a:r>
            <a:r>
              <a:rPr lang="en-US" dirty="0" smtClean="0"/>
              <a:t>=</a:t>
            </a:r>
            <a:r>
              <a:rPr lang="en-US" baseline="-25000" dirty="0" smtClean="0"/>
              <a:t> </a:t>
            </a:r>
            <a:r>
              <a:rPr lang="en-US" dirty="0" smtClean="0"/>
              <a:t>A</a:t>
            </a:r>
          </a:p>
          <a:p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 smtClean="0">
                <a:cs typeface="Times New Roman" panose="02020603050405020304" pitchFamily="18" charset="0"/>
              </a:rPr>
              <a:t>x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A 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 smtClean="0">
                <a:cs typeface="Times New Roman" panose="02020603050405020304" pitchFamily="18" charset="0"/>
              </a:rPr>
              <a:t>x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B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 smtClean="0">
                <a:cs typeface="Times New Roman" panose="02020603050405020304" pitchFamily="18" charset="0"/>
              </a:rPr>
              <a:t>x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A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x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i="1" dirty="0" smtClean="0">
                <a:cs typeface="Times New Roman" panose="02020603050405020304" pitchFamily="18" charset="0"/>
              </a:rPr>
              <a:t>x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9625" y="3067765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-</a:t>
            </a:r>
          </a:p>
          <a:p>
            <a:pPr algn="ctr"/>
            <a:r>
              <a:rPr lang="en-US" sz="1350" dirty="0"/>
              <a:t>A</a:t>
            </a:r>
          </a:p>
        </p:txBody>
      </p:sp>
      <p:cxnSp>
        <p:nvCxnSpPr>
          <p:cNvPr id="6" name="Curved Connector 5"/>
          <p:cNvCxnSpPr>
            <a:stCxn id="4" idx="2"/>
            <a:endCxn id="4" idx="0"/>
          </p:cNvCxnSpPr>
          <p:nvPr/>
        </p:nvCxnSpPr>
        <p:spPr>
          <a:xfrm rot="10800000" flipH="1">
            <a:off x="809625" y="3067765"/>
            <a:ext cx="238125" cy="247650"/>
          </a:xfrm>
          <a:prstGeom prst="curvedConnector4">
            <a:avLst>
              <a:gd name="adj1" fmla="val -72000"/>
              <a:gd name="adj2" fmla="val 16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57525" y="3067765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+</a:t>
            </a:r>
          </a:p>
          <a:p>
            <a:pPr algn="ctr"/>
            <a:r>
              <a:rPr lang="en-US" sz="1350" dirty="0"/>
              <a:t>B</a:t>
            </a:r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1285875" y="3315415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00225" y="2876669"/>
            <a:ext cx="638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563" y="2876669"/>
            <a:ext cx="638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0,1</a:t>
            </a:r>
          </a:p>
        </p:txBody>
      </p:sp>
      <p:sp>
        <p:nvSpPr>
          <p:cNvPr id="18" name="Oval 17"/>
          <p:cNvSpPr/>
          <p:nvPr/>
        </p:nvSpPr>
        <p:spPr>
          <a:xfrm>
            <a:off x="5267325" y="3143546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-</a:t>
            </a:r>
          </a:p>
          <a:p>
            <a:pPr algn="ctr"/>
            <a:r>
              <a:rPr lang="en-US" sz="1350" dirty="0"/>
              <a:t>A</a:t>
            </a:r>
          </a:p>
        </p:txBody>
      </p:sp>
      <p:cxnSp>
        <p:nvCxnSpPr>
          <p:cNvPr id="25" name="Straight Connector 24"/>
          <p:cNvCxnSpPr>
            <a:stCxn id="18" idx="4"/>
          </p:cNvCxnSpPr>
          <p:nvPr/>
        </p:nvCxnSpPr>
        <p:spPr>
          <a:xfrm>
            <a:off x="5505450" y="3638846"/>
            <a:ext cx="0" cy="24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62500" y="3882925"/>
            <a:ext cx="1438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62500" y="3882925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91250" y="3882925"/>
            <a:ext cx="1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24375" y="4249639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</a:p>
        </p:txBody>
      </p:sp>
      <p:sp>
        <p:nvSpPr>
          <p:cNvPr id="34" name="Oval 33"/>
          <p:cNvSpPr/>
          <p:nvPr/>
        </p:nvSpPr>
        <p:spPr>
          <a:xfrm>
            <a:off x="5953125" y="4259165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4514850" y="5114178"/>
            <a:ext cx="47625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00775" y="4759821"/>
            <a:ext cx="1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53250" y="3899386"/>
            <a:ext cx="16811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350" dirty="0"/>
              <a:t>In the end we are in state A or </a:t>
            </a:r>
            <a:r>
              <a:rPr lang="el-G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both are not at all accepting states. So 01 is not accepted.</a:t>
            </a:r>
          </a:p>
          <a:p>
            <a:endParaRPr lang="en-US" sz="1350" dirty="0"/>
          </a:p>
        </p:txBody>
      </p:sp>
      <p:sp>
        <p:nvSpPr>
          <p:cNvPr id="43" name="TextBox 42"/>
          <p:cNvSpPr txBox="1"/>
          <p:nvPr/>
        </p:nvSpPr>
        <p:spPr>
          <a:xfrm>
            <a:off x="4772025" y="2677447"/>
            <a:ext cx="638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5662613" y="3622386"/>
            <a:ext cx="638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05263" y="4747465"/>
            <a:ext cx="638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5246161"/>
            <a:ext cx="638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l-G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62500" y="4740177"/>
            <a:ext cx="1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24675" y="2588418"/>
            <a:ext cx="1162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E.G) 01</a:t>
            </a:r>
          </a:p>
        </p:txBody>
      </p:sp>
    </p:spTree>
    <p:extLst>
      <p:ext uri="{BB962C8B-B14F-4D97-AF65-F5344CB8AC3E}">
        <p14:creationId xmlns:p14="http://schemas.microsoft.com/office/powerpoint/2010/main" val="3290818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Deterministic Finite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31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“DFA which is also </a:t>
            </a:r>
            <a:r>
              <a:rPr lang="en-US" dirty="0"/>
              <a:t>known as a </a:t>
            </a:r>
            <a:r>
              <a:rPr lang="en-US" b="1" dirty="0"/>
              <a:t>deterministic finite acceptor</a:t>
            </a:r>
            <a:r>
              <a:rPr lang="en-US" dirty="0"/>
              <a:t> (</a:t>
            </a:r>
            <a:r>
              <a:rPr lang="en-US" b="1" dirty="0"/>
              <a:t>DFA</a:t>
            </a:r>
            <a:r>
              <a:rPr lang="en-US" dirty="0"/>
              <a:t>) and a </a:t>
            </a:r>
            <a:r>
              <a:rPr lang="en-US" b="1" dirty="0"/>
              <a:t>deterministic finite state machine</a:t>
            </a:r>
            <a:r>
              <a:rPr lang="en-US" dirty="0"/>
              <a:t> (</a:t>
            </a:r>
            <a:r>
              <a:rPr lang="en-US" b="1" dirty="0"/>
              <a:t>DFSM</a:t>
            </a:r>
            <a:r>
              <a:rPr lang="en-US" dirty="0"/>
              <a:t>)—is a finite-state </a:t>
            </a:r>
            <a:r>
              <a:rPr lang="en-US" dirty="0" smtClean="0"/>
              <a:t>machine that </a:t>
            </a:r>
            <a:r>
              <a:rPr lang="en-US" dirty="0"/>
              <a:t>accepts and rejects strings of symbols and </a:t>
            </a:r>
            <a:r>
              <a:rPr lang="en-US" b="1" i="1" dirty="0"/>
              <a:t>only produces a unique computation</a:t>
            </a:r>
            <a:r>
              <a:rPr lang="en-US" dirty="0"/>
              <a:t> (or run) of the automaton for each input </a:t>
            </a:r>
            <a:r>
              <a:rPr lang="en-US" dirty="0" smtClean="0"/>
              <a:t>string.”</a:t>
            </a:r>
          </a:p>
        </p:txBody>
      </p:sp>
    </p:spTree>
    <p:extLst>
      <p:ext uri="{BB962C8B-B14F-4D97-AF65-F5344CB8AC3E}">
        <p14:creationId xmlns:p14="http://schemas.microsoft.com/office/powerpoint/2010/main" val="711145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DFA given the current state we know what the next state will </a:t>
            </a:r>
            <a:r>
              <a:rPr lang="en-US" dirty="0" smtClean="0"/>
              <a:t>be.</a:t>
            </a:r>
            <a:endParaRPr lang="en-US" dirty="0"/>
          </a:p>
          <a:p>
            <a:r>
              <a:rPr lang="en-US" dirty="0" smtClean="0"/>
              <a:t>For every state, for every symbol is in </a:t>
            </a:r>
            <a:r>
              <a:rPr lang="en-US" b="1" dirty="0" smtClean="0"/>
              <a:t>∑, </a:t>
            </a:r>
            <a:r>
              <a:rPr lang="en-US" dirty="0" smtClean="0"/>
              <a:t>there is exactly one arrow labeled with that symbol going to another state.</a:t>
            </a:r>
            <a:endParaRPr lang="en-US" dirty="0"/>
          </a:p>
          <a:p>
            <a:r>
              <a:rPr lang="en-US" dirty="0"/>
              <a:t>It has no choices or randomness</a:t>
            </a:r>
          </a:p>
          <a:p>
            <a:r>
              <a:rPr lang="en-US" dirty="0"/>
              <a:t>It is simple and easy to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04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End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Also known as </a:t>
            </a:r>
            <a:r>
              <a:rPr lang="en-US" b="1" dirty="0" smtClean="0"/>
              <a:t>Dead State, </a:t>
            </a:r>
            <a:r>
              <a:rPr lang="en-US" b="1" dirty="0"/>
              <a:t>Waste </a:t>
            </a:r>
            <a:r>
              <a:rPr lang="en-US" b="1" dirty="0" smtClean="0"/>
              <a:t>Basket </a:t>
            </a:r>
            <a:r>
              <a:rPr lang="en-US" b="1" dirty="0"/>
              <a:t>or Davey John </a:t>
            </a:r>
            <a:r>
              <a:rPr lang="en-US" b="1" dirty="0" smtClean="0"/>
              <a:t>Locker, </a:t>
            </a:r>
            <a:r>
              <a:rPr lang="en-US" dirty="0"/>
              <a:t>as </a:t>
            </a:r>
            <a:r>
              <a:rPr lang="en-US" dirty="0" smtClean="0"/>
              <a:t>the moment </a:t>
            </a:r>
            <a:r>
              <a:rPr lang="en-US" dirty="0"/>
              <a:t>one enters these states there is no way to leave it.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i="1" dirty="0"/>
              <a:t>rejecting state </a:t>
            </a:r>
            <a:r>
              <a:rPr lang="en-US" dirty="0"/>
              <a:t>that is essentially a dead end. Once the machine enters a dead state, </a:t>
            </a:r>
            <a:r>
              <a:rPr lang="en-US" b="1" i="1" dirty="0"/>
              <a:t>there is no way for it to reach an accepting state</a:t>
            </a:r>
            <a:r>
              <a:rPr lang="en-US" dirty="0"/>
              <a:t>, so we already know that the string is going to be rejected</a:t>
            </a:r>
            <a:r>
              <a:rPr lang="en-US" dirty="0" smtClean="0"/>
              <a:t>.</a:t>
            </a:r>
          </a:p>
          <a:p>
            <a:r>
              <a:rPr lang="en-US" dirty="0"/>
              <a:t>A machine </a:t>
            </a:r>
            <a:r>
              <a:rPr lang="en-US" b="1" i="1" dirty="0"/>
              <a:t>may have multiple dead states</a:t>
            </a:r>
            <a:r>
              <a:rPr lang="en-US" dirty="0"/>
              <a:t>, but at most only one dead state is needed per machine.</a:t>
            </a:r>
          </a:p>
        </p:txBody>
      </p:sp>
    </p:spTree>
    <p:extLst>
      <p:ext uri="{BB962C8B-B14F-4D97-AF65-F5344CB8AC3E}">
        <p14:creationId xmlns:p14="http://schemas.microsoft.com/office/powerpoint/2010/main" val="955348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DFA can be represented by a 5-tuple </a:t>
            </a:r>
            <a:r>
              <a:rPr lang="en-US" b="1" dirty="0"/>
              <a:t>(Q, ∑, δ, q</a:t>
            </a:r>
            <a:r>
              <a:rPr lang="en-US" b="1" baseline="-25000" dirty="0"/>
              <a:t>0</a:t>
            </a:r>
            <a:r>
              <a:rPr lang="en-US" b="1" dirty="0"/>
              <a:t>, F) </a:t>
            </a:r>
            <a:r>
              <a:rPr lang="en-US" dirty="0"/>
              <a:t>where −</a:t>
            </a:r>
          </a:p>
          <a:p>
            <a:r>
              <a:rPr lang="en-US" b="1" dirty="0"/>
              <a:t>Q</a:t>
            </a:r>
            <a:r>
              <a:rPr lang="en-US" dirty="0"/>
              <a:t> is a finite set of states.</a:t>
            </a:r>
          </a:p>
          <a:p>
            <a:r>
              <a:rPr lang="en-US" b="1" dirty="0"/>
              <a:t>∑</a:t>
            </a:r>
            <a:r>
              <a:rPr lang="en-US" dirty="0"/>
              <a:t> is a finite set of symbols called the alphabet.</a:t>
            </a:r>
          </a:p>
          <a:p>
            <a:r>
              <a:rPr lang="en-US" b="1" dirty="0"/>
              <a:t>δ</a:t>
            </a:r>
            <a:r>
              <a:rPr lang="en-US" dirty="0"/>
              <a:t> is the transition function where δ: Q × ∑ → Q</a:t>
            </a:r>
          </a:p>
          <a:p>
            <a:r>
              <a:rPr lang="en-US" b="1" dirty="0"/>
              <a:t>q</a:t>
            </a:r>
            <a:r>
              <a:rPr lang="en-US" b="1" baseline="-25000" dirty="0"/>
              <a:t>0</a:t>
            </a:r>
            <a:r>
              <a:rPr lang="en-US" dirty="0"/>
              <a:t> is the initial state from where any input is processed (q</a:t>
            </a:r>
            <a:r>
              <a:rPr lang="en-US" baseline="-25000" dirty="0"/>
              <a:t>0</a:t>
            </a:r>
            <a:r>
              <a:rPr lang="en-US" dirty="0"/>
              <a:t> ∈ Q).</a:t>
            </a:r>
          </a:p>
          <a:p>
            <a:r>
              <a:rPr lang="en-US" b="1" dirty="0"/>
              <a:t>F</a:t>
            </a:r>
            <a:r>
              <a:rPr lang="en-US" dirty="0"/>
              <a:t> is a set of final state/states of Q (F ⊆ Q).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0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finite set of states having exactly one start state        and one or more end states         </a:t>
            </a:r>
          </a:p>
          <a:p>
            <a:pPr marL="0" indent="0">
              <a:buNone/>
            </a:pPr>
            <a:r>
              <a:rPr lang="en-US" dirty="0" smtClean="0"/>
              <a:t>           .</a:t>
            </a:r>
          </a:p>
          <a:p>
            <a:r>
              <a:rPr lang="en-US" dirty="0" smtClean="0"/>
              <a:t>An </a:t>
            </a:r>
            <a:r>
              <a:rPr lang="en-US" dirty="0"/>
              <a:t>alphabet Σ of possible input letters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Finite set of transitions which tells which state to move.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05200" y="22098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4400" y="27432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1198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of even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language of strings defined over </a:t>
            </a:r>
            <a:r>
              <a:rPr lang="en-US" i="1" dirty="0" smtClean="0">
                <a:cs typeface="Times New Roman" panose="02020603050405020304" pitchFamily="18" charset="0"/>
              </a:rPr>
              <a:t>∑={a,b} </a:t>
            </a:r>
            <a:r>
              <a:rPr lang="en-US" b="1" i="1" dirty="0" smtClean="0">
                <a:cs typeface="Times New Roman" panose="02020603050405020304" pitchFamily="18" charset="0"/>
              </a:rPr>
              <a:t>of even length.</a:t>
            </a:r>
          </a:p>
          <a:p>
            <a:pPr marL="0" indent="0">
              <a:buNone/>
            </a:pP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R.E=((a+b)(a+b))*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Q={x,y}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o</a:t>
            </a:r>
            <a:r>
              <a:rPr lang="en-US" dirty="0" smtClean="0"/>
              <a:t>=x</a:t>
            </a:r>
          </a:p>
          <a:p>
            <a:r>
              <a:rPr lang="en-US" dirty="0" smtClean="0"/>
              <a:t>A=x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7214" y="2226469"/>
            <a:ext cx="3539421" cy="1209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862" y="3858220"/>
            <a:ext cx="3286125" cy="12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44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smtClean="0"/>
              <a:t>starting with 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language L of strings, defined over Σ={a, b}, </a:t>
            </a:r>
            <a:r>
              <a:rPr lang="en-US" b="1" dirty="0"/>
              <a:t>starting with b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R.E: b (</a:t>
            </a:r>
            <a:r>
              <a:rPr lang="en-US" dirty="0" err="1" smtClean="0"/>
              <a:t>a+b</a:t>
            </a:r>
            <a:r>
              <a:rPr lang="en-US" dirty="0" smtClean="0"/>
              <a:t>)* </a:t>
            </a:r>
          </a:p>
          <a:p>
            <a:r>
              <a:rPr lang="en-US" dirty="0">
                <a:cs typeface="Times New Roman" panose="02020603050405020304" pitchFamily="18" charset="0"/>
              </a:rPr>
              <a:t>Q</a:t>
            </a:r>
            <a:r>
              <a:rPr lang="en-US" dirty="0" smtClean="0">
                <a:cs typeface="Times New Roman" panose="02020603050405020304" pitchFamily="18" charset="0"/>
              </a:rPr>
              <a:t>={A,B,1}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o</a:t>
            </a:r>
            <a:r>
              <a:rPr lang="en-US" dirty="0" smtClean="0"/>
              <a:t>=A</a:t>
            </a:r>
            <a:endParaRPr lang="en-US" dirty="0"/>
          </a:p>
          <a:p>
            <a:r>
              <a:rPr lang="en-US" dirty="0" smtClean="0"/>
              <a:t>A={B}</a:t>
            </a:r>
          </a:p>
          <a:p>
            <a:r>
              <a:rPr lang="en-US" dirty="0" smtClean="0"/>
              <a:t>Dead End State = 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33136" y="2381426"/>
            <a:ext cx="3241351" cy="181247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72796"/>
              </p:ext>
            </p:extLst>
          </p:nvPr>
        </p:nvGraphicFramePr>
        <p:xfrm>
          <a:off x="4794464" y="4193898"/>
          <a:ext cx="3911919" cy="1345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443"/>
                <a:gridCol w="1328738"/>
                <a:gridCol w="1328738"/>
              </a:tblGrid>
              <a:tr h="26908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Old States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New </a:t>
                      </a:r>
                      <a:r>
                        <a:rPr lang="en-US" sz="800" dirty="0" smtClean="0">
                          <a:effectLst/>
                        </a:rPr>
                        <a:t>States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Reading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Reading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b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690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 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690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 +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690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235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</a:t>
            </a:r>
            <a:r>
              <a:rPr lang="en-US" dirty="0"/>
              <a:t>in </a:t>
            </a:r>
            <a:r>
              <a:rPr lang="en-US" dirty="0" smtClean="0"/>
              <a:t>‘a’ </a:t>
            </a:r>
            <a:r>
              <a:rPr lang="en-US" dirty="0"/>
              <a:t>or not ending in </a:t>
            </a:r>
            <a:r>
              <a:rPr lang="en-US" dirty="0" smtClean="0"/>
              <a:t>‘b’.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language L of strings, defined over Σ={a, b}, </a:t>
            </a:r>
            <a:r>
              <a:rPr lang="en-US" b="1" dirty="0"/>
              <a:t>ending in </a:t>
            </a:r>
            <a:r>
              <a:rPr lang="en-US" b="1" dirty="0" smtClean="0"/>
              <a:t>a or not ending in b.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>
                <a:cs typeface="Times New Roman" panose="02020603050405020304" pitchFamily="18" charset="0"/>
              </a:rPr>
              <a:t>R.E</a:t>
            </a:r>
            <a:r>
              <a:rPr lang="en-US" dirty="0" smtClean="0">
                <a:cs typeface="Times New Roman" panose="02020603050405020304" pitchFamily="18" charset="0"/>
              </a:rPr>
              <a:t>=(</a:t>
            </a:r>
            <a:r>
              <a:rPr lang="en-US" dirty="0" err="1" smtClean="0">
                <a:cs typeface="Times New Roman" panose="02020603050405020304" pitchFamily="18" charset="0"/>
              </a:rPr>
              <a:t>a+b</a:t>
            </a:r>
            <a:r>
              <a:rPr lang="en-US" dirty="0" smtClean="0">
                <a:cs typeface="Times New Roman" panose="02020603050405020304" pitchFamily="18" charset="0"/>
              </a:rPr>
              <a:t>)* a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Q</a:t>
            </a:r>
            <a:r>
              <a:rPr lang="en-US" dirty="0" smtClean="0">
                <a:cs typeface="Times New Roman" panose="02020603050405020304" pitchFamily="18" charset="0"/>
              </a:rPr>
              <a:t>={1,2}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o</a:t>
            </a:r>
            <a:r>
              <a:rPr lang="en-US" dirty="0" smtClean="0"/>
              <a:t>=1</a:t>
            </a:r>
            <a:endParaRPr lang="en-US" dirty="0"/>
          </a:p>
          <a:p>
            <a:r>
              <a:rPr lang="en-US" dirty="0" smtClean="0"/>
              <a:t>A=2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8372" y="2168706"/>
            <a:ext cx="3222252" cy="156509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963645" y="4841082"/>
          <a:ext cx="3911919" cy="672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443"/>
                <a:gridCol w="1328738"/>
                <a:gridCol w="1328738"/>
              </a:tblGrid>
              <a:tr h="13454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Old States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New States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1 -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 +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14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Beginning </a:t>
            </a:r>
            <a:r>
              <a:rPr lang="en-US" dirty="0"/>
              <a:t>with and ending in same letters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Language L of Strings of </a:t>
            </a:r>
            <a:r>
              <a:rPr lang="en-US" b="1" dirty="0"/>
              <a:t>length two or more</a:t>
            </a:r>
            <a:r>
              <a:rPr lang="en-US" dirty="0"/>
              <a:t>, defined over Σ = {a, b}, </a:t>
            </a:r>
            <a:r>
              <a:rPr lang="en-US" b="1" dirty="0"/>
              <a:t>beginning with </a:t>
            </a:r>
            <a:r>
              <a:rPr lang="en-US" b="1" dirty="0" smtClean="0"/>
              <a:t>and ending </a:t>
            </a:r>
            <a:r>
              <a:rPr lang="en-US" b="1" dirty="0"/>
              <a:t>in same letters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dirty="0" smtClean="0">
                <a:cs typeface="Times New Roman" panose="02020603050405020304" pitchFamily="18" charset="0"/>
              </a:rPr>
              <a:t>R.E=</a:t>
            </a:r>
          </a:p>
          <a:p>
            <a:pPr marL="0" indent="0">
              <a:buNone/>
            </a:pPr>
            <a:r>
              <a:rPr lang="en-US" dirty="0" smtClean="0">
                <a:cs typeface="Times New Roman" panose="02020603050405020304" pitchFamily="18" charset="0"/>
              </a:rPr>
              <a:t>a (</a:t>
            </a:r>
            <a:r>
              <a:rPr lang="en-US" dirty="0" err="1" smtClean="0">
                <a:cs typeface="Times New Roman" panose="02020603050405020304" pitchFamily="18" charset="0"/>
              </a:rPr>
              <a:t>a+b</a:t>
            </a:r>
            <a:r>
              <a:rPr lang="en-US" dirty="0">
                <a:cs typeface="Times New Roman" panose="02020603050405020304" pitchFamily="18" charset="0"/>
              </a:rPr>
              <a:t>)* </a:t>
            </a:r>
            <a:r>
              <a:rPr lang="en-US" dirty="0" smtClean="0">
                <a:cs typeface="Times New Roman" panose="02020603050405020304" pitchFamily="18" charset="0"/>
              </a:rPr>
              <a:t>a + b (</a:t>
            </a:r>
            <a:r>
              <a:rPr lang="en-US" dirty="0" err="1" smtClean="0">
                <a:cs typeface="Times New Roman" panose="02020603050405020304" pitchFamily="18" charset="0"/>
              </a:rPr>
              <a:t>a+b</a:t>
            </a:r>
            <a:r>
              <a:rPr lang="en-US" dirty="0" smtClean="0">
                <a:cs typeface="Times New Roman" panose="02020603050405020304" pitchFamily="18" charset="0"/>
              </a:rPr>
              <a:t>)* b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Q={</a:t>
            </a:r>
            <a:r>
              <a:rPr lang="en-US" dirty="0" smtClean="0">
                <a:cs typeface="Times New Roman" panose="02020603050405020304" pitchFamily="18" charset="0"/>
              </a:rPr>
              <a:t>1,2,3,4,5}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/>
              <a:t>q</a:t>
            </a:r>
            <a:r>
              <a:rPr lang="en-US" baseline="-25000" dirty="0" err="1"/>
              <a:t>o</a:t>
            </a:r>
            <a:r>
              <a:rPr lang="en-US" dirty="0"/>
              <a:t>=1</a:t>
            </a:r>
          </a:p>
          <a:p>
            <a:r>
              <a:rPr lang="en-US" dirty="0"/>
              <a:t>A</a:t>
            </a:r>
            <a:r>
              <a:rPr lang="en-US" dirty="0" smtClean="0"/>
              <a:t>={4,5}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9730" y="2365597"/>
            <a:ext cx="2999955" cy="168418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54976" y="4802596"/>
          <a:ext cx="3911919" cy="107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443"/>
                <a:gridCol w="1328738"/>
                <a:gridCol w="1328738"/>
              </a:tblGrid>
              <a:tr h="13454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Old States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New States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 1 -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 +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 +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34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beginning with and ending in different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Language L of Strings, defined over Σ = {a, b}, </a:t>
            </a:r>
            <a:r>
              <a:rPr lang="en-US" b="1" dirty="0"/>
              <a:t>beginning with and ending in different letters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>
                <a:cs typeface="Times New Roman" panose="02020603050405020304" pitchFamily="18" charset="0"/>
              </a:rPr>
              <a:t>R.E=a (</a:t>
            </a:r>
            <a:r>
              <a:rPr lang="en-US" dirty="0" err="1">
                <a:cs typeface="Times New Roman" panose="02020603050405020304" pitchFamily="18" charset="0"/>
              </a:rPr>
              <a:t>a+b</a:t>
            </a:r>
            <a:r>
              <a:rPr lang="en-US" dirty="0">
                <a:cs typeface="Times New Roman" panose="02020603050405020304" pitchFamily="18" charset="0"/>
              </a:rPr>
              <a:t>)* </a:t>
            </a:r>
            <a:r>
              <a:rPr lang="en-US" dirty="0" smtClean="0">
                <a:cs typeface="Times New Roman" panose="02020603050405020304" pitchFamily="18" charset="0"/>
              </a:rPr>
              <a:t>b </a:t>
            </a:r>
            <a:r>
              <a:rPr lang="en-US" dirty="0">
                <a:cs typeface="Times New Roman" panose="02020603050405020304" pitchFamily="18" charset="0"/>
              </a:rPr>
              <a:t>+ b (</a:t>
            </a:r>
            <a:r>
              <a:rPr lang="en-US" dirty="0" err="1">
                <a:cs typeface="Times New Roman" panose="02020603050405020304" pitchFamily="18" charset="0"/>
              </a:rPr>
              <a:t>a+b</a:t>
            </a:r>
            <a:r>
              <a:rPr lang="en-US" dirty="0">
                <a:cs typeface="Times New Roman" panose="02020603050405020304" pitchFamily="18" charset="0"/>
              </a:rPr>
              <a:t>)* </a:t>
            </a:r>
            <a:r>
              <a:rPr lang="en-US" dirty="0" smtClean="0">
                <a:cs typeface="Times New Roman" panose="02020603050405020304" pitchFamily="18" charset="0"/>
              </a:rPr>
              <a:t>a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Q={</a:t>
            </a:r>
            <a:r>
              <a:rPr lang="en-US" dirty="0" smtClean="0">
                <a:cs typeface="Times New Roman" panose="02020603050405020304" pitchFamily="18" charset="0"/>
              </a:rPr>
              <a:t>1,2,3,4,5}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/>
              <a:t>q</a:t>
            </a:r>
            <a:r>
              <a:rPr lang="en-US" baseline="-25000" dirty="0" err="1"/>
              <a:t>o</a:t>
            </a:r>
            <a:r>
              <a:rPr lang="en-US" dirty="0"/>
              <a:t>=1</a:t>
            </a:r>
          </a:p>
          <a:p>
            <a:r>
              <a:rPr lang="en-US" dirty="0"/>
              <a:t>A={4,5}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9554" y="2125266"/>
            <a:ext cx="2908767" cy="169048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24094" y="4455319"/>
          <a:ext cx="3911919" cy="107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443"/>
                <a:gridCol w="1328738"/>
                <a:gridCol w="1328738"/>
              </a:tblGrid>
              <a:tr h="13454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Old States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New States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b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 1 -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 +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 +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7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containing double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Language L of strings , defined over Σ = {a, b}, </a:t>
            </a:r>
            <a:r>
              <a:rPr lang="en-US" b="1" dirty="0"/>
              <a:t>containing double a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>
                <a:cs typeface="Times New Roman" panose="02020603050405020304" pitchFamily="18" charset="0"/>
              </a:rPr>
              <a:t>R.E=(</a:t>
            </a:r>
            <a:r>
              <a:rPr lang="en-US" dirty="0" err="1" smtClean="0">
                <a:cs typeface="Times New Roman" panose="02020603050405020304" pitchFamily="18" charset="0"/>
              </a:rPr>
              <a:t>a+b</a:t>
            </a:r>
            <a:r>
              <a:rPr lang="en-US" dirty="0">
                <a:cs typeface="Times New Roman" panose="02020603050405020304" pitchFamily="18" charset="0"/>
              </a:rPr>
              <a:t>)* </a:t>
            </a:r>
            <a:r>
              <a:rPr lang="en-US" dirty="0" err="1" smtClean="0">
                <a:cs typeface="Times New Roman" panose="02020603050405020304" pitchFamily="18" charset="0"/>
              </a:rPr>
              <a:t>aa</a:t>
            </a:r>
            <a:r>
              <a:rPr lang="en-US" dirty="0" smtClean="0"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cs typeface="Times New Roman" panose="02020603050405020304" pitchFamily="18" charset="0"/>
              </a:rPr>
              <a:t>a+b</a:t>
            </a:r>
            <a:r>
              <a:rPr lang="en-US" dirty="0">
                <a:cs typeface="Times New Roman" panose="02020603050405020304" pitchFamily="18" charset="0"/>
              </a:rPr>
              <a:t>)* </a:t>
            </a:r>
          </a:p>
          <a:p>
            <a:r>
              <a:rPr lang="en-US" dirty="0">
                <a:cs typeface="Times New Roman" panose="02020603050405020304" pitchFamily="18" charset="0"/>
              </a:rPr>
              <a:t>Q={</a:t>
            </a:r>
            <a:r>
              <a:rPr lang="en-US" dirty="0" smtClean="0">
                <a:cs typeface="Times New Roman" panose="02020603050405020304" pitchFamily="18" charset="0"/>
              </a:rPr>
              <a:t>1,2,3}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/>
              <a:t>q</a:t>
            </a:r>
            <a:r>
              <a:rPr lang="en-US" baseline="-25000" dirty="0" err="1"/>
              <a:t>o</a:t>
            </a:r>
            <a:r>
              <a:rPr lang="en-US" dirty="0"/>
              <a:t>=1</a:t>
            </a:r>
          </a:p>
          <a:p>
            <a:r>
              <a:rPr lang="en-US" dirty="0" smtClean="0"/>
              <a:t>A=3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5442" y="2342379"/>
            <a:ext cx="3609908" cy="103833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24094" y="4455319"/>
          <a:ext cx="3911919" cy="807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443"/>
                <a:gridCol w="1328738"/>
                <a:gridCol w="1328738"/>
              </a:tblGrid>
              <a:tr h="13454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Old States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New States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b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 1 -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3 +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73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having double 0’s or double 1’s,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language L of strings, defined over Σ={0, 1}, </a:t>
            </a:r>
            <a:r>
              <a:rPr lang="en-US" b="1" dirty="0"/>
              <a:t>having double 0’s or double 1’s</a:t>
            </a:r>
            <a:r>
              <a:rPr lang="en-US" b="1" dirty="0" smtClean="0"/>
              <a:t>,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>
                <a:cs typeface="Times New Roman" panose="02020603050405020304" pitchFamily="18" charset="0"/>
              </a:rPr>
              <a:t>R.E</a:t>
            </a:r>
            <a:r>
              <a:rPr lang="en-US" dirty="0" smtClean="0">
                <a:cs typeface="Times New Roman" panose="02020603050405020304" pitchFamily="18" charset="0"/>
              </a:rPr>
              <a:t>=(0+1)* (00+11) (0+1)* 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Q</a:t>
            </a:r>
            <a:r>
              <a:rPr lang="en-US" dirty="0" smtClean="0">
                <a:cs typeface="Times New Roman" panose="02020603050405020304" pitchFamily="18" charset="0"/>
              </a:rPr>
              <a:t>={</a:t>
            </a:r>
            <a:r>
              <a:rPr lang="en-US" dirty="0" err="1" smtClean="0">
                <a:cs typeface="Times New Roman" panose="02020603050405020304" pitchFamily="18" charset="0"/>
              </a:rPr>
              <a:t>A,B,x,y</a:t>
            </a:r>
            <a:r>
              <a:rPr lang="en-US" dirty="0" smtClean="0">
                <a:cs typeface="Times New Roman" panose="02020603050405020304" pitchFamily="18" charset="0"/>
              </a:rPr>
              <a:t>}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o</a:t>
            </a:r>
            <a:r>
              <a:rPr lang="en-US" dirty="0" smtClean="0"/>
              <a:t>=A</a:t>
            </a:r>
            <a:endParaRPr lang="en-US" dirty="0"/>
          </a:p>
          <a:p>
            <a:r>
              <a:rPr lang="en-US" dirty="0" smtClean="0"/>
              <a:t>A=B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2609" y="2125266"/>
            <a:ext cx="3086100" cy="23431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3432" y="4851345"/>
          <a:ext cx="3911919" cy="941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443"/>
                <a:gridCol w="1328738"/>
                <a:gridCol w="1328738"/>
              </a:tblGrid>
              <a:tr h="13454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Old States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New States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</a:t>
                      </a:r>
                      <a:r>
                        <a:rPr lang="en-US" sz="800" dirty="0" smtClean="0">
                          <a:effectLst/>
                        </a:rPr>
                        <a:t>A-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B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B+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600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Having triple </a:t>
            </a:r>
            <a:r>
              <a:rPr lang="en-US" dirty="0"/>
              <a:t>a’s or triple b’s.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language L of strings, defined over Σ={a, b}, </a:t>
            </a:r>
            <a:r>
              <a:rPr lang="en-US" b="1" dirty="0"/>
              <a:t>having triple a’s or triple b’s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>
                <a:cs typeface="Times New Roman" panose="02020603050405020304" pitchFamily="18" charset="0"/>
              </a:rPr>
              <a:t>R.E</a:t>
            </a:r>
            <a:r>
              <a:rPr lang="en-US" dirty="0" smtClean="0">
                <a:cs typeface="Times New Roman" panose="02020603050405020304" pitchFamily="18" charset="0"/>
              </a:rPr>
              <a:t>=(</a:t>
            </a:r>
            <a:r>
              <a:rPr lang="en-US" dirty="0" err="1" smtClean="0">
                <a:cs typeface="Times New Roman" panose="02020603050405020304" pitchFamily="18" charset="0"/>
              </a:rPr>
              <a:t>a+b</a:t>
            </a:r>
            <a:r>
              <a:rPr lang="en-US" dirty="0" smtClean="0">
                <a:cs typeface="Times New Roman" panose="02020603050405020304" pitchFamily="18" charset="0"/>
              </a:rPr>
              <a:t>)* (</a:t>
            </a:r>
            <a:r>
              <a:rPr lang="en-US" dirty="0" err="1" smtClean="0">
                <a:cs typeface="Times New Roman" panose="02020603050405020304" pitchFamily="18" charset="0"/>
              </a:rPr>
              <a:t>aaa+bbb</a:t>
            </a:r>
            <a:r>
              <a:rPr lang="en-US" dirty="0" smtClean="0">
                <a:cs typeface="Times New Roman" panose="02020603050405020304" pitchFamily="18" charset="0"/>
              </a:rPr>
              <a:t>) (</a:t>
            </a:r>
            <a:r>
              <a:rPr lang="en-US" dirty="0" err="1" smtClean="0">
                <a:cs typeface="Times New Roman" panose="02020603050405020304" pitchFamily="18" charset="0"/>
              </a:rPr>
              <a:t>a+b</a:t>
            </a:r>
            <a:r>
              <a:rPr lang="en-US" dirty="0" smtClean="0">
                <a:cs typeface="Times New Roman" panose="02020603050405020304" pitchFamily="18" charset="0"/>
              </a:rPr>
              <a:t>)* 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Q</a:t>
            </a:r>
            <a:r>
              <a:rPr lang="en-US" dirty="0" smtClean="0">
                <a:cs typeface="Times New Roman" panose="02020603050405020304" pitchFamily="18" charset="0"/>
              </a:rPr>
              <a:t>={1,2,3,4,5,6}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o</a:t>
            </a:r>
            <a:r>
              <a:rPr lang="en-US" dirty="0" smtClean="0"/>
              <a:t>=1</a:t>
            </a:r>
            <a:endParaRPr lang="en-US" dirty="0"/>
          </a:p>
          <a:p>
            <a:r>
              <a:rPr lang="en-US" dirty="0" smtClean="0"/>
              <a:t>A=6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9269" y="2125266"/>
            <a:ext cx="2936081" cy="18002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46255" y="4252477"/>
          <a:ext cx="3911919" cy="1210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443"/>
                <a:gridCol w="1328738"/>
                <a:gridCol w="1328738"/>
              </a:tblGrid>
              <a:tr h="13454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Old States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New States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b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 1 -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6+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243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 = {</a:t>
            </a:r>
            <a:r>
              <a:rPr lang="el-GR" b="1" dirty="0"/>
              <a:t>Λ, </a:t>
            </a:r>
            <a:r>
              <a:rPr lang="en-US" b="1" dirty="0"/>
              <a:t>b, ab, bb</a:t>
            </a:r>
            <a:r>
              <a:rPr lang="en-US" b="1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 = {</a:t>
            </a:r>
            <a:r>
              <a:rPr lang="el-GR" b="1" dirty="0"/>
              <a:t>Λ, </a:t>
            </a:r>
            <a:r>
              <a:rPr lang="en-US" b="1" dirty="0"/>
              <a:t>b, ab, bb}</a:t>
            </a:r>
            <a:r>
              <a:rPr lang="en-US" dirty="0"/>
              <a:t>, defined over </a:t>
            </a:r>
            <a:r>
              <a:rPr lang="el-GR" dirty="0"/>
              <a:t>Σ ={</a:t>
            </a:r>
            <a:r>
              <a:rPr lang="en-US" dirty="0"/>
              <a:t>a, b}, </a:t>
            </a:r>
            <a:endParaRPr lang="en-US" dirty="0" smtClean="0"/>
          </a:p>
          <a:p>
            <a:r>
              <a:rPr lang="en-US" dirty="0" smtClean="0"/>
              <a:t>R.E=</a:t>
            </a:r>
            <a:r>
              <a:rPr lang="el-GR" dirty="0" smtClean="0"/>
              <a:t>Λ </a:t>
            </a:r>
            <a:r>
              <a:rPr lang="el-GR" dirty="0"/>
              <a:t>+ </a:t>
            </a:r>
            <a:r>
              <a:rPr lang="en-US" dirty="0"/>
              <a:t>b + ab + bb </a:t>
            </a:r>
            <a:r>
              <a:rPr lang="en-US" dirty="0" smtClean="0"/>
              <a:t>OR</a:t>
            </a:r>
          </a:p>
          <a:p>
            <a:r>
              <a:rPr lang="en-US" dirty="0" smtClean="0"/>
              <a:t>R.E= </a:t>
            </a:r>
            <a:r>
              <a:rPr lang="el-GR" dirty="0"/>
              <a:t>Λ + </a:t>
            </a:r>
            <a:r>
              <a:rPr lang="en-US" dirty="0"/>
              <a:t>b (</a:t>
            </a:r>
            <a:r>
              <a:rPr lang="el-GR" dirty="0"/>
              <a:t>Λ + </a:t>
            </a:r>
            <a:r>
              <a:rPr lang="en-US" dirty="0"/>
              <a:t>a + b</a:t>
            </a:r>
            <a:r>
              <a:rPr lang="en-US" dirty="0" smtClean="0"/>
              <a:t>)</a:t>
            </a:r>
          </a:p>
          <a:p>
            <a:r>
              <a:rPr lang="en-US" dirty="0">
                <a:cs typeface="Times New Roman" panose="02020603050405020304" pitchFamily="18" charset="0"/>
              </a:rPr>
              <a:t>Q={</a:t>
            </a:r>
            <a:r>
              <a:rPr lang="en-US" dirty="0" smtClean="0">
                <a:cs typeface="Times New Roman" panose="02020603050405020304" pitchFamily="18" charset="0"/>
              </a:rPr>
              <a:t>1,2,3,4,5}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/>
              <a:t>q</a:t>
            </a:r>
            <a:r>
              <a:rPr lang="en-US" baseline="-25000" dirty="0" err="1"/>
              <a:t>o</a:t>
            </a:r>
            <a:r>
              <a:rPr lang="en-US" dirty="0"/>
              <a:t>=1</a:t>
            </a:r>
          </a:p>
          <a:p>
            <a:r>
              <a:rPr lang="en-US" dirty="0"/>
              <a:t>A</a:t>
            </a:r>
            <a:r>
              <a:rPr lang="en-US" dirty="0" smtClean="0"/>
              <a:t>={</a:t>
            </a:r>
            <a:r>
              <a:rPr lang="en-US" dirty="0" smtClean="0"/>
              <a:t>1,2,4,5</a:t>
            </a:r>
            <a:r>
              <a:rPr lang="en-US" dirty="0" smtClean="0"/>
              <a:t>}</a:t>
            </a:r>
          </a:p>
          <a:p>
            <a:r>
              <a:rPr lang="en-US" dirty="0" smtClean="0"/>
              <a:t>Dead State: {</a:t>
            </a:r>
            <a:r>
              <a:rPr lang="en-US" dirty="0" err="1" smtClean="0"/>
              <a:t>x,y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7145" y="2115607"/>
            <a:ext cx="1535906" cy="275748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33743" y="3769519"/>
          <a:ext cx="3911919" cy="1345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443"/>
                <a:gridCol w="1328738"/>
                <a:gridCol w="1328738"/>
              </a:tblGrid>
              <a:tr h="13454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Old States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New States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b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1 </a:t>
                      </a:r>
                      <a:r>
                        <a:rPr lang="en-US" sz="800" dirty="0" smtClean="0">
                          <a:effectLst/>
                        </a:rPr>
                        <a:t>±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2+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x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mtClean="0">
                          <a:effectLst/>
                        </a:rPr>
                        <a:t>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 </a:t>
                      </a:r>
                      <a:r>
                        <a:rPr lang="en-US" sz="800" dirty="0" smtClean="0">
                          <a:effectLst/>
                        </a:rPr>
                        <a:t>+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mtClean="0">
                          <a:effectLst/>
                        </a:rPr>
                        <a:t>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5+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mtClean="0">
                          <a:effectLst/>
                        </a:rPr>
                        <a:t>x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x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34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313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 = {</a:t>
            </a:r>
            <a:r>
              <a:rPr lang="en-US" b="1" dirty="0" err="1"/>
              <a:t>aa</a:t>
            </a:r>
            <a:r>
              <a:rPr lang="en-US" b="1" dirty="0"/>
              <a:t>, </a:t>
            </a:r>
            <a:r>
              <a:rPr lang="en-US" b="1" dirty="0" err="1"/>
              <a:t>bab</a:t>
            </a:r>
            <a:r>
              <a:rPr lang="en-US" b="1" dirty="0"/>
              <a:t>, </a:t>
            </a:r>
            <a:r>
              <a:rPr lang="en-US" b="1" dirty="0" err="1"/>
              <a:t>aabb</a:t>
            </a:r>
            <a:r>
              <a:rPr lang="en-US" b="1" dirty="0"/>
              <a:t>, </a:t>
            </a:r>
            <a:r>
              <a:rPr lang="en-US" b="1" dirty="0" err="1"/>
              <a:t>bbba</a:t>
            </a:r>
            <a:r>
              <a:rPr lang="en-US" b="1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 = {</a:t>
            </a:r>
            <a:r>
              <a:rPr lang="en-US" b="1" dirty="0" err="1"/>
              <a:t>aa</a:t>
            </a:r>
            <a:r>
              <a:rPr lang="en-US" b="1" dirty="0"/>
              <a:t>, </a:t>
            </a:r>
            <a:r>
              <a:rPr lang="en-US" b="1" dirty="0" err="1"/>
              <a:t>bab</a:t>
            </a:r>
            <a:r>
              <a:rPr lang="en-US" b="1" dirty="0"/>
              <a:t>, </a:t>
            </a:r>
            <a:r>
              <a:rPr lang="en-US" b="1" dirty="0" err="1"/>
              <a:t>aabb</a:t>
            </a:r>
            <a:r>
              <a:rPr lang="en-US" b="1" dirty="0"/>
              <a:t>, </a:t>
            </a:r>
            <a:r>
              <a:rPr lang="en-US" b="1" dirty="0" err="1"/>
              <a:t>bbba</a:t>
            </a:r>
            <a:r>
              <a:rPr lang="en-US" b="1" dirty="0"/>
              <a:t>}</a:t>
            </a:r>
            <a:r>
              <a:rPr lang="en-US" dirty="0"/>
              <a:t>, defined over </a:t>
            </a:r>
            <a:r>
              <a:rPr lang="el-GR" dirty="0"/>
              <a:t>Σ ={</a:t>
            </a:r>
            <a:r>
              <a:rPr lang="en-US" dirty="0"/>
              <a:t>a, </a:t>
            </a:r>
            <a:r>
              <a:rPr lang="en-US" dirty="0" smtClean="0"/>
              <a:t>b}</a:t>
            </a:r>
            <a:endParaRPr lang="en-US" dirty="0"/>
          </a:p>
          <a:p>
            <a:r>
              <a:rPr lang="en-US" dirty="0" smtClean="0"/>
              <a:t>R.E=</a:t>
            </a:r>
            <a:r>
              <a:rPr lang="en-US" dirty="0" err="1" smtClean="0"/>
              <a:t>aa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bab</a:t>
            </a:r>
            <a:r>
              <a:rPr lang="en-US" dirty="0"/>
              <a:t> + </a:t>
            </a:r>
            <a:r>
              <a:rPr lang="en-US" dirty="0" err="1"/>
              <a:t>aabb</a:t>
            </a:r>
            <a:r>
              <a:rPr lang="en-US" dirty="0"/>
              <a:t> + </a:t>
            </a:r>
            <a:r>
              <a:rPr lang="en-US" dirty="0" err="1" smtClean="0"/>
              <a:t>bbba</a:t>
            </a:r>
            <a:r>
              <a:rPr lang="en-US" dirty="0"/>
              <a:t> </a:t>
            </a:r>
            <a:r>
              <a:rPr lang="en-US" dirty="0" smtClean="0"/>
              <a:t>OR</a:t>
            </a:r>
          </a:p>
          <a:p>
            <a:r>
              <a:rPr lang="en-US" dirty="0" smtClean="0"/>
              <a:t>R.E= </a:t>
            </a:r>
            <a:r>
              <a:rPr lang="en-US" dirty="0" err="1"/>
              <a:t>aa</a:t>
            </a:r>
            <a:r>
              <a:rPr lang="en-US" dirty="0"/>
              <a:t> (</a:t>
            </a:r>
            <a:r>
              <a:rPr lang="el-GR" dirty="0"/>
              <a:t>Λ + </a:t>
            </a:r>
            <a:r>
              <a:rPr lang="en-US" dirty="0"/>
              <a:t>bb) + b (ab + </a:t>
            </a:r>
            <a:r>
              <a:rPr lang="en-US" dirty="0" err="1"/>
              <a:t>bba</a:t>
            </a:r>
            <a:r>
              <a:rPr lang="en-US" dirty="0" smtClean="0"/>
              <a:t>)</a:t>
            </a:r>
          </a:p>
          <a:p>
            <a:r>
              <a:rPr lang="en-US" dirty="0">
                <a:cs typeface="Times New Roman" panose="02020603050405020304" pitchFamily="18" charset="0"/>
              </a:rPr>
              <a:t>Q={</a:t>
            </a:r>
            <a:r>
              <a:rPr lang="en-US" dirty="0" smtClean="0">
                <a:cs typeface="Times New Roman" panose="02020603050405020304" pitchFamily="18" charset="0"/>
              </a:rPr>
              <a:t>1,2,3,4,5,6,7,8,9,10,11,x,y}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/>
              <a:t>q</a:t>
            </a:r>
            <a:r>
              <a:rPr lang="en-US" baseline="-25000" dirty="0" err="1"/>
              <a:t>o</a:t>
            </a:r>
            <a:r>
              <a:rPr lang="en-US" dirty="0"/>
              <a:t>=1</a:t>
            </a:r>
          </a:p>
          <a:p>
            <a:r>
              <a:rPr lang="en-US" dirty="0"/>
              <a:t>A</a:t>
            </a:r>
            <a:r>
              <a:rPr lang="en-US" dirty="0" smtClean="0"/>
              <a:t>={3,5,9,11}</a:t>
            </a:r>
            <a:endParaRPr lang="en-US" dirty="0"/>
          </a:p>
          <a:p>
            <a:r>
              <a:rPr lang="en-US" dirty="0"/>
              <a:t>Dead State: {</a:t>
            </a:r>
            <a:r>
              <a:rPr lang="en-US" dirty="0" err="1"/>
              <a:t>x,y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9337" y="2226469"/>
            <a:ext cx="2386013" cy="2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8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2550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9484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neither ends in </a:t>
            </a:r>
            <a:r>
              <a:rPr lang="en-US" b="1" dirty="0" err="1"/>
              <a:t>aa</a:t>
            </a:r>
            <a:r>
              <a:rPr lang="en-US" b="1" dirty="0"/>
              <a:t> </a:t>
            </a:r>
            <a:r>
              <a:rPr lang="en-US" dirty="0"/>
              <a:t>nor </a:t>
            </a:r>
            <a:r>
              <a:rPr lang="en-US" b="1" dirty="0"/>
              <a:t>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neither ends in </a:t>
            </a:r>
            <a:r>
              <a:rPr lang="en-US" b="1" dirty="0" err="1"/>
              <a:t>aa</a:t>
            </a:r>
            <a:r>
              <a:rPr lang="en-US" b="1" dirty="0"/>
              <a:t> </a:t>
            </a:r>
            <a:r>
              <a:rPr lang="en-US" dirty="0"/>
              <a:t>nor </a:t>
            </a:r>
            <a:r>
              <a:rPr lang="en-US" b="1" dirty="0" smtClean="0"/>
              <a:t>bb. </a:t>
            </a:r>
            <a:r>
              <a:rPr lang="en-US" dirty="0" smtClean="0"/>
              <a:t>(means ends in ab or </a:t>
            </a:r>
            <a:r>
              <a:rPr lang="en-US" dirty="0" err="1" smtClean="0"/>
              <a:t>ba</a:t>
            </a:r>
            <a:r>
              <a:rPr lang="en-US" dirty="0" smtClean="0"/>
              <a:t>)</a:t>
            </a:r>
          </a:p>
          <a:p>
            <a:r>
              <a:rPr lang="en-US" dirty="0" smtClean="0"/>
              <a:t>R.E=(</a:t>
            </a:r>
            <a:r>
              <a:rPr lang="en-US" dirty="0" err="1" smtClean="0"/>
              <a:t>a+b</a:t>
            </a:r>
            <a:r>
              <a:rPr lang="en-US" dirty="0" smtClean="0"/>
              <a:t>)* (ab + </a:t>
            </a:r>
            <a:r>
              <a:rPr lang="en-US" dirty="0" err="1" smtClean="0"/>
              <a:t>ba</a:t>
            </a:r>
            <a:r>
              <a:rPr lang="en-US" dirty="0" smtClean="0"/>
              <a:t>)</a:t>
            </a:r>
          </a:p>
          <a:p>
            <a:r>
              <a:rPr lang="el-GR" dirty="0"/>
              <a:t>Σ ={</a:t>
            </a:r>
            <a:r>
              <a:rPr lang="en-US" dirty="0"/>
              <a:t>a, b</a:t>
            </a:r>
            <a:r>
              <a:rPr lang="en-US" dirty="0" smtClean="0"/>
              <a:t>}</a:t>
            </a:r>
          </a:p>
          <a:p>
            <a:r>
              <a:rPr lang="en-US" dirty="0">
                <a:cs typeface="Times New Roman" panose="02020603050405020304" pitchFamily="18" charset="0"/>
              </a:rPr>
              <a:t>Q={</a:t>
            </a:r>
            <a:r>
              <a:rPr lang="en-US" dirty="0" smtClean="0">
                <a:cs typeface="Times New Roman" panose="02020603050405020304" pitchFamily="18" charset="0"/>
              </a:rPr>
              <a:t>1,2,3,4,5}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/>
              <a:t>q</a:t>
            </a:r>
            <a:r>
              <a:rPr lang="en-US" baseline="-25000" dirty="0" err="1"/>
              <a:t>o</a:t>
            </a:r>
            <a:r>
              <a:rPr lang="en-US" dirty="0"/>
              <a:t>=1</a:t>
            </a:r>
          </a:p>
          <a:p>
            <a:r>
              <a:rPr lang="en-US" dirty="0"/>
              <a:t>A</a:t>
            </a:r>
            <a:r>
              <a:rPr lang="en-US" dirty="0" smtClean="0"/>
              <a:t>={4,5}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4289" y="2579490"/>
            <a:ext cx="2478881" cy="12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53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R.E=(</a:t>
            </a:r>
            <a:r>
              <a:rPr lang="en-US" dirty="0" err="1"/>
              <a:t>ab+ba</a:t>
            </a:r>
            <a:r>
              <a:rPr lang="en-US" dirty="0"/>
              <a:t>)(</a:t>
            </a:r>
            <a:r>
              <a:rPr lang="en-US" dirty="0" err="1"/>
              <a:t>ab+ba</a:t>
            </a:r>
            <a:r>
              <a:rPr lang="en-US" dirty="0" smtClean="0"/>
              <a:t>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43883"/>
          </a:xfrm>
        </p:spPr>
        <p:txBody>
          <a:bodyPr/>
          <a:lstStyle/>
          <a:p>
            <a:r>
              <a:rPr lang="en-US" dirty="0" smtClean="0"/>
              <a:t>R.E=(</a:t>
            </a:r>
            <a:r>
              <a:rPr lang="en-US" dirty="0" err="1" smtClean="0"/>
              <a:t>ab+ba</a:t>
            </a:r>
            <a:r>
              <a:rPr lang="en-US" dirty="0" smtClean="0"/>
              <a:t>)(</a:t>
            </a:r>
            <a:r>
              <a:rPr lang="en-US" dirty="0" err="1" smtClean="0"/>
              <a:t>ab+ba</a:t>
            </a:r>
            <a:r>
              <a:rPr lang="en-US" dirty="0" smtClean="0"/>
              <a:t>)*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074" y="4025454"/>
            <a:ext cx="347729" cy="386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-</a:t>
            </a:r>
          </a:p>
        </p:txBody>
      </p:sp>
      <p:sp>
        <p:nvSpPr>
          <p:cNvPr id="7" name="Oval 6"/>
          <p:cNvSpPr/>
          <p:nvPr/>
        </p:nvSpPr>
        <p:spPr>
          <a:xfrm>
            <a:off x="1679084" y="3251112"/>
            <a:ext cx="347729" cy="386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Oval 7"/>
          <p:cNvSpPr/>
          <p:nvPr/>
        </p:nvSpPr>
        <p:spPr>
          <a:xfrm>
            <a:off x="1679083" y="4662121"/>
            <a:ext cx="347729" cy="386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936938" y="3445904"/>
            <a:ext cx="742145" cy="57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8" idx="2"/>
          </p:cNvCxnSpPr>
          <p:nvPr/>
        </p:nvCxnSpPr>
        <p:spPr>
          <a:xfrm>
            <a:off x="936938" y="4411820"/>
            <a:ext cx="742145" cy="44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6938" y="3329994"/>
            <a:ext cx="30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6937" y="4798186"/>
            <a:ext cx="30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2672367" y="4025453"/>
            <a:ext cx="347729" cy="386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+</a:t>
            </a:r>
          </a:p>
        </p:txBody>
      </p:sp>
      <p:cxnSp>
        <p:nvCxnSpPr>
          <p:cNvPr id="17" name="Straight Arrow Connector 16"/>
          <p:cNvCxnSpPr>
            <a:stCxn id="7" idx="6"/>
          </p:cNvCxnSpPr>
          <p:nvPr/>
        </p:nvCxnSpPr>
        <p:spPr>
          <a:xfrm>
            <a:off x="2026813" y="3444295"/>
            <a:ext cx="832297" cy="58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21229" y="3444294"/>
            <a:ext cx="30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21" name="Straight Arrow Connector 20"/>
          <p:cNvCxnSpPr>
            <a:stCxn id="8" idx="6"/>
            <a:endCxn id="15" idx="3"/>
          </p:cNvCxnSpPr>
          <p:nvPr/>
        </p:nvCxnSpPr>
        <p:spPr>
          <a:xfrm flipV="1">
            <a:off x="2026812" y="4355237"/>
            <a:ext cx="696478" cy="50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09261" y="4633561"/>
            <a:ext cx="30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3725617" y="3220627"/>
            <a:ext cx="347729" cy="386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25" name="Curved Connector 24"/>
          <p:cNvCxnSpPr/>
          <p:nvPr/>
        </p:nvCxnSpPr>
        <p:spPr>
          <a:xfrm rot="5400000" flipH="1" flipV="1">
            <a:off x="2980103" y="3299259"/>
            <a:ext cx="611642" cy="8793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3" idx="5"/>
            <a:endCxn id="15" idx="6"/>
          </p:cNvCxnSpPr>
          <p:nvPr/>
        </p:nvCxnSpPr>
        <p:spPr>
          <a:xfrm rot="5400000">
            <a:off x="3187147" y="3383361"/>
            <a:ext cx="668225" cy="10023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57940" y="3259265"/>
            <a:ext cx="30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5452" y="4042840"/>
            <a:ext cx="30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4019808" y="4943318"/>
            <a:ext cx="347729" cy="386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3" name="Curved Connector 32"/>
          <p:cNvCxnSpPr>
            <a:stCxn id="15" idx="5"/>
            <a:endCxn id="31" idx="0"/>
          </p:cNvCxnSpPr>
          <p:nvPr/>
        </p:nvCxnSpPr>
        <p:spPr>
          <a:xfrm rot="16200000" flipH="1">
            <a:off x="3287381" y="4037027"/>
            <a:ext cx="588081" cy="12245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1" idx="4"/>
            <a:endCxn id="15" idx="4"/>
          </p:cNvCxnSpPr>
          <p:nvPr/>
        </p:nvCxnSpPr>
        <p:spPr>
          <a:xfrm rot="5400000" flipH="1">
            <a:off x="3061019" y="4197031"/>
            <a:ext cx="917865" cy="1347441"/>
          </a:xfrm>
          <a:prstGeom prst="curvedConnector3">
            <a:avLst>
              <a:gd name="adj1" fmla="val -18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72971" y="5212973"/>
            <a:ext cx="30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39300" y="4447183"/>
            <a:ext cx="30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6095022" y="4057702"/>
            <a:ext cx="347729" cy="386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</a:t>
            </a:r>
          </a:p>
        </p:txBody>
      </p:sp>
      <p:cxnSp>
        <p:nvCxnSpPr>
          <p:cNvPr id="41" name="Curved Connector 40"/>
          <p:cNvCxnSpPr>
            <a:stCxn id="8" idx="4"/>
            <a:endCxn id="39" idx="4"/>
          </p:cNvCxnSpPr>
          <p:nvPr/>
        </p:nvCxnSpPr>
        <p:spPr>
          <a:xfrm rot="5400000" flipH="1" flipV="1">
            <a:off x="3758708" y="2538307"/>
            <a:ext cx="604419" cy="4415939"/>
          </a:xfrm>
          <a:prstGeom prst="curvedConnector3">
            <a:avLst>
              <a:gd name="adj1" fmla="val -138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17292" y="5434853"/>
            <a:ext cx="30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46" name="Curved Connector 45"/>
          <p:cNvCxnSpPr>
            <a:stCxn id="31" idx="6"/>
            <a:endCxn id="39" idx="3"/>
          </p:cNvCxnSpPr>
          <p:nvPr/>
        </p:nvCxnSpPr>
        <p:spPr>
          <a:xfrm flipV="1">
            <a:off x="4367537" y="4387485"/>
            <a:ext cx="1778408" cy="7490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62761" y="4782164"/>
            <a:ext cx="30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49" name="Curved Connector 48"/>
          <p:cNvCxnSpPr>
            <a:stCxn id="7" idx="0"/>
            <a:endCxn id="39" idx="0"/>
          </p:cNvCxnSpPr>
          <p:nvPr/>
        </p:nvCxnSpPr>
        <p:spPr>
          <a:xfrm rot="16200000" flipH="1">
            <a:off x="3657622" y="1446438"/>
            <a:ext cx="806590" cy="4415938"/>
          </a:xfrm>
          <a:prstGeom prst="curvedConnector3">
            <a:avLst>
              <a:gd name="adj1" fmla="val -212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90665" y="2825344"/>
            <a:ext cx="30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cxnSp>
        <p:nvCxnSpPr>
          <p:cNvPr id="56" name="Curved Connector 55"/>
          <p:cNvCxnSpPr>
            <a:stCxn id="23" idx="6"/>
            <a:endCxn id="39" idx="1"/>
          </p:cNvCxnSpPr>
          <p:nvPr/>
        </p:nvCxnSpPr>
        <p:spPr>
          <a:xfrm>
            <a:off x="4073345" y="3413810"/>
            <a:ext cx="2072600" cy="7004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55501" y="3457875"/>
            <a:ext cx="30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19519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Ends at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such conditions some times it is difficult to make direct DFA, So we have an alternative</a:t>
            </a:r>
          </a:p>
          <a:p>
            <a:r>
              <a:rPr lang="en-US" dirty="0" smtClean="0"/>
              <a:t>First make DFA for “</a:t>
            </a:r>
            <a:r>
              <a:rPr lang="en-US" b="1" i="1" dirty="0" smtClean="0"/>
              <a:t>ends at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Then </a:t>
            </a:r>
            <a:r>
              <a:rPr lang="en-US" b="1" i="1" dirty="0" smtClean="0"/>
              <a:t>Convert all non accepting states to accepting states </a:t>
            </a:r>
            <a:r>
              <a:rPr lang="en-US" dirty="0" smtClean="0"/>
              <a:t>and </a:t>
            </a:r>
            <a:r>
              <a:rPr lang="en-US" b="1" i="1" dirty="0" smtClean="0"/>
              <a:t>vice versa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67224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End at 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226469"/>
            <a:ext cx="4000500" cy="3605246"/>
          </a:xfrm>
        </p:spPr>
        <p:txBody>
          <a:bodyPr/>
          <a:lstStyle/>
          <a:p>
            <a:r>
              <a:rPr lang="en-US" dirty="0" smtClean="0"/>
              <a:t>Ends at ab</a:t>
            </a:r>
          </a:p>
          <a:p>
            <a:r>
              <a:rPr lang="en-US" dirty="0" smtClean="0"/>
              <a:t>R.E=(</a:t>
            </a:r>
            <a:r>
              <a:rPr lang="en-US" dirty="0" err="1" smtClean="0"/>
              <a:t>a+b</a:t>
            </a:r>
            <a:r>
              <a:rPr lang="en-US" dirty="0" smtClean="0"/>
              <a:t>)*ab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Don’t Ends at ab</a:t>
            </a:r>
          </a:p>
          <a:p>
            <a:r>
              <a:rPr lang="en-US" dirty="0" smtClean="0"/>
              <a:t>R.E=(</a:t>
            </a:r>
            <a:r>
              <a:rPr lang="en-US" dirty="0" err="1" smtClean="0"/>
              <a:t>a+b</a:t>
            </a:r>
            <a:r>
              <a:rPr lang="en-US" dirty="0" smtClean="0"/>
              <a:t>)*(</a:t>
            </a:r>
            <a:r>
              <a:rPr lang="en-US" dirty="0" err="1" smtClean="0"/>
              <a:t>aa+ba+bb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36939" y="4421479"/>
            <a:ext cx="338070" cy="32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-</a:t>
            </a:r>
          </a:p>
        </p:txBody>
      </p:sp>
      <p:sp>
        <p:nvSpPr>
          <p:cNvPr id="6" name="Oval 5"/>
          <p:cNvSpPr/>
          <p:nvPr/>
        </p:nvSpPr>
        <p:spPr>
          <a:xfrm>
            <a:off x="2036473" y="4421478"/>
            <a:ext cx="338070" cy="32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Oval 6"/>
          <p:cNvSpPr/>
          <p:nvPr/>
        </p:nvSpPr>
        <p:spPr>
          <a:xfrm>
            <a:off x="3188729" y="4421478"/>
            <a:ext cx="338070" cy="32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+</a:t>
            </a:r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>
            <a:off x="1275009" y="4585683"/>
            <a:ext cx="761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 flipV="1">
            <a:off x="2374543" y="4585683"/>
            <a:ext cx="8141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4"/>
            <a:endCxn id="5" idx="2"/>
          </p:cNvCxnSpPr>
          <p:nvPr/>
        </p:nvCxnSpPr>
        <p:spPr>
          <a:xfrm rot="5400000" flipH="1">
            <a:off x="939354" y="4583270"/>
            <a:ext cx="164205" cy="169035"/>
          </a:xfrm>
          <a:prstGeom prst="curvedConnector4">
            <a:avLst>
              <a:gd name="adj1" fmla="val -104412"/>
              <a:gd name="adj2" fmla="val 2014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0"/>
            <a:endCxn id="6" idx="6"/>
          </p:cNvCxnSpPr>
          <p:nvPr/>
        </p:nvCxnSpPr>
        <p:spPr>
          <a:xfrm rot="16200000" flipH="1">
            <a:off x="2207922" y="4419063"/>
            <a:ext cx="164206" cy="169035"/>
          </a:xfrm>
          <a:prstGeom prst="curvedConnector4">
            <a:avLst>
              <a:gd name="adj1" fmla="val -104412"/>
              <a:gd name="adj2" fmla="val 2014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V="1">
            <a:off x="2757589" y="3824542"/>
            <a:ext cx="48094" cy="1271783"/>
          </a:xfrm>
          <a:prstGeom prst="curvedConnector3">
            <a:avLst>
              <a:gd name="adj1" fmla="val 1480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4"/>
            <a:endCxn id="5" idx="5"/>
          </p:cNvCxnSpPr>
          <p:nvPr/>
        </p:nvCxnSpPr>
        <p:spPr>
          <a:xfrm rot="5400000" flipH="1">
            <a:off x="2267586" y="3659710"/>
            <a:ext cx="48093" cy="2132264"/>
          </a:xfrm>
          <a:prstGeom prst="curvedConnector3">
            <a:avLst>
              <a:gd name="adj1" fmla="val -1923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05507" y="5351473"/>
            <a:ext cx="378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54770" y="3481470"/>
            <a:ext cx="378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13012" y="4307025"/>
            <a:ext cx="378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418" y="4765836"/>
            <a:ext cx="378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25436" y="4185445"/>
            <a:ext cx="378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17290" y="4321933"/>
            <a:ext cx="378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5232145" y="4204164"/>
            <a:ext cx="338070" cy="32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-</a:t>
            </a:r>
          </a:p>
          <a:p>
            <a:pPr algn="ctr"/>
            <a:r>
              <a:rPr lang="en-US" sz="1350" dirty="0"/>
              <a:t>+</a:t>
            </a:r>
          </a:p>
        </p:txBody>
      </p:sp>
      <p:sp>
        <p:nvSpPr>
          <p:cNvPr id="50" name="Oval 49"/>
          <p:cNvSpPr/>
          <p:nvPr/>
        </p:nvSpPr>
        <p:spPr>
          <a:xfrm>
            <a:off x="6331679" y="4204163"/>
            <a:ext cx="338070" cy="32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+</a:t>
            </a:r>
          </a:p>
        </p:txBody>
      </p:sp>
      <p:sp>
        <p:nvSpPr>
          <p:cNvPr id="51" name="Oval 50"/>
          <p:cNvSpPr/>
          <p:nvPr/>
        </p:nvSpPr>
        <p:spPr>
          <a:xfrm>
            <a:off x="7483935" y="4204162"/>
            <a:ext cx="338070" cy="32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5570215" y="4368368"/>
            <a:ext cx="761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 flipV="1">
            <a:off x="6669748" y="4368368"/>
            <a:ext cx="8141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9" idx="4"/>
            <a:endCxn id="49" idx="2"/>
          </p:cNvCxnSpPr>
          <p:nvPr/>
        </p:nvCxnSpPr>
        <p:spPr>
          <a:xfrm rot="5400000" flipH="1">
            <a:off x="5234560" y="4365954"/>
            <a:ext cx="164205" cy="169035"/>
          </a:xfrm>
          <a:prstGeom prst="curvedConnector4">
            <a:avLst>
              <a:gd name="adj1" fmla="val -104412"/>
              <a:gd name="adj2" fmla="val 2014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0" idx="0"/>
            <a:endCxn id="50" idx="6"/>
          </p:cNvCxnSpPr>
          <p:nvPr/>
        </p:nvCxnSpPr>
        <p:spPr>
          <a:xfrm rot="16200000" flipH="1">
            <a:off x="6503128" y="4201748"/>
            <a:ext cx="164206" cy="169035"/>
          </a:xfrm>
          <a:prstGeom prst="curvedConnector4">
            <a:avLst>
              <a:gd name="adj1" fmla="val -104412"/>
              <a:gd name="adj2" fmla="val 2014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6200000" flipV="1">
            <a:off x="7052795" y="3607226"/>
            <a:ext cx="48094" cy="1271783"/>
          </a:xfrm>
          <a:prstGeom prst="curvedConnector3">
            <a:avLst>
              <a:gd name="adj1" fmla="val 1480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1" idx="4"/>
            <a:endCxn id="49" idx="5"/>
          </p:cNvCxnSpPr>
          <p:nvPr/>
        </p:nvCxnSpPr>
        <p:spPr>
          <a:xfrm rot="5400000" flipH="1">
            <a:off x="6562792" y="3442395"/>
            <a:ext cx="48093" cy="2132264"/>
          </a:xfrm>
          <a:prstGeom prst="curvedConnector3">
            <a:avLst>
              <a:gd name="adj1" fmla="val -1923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00713" y="5134157"/>
            <a:ext cx="378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49976" y="3264154"/>
            <a:ext cx="378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53624" y="4548520"/>
            <a:ext cx="378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620642" y="3968130"/>
            <a:ext cx="378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2496" y="4104618"/>
            <a:ext cx="378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35473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Ends at </a:t>
            </a:r>
            <a:r>
              <a:rPr lang="en-US" dirty="0" err="1" smtClean="0"/>
              <a:t>bba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Ends at </a:t>
            </a:r>
            <a:r>
              <a:rPr lang="en-US" dirty="0" err="1" smtClean="0"/>
              <a:t>bba</a:t>
            </a:r>
            <a:endParaRPr lang="en-US" dirty="0" smtClean="0"/>
          </a:p>
          <a:p>
            <a:r>
              <a:rPr lang="en-US" dirty="0" smtClean="0"/>
              <a:t>R.E=(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  <a:r>
              <a:rPr lang="en-US" dirty="0" err="1" smtClean="0"/>
              <a:t>bba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Don’t ends at </a:t>
            </a:r>
            <a:r>
              <a:rPr lang="en-US" dirty="0" err="1" smtClean="0"/>
              <a:t>bba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650" y="4035110"/>
            <a:ext cx="366243" cy="357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-</a:t>
            </a:r>
          </a:p>
        </p:txBody>
      </p:sp>
      <p:sp>
        <p:nvSpPr>
          <p:cNvPr id="6" name="Oval 5"/>
          <p:cNvSpPr/>
          <p:nvPr/>
        </p:nvSpPr>
        <p:spPr>
          <a:xfrm>
            <a:off x="1467386" y="4035112"/>
            <a:ext cx="366243" cy="357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306123" y="4035111"/>
            <a:ext cx="366243" cy="357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3144860" y="4035108"/>
            <a:ext cx="366243" cy="357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+</a:t>
            </a:r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994894" y="4213804"/>
            <a:ext cx="47249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 flipV="1">
            <a:off x="1833630" y="4213806"/>
            <a:ext cx="472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8" idx="2"/>
          </p:cNvCxnSpPr>
          <p:nvPr/>
        </p:nvCxnSpPr>
        <p:spPr>
          <a:xfrm flipV="1">
            <a:off x="2672366" y="4213802"/>
            <a:ext cx="47249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1"/>
            <a:endCxn id="5" idx="7"/>
          </p:cNvCxnSpPr>
          <p:nvPr/>
        </p:nvCxnSpPr>
        <p:spPr>
          <a:xfrm rot="5400000" flipH="1" flipV="1">
            <a:off x="811772" y="3957961"/>
            <a:ext cx="9525" cy="258974"/>
          </a:xfrm>
          <a:prstGeom prst="curvedConnector3">
            <a:avLst>
              <a:gd name="adj1" fmla="val 3870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2491136" y="3957172"/>
            <a:ext cx="9525" cy="258974"/>
          </a:xfrm>
          <a:prstGeom prst="curvedConnector3">
            <a:avLst>
              <a:gd name="adj1" fmla="val 3870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6" idx="4"/>
            <a:endCxn id="5" idx="4"/>
          </p:cNvCxnSpPr>
          <p:nvPr/>
        </p:nvCxnSpPr>
        <p:spPr>
          <a:xfrm rot="5400000" flipH="1">
            <a:off x="1231139" y="3973132"/>
            <a:ext cx="2" cy="838736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>
            <a:off x="2030828" y="3043481"/>
            <a:ext cx="52337" cy="2645696"/>
          </a:xfrm>
          <a:prstGeom prst="curvedConnector3">
            <a:avLst>
              <a:gd name="adj1" fmla="val -19332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8" idx="6"/>
            <a:endCxn id="6" idx="1"/>
          </p:cNvCxnSpPr>
          <p:nvPr/>
        </p:nvCxnSpPr>
        <p:spPr>
          <a:xfrm flipH="1" flipV="1">
            <a:off x="1521021" y="4087450"/>
            <a:ext cx="1990082" cy="126353"/>
          </a:xfrm>
          <a:prstGeom prst="curvedConnector4">
            <a:avLst>
              <a:gd name="adj1" fmla="val 1578"/>
              <a:gd name="adj2" fmla="val 8045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12956" y="5068642"/>
            <a:ext cx="493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57341" y="4462321"/>
            <a:ext cx="493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4496" y="3948949"/>
            <a:ext cx="493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3846" y="3795407"/>
            <a:ext cx="493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97326" y="3953711"/>
            <a:ext cx="493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56736" y="3999982"/>
            <a:ext cx="493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25782" y="3185338"/>
            <a:ext cx="493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9" name="Oval 68"/>
          <p:cNvSpPr/>
          <p:nvPr/>
        </p:nvSpPr>
        <p:spPr>
          <a:xfrm>
            <a:off x="5275234" y="4035110"/>
            <a:ext cx="366243" cy="357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-</a:t>
            </a:r>
          </a:p>
          <a:p>
            <a:pPr algn="ctr"/>
            <a:r>
              <a:rPr lang="en-US" sz="1350" dirty="0"/>
              <a:t>+</a:t>
            </a:r>
          </a:p>
        </p:txBody>
      </p:sp>
      <p:sp>
        <p:nvSpPr>
          <p:cNvPr id="70" name="Oval 69"/>
          <p:cNvSpPr/>
          <p:nvPr/>
        </p:nvSpPr>
        <p:spPr>
          <a:xfrm>
            <a:off x="6113970" y="4035112"/>
            <a:ext cx="366243" cy="357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+</a:t>
            </a:r>
          </a:p>
        </p:txBody>
      </p:sp>
      <p:sp>
        <p:nvSpPr>
          <p:cNvPr id="71" name="Oval 70"/>
          <p:cNvSpPr/>
          <p:nvPr/>
        </p:nvSpPr>
        <p:spPr>
          <a:xfrm>
            <a:off x="6952706" y="4035111"/>
            <a:ext cx="366243" cy="357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+</a:t>
            </a:r>
          </a:p>
        </p:txBody>
      </p:sp>
      <p:sp>
        <p:nvSpPr>
          <p:cNvPr id="72" name="Oval 71"/>
          <p:cNvSpPr/>
          <p:nvPr/>
        </p:nvSpPr>
        <p:spPr>
          <a:xfrm>
            <a:off x="7791443" y="4035108"/>
            <a:ext cx="366243" cy="357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73" name="Straight Arrow Connector 72"/>
          <p:cNvCxnSpPr>
            <a:stCxn id="69" idx="6"/>
            <a:endCxn id="70" idx="2"/>
          </p:cNvCxnSpPr>
          <p:nvPr/>
        </p:nvCxnSpPr>
        <p:spPr>
          <a:xfrm>
            <a:off x="5641477" y="4213804"/>
            <a:ext cx="47249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6"/>
            <a:endCxn id="72" idx="2"/>
          </p:cNvCxnSpPr>
          <p:nvPr/>
        </p:nvCxnSpPr>
        <p:spPr>
          <a:xfrm flipV="1">
            <a:off x="7318949" y="4213802"/>
            <a:ext cx="47249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1"/>
            <a:endCxn id="69" idx="7"/>
          </p:cNvCxnSpPr>
          <p:nvPr/>
        </p:nvCxnSpPr>
        <p:spPr>
          <a:xfrm rot="5400000" flipH="1" flipV="1">
            <a:off x="5458355" y="3957961"/>
            <a:ext cx="9525" cy="258974"/>
          </a:xfrm>
          <a:prstGeom prst="curvedConnector3">
            <a:avLst>
              <a:gd name="adj1" fmla="val 3870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rot="5400000" flipH="1" flipV="1">
            <a:off x="7137719" y="3957172"/>
            <a:ext cx="9525" cy="258974"/>
          </a:xfrm>
          <a:prstGeom prst="curvedConnector3">
            <a:avLst>
              <a:gd name="adj1" fmla="val 3870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70" idx="4"/>
            <a:endCxn id="69" idx="4"/>
          </p:cNvCxnSpPr>
          <p:nvPr/>
        </p:nvCxnSpPr>
        <p:spPr>
          <a:xfrm rot="5400000" flipH="1">
            <a:off x="5877723" y="3973132"/>
            <a:ext cx="2" cy="838736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5400000" flipH="1">
            <a:off x="6677412" y="3043481"/>
            <a:ext cx="52337" cy="2645696"/>
          </a:xfrm>
          <a:prstGeom prst="curvedConnector3">
            <a:avLst>
              <a:gd name="adj1" fmla="val -19332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72" idx="6"/>
            <a:endCxn id="70" idx="1"/>
          </p:cNvCxnSpPr>
          <p:nvPr/>
        </p:nvCxnSpPr>
        <p:spPr>
          <a:xfrm flipH="1" flipV="1">
            <a:off x="6167605" y="4087450"/>
            <a:ext cx="1990082" cy="126353"/>
          </a:xfrm>
          <a:prstGeom prst="curvedConnector4">
            <a:avLst>
              <a:gd name="adj1" fmla="val 1578"/>
              <a:gd name="adj2" fmla="val 8045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59539" y="5068642"/>
            <a:ext cx="493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03925" y="4462321"/>
            <a:ext cx="493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71080" y="3948949"/>
            <a:ext cx="493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43910" y="3953711"/>
            <a:ext cx="493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603320" y="3999982"/>
            <a:ext cx="493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72366" y="3185338"/>
            <a:ext cx="493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87" name="Straight Arrow Connector 86"/>
          <p:cNvCxnSpPr>
            <a:stCxn id="70" idx="6"/>
          </p:cNvCxnSpPr>
          <p:nvPr/>
        </p:nvCxnSpPr>
        <p:spPr>
          <a:xfrm flipV="1">
            <a:off x="6480214" y="4213803"/>
            <a:ext cx="47249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9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Categories</a:t>
            </a:r>
          </a:p>
          <a:p>
            <a:r>
              <a:rPr lang="en-US" dirty="0" smtClean="0"/>
              <a:t>Deterministic Finite Automata (DFA)</a:t>
            </a:r>
          </a:p>
          <a:p>
            <a:pPr lvl="1"/>
            <a:r>
              <a:rPr lang="en-US" dirty="0" smtClean="0"/>
              <a:t>The machine can exist in only one state at any given time.</a:t>
            </a:r>
          </a:p>
          <a:p>
            <a:r>
              <a:rPr lang="en-US" dirty="0" smtClean="0"/>
              <a:t>Non Deterministic Finite Automata (NFA)</a:t>
            </a:r>
          </a:p>
          <a:p>
            <a:pPr lvl="1"/>
            <a:r>
              <a:rPr lang="en-US" dirty="0" smtClean="0"/>
              <a:t>The machine can exist in multiple states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Non Deterministic Finite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1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Deterministic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Nondeterminism gives a machine </a:t>
            </a:r>
            <a:r>
              <a:rPr lang="en-US" dirty="0" smtClean="0"/>
              <a:t>multiple options </a:t>
            </a:r>
            <a:r>
              <a:rPr lang="en-US" dirty="0"/>
              <a:t>for its moves.</a:t>
            </a:r>
            <a:endParaRPr lang="en-US" dirty="0" smtClean="0"/>
          </a:p>
          <a:p>
            <a:r>
              <a:rPr lang="en-US" dirty="0" smtClean="0"/>
              <a:t>In NFA given the current state there could be multiple next states.</a:t>
            </a:r>
          </a:p>
          <a:p>
            <a:r>
              <a:rPr lang="en-US" dirty="0" smtClean="0"/>
              <a:t>The next state may be chosen at random.</a:t>
            </a:r>
          </a:p>
          <a:p>
            <a:r>
              <a:rPr lang="en-US" dirty="0" smtClean="0"/>
              <a:t>All the next states may be chosen at parallel.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0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nondeterministic finite automaton (NFA), for each state there can be zero, one, two, or more transitions corresponding to a particular symbol.</a:t>
            </a:r>
          </a:p>
          <a:p>
            <a:r>
              <a:rPr lang="en-US" dirty="0"/>
              <a:t> If NFA gets to </a:t>
            </a:r>
            <a:r>
              <a:rPr lang="en-US" dirty="0" smtClean="0"/>
              <a:t>start </a:t>
            </a:r>
            <a:r>
              <a:rPr lang="en-US" dirty="0"/>
              <a:t>with more than one possible transition corresponding to the input symbol, we say it </a:t>
            </a:r>
            <a:r>
              <a:rPr lang="en-US" b="1" i="1" dirty="0"/>
              <a:t>branches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61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24070</TotalTime>
  <Words>2483</Words>
  <Application>Microsoft Office PowerPoint</Application>
  <PresentationFormat>On-screen Show (4:3)</PresentationFormat>
  <Paragraphs>747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Times New Roman</vt:lpstr>
      <vt:lpstr>Wingdings</vt:lpstr>
      <vt:lpstr>Office Theme</vt:lpstr>
      <vt:lpstr>Finite Automata</vt:lpstr>
      <vt:lpstr>Finite Automata</vt:lpstr>
      <vt:lpstr>Finite Automata</vt:lpstr>
      <vt:lpstr>Finite Automata</vt:lpstr>
      <vt:lpstr>Finite Automata</vt:lpstr>
      <vt:lpstr>Categories of Finite Automata</vt:lpstr>
      <vt:lpstr>Non Deterministic Finite Automata</vt:lpstr>
      <vt:lpstr>Non Deterministic Finite Automata</vt:lpstr>
      <vt:lpstr>NFA</vt:lpstr>
      <vt:lpstr>Non Deterministic Finite Automaton</vt:lpstr>
      <vt:lpstr>Examples NFA</vt:lpstr>
      <vt:lpstr>Examples NFA</vt:lpstr>
      <vt:lpstr>Examples NFA</vt:lpstr>
      <vt:lpstr>PowerPoint Presentation</vt:lpstr>
      <vt:lpstr>Example – Null String as an Input</vt:lpstr>
      <vt:lpstr>Example</vt:lpstr>
      <vt:lpstr>Examples NFA</vt:lpstr>
      <vt:lpstr>Examples NFA</vt:lpstr>
      <vt:lpstr>Examples NFA</vt:lpstr>
      <vt:lpstr>Examples NFA</vt:lpstr>
      <vt:lpstr>Examples NFA</vt:lpstr>
      <vt:lpstr>All strings of even length when null is not included Σ={a}</vt:lpstr>
      <vt:lpstr>Examples NFA</vt:lpstr>
      <vt:lpstr>Examples NFA</vt:lpstr>
      <vt:lpstr>Examples NFA</vt:lpstr>
      <vt:lpstr>Examples NFA</vt:lpstr>
      <vt:lpstr>Example NFA of Numeric Literals</vt:lpstr>
      <vt:lpstr>14E8, +16E-9, 16.23E-21</vt:lpstr>
      <vt:lpstr>QUIZ</vt:lpstr>
      <vt:lpstr>NFA of Numeric Literals sd∗d( ^+ pd∗d)(^ + Esd∗d)</vt:lpstr>
      <vt:lpstr>PowerPoint Presentation</vt:lpstr>
      <vt:lpstr>When the string is acceptable by NFA?</vt:lpstr>
      <vt:lpstr>NFA accepting a string</vt:lpstr>
      <vt:lpstr>NFA not accepting a string</vt:lpstr>
      <vt:lpstr>Deterministic Finite Automata</vt:lpstr>
      <vt:lpstr>Deterministic Finite Automata</vt:lpstr>
      <vt:lpstr>Deterministic Finite Automata</vt:lpstr>
      <vt:lpstr>Dead End State</vt:lpstr>
      <vt:lpstr>Formal Definition of DFA</vt:lpstr>
      <vt:lpstr>Strings of even length</vt:lpstr>
      <vt:lpstr>Strings starting with b</vt:lpstr>
      <vt:lpstr>Ending in ‘a’ or not ending in ‘b’. </vt:lpstr>
      <vt:lpstr>Beginning with and ending in same letters.</vt:lpstr>
      <vt:lpstr>beginning with and ending in different letters</vt:lpstr>
      <vt:lpstr>String containing double a</vt:lpstr>
      <vt:lpstr>having double 0’s or double 1’s,</vt:lpstr>
      <vt:lpstr> Having triple a’s or triple b’s. </vt:lpstr>
      <vt:lpstr>L = {Λ, b, ab, bb}</vt:lpstr>
      <vt:lpstr>L = {aa, bab, aabb, bbba}</vt:lpstr>
      <vt:lpstr>neither ends in aa nor bb</vt:lpstr>
      <vt:lpstr>R.E=(ab+ba)(ab+ba)*</vt:lpstr>
      <vt:lpstr>Don’t Ends at Example</vt:lpstr>
      <vt:lpstr>Don’t End at ab</vt:lpstr>
      <vt:lpstr>Don’t Ends at bba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</dc:title>
  <dc:creator>Office</dc:creator>
  <cp:lastModifiedBy>kazmi.shah110@gmail.com</cp:lastModifiedBy>
  <cp:revision>128</cp:revision>
  <dcterms:created xsi:type="dcterms:W3CDTF">2018-02-18T13:24:34Z</dcterms:created>
  <dcterms:modified xsi:type="dcterms:W3CDTF">2020-10-05T11:58:25Z</dcterms:modified>
</cp:coreProperties>
</file>