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7" r:id="rId3"/>
    <p:sldId id="257" r:id="rId4"/>
    <p:sldId id="260" r:id="rId5"/>
    <p:sldId id="263" r:id="rId6"/>
    <p:sldId id="262" r:id="rId7"/>
    <p:sldId id="269" r:id="rId8"/>
    <p:sldId id="264" r:id="rId9"/>
    <p:sldId id="266" r:id="rId10"/>
    <p:sldId id="259"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4D0B15"/>
    <a:srgbClr val="E4DA9C"/>
    <a:srgbClr val="D3C35D"/>
    <a:srgbClr val="FCBB04"/>
    <a:srgbClr val="2D1C30"/>
    <a:srgbClr val="3B253F"/>
    <a:srgbClr val="4A1B1A"/>
    <a:srgbClr val="1334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83662" autoAdjust="0"/>
  </p:normalViewPr>
  <p:slideViewPr>
    <p:cSldViewPr>
      <p:cViewPr varScale="1">
        <p:scale>
          <a:sx n="62" d="100"/>
          <a:sy n="62" d="100"/>
        </p:scale>
        <p:origin x="149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116192-3CCE-47ED-9368-0D1446E6BAEB}" type="datetimeFigureOut">
              <a:rPr lang="en-US" smtClean="0"/>
              <a:pPr/>
              <a:t>2/12/2016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83B6D-0A32-4C8E-8902-3FA6B6A3C514}" type="slidenum">
              <a:rPr lang="en-US" smtClean="0"/>
              <a:pPr/>
              <a:t>‹#›</a:t>
            </a:fld>
            <a:endParaRPr lang="en-US"/>
          </a:p>
        </p:txBody>
      </p:sp>
    </p:spTree>
    <p:extLst>
      <p:ext uri="{BB962C8B-B14F-4D97-AF65-F5344CB8AC3E}">
        <p14:creationId xmlns:p14="http://schemas.microsoft.com/office/powerpoint/2010/main" val="952759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983B6D-0A32-4C8E-8902-3FA6B6A3C514}" type="slidenum">
              <a:rPr lang="en-US" smtClean="0"/>
              <a:pPr/>
              <a:t>1</a:t>
            </a:fld>
            <a:endParaRPr lang="en-US"/>
          </a:p>
        </p:txBody>
      </p:sp>
    </p:spTree>
    <p:extLst>
      <p:ext uri="{BB962C8B-B14F-4D97-AF65-F5344CB8AC3E}">
        <p14:creationId xmlns:p14="http://schemas.microsoft.com/office/powerpoint/2010/main" val="4264479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500" baseline="0" dirty="0" smtClean="0"/>
              <a:t>BFC-&gt;</a:t>
            </a:r>
            <a:r>
              <a:rPr lang="en-US" sz="1200" i="0" kern="1200" dirty="0" smtClean="0">
                <a:solidFill>
                  <a:schemeClr val="tx1"/>
                </a:solidFill>
                <a:effectLst/>
                <a:latin typeface="+mn-lt"/>
                <a:ea typeface="+mn-ea"/>
                <a:cs typeface="+mn-cs"/>
              </a:rPr>
              <a:t>This algorithm aims in the uniform search across the neighbor nodes. It starts at the root node and searches the all the neighbor nodes at the same level.</a:t>
            </a:r>
            <a:endParaRPr lang="en-US" sz="500" baseline="0" dirty="0" smtClean="0"/>
          </a:p>
          <a:p>
            <a:r>
              <a:rPr lang="en-US" sz="500" baseline="0" dirty="0" smtClean="0"/>
              <a:t>HITS(Hypertext-induced </a:t>
            </a:r>
            <a:r>
              <a:rPr lang="en-US" sz="500" baseline="0" dirty="0" smtClean="0"/>
              <a:t>Topic Selection)-&gt; Link Analysis algorithm , It retrieve the relevant pages to search query, A base set is generated by augmenting the root set with all web pages that are linked from it and other that are linked form them.</a:t>
            </a:r>
          </a:p>
          <a:p>
            <a:r>
              <a:rPr lang="en-US" sz="500" baseline="0" dirty="0" smtClean="0"/>
              <a:t>FFC(Form Focused Crawling)-&gt;works better on productive path and avoids unproductive, limits the search to particular topics, learns features of links and go to paths that leads to valuable forms, there are three classifier page, link and  form, page and link guides the search, form classifier used to filter out useless forms, Page and link helps to reach on those pages that are related to topics. </a:t>
            </a:r>
          </a:p>
          <a:p>
            <a:r>
              <a:rPr lang="en-US" sz="500" baseline="0" dirty="0" smtClean="0"/>
              <a:t>VIPS(Vision Based Page segmentation)-&gt;  </a:t>
            </a:r>
            <a:r>
              <a:rPr lang="en-US" sz="500" baseline="0" dirty="0" smtClean="0"/>
              <a:t>this algorithm is used to detect web pages structure. It works for scraping the web data. It make visual tree block to maintain data. A DOM(document object model) model is used in this. It manages complex and XML data. XML are parsed to application in structured form. There will be markups and tags. It removes the tags and make them available as string. </a:t>
            </a:r>
            <a:endParaRPr lang="en-US" sz="500" baseline="0" dirty="0" smtClean="0"/>
          </a:p>
          <a:p>
            <a:r>
              <a:rPr lang="en-US" sz="500" baseline="0" dirty="0" smtClean="0"/>
              <a:t>LSA-&gt; Text </a:t>
            </a:r>
            <a:r>
              <a:rPr lang="en-US" sz="500" baseline="0" dirty="0" smtClean="0"/>
              <a:t>Preprocessing(separate words n sentences)-&gt; Parsing(separate Parts of speech) </a:t>
            </a:r>
            <a:r>
              <a:rPr lang="en-US" sz="500" baseline="0" dirty="0" smtClean="0"/>
              <a:t>-&gt; Term </a:t>
            </a:r>
            <a:r>
              <a:rPr lang="en-US" sz="500" baseline="0" dirty="0" smtClean="0"/>
              <a:t>Reduction(Removes meaningless words </a:t>
            </a:r>
            <a:r>
              <a:rPr lang="en-US" sz="500" baseline="0" dirty="0" err="1" smtClean="0"/>
              <a:t>a,an</a:t>
            </a:r>
            <a:r>
              <a:rPr lang="en-US" sz="500" baseline="0" dirty="0" smtClean="0"/>
              <a:t>) -&gt;</a:t>
            </a:r>
            <a:r>
              <a:rPr lang="en-US" sz="1200" kern="1200" dirty="0" smtClean="0">
                <a:solidFill>
                  <a:schemeClr val="tx1"/>
                </a:solidFill>
                <a:effectLst/>
                <a:latin typeface="+mn-lt"/>
                <a:ea typeface="+mn-ea"/>
                <a:cs typeface="+mn-cs"/>
              </a:rPr>
              <a:t>Sentiment Lexicon</a:t>
            </a:r>
            <a:r>
              <a:rPr lang="en-US" sz="500" baseline="0" dirty="0" smtClean="0"/>
              <a:t>-&gt; </a:t>
            </a:r>
            <a:r>
              <a:rPr lang="en-US" sz="500" baseline="0" dirty="0" smtClean="0"/>
              <a:t>Singular Value </a:t>
            </a:r>
            <a:r>
              <a:rPr lang="en-US" sz="500" baseline="0" dirty="0" smtClean="0"/>
              <a:t>Decomposition(separate +</a:t>
            </a:r>
            <a:r>
              <a:rPr lang="en-US" sz="500" baseline="0" dirty="0" err="1" smtClean="0"/>
              <a:t>ve</a:t>
            </a:r>
            <a:r>
              <a:rPr lang="en-US" sz="500" baseline="0" dirty="0" smtClean="0"/>
              <a:t> n –</a:t>
            </a:r>
            <a:r>
              <a:rPr lang="en-US" sz="500" baseline="0" dirty="0" err="1" smtClean="0"/>
              <a:t>ve</a:t>
            </a:r>
            <a:r>
              <a:rPr lang="en-US" sz="500" baseline="0" dirty="0" smtClean="0"/>
              <a:t> words) </a:t>
            </a:r>
            <a:r>
              <a:rPr lang="en-US" sz="500" baseline="0" dirty="0" smtClean="0"/>
              <a:t>-&gt; factor </a:t>
            </a:r>
            <a:r>
              <a:rPr lang="en-US" sz="500" baseline="0" dirty="0" smtClean="0"/>
              <a:t>Analysis(+</a:t>
            </a:r>
            <a:r>
              <a:rPr lang="en-US" sz="500" baseline="0" dirty="0" err="1" smtClean="0"/>
              <a:t>ve</a:t>
            </a:r>
            <a:r>
              <a:rPr lang="en-US" sz="500" baseline="0" dirty="0" smtClean="0"/>
              <a:t> and –</a:t>
            </a:r>
            <a:r>
              <a:rPr lang="en-US" sz="500" baseline="0" dirty="0" err="1" smtClean="0"/>
              <a:t>ve</a:t>
            </a:r>
            <a:r>
              <a:rPr lang="en-US" sz="500" baseline="0" dirty="0" smtClean="0"/>
              <a:t> makes groups in matrices)</a:t>
            </a:r>
          </a:p>
          <a:p>
            <a:r>
              <a:rPr lang="en-US" sz="500" baseline="0" dirty="0" smtClean="0"/>
              <a:t>Sentiment Lexicon-&gt; It is technique in which dictionary is maintained for those words which are mostly used in comments. These words are mostly used in gaming terms. It throws some words that are neither positive nor negative. It also works for synonyms.</a:t>
            </a:r>
          </a:p>
          <a:p>
            <a:r>
              <a:rPr lang="en-US" sz="500" baseline="0" dirty="0" smtClean="0"/>
              <a:t>Item-to-Item Collaborative Filtering-&gt;</a:t>
            </a:r>
            <a:endParaRPr lang="en-US" sz="500" baseline="0" dirty="0"/>
          </a:p>
        </p:txBody>
      </p:sp>
      <p:sp>
        <p:nvSpPr>
          <p:cNvPr id="4" name="Slide Number Placeholder 3"/>
          <p:cNvSpPr>
            <a:spLocks noGrp="1"/>
          </p:cNvSpPr>
          <p:nvPr>
            <p:ph type="sldNum" sz="quarter" idx="10"/>
          </p:nvPr>
        </p:nvSpPr>
        <p:spPr/>
        <p:txBody>
          <a:bodyPr/>
          <a:lstStyle/>
          <a:p>
            <a:fld id="{3B983B6D-0A32-4C8E-8902-3FA6B6A3C514}" type="slidenum">
              <a:rPr lang="en-US" smtClean="0"/>
              <a:pPr/>
              <a:t>8</a:t>
            </a:fld>
            <a:endParaRPr lang="en-US"/>
          </a:p>
        </p:txBody>
      </p:sp>
    </p:spTree>
    <p:extLst>
      <p:ext uri="{BB962C8B-B14F-4D97-AF65-F5344CB8AC3E}">
        <p14:creationId xmlns:p14="http://schemas.microsoft.com/office/powerpoint/2010/main" val="3333711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chor="b"/>
          <a:lstStyle/>
          <a:p>
            <a:r>
              <a:rPr lang="en-US" smtClean="0"/>
              <a:t>Click to edit Master title style</a:t>
            </a:r>
            <a:endParaRPr lang="en-US" dirty="0"/>
          </a:p>
        </p:txBody>
      </p:sp>
      <p:sp>
        <p:nvSpPr>
          <p:cNvPr id="3" name="Subtitle 2"/>
          <p:cNvSpPr>
            <a:spLocks noGrp="1"/>
          </p:cNvSpPr>
          <p:nvPr>
            <p:ph type="subTitle" idx="1"/>
          </p:nvPr>
        </p:nvSpPr>
        <p:spPr>
          <a:xfrm>
            <a:off x="1371600" y="3581400"/>
            <a:ext cx="6400800" cy="609600"/>
          </a:xfrm>
        </p:spPr>
        <p:txBody>
          <a:bodyPr/>
          <a:lstStyle>
            <a:lvl1pPr marL="0" indent="0" algn="ctr">
              <a:buNone/>
              <a:defRPr>
                <a:ln>
                  <a:noFill/>
                </a:ln>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2C7E2E-1514-4D9A-A795-B352CEBCCC6E}" type="datetime1">
              <a:rPr lang="en-US" smtClean="0"/>
              <a:pPr/>
              <a:t>2/12/2016</a:t>
            </a:fld>
            <a:endParaRPr lang="en-US"/>
          </a:p>
        </p:txBody>
      </p:sp>
      <p:sp>
        <p:nvSpPr>
          <p:cNvPr id="5" name="Footer Placeholder 4"/>
          <p:cNvSpPr>
            <a:spLocks noGrp="1"/>
          </p:cNvSpPr>
          <p:nvPr>
            <p:ph type="ftr" sz="quarter" idx="11"/>
          </p:nvPr>
        </p:nvSpPr>
        <p:spPr/>
        <p:txBody>
          <a:bodyPr/>
          <a:lstStyle/>
          <a:p>
            <a:r>
              <a:rPr lang="en-US" smtClean="0"/>
              <a:t>7</a:t>
            </a:r>
            <a:endParaRPr lang="en-US"/>
          </a:p>
        </p:txBody>
      </p:sp>
      <p:sp>
        <p:nvSpPr>
          <p:cNvPr id="6" name="Slide Number Placeholder 5"/>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210074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67E488-70C1-4C98-BDB9-91981FC0F0EE}" type="datetime1">
              <a:rPr lang="en-US" smtClean="0"/>
              <a:pPr/>
              <a:t>2/12/2016</a:t>
            </a:fld>
            <a:endParaRPr lang="en-US"/>
          </a:p>
        </p:txBody>
      </p:sp>
      <p:sp>
        <p:nvSpPr>
          <p:cNvPr id="5" name="Footer Placeholder 4"/>
          <p:cNvSpPr>
            <a:spLocks noGrp="1"/>
          </p:cNvSpPr>
          <p:nvPr>
            <p:ph type="ftr" sz="quarter" idx="11"/>
          </p:nvPr>
        </p:nvSpPr>
        <p:spPr/>
        <p:txBody>
          <a:bodyPr/>
          <a:lstStyle/>
          <a:p>
            <a:r>
              <a:rPr lang="en-US" smtClean="0"/>
              <a:t>7</a:t>
            </a:r>
            <a:endParaRPr lang="en-US"/>
          </a:p>
        </p:txBody>
      </p:sp>
      <p:sp>
        <p:nvSpPr>
          <p:cNvPr id="6" name="Slide Number Placeholder 5"/>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331337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7EFF8C-59FF-4309-BB86-4E4861ABC968}" type="datetime1">
              <a:rPr lang="en-US" smtClean="0"/>
              <a:pPr/>
              <a:t>2/12/2016</a:t>
            </a:fld>
            <a:endParaRPr lang="en-US"/>
          </a:p>
        </p:txBody>
      </p:sp>
      <p:sp>
        <p:nvSpPr>
          <p:cNvPr id="5" name="Footer Placeholder 4"/>
          <p:cNvSpPr>
            <a:spLocks noGrp="1"/>
          </p:cNvSpPr>
          <p:nvPr>
            <p:ph type="ftr" sz="quarter" idx="11"/>
          </p:nvPr>
        </p:nvSpPr>
        <p:spPr/>
        <p:txBody>
          <a:bodyPr/>
          <a:lstStyle/>
          <a:p>
            <a:r>
              <a:rPr lang="en-US" smtClean="0"/>
              <a:t>7</a:t>
            </a:r>
            <a:endParaRPr lang="en-US"/>
          </a:p>
        </p:txBody>
      </p:sp>
      <p:sp>
        <p:nvSpPr>
          <p:cNvPr id="6" name="Slide Number Placeholder 5"/>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2033173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065C53-2B19-4004-947B-94F287D11D64}" type="datetime1">
              <a:rPr lang="en-US" smtClean="0"/>
              <a:pPr/>
              <a:t>2/12/2016</a:t>
            </a:fld>
            <a:endParaRPr lang="en-US"/>
          </a:p>
        </p:txBody>
      </p:sp>
      <p:sp>
        <p:nvSpPr>
          <p:cNvPr id="5" name="Footer Placeholder 4"/>
          <p:cNvSpPr>
            <a:spLocks noGrp="1"/>
          </p:cNvSpPr>
          <p:nvPr>
            <p:ph type="ftr" sz="quarter" idx="11"/>
          </p:nvPr>
        </p:nvSpPr>
        <p:spPr/>
        <p:txBody>
          <a:bodyPr/>
          <a:lstStyle/>
          <a:p>
            <a:r>
              <a:rPr lang="en-US" smtClean="0"/>
              <a:t>7</a:t>
            </a:r>
            <a:endParaRPr lang="en-US"/>
          </a:p>
        </p:txBody>
      </p:sp>
      <p:sp>
        <p:nvSpPr>
          <p:cNvPr id="6" name="Slide Number Placeholder 5"/>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318004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38587"/>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38400"/>
            <a:ext cx="7772400" cy="1500187"/>
          </a:xfrm>
        </p:spPr>
        <p:txBody>
          <a:bodyPr anchor="b"/>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B12B8-ED14-4D89-85A8-679B54E34F9C}" type="datetime1">
              <a:rPr lang="en-US" smtClean="0"/>
              <a:pPr/>
              <a:t>2/12/2016</a:t>
            </a:fld>
            <a:endParaRPr lang="en-US"/>
          </a:p>
        </p:txBody>
      </p:sp>
      <p:sp>
        <p:nvSpPr>
          <p:cNvPr id="5" name="Footer Placeholder 4"/>
          <p:cNvSpPr>
            <a:spLocks noGrp="1"/>
          </p:cNvSpPr>
          <p:nvPr>
            <p:ph type="ftr" sz="quarter" idx="11"/>
          </p:nvPr>
        </p:nvSpPr>
        <p:spPr/>
        <p:txBody>
          <a:bodyPr/>
          <a:lstStyle/>
          <a:p>
            <a:r>
              <a:rPr lang="en-US" smtClean="0"/>
              <a:t>7</a:t>
            </a:r>
            <a:endParaRPr lang="en-US"/>
          </a:p>
        </p:txBody>
      </p:sp>
      <p:sp>
        <p:nvSpPr>
          <p:cNvPr id="6" name="Slide Number Placeholder 5"/>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256295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CFB2AF-2AF1-4883-A257-ED1A83D556DE}" type="datetime1">
              <a:rPr lang="en-US" smtClean="0"/>
              <a:pPr/>
              <a:t>2/12/2016</a:t>
            </a:fld>
            <a:endParaRPr lang="en-US"/>
          </a:p>
        </p:txBody>
      </p:sp>
      <p:sp>
        <p:nvSpPr>
          <p:cNvPr id="6" name="Footer Placeholder 5"/>
          <p:cNvSpPr>
            <a:spLocks noGrp="1"/>
          </p:cNvSpPr>
          <p:nvPr>
            <p:ph type="ftr" sz="quarter" idx="11"/>
          </p:nvPr>
        </p:nvSpPr>
        <p:spPr/>
        <p:txBody>
          <a:bodyPr/>
          <a:lstStyle/>
          <a:p>
            <a:r>
              <a:rPr lang="en-US" smtClean="0"/>
              <a:t>7</a:t>
            </a:r>
            <a:endParaRPr lang="en-US"/>
          </a:p>
        </p:txBody>
      </p:sp>
      <p:sp>
        <p:nvSpPr>
          <p:cNvPr id="7" name="Slide Number Placeholder 6"/>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2636528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F0F187-BF75-4B99-A9C6-7FE5AA6E06F0}" type="datetime1">
              <a:rPr lang="en-US" smtClean="0"/>
              <a:pPr/>
              <a:t>2/12/2016</a:t>
            </a:fld>
            <a:endParaRPr lang="en-US"/>
          </a:p>
        </p:txBody>
      </p:sp>
      <p:sp>
        <p:nvSpPr>
          <p:cNvPr id="8" name="Footer Placeholder 7"/>
          <p:cNvSpPr>
            <a:spLocks noGrp="1"/>
          </p:cNvSpPr>
          <p:nvPr>
            <p:ph type="ftr" sz="quarter" idx="11"/>
          </p:nvPr>
        </p:nvSpPr>
        <p:spPr/>
        <p:txBody>
          <a:bodyPr/>
          <a:lstStyle/>
          <a:p>
            <a:r>
              <a:rPr lang="en-US" smtClean="0"/>
              <a:t>7</a:t>
            </a:r>
            <a:endParaRPr lang="en-US"/>
          </a:p>
        </p:txBody>
      </p:sp>
      <p:sp>
        <p:nvSpPr>
          <p:cNvPr id="9" name="Slide Number Placeholder 8"/>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100697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02A5B6-050A-4ADD-9A3E-6FA3594921E8}" type="datetime1">
              <a:rPr lang="en-US" smtClean="0"/>
              <a:pPr/>
              <a:t>2/12/2016</a:t>
            </a:fld>
            <a:endParaRPr lang="en-US"/>
          </a:p>
        </p:txBody>
      </p:sp>
      <p:sp>
        <p:nvSpPr>
          <p:cNvPr id="4" name="Footer Placeholder 3"/>
          <p:cNvSpPr>
            <a:spLocks noGrp="1"/>
          </p:cNvSpPr>
          <p:nvPr>
            <p:ph type="ftr" sz="quarter" idx="11"/>
          </p:nvPr>
        </p:nvSpPr>
        <p:spPr/>
        <p:txBody>
          <a:bodyPr/>
          <a:lstStyle/>
          <a:p>
            <a:r>
              <a:rPr lang="en-US" smtClean="0"/>
              <a:t>7</a:t>
            </a:r>
            <a:endParaRPr lang="en-US"/>
          </a:p>
        </p:txBody>
      </p:sp>
      <p:sp>
        <p:nvSpPr>
          <p:cNvPr id="5" name="Slide Number Placeholder 4"/>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418659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6DD8E-BCCF-48C6-8F95-6AAD7A4F9F03}" type="datetime1">
              <a:rPr lang="en-US" smtClean="0"/>
              <a:pPr/>
              <a:t>2/12/2016</a:t>
            </a:fld>
            <a:endParaRPr lang="en-US"/>
          </a:p>
        </p:txBody>
      </p:sp>
      <p:sp>
        <p:nvSpPr>
          <p:cNvPr id="3" name="Footer Placeholder 2"/>
          <p:cNvSpPr>
            <a:spLocks noGrp="1"/>
          </p:cNvSpPr>
          <p:nvPr>
            <p:ph type="ftr" sz="quarter" idx="11"/>
          </p:nvPr>
        </p:nvSpPr>
        <p:spPr/>
        <p:txBody>
          <a:bodyPr/>
          <a:lstStyle/>
          <a:p>
            <a:r>
              <a:rPr lang="en-US" smtClean="0"/>
              <a:t>7</a:t>
            </a:r>
            <a:endParaRPr lang="en-US"/>
          </a:p>
        </p:txBody>
      </p:sp>
      <p:sp>
        <p:nvSpPr>
          <p:cNvPr id="4" name="Slide Number Placeholder 3"/>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90278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668D39-F343-4D51-B1E8-B263740326DB}" type="datetime1">
              <a:rPr lang="en-US" smtClean="0"/>
              <a:pPr/>
              <a:t>2/12/2016</a:t>
            </a:fld>
            <a:endParaRPr lang="en-US"/>
          </a:p>
        </p:txBody>
      </p:sp>
      <p:sp>
        <p:nvSpPr>
          <p:cNvPr id="6" name="Footer Placeholder 5"/>
          <p:cNvSpPr>
            <a:spLocks noGrp="1"/>
          </p:cNvSpPr>
          <p:nvPr>
            <p:ph type="ftr" sz="quarter" idx="11"/>
          </p:nvPr>
        </p:nvSpPr>
        <p:spPr/>
        <p:txBody>
          <a:bodyPr/>
          <a:lstStyle/>
          <a:p>
            <a:r>
              <a:rPr lang="en-US" smtClean="0"/>
              <a:t>7</a:t>
            </a:r>
            <a:endParaRPr lang="en-US"/>
          </a:p>
        </p:txBody>
      </p:sp>
      <p:sp>
        <p:nvSpPr>
          <p:cNvPr id="7" name="Slide Number Placeholder 6"/>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208425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63B0B8-89E7-4F75-B811-45E353ED907B}" type="datetime1">
              <a:rPr lang="en-US" smtClean="0"/>
              <a:pPr/>
              <a:t>2/12/2016</a:t>
            </a:fld>
            <a:endParaRPr lang="en-US"/>
          </a:p>
        </p:txBody>
      </p:sp>
      <p:sp>
        <p:nvSpPr>
          <p:cNvPr id="6" name="Footer Placeholder 5"/>
          <p:cNvSpPr>
            <a:spLocks noGrp="1"/>
          </p:cNvSpPr>
          <p:nvPr>
            <p:ph type="ftr" sz="quarter" idx="11"/>
          </p:nvPr>
        </p:nvSpPr>
        <p:spPr/>
        <p:txBody>
          <a:bodyPr/>
          <a:lstStyle/>
          <a:p>
            <a:r>
              <a:rPr lang="en-US" smtClean="0"/>
              <a:t>7</a:t>
            </a:r>
            <a:endParaRPr lang="en-US"/>
          </a:p>
        </p:txBody>
      </p:sp>
      <p:sp>
        <p:nvSpPr>
          <p:cNvPr id="7" name="Slide Number Placeholder 6"/>
          <p:cNvSpPr>
            <a:spLocks noGrp="1"/>
          </p:cNvSpPr>
          <p:nvPr>
            <p:ph type="sldNum" sz="quarter" idx="12"/>
          </p:nvPr>
        </p:nvSpPr>
        <p:spPr/>
        <p:txBody>
          <a:bodyPr/>
          <a:lstStyle/>
          <a:p>
            <a:fld id="{7BEB5BB6-300C-4D5B-9AC3-521233952C76}" type="slidenum">
              <a:rPr lang="en-US" smtClean="0"/>
              <a:pPr/>
              <a:t>‹#›</a:t>
            </a:fld>
            <a:endParaRPr lang="en-US"/>
          </a:p>
        </p:txBody>
      </p:sp>
    </p:spTree>
    <p:extLst>
      <p:ext uri="{BB962C8B-B14F-4D97-AF65-F5344CB8AC3E}">
        <p14:creationId xmlns:p14="http://schemas.microsoft.com/office/powerpoint/2010/main" val="4074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648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663300"/>
                </a:solidFill>
              </a:defRPr>
            </a:lvl1pPr>
          </a:lstStyle>
          <a:p>
            <a:fld id="{D5901ECE-5402-4693-90A0-941A26E4D2A2}" type="datetime1">
              <a:rPr lang="en-US" smtClean="0"/>
              <a:pPr/>
              <a:t>2/12/2016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663300"/>
                </a:solidFill>
              </a:defRPr>
            </a:lvl1pPr>
          </a:lstStyle>
          <a:p>
            <a:r>
              <a:rPr lang="en-US" smtClean="0"/>
              <a:t>7</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663300"/>
                </a:solidFill>
              </a:defRPr>
            </a:lvl1pPr>
          </a:lstStyle>
          <a:p>
            <a:fld id="{7BEB5BB6-300C-4D5B-9AC3-521233952C76}" type="slidenum">
              <a:rPr lang="en-US" smtClean="0"/>
              <a:pPr/>
              <a:t>‹#›</a:t>
            </a:fld>
            <a:endParaRPr lang="en-US"/>
          </a:p>
        </p:txBody>
      </p:sp>
    </p:spTree>
    <p:extLst>
      <p:ext uri="{BB962C8B-B14F-4D97-AF65-F5344CB8AC3E}">
        <p14:creationId xmlns:p14="http://schemas.microsoft.com/office/powerpoint/2010/main" val="4150077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5400" b="1" kern="1200">
          <a:ln w="19050">
            <a:solidFill>
              <a:srgbClr val="663300"/>
            </a:solidFill>
          </a:ln>
          <a:solidFill>
            <a:srgbClr val="663300"/>
          </a:solidFill>
          <a:effectLst/>
          <a:latin typeface="Microsoft New Tai Lue" panose="020B0502040204020203" pitchFamily="34" charset="0"/>
          <a:ea typeface="+mj-ea"/>
          <a:cs typeface="Microsoft New Tai Lue" panose="020B0502040204020203"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663300"/>
          </a:solidFill>
          <a:effectLst/>
          <a:latin typeface="Microsoft New Tai Lue" panose="020B0502040204020203" pitchFamily="34" charset="0"/>
          <a:ea typeface="+mn-ea"/>
          <a:cs typeface="Microsoft New Tai Lue" panose="020B0502040204020203"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rgbClr val="663300"/>
          </a:solidFill>
          <a:effectLst/>
          <a:latin typeface="Microsoft New Tai Lue" panose="020B0502040204020203" pitchFamily="34" charset="0"/>
          <a:ea typeface="+mn-ea"/>
          <a:cs typeface="Microsoft New Tai Lue" panose="020B0502040204020203"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rgbClr val="663300"/>
          </a:solidFill>
          <a:effectLst/>
          <a:latin typeface="Microsoft New Tai Lue" panose="020B0502040204020203" pitchFamily="34" charset="0"/>
          <a:ea typeface="+mn-ea"/>
          <a:cs typeface="Microsoft New Tai Lue" panose="020B0502040204020203"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rgbClr val="663300"/>
          </a:solidFill>
          <a:effectLst/>
          <a:latin typeface="Microsoft New Tai Lue" panose="020B0502040204020203" pitchFamily="34" charset="0"/>
          <a:ea typeface="+mn-ea"/>
          <a:cs typeface="Microsoft New Tai Lue" panose="020B0502040204020203"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rgbClr val="663300"/>
          </a:solidFill>
          <a:effectLst/>
          <a:latin typeface="Microsoft New Tai Lue" panose="020B0502040204020203" pitchFamily="34" charset="0"/>
          <a:ea typeface="+mn-ea"/>
          <a:cs typeface="Microsoft New Tai Lue"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pushsquare.com/soulCaliber" TargetMode="External"/><Relationship Id="rId3" Type="http://schemas.openxmlformats.org/officeDocument/2006/relationships/hyperlink" Target="http://svn.gna.org/viewcvs/*checkout*/amaltheia/trunk/docs/documentation.html" TargetMode="External"/><Relationship Id="rId7" Type="http://schemas.openxmlformats.org/officeDocument/2006/relationships/hyperlink" Target="http://pgwebdesign.net/blog/45-epic-dragon-art-pictures" TargetMode="External"/><Relationship Id="rId2" Type="http://schemas.openxmlformats.org/officeDocument/2006/relationships/hyperlink" Target="http://www.free-ppt-templates.com/" TargetMode="External"/><Relationship Id="rId1" Type="http://schemas.openxmlformats.org/officeDocument/2006/relationships/slideLayout" Target="../slideLayouts/slideLayout2.xml"/><Relationship Id="rId6" Type="http://schemas.openxmlformats.org/officeDocument/2006/relationships/hyperlink" Target="http://www.fanpop.com/clubs/micketo/links" TargetMode="External"/><Relationship Id="rId5" Type="http://schemas.openxmlformats.org/officeDocument/2006/relationships/hyperlink" Target="https://lh5.ggpht.com/riDTcq2TuwhsCqBSBPbn5NDIKkAAsB9uaUYML4-9Q1jD-9119zUzEjELliH0zcrgNd5s=h900-rw" TargetMode="External"/><Relationship Id="rId4" Type="http://schemas.openxmlformats.org/officeDocument/2006/relationships/hyperlink" Target="https://en.wikipedia.org/wiki/Fighting_game#/media/File:Street_Fighter_II.p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IGAT</a:t>
            </a:r>
            <a:endParaRPr lang="en-US" dirty="0"/>
          </a:p>
        </p:txBody>
      </p:sp>
      <p:sp>
        <p:nvSpPr>
          <p:cNvPr id="3" name="Subtitle 2"/>
          <p:cNvSpPr>
            <a:spLocks noGrp="1"/>
          </p:cNvSpPr>
          <p:nvPr>
            <p:ph type="subTitle" idx="1"/>
          </p:nvPr>
        </p:nvSpPr>
        <p:spPr/>
        <p:txBody>
          <a:bodyPr>
            <a:normAutofit fontScale="85000" lnSpcReduction="10000"/>
          </a:bodyPr>
          <a:lstStyle/>
          <a:p>
            <a:r>
              <a:rPr lang="en-US" b="1" dirty="0" smtClean="0"/>
              <a:t>Internet Gaming Analysis &amp; Trends</a:t>
            </a:r>
            <a:endParaRPr lang="en-US" b="1" dirty="0"/>
          </a:p>
        </p:txBody>
      </p:sp>
      <p:sp>
        <p:nvSpPr>
          <p:cNvPr id="6" name="TextBox 5"/>
          <p:cNvSpPr txBox="1"/>
          <p:nvPr/>
        </p:nvSpPr>
        <p:spPr>
          <a:xfrm>
            <a:off x="685800" y="4441646"/>
            <a:ext cx="2611292" cy="1200329"/>
          </a:xfrm>
          <a:prstGeom prst="rect">
            <a:avLst/>
          </a:prstGeom>
          <a:noFill/>
        </p:spPr>
        <p:txBody>
          <a:bodyPr wrap="none" rtlCol="0">
            <a:spAutoFit/>
          </a:bodyPr>
          <a:lstStyle/>
          <a:p>
            <a:r>
              <a:rPr lang="en-US" b="1" u="sng" dirty="0" smtClean="0"/>
              <a:t>FYP Team</a:t>
            </a:r>
          </a:p>
          <a:p>
            <a:r>
              <a:rPr lang="en-US" b="1" dirty="0" smtClean="0"/>
              <a:t>Ahmad Waseem   128209</a:t>
            </a:r>
          </a:p>
          <a:p>
            <a:r>
              <a:rPr lang="en-US" b="1" dirty="0" err="1"/>
              <a:t>Muneeb</a:t>
            </a:r>
            <a:r>
              <a:rPr lang="en-US" b="1" dirty="0"/>
              <a:t> Zia           </a:t>
            </a:r>
            <a:r>
              <a:rPr lang="en-US" b="1" dirty="0" smtClean="0"/>
              <a:t>128241</a:t>
            </a:r>
          </a:p>
          <a:p>
            <a:r>
              <a:rPr lang="en-US" b="1" dirty="0" err="1" smtClean="0"/>
              <a:t>Kainat</a:t>
            </a:r>
            <a:r>
              <a:rPr lang="en-US" b="1" dirty="0" smtClean="0"/>
              <a:t> Shaikh        128155</a:t>
            </a:r>
          </a:p>
        </p:txBody>
      </p:sp>
      <p:sp>
        <p:nvSpPr>
          <p:cNvPr id="7" name="TextBox 6"/>
          <p:cNvSpPr txBox="1"/>
          <p:nvPr/>
        </p:nvSpPr>
        <p:spPr>
          <a:xfrm>
            <a:off x="685800" y="5896740"/>
            <a:ext cx="1748556" cy="646331"/>
          </a:xfrm>
          <a:prstGeom prst="rect">
            <a:avLst/>
          </a:prstGeom>
          <a:noFill/>
        </p:spPr>
        <p:txBody>
          <a:bodyPr wrap="none" rtlCol="0">
            <a:spAutoFit/>
          </a:bodyPr>
          <a:lstStyle/>
          <a:p>
            <a:r>
              <a:rPr lang="en-US" b="1" u="sng" dirty="0" smtClean="0"/>
              <a:t>Supervised by </a:t>
            </a:r>
          </a:p>
          <a:p>
            <a:r>
              <a:rPr lang="en-US" b="1" dirty="0" smtClean="0"/>
              <a:t>Ms. </a:t>
            </a:r>
            <a:r>
              <a:rPr lang="en-US" b="1" dirty="0" err="1" smtClean="0"/>
              <a:t>Asma</a:t>
            </a:r>
            <a:r>
              <a:rPr lang="en-US" b="1" dirty="0" smtClean="0"/>
              <a:t> </a:t>
            </a:r>
            <a:r>
              <a:rPr lang="en-US" b="1" dirty="0" err="1" smtClean="0"/>
              <a:t>Sattar</a:t>
            </a:r>
            <a:endParaRPr lang="en-US" b="1" dirty="0"/>
          </a:p>
        </p:txBody>
      </p:sp>
      <p:sp>
        <p:nvSpPr>
          <p:cNvPr id="8" name="Slide Number Placeholder 7"/>
          <p:cNvSpPr>
            <a:spLocks noGrp="1"/>
          </p:cNvSpPr>
          <p:nvPr>
            <p:ph type="sldNum" sz="quarter" idx="12"/>
          </p:nvPr>
        </p:nvSpPr>
        <p:spPr>
          <a:xfrm>
            <a:off x="6553200" y="6256975"/>
            <a:ext cx="2133600" cy="365125"/>
          </a:xfrm>
        </p:spPr>
        <p:txBody>
          <a:bodyPr/>
          <a:lstStyle/>
          <a:p>
            <a:fld id="{7BEB5BB6-300C-4D5B-9AC3-521233952C76}" type="slidenum">
              <a:rPr lang="en-US" smtClean="0">
                <a:solidFill>
                  <a:schemeClr val="bg1"/>
                </a:solidFill>
              </a:rPr>
              <a:pPr/>
              <a:t>1</a:t>
            </a:fld>
            <a:endParaRPr lang="en-US" dirty="0">
              <a:solidFill>
                <a:schemeClr val="bg1"/>
              </a:solidFill>
            </a:endParaRPr>
          </a:p>
        </p:txBody>
      </p:sp>
      <p:sp>
        <p:nvSpPr>
          <p:cNvPr id="4" name="TextBox 3"/>
          <p:cNvSpPr txBox="1"/>
          <p:nvPr/>
        </p:nvSpPr>
        <p:spPr>
          <a:xfrm>
            <a:off x="8601559" y="76200"/>
            <a:ext cx="442750" cy="369332"/>
          </a:xfrm>
          <a:prstGeom prst="rect">
            <a:avLst/>
          </a:prstGeom>
          <a:noFill/>
        </p:spPr>
        <p:txBody>
          <a:bodyPr wrap="none" rtlCol="0">
            <a:spAutoFit/>
          </a:bodyPr>
          <a:lstStyle/>
          <a:p>
            <a:r>
              <a:rPr lang="en-US" dirty="0" smtClean="0"/>
              <a:t>[1]</a:t>
            </a:r>
            <a:endParaRPr lang="en-US" dirty="0"/>
          </a:p>
        </p:txBody>
      </p:sp>
    </p:spTree>
    <p:extLst>
      <p:ext uri="{BB962C8B-B14F-4D97-AF65-F5344CB8AC3E}">
        <p14:creationId xmlns:p14="http://schemas.microsoft.com/office/powerpoint/2010/main" val="3236952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a:t>
            </a:r>
            <a:r>
              <a:rPr lang="en-US" sz="3200" dirty="0" smtClean="0"/>
              <a:t>eferences</a:t>
            </a:r>
            <a:endParaRPr lang="en-US" sz="3200" dirty="0"/>
          </a:p>
        </p:txBody>
      </p:sp>
      <p:sp>
        <p:nvSpPr>
          <p:cNvPr id="3" name="Content Placeholder 2"/>
          <p:cNvSpPr>
            <a:spLocks noGrp="1"/>
          </p:cNvSpPr>
          <p:nvPr>
            <p:ph idx="1"/>
          </p:nvPr>
        </p:nvSpPr>
        <p:spPr/>
        <p:txBody>
          <a:bodyPr/>
          <a:lstStyle/>
          <a:p>
            <a:r>
              <a:rPr lang="en-US" sz="2000" dirty="0" smtClean="0">
                <a:hlinkClick r:id="rId2"/>
              </a:rPr>
              <a:t>[1]</a:t>
            </a:r>
            <a:r>
              <a:rPr lang="bs-Latn-BA" sz="2000" dirty="0" smtClean="0">
                <a:hlinkClick r:id="rId2"/>
              </a:rPr>
              <a:t>www.free-ppt-templates.com</a:t>
            </a:r>
            <a:endParaRPr lang="en-US" sz="2000" dirty="0" smtClean="0"/>
          </a:p>
          <a:p>
            <a:r>
              <a:rPr lang="en-US" sz="2000" dirty="0" smtClean="0">
                <a:hlinkClick r:id="rId3"/>
              </a:rPr>
              <a:t>[2]http</a:t>
            </a:r>
            <a:r>
              <a:rPr lang="en-US" sz="2000" dirty="0">
                <a:hlinkClick r:id="rId3"/>
              </a:rPr>
              <a:t>://svn.gna.org/viewcvs/*checkout*/</a:t>
            </a:r>
            <a:r>
              <a:rPr lang="en-US" sz="2000" dirty="0" smtClean="0">
                <a:hlinkClick r:id="rId3"/>
              </a:rPr>
              <a:t>amaltheia/trunk/docs/documentation.html</a:t>
            </a:r>
            <a:endParaRPr lang="en-US" sz="2000" dirty="0" smtClean="0"/>
          </a:p>
          <a:p>
            <a:r>
              <a:rPr lang="en-US" sz="2000" dirty="0" smtClean="0">
                <a:hlinkClick r:id="rId4"/>
              </a:rPr>
              <a:t>[3]https</a:t>
            </a:r>
            <a:r>
              <a:rPr lang="en-US" sz="2000" dirty="0">
                <a:hlinkClick r:id="rId4"/>
              </a:rPr>
              <a:t>://en.wikipedia.org/wiki/Fighting_game#/</a:t>
            </a:r>
            <a:r>
              <a:rPr lang="en-US" sz="2000" dirty="0" smtClean="0">
                <a:hlinkClick r:id="rId4"/>
              </a:rPr>
              <a:t>media/File:Street_Fighter_II.png</a:t>
            </a:r>
            <a:endParaRPr lang="en-US" sz="2000" dirty="0" smtClean="0"/>
          </a:p>
          <a:p>
            <a:r>
              <a:rPr lang="en-US" sz="2000" dirty="0" smtClean="0">
                <a:hlinkClick r:id="rId5"/>
              </a:rPr>
              <a:t>[4]https</a:t>
            </a:r>
            <a:r>
              <a:rPr lang="en-US" sz="2000" dirty="0">
                <a:hlinkClick r:id="rId5"/>
              </a:rPr>
              <a:t>://</a:t>
            </a:r>
            <a:r>
              <a:rPr lang="en-US" sz="2000" dirty="0" smtClean="0">
                <a:hlinkClick r:id="rId5"/>
              </a:rPr>
              <a:t>lh5.ggpht.com/riDTcq2TuwhsCqBSBPbn5NDIKkAAsB9uaUYML4-9Q1jD-9119zUzEjELliH0zcrgNd5s=h900-rw</a:t>
            </a:r>
            <a:endParaRPr lang="en-US" sz="2000" dirty="0" smtClean="0"/>
          </a:p>
          <a:p>
            <a:r>
              <a:rPr lang="en-US" sz="2000" dirty="0" smtClean="0">
                <a:hlinkClick r:id="rId6"/>
              </a:rPr>
              <a:t>[5]http</a:t>
            </a:r>
            <a:r>
              <a:rPr lang="en-US" sz="2000" dirty="0">
                <a:hlinkClick r:id="rId6"/>
              </a:rPr>
              <a:t>://</a:t>
            </a:r>
            <a:r>
              <a:rPr lang="en-US" sz="2000" dirty="0" smtClean="0">
                <a:hlinkClick r:id="rId6"/>
              </a:rPr>
              <a:t>www.fanpop.com/clubs/micketo/links</a:t>
            </a:r>
            <a:endParaRPr lang="en-US" sz="2000" dirty="0" smtClean="0"/>
          </a:p>
          <a:p>
            <a:r>
              <a:rPr lang="en-US" sz="2000" dirty="0" smtClean="0">
                <a:hlinkClick r:id="rId7"/>
              </a:rPr>
              <a:t>[6]http</a:t>
            </a:r>
            <a:r>
              <a:rPr lang="en-US" sz="2000" dirty="0">
                <a:hlinkClick r:id="rId7"/>
              </a:rPr>
              <a:t>://</a:t>
            </a:r>
            <a:r>
              <a:rPr lang="en-US" sz="2000" dirty="0" smtClean="0">
                <a:hlinkClick r:id="rId7"/>
              </a:rPr>
              <a:t>pgwebdesign.net/blog/45-epic-dragon-art-pictures</a:t>
            </a:r>
            <a:endParaRPr lang="en-US" sz="2000" dirty="0" smtClean="0"/>
          </a:p>
          <a:p>
            <a:r>
              <a:rPr lang="en-US" sz="2000" dirty="0" smtClean="0">
                <a:hlinkClick r:id="rId8"/>
              </a:rPr>
              <a:t>[7]www.pushsquare.com/soulCaliber</a:t>
            </a:r>
            <a:r>
              <a:rPr lang="en-US" sz="2000" dirty="0" smtClean="0"/>
              <a:t> </a:t>
            </a:r>
          </a:p>
          <a:p>
            <a:r>
              <a:rPr lang="en-US" sz="2000" dirty="0" smtClean="0">
                <a:solidFill>
                  <a:schemeClr val="tx1"/>
                </a:solidFill>
              </a:rPr>
              <a:t>[8]A</a:t>
            </a:r>
            <a:r>
              <a:rPr lang="en-US" sz="2000" dirty="0">
                <a:solidFill>
                  <a:schemeClr val="tx1"/>
                </a:solidFill>
              </a:rPr>
              <a:t>. R. a. P. Thill, "Adaptive AI for Fighting Games," 2008</a:t>
            </a:r>
            <a:r>
              <a:rPr lang="en-US" sz="2000" dirty="0" smtClean="0">
                <a:solidFill>
                  <a:schemeClr val="tx1"/>
                </a:solidFill>
              </a:rPr>
              <a:t>.</a:t>
            </a:r>
          </a:p>
          <a:p>
            <a:r>
              <a:rPr lang="en-US" sz="2000" u="sng" dirty="0" smtClean="0"/>
              <a:t>[9]cmusphinx.sourceforge.net</a:t>
            </a:r>
            <a:r>
              <a:rPr lang="en-US" sz="2000" u="sng" dirty="0"/>
              <a:t>/</a:t>
            </a:r>
          </a:p>
          <a:p>
            <a:pPr marL="0" indent="0">
              <a:buNone/>
            </a:pPr>
            <a:endParaRPr lang="en-US" sz="2000" dirty="0">
              <a:solidFill>
                <a:schemeClr val="tx1"/>
              </a:solidFill>
            </a:endParaRPr>
          </a:p>
          <a:p>
            <a:endParaRPr lang="en-US" sz="2000" dirty="0" smtClean="0">
              <a:solidFill>
                <a:schemeClr val="tx1"/>
              </a:solidFill>
            </a:endParaRP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dirty="0"/>
          </a:p>
          <a:p>
            <a:endParaRPr lang="en-US" dirty="0"/>
          </a:p>
        </p:txBody>
      </p:sp>
      <p:sp>
        <p:nvSpPr>
          <p:cNvPr id="6" name="Slide Number Placeholder 5"/>
          <p:cNvSpPr>
            <a:spLocks noGrp="1"/>
          </p:cNvSpPr>
          <p:nvPr>
            <p:ph type="sldNum" sz="quarter" idx="12"/>
          </p:nvPr>
        </p:nvSpPr>
        <p:spPr>
          <a:xfrm>
            <a:off x="6553200" y="6248400"/>
            <a:ext cx="2133600" cy="365125"/>
          </a:xfrm>
        </p:spPr>
        <p:txBody>
          <a:bodyPr/>
          <a:lstStyle/>
          <a:p>
            <a:fld id="{7BEB5BB6-300C-4D5B-9AC3-521233952C76}" type="slidenum">
              <a:rPr lang="en-US" smtClean="0">
                <a:solidFill>
                  <a:schemeClr val="bg1"/>
                </a:solidFill>
              </a:rPr>
              <a:pPr/>
              <a:t>10</a:t>
            </a:fld>
            <a:endParaRPr lang="en-US" dirty="0">
              <a:solidFill>
                <a:schemeClr val="bg1"/>
              </a:solidFill>
            </a:endParaRPr>
          </a:p>
        </p:txBody>
      </p:sp>
    </p:spTree>
    <p:extLst>
      <p:ext uri="{BB962C8B-B14F-4D97-AF65-F5344CB8AC3E}">
        <p14:creationId xmlns:p14="http://schemas.microsoft.com/office/powerpoint/2010/main" val="41159076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1200"/>
            <a:ext cx="8229600" cy="1143000"/>
          </a:xfrm>
        </p:spPr>
        <p:txBody>
          <a:bodyPr/>
          <a:lstStyle/>
          <a:p>
            <a:r>
              <a:rPr lang="en-US" sz="4800" dirty="0" smtClean="0"/>
              <a:t>Questions</a:t>
            </a:r>
            <a:endParaRPr lang="en-US" sz="4800" dirty="0"/>
          </a:p>
        </p:txBody>
      </p:sp>
      <p:sp>
        <p:nvSpPr>
          <p:cNvPr id="5" name="Slide Number Placeholder 4"/>
          <p:cNvSpPr>
            <a:spLocks noGrp="1"/>
          </p:cNvSpPr>
          <p:nvPr>
            <p:ph type="sldNum" sz="quarter" idx="12"/>
          </p:nvPr>
        </p:nvSpPr>
        <p:spPr>
          <a:xfrm>
            <a:off x="6553200" y="6248400"/>
            <a:ext cx="2133600" cy="365125"/>
          </a:xfrm>
        </p:spPr>
        <p:txBody>
          <a:bodyPr/>
          <a:lstStyle/>
          <a:p>
            <a:fld id="{7BEB5BB6-300C-4D5B-9AC3-521233952C76}" type="slidenum">
              <a:rPr lang="en-US" smtClean="0">
                <a:solidFill>
                  <a:schemeClr val="bg1"/>
                </a:solidFill>
              </a:rPr>
              <a:pPr/>
              <a:t>11</a:t>
            </a:fld>
            <a:endParaRPr lang="en-US" dirty="0">
              <a:solidFill>
                <a:schemeClr val="bg1"/>
              </a:solidFill>
            </a:endParaRPr>
          </a:p>
        </p:txBody>
      </p:sp>
    </p:spTree>
    <p:extLst>
      <p:ext uri="{BB962C8B-B14F-4D97-AF65-F5344CB8AC3E}">
        <p14:creationId xmlns:p14="http://schemas.microsoft.com/office/powerpoint/2010/main" val="4205771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Outline</a:t>
            </a:r>
            <a:endParaRPr lang="en-US" sz="3200" dirty="0"/>
          </a:p>
        </p:txBody>
      </p:sp>
      <p:sp>
        <p:nvSpPr>
          <p:cNvPr id="3" name="Content Placeholder 2"/>
          <p:cNvSpPr>
            <a:spLocks noGrp="1"/>
          </p:cNvSpPr>
          <p:nvPr>
            <p:ph idx="1"/>
          </p:nvPr>
        </p:nvSpPr>
        <p:spPr/>
        <p:txBody>
          <a:bodyPr>
            <a:normAutofit/>
          </a:bodyPr>
          <a:lstStyle/>
          <a:p>
            <a:r>
              <a:rPr lang="en-US" sz="2400" dirty="0" smtClean="0"/>
              <a:t>Gaming overview</a:t>
            </a:r>
          </a:p>
          <a:p>
            <a:r>
              <a:rPr lang="en-US" sz="2400" dirty="0" smtClean="0"/>
              <a:t>IGAT Description</a:t>
            </a:r>
          </a:p>
          <a:p>
            <a:r>
              <a:rPr lang="en-US" sz="2400" dirty="0" smtClean="0"/>
              <a:t>Related Projects</a:t>
            </a:r>
          </a:p>
          <a:p>
            <a:r>
              <a:rPr lang="en-US" sz="2400" dirty="0" smtClean="0"/>
              <a:t>Project features</a:t>
            </a:r>
          </a:p>
          <a:p>
            <a:r>
              <a:rPr lang="en-US" sz="2400" dirty="0" smtClean="0"/>
              <a:t>Tools, Technologies &amp; Techniques</a:t>
            </a:r>
          </a:p>
          <a:p>
            <a:r>
              <a:rPr lang="en-US" sz="2400" dirty="0" smtClean="0"/>
              <a:t>High Level Diagram</a:t>
            </a:r>
          </a:p>
          <a:p>
            <a:endParaRPr lang="en-US" sz="2400" dirty="0"/>
          </a:p>
        </p:txBody>
      </p:sp>
      <p:sp>
        <p:nvSpPr>
          <p:cNvPr id="5" name="Slide Number Placeholder 4"/>
          <p:cNvSpPr>
            <a:spLocks noGrp="1"/>
          </p:cNvSpPr>
          <p:nvPr>
            <p:ph type="sldNum" sz="quarter" idx="12"/>
          </p:nvPr>
        </p:nvSpPr>
        <p:spPr>
          <a:xfrm>
            <a:off x="6553200" y="6248400"/>
            <a:ext cx="2133600" cy="365125"/>
          </a:xfrm>
        </p:spPr>
        <p:txBody>
          <a:bodyPr/>
          <a:lstStyle/>
          <a:p>
            <a:fld id="{7BEB5BB6-300C-4D5B-9AC3-521233952C76}" type="slidenum">
              <a:rPr lang="en-US" smtClean="0">
                <a:solidFill>
                  <a:schemeClr val="bg1"/>
                </a:solidFill>
              </a:rPr>
              <a:pPr/>
              <a:t>2</a:t>
            </a:fld>
            <a:endParaRPr lang="en-US" dirty="0">
              <a:solidFill>
                <a:schemeClr val="bg1"/>
              </a:solidFill>
            </a:endParaRPr>
          </a:p>
        </p:txBody>
      </p:sp>
    </p:spTree>
    <p:extLst>
      <p:ext uri="{BB962C8B-B14F-4D97-AF65-F5344CB8AC3E}">
        <p14:creationId xmlns:p14="http://schemas.microsoft.com/office/powerpoint/2010/main" val="27718534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369"/>
            <a:ext cx="8229600" cy="1143000"/>
          </a:xfrm>
        </p:spPr>
        <p:txBody>
          <a:bodyPr/>
          <a:lstStyle/>
          <a:p>
            <a:r>
              <a:rPr lang="en-US" sz="3200" dirty="0" smtClean="0"/>
              <a:t>Gaming overview</a:t>
            </a:r>
            <a:endParaRPr lang="en-US" sz="3200" dirty="0"/>
          </a:p>
        </p:txBody>
      </p:sp>
      <p:sp>
        <p:nvSpPr>
          <p:cNvPr id="3" name="Content Placeholder 2"/>
          <p:cNvSpPr>
            <a:spLocks noGrp="1"/>
          </p:cNvSpPr>
          <p:nvPr>
            <p:ph idx="1"/>
          </p:nvPr>
        </p:nvSpPr>
        <p:spPr>
          <a:xfrm>
            <a:off x="266700" y="1299369"/>
            <a:ext cx="8610600" cy="4648200"/>
          </a:xfrm>
        </p:spPr>
        <p:txBody>
          <a:bodyPr>
            <a:normAutofit/>
          </a:bodyPr>
          <a:lstStyle/>
          <a:p>
            <a:r>
              <a:rPr lang="en-US" sz="2300" dirty="0"/>
              <a:t>Video games have a history of receiving a lot of disapproval</a:t>
            </a:r>
            <a:r>
              <a:rPr lang="en-US" sz="2300" dirty="0" smtClean="0"/>
              <a:t>.</a:t>
            </a:r>
            <a:endParaRPr lang="en-US" sz="2300" dirty="0"/>
          </a:p>
          <a:p>
            <a:r>
              <a:rPr lang="en-US" sz="2300" dirty="0"/>
              <a:t>Video games are a strong engine for economic growth.</a:t>
            </a:r>
          </a:p>
          <a:p>
            <a:endParaRPr lang="en-US" sz="2300" dirty="0"/>
          </a:p>
          <a:p>
            <a:pPr algn="just"/>
            <a:r>
              <a:rPr lang="en-US" sz="2300" dirty="0"/>
              <a:t>When windows 8 was released it generate 14 billions dollars revenue in a quarter while the GTA 5 game sold more 54 millions of copies and earned more than 1.2 billion dollars just in three days.</a:t>
            </a:r>
          </a:p>
          <a:p>
            <a:endParaRPr lang="en-US" sz="2300" dirty="0"/>
          </a:p>
          <a:p>
            <a:r>
              <a:rPr lang="en-US" sz="2300" dirty="0"/>
              <a:t> In 2014, the industry sold over </a:t>
            </a:r>
            <a:r>
              <a:rPr lang="en-US" sz="2300" b="1" dirty="0"/>
              <a:t>135 million </a:t>
            </a:r>
            <a:r>
              <a:rPr lang="en-US" sz="2300" dirty="0"/>
              <a:t>games and generated more than </a:t>
            </a:r>
            <a:r>
              <a:rPr lang="en-US" sz="2300" b="1" dirty="0"/>
              <a:t>$22 billion </a:t>
            </a:r>
            <a:r>
              <a:rPr lang="en-US" sz="2300" dirty="0"/>
              <a:t>in revenue.</a:t>
            </a:r>
          </a:p>
        </p:txBody>
      </p:sp>
      <p:sp>
        <p:nvSpPr>
          <p:cNvPr id="6" name="Slide Number Placeholder 5"/>
          <p:cNvSpPr>
            <a:spLocks noGrp="1"/>
          </p:cNvSpPr>
          <p:nvPr>
            <p:ph type="sldNum" sz="quarter" idx="12"/>
          </p:nvPr>
        </p:nvSpPr>
        <p:spPr>
          <a:xfrm>
            <a:off x="6553200" y="6188075"/>
            <a:ext cx="2133600" cy="365125"/>
          </a:xfrm>
        </p:spPr>
        <p:txBody>
          <a:bodyPr/>
          <a:lstStyle/>
          <a:p>
            <a:fld id="{7BEB5BB6-300C-4D5B-9AC3-521233952C76}" type="slidenum">
              <a:rPr lang="en-US" smtClean="0">
                <a:solidFill>
                  <a:schemeClr val="bg1"/>
                </a:solidFill>
              </a:rPr>
              <a:pPr/>
              <a:t>3</a:t>
            </a:fld>
            <a:endParaRPr lang="en-US" dirty="0">
              <a:solidFill>
                <a:schemeClr val="bg1"/>
              </a:solidFill>
            </a:endParaRPr>
          </a:p>
        </p:txBody>
      </p:sp>
    </p:spTree>
    <p:extLst>
      <p:ext uri="{BB962C8B-B14F-4D97-AF65-F5344CB8AC3E}">
        <p14:creationId xmlns:p14="http://schemas.microsoft.com/office/powerpoint/2010/main" val="32598892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IGAT Description</a:t>
            </a:r>
            <a:endParaRPr lang="en-US" sz="4000" dirty="0"/>
          </a:p>
        </p:txBody>
      </p:sp>
      <p:sp>
        <p:nvSpPr>
          <p:cNvPr id="3" name="Content Placeholder 2"/>
          <p:cNvSpPr>
            <a:spLocks noGrp="1"/>
          </p:cNvSpPr>
          <p:nvPr>
            <p:ph idx="1"/>
          </p:nvPr>
        </p:nvSpPr>
        <p:spPr>
          <a:xfrm>
            <a:off x="457200" y="1513627"/>
            <a:ext cx="8229600" cy="4648200"/>
          </a:xfrm>
        </p:spPr>
        <p:txBody>
          <a:bodyPr>
            <a:noAutofit/>
          </a:bodyPr>
          <a:lstStyle/>
          <a:p>
            <a:r>
              <a:rPr lang="en-US" sz="2600" dirty="0"/>
              <a:t>Gaming is a growing trend of 21st century in learning </a:t>
            </a:r>
            <a:r>
              <a:rPr lang="en-US" sz="2600" dirty="0" smtClean="0"/>
              <a:t>paradigm. </a:t>
            </a:r>
            <a:endParaRPr lang="en-US" sz="2600" dirty="0"/>
          </a:p>
          <a:p>
            <a:r>
              <a:rPr lang="en-US" sz="2600" dirty="0" smtClean="0"/>
              <a:t>User have less information about  its features.</a:t>
            </a:r>
          </a:p>
          <a:p>
            <a:r>
              <a:rPr lang="en-US" sz="2600" dirty="0" smtClean="0"/>
              <a:t>Games according to  user’s interest.</a:t>
            </a:r>
          </a:p>
          <a:p>
            <a:r>
              <a:rPr lang="en-US" sz="2600" dirty="0" smtClean="0"/>
              <a:t>Game specification </a:t>
            </a:r>
            <a:r>
              <a:rPr lang="en-US" sz="2600" dirty="0" smtClean="0"/>
              <a:t>with categories.</a:t>
            </a:r>
          </a:p>
          <a:p>
            <a:r>
              <a:rPr lang="en-US" sz="2600" dirty="0" smtClean="0"/>
              <a:t>Top recommendations for users.</a:t>
            </a:r>
            <a:endParaRPr lang="en-US" sz="2600" dirty="0"/>
          </a:p>
          <a:p>
            <a:endParaRPr lang="en-US" sz="2600" dirty="0"/>
          </a:p>
        </p:txBody>
      </p:sp>
      <p:sp>
        <p:nvSpPr>
          <p:cNvPr id="5" name="Slide Number Placeholder 4"/>
          <p:cNvSpPr>
            <a:spLocks noGrp="1"/>
          </p:cNvSpPr>
          <p:nvPr>
            <p:ph type="sldNum" sz="quarter" idx="12"/>
          </p:nvPr>
        </p:nvSpPr>
        <p:spPr>
          <a:xfrm>
            <a:off x="6553200" y="6188075"/>
            <a:ext cx="2133600" cy="365125"/>
          </a:xfrm>
        </p:spPr>
        <p:txBody>
          <a:bodyPr/>
          <a:lstStyle/>
          <a:p>
            <a:fld id="{7BEB5BB6-300C-4D5B-9AC3-521233952C76}" type="slidenum">
              <a:rPr lang="en-US" smtClean="0">
                <a:solidFill>
                  <a:schemeClr val="bg1"/>
                </a:solidFill>
              </a:rPr>
              <a:pPr/>
              <a:t>4</a:t>
            </a:fld>
            <a:endParaRPr lang="en-US" dirty="0">
              <a:solidFill>
                <a:schemeClr val="bg1"/>
              </a:solidFill>
            </a:endParaRPr>
          </a:p>
        </p:txBody>
      </p:sp>
    </p:spTree>
    <p:extLst>
      <p:ext uri="{BB962C8B-B14F-4D97-AF65-F5344CB8AC3E}">
        <p14:creationId xmlns:p14="http://schemas.microsoft.com/office/powerpoint/2010/main" val="32117539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Project Features</a:t>
            </a:r>
            <a:endParaRPr lang="en-US" sz="3200" dirty="0"/>
          </a:p>
        </p:txBody>
      </p:sp>
      <p:sp>
        <p:nvSpPr>
          <p:cNvPr id="8" name="Content Placeholder 7"/>
          <p:cNvSpPr>
            <a:spLocks noGrp="1"/>
          </p:cNvSpPr>
          <p:nvPr>
            <p:ph idx="1"/>
          </p:nvPr>
        </p:nvSpPr>
        <p:spPr/>
        <p:txBody>
          <a:bodyPr>
            <a:normAutofit/>
          </a:bodyPr>
          <a:lstStyle/>
          <a:p>
            <a:r>
              <a:rPr lang="en-US" sz="2400" dirty="0"/>
              <a:t>Web Based </a:t>
            </a:r>
            <a:r>
              <a:rPr lang="en-US" sz="2400" dirty="0" smtClean="0"/>
              <a:t>Portal</a:t>
            </a:r>
            <a:endParaRPr lang="en-US" sz="2400" dirty="0" smtClean="0"/>
          </a:p>
          <a:p>
            <a:pPr lvl="0"/>
            <a:r>
              <a:rPr lang="en-US" sz="2400" dirty="0" smtClean="0"/>
              <a:t>User reviews based rating</a:t>
            </a:r>
          </a:p>
          <a:p>
            <a:pPr lvl="0"/>
            <a:r>
              <a:rPr lang="en-US" sz="2400" dirty="0" smtClean="0"/>
              <a:t>Categories</a:t>
            </a:r>
          </a:p>
          <a:p>
            <a:pPr lvl="0"/>
            <a:r>
              <a:rPr lang="en-US" sz="2400" dirty="0" smtClean="0"/>
              <a:t>Sub Categories</a:t>
            </a:r>
          </a:p>
          <a:p>
            <a:pPr lvl="0"/>
            <a:endParaRPr lang="en-US" sz="2400" dirty="0"/>
          </a:p>
        </p:txBody>
      </p:sp>
      <p:sp>
        <p:nvSpPr>
          <p:cNvPr id="9" name="Slide Number Placeholder 8"/>
          <p:cNvSpPr>
            <a:spLocks noGrp="1"/>
          </p:cNvSpPr>
          <p:nvPr>
            <p:ph type="sldNum" sz="quarter" idx="12"/>
          </p:nvPr>
        </p:nvSpPr>
        <p:spPr/>
        <p:txBody>
          <a:bodyPr/>
          <a:lstStyle/>
          <a:p>
            <a:fld id="{7BEB5BB6-300C-4D5B-9AC3-521233952C76}" type="slidenum">
              <a:rPr lang="en-US" smtClean="0"/>
              <a:pPr/>
              <a:t>5</a:t>
            </a:fld>
            <a:endParaRPr lang="en-US" dirty="0"/>
          </a:p>
        </p:txBody>
      </p:sp>
    </p:spTree>
    <p:extLst>
      <p:ext uri="{BB962C8B-B14F-4D97-AF65-F5344CB8AC3E}">
        <p14:creationId xmlns:p14="http://schemas.microsoft.com/office/powerpoint/2010/main" val="29660527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Related Projects</a:t>
            </a:r>
            <a:endParaRPr lang="en-US" sz="3200" dirty="0"/>
          </a:p>
        </p:txBody>
      </p:sp>
      <p:sp>
        <p:nvSpPr>
          <p:cNvPr id="3" name="Content Placeholder 2"/>
          <p:cNvSpPr>
            <a:spLocks noGrp="1"/>
          </p:cNvSpPr>
          <p:nvPr>
            <p:ph idx="1"/>
          </p:nvPr>
        </p:nvSpPr>
        <p:spPr/>
        <p:txBody>
          <a:bodyPr>
            <a:normAutofit/>
          </a:bodyPr>
          <a:lstStyle/>
          <a:p>
            <a:r>
              <a:rPr lang="en-US" sz="2000" b="1" dirty="0" smtClean="0"/>
              <a:t>Opinion Mining</a:t>
            </a:r>
            <a:r>
              <a:rPr lang="en-US" sz="2000" dirty="0" smtClean="0"/>
              <a:t>	</a:t>
            </a:r>
          </a:p>
          <a:p>
            <a:pPr marL="0" indent="0">
              <a:buNone/>
            </a:pPr>
            <a:r>
              <a:rPr lang="en-US" sz="2000" dirty="0" smtClean="0"/>
              <a:t>	</a:t>
            </a:r>
            <a:r>
              <a:rPr lang="en-US" sz="2000" dirty="0" smtClean="0"/>
              <a:t>Opinion from social media</a:t>
            </a:r>
          </a:p>
          <a:p>
            <a:pPr marL="0" indent="0">
              <a:buNone/>
            </a:pPr>
            <a:r>
              <a:rPr lang="en-US" sz="2000" dirty="0"/>
              <a:t>	</a:t>
            </a:r>
            <a:r>
              <a:rPr lang="en-US" sz="2000" dirty="0" smtClean="0"/>
              <a:t>Aspect-based mining </a:t>
            </a:r>
            <a:endParaRPr lang="en-US" sz="2000" dirty="0" smtClean="0"/>
          </a:p>
          <a:p>
            <a:r>
              <a:rPr lang="en-US" sz="2000" b="1" dirty="0" smtClean="0"/>
              <a:t>Opinion </a:t>
            </a:r>
            <a:r>
              <a:rPr lang="en-US" sz="2000" b="1" dirty="0" smtClean="0"/>
              <a:t>Crawl</a:t>
            </a:r>
          </a:p>
          <a:p>
            <a:pPr marL="457200" lvl="1" indent="0">
              <a:buNone/>
            </a:pPr>
            <a:r>
              <a:rPr lang="en-US" sz="2000" dirty="0" smtClean="0"/>
              <a:t> 	Web sentiment on topic</a:t>
            </a:r>
          </a:p>
          <a:p>
            <a:pPr marL="457200" lvl="1" indent="0">
              <a:buNone/>
            </a:pPr>
            <a:r>
              <a:rPr lang="en-US" sz="2000" dirty="0"/>
              <a:t>	</a:t>
            </a:r>
            <a:r>
              <a:rPr lang="en-US" sz="2000" dirty="0" smtClean="0"/>
              <a:t>Graph showing responses</a:t>
            </a:r>
          </a:p>
          <a:p>
            <a:pPr marL="457200" lvl="1" indent="0">
              <a:buNone/>
            </a:pPr>
            <a:r>
              <a:rPr lang="en-US" sz="2000" dirty="0"/>
              <a:t>	</a:t>
            </a:r>
            <a:r>
              <a:rPr lang="en-US" sz="2000" dirty="0" smtClean="0"/>
              <a:t>Images</a:t>
            </a:r>
          </a:p>
          <a:p>
            <a:pPr marL="457200" lvl="1" indent="0">
              <a:buNone/>
            </a:pPr>
            <a:r>
              <a:rPr lang="en-US" sz="2000" dirty="0"/>
              <a:t>	</a:t>
            </a:r>
            <a:r>
              <a:rPr lang="en-US" sz="2000" dirty="0" smtClean="0"/>
              <a:t>News links</a:t>
            </a:r>
          </a:p>
          <a:p>
            <a:pPr marL="457200" lvl="1" indent="0">
              <a:buNone/>
            </a:pPr>
            <a:r>
              <a:rPr lang="en-US" sz="2000" dirty="0"/>
              <a:t>	</a:t>
            </a:r>
          </a:p>
          <a:p>
            <a:pPr marL="0" indent="0">
              <a:buNone/>
            </a:pPr>
            <a:r>
              <a:rPr lang="en-US" sz="2000" dirty="0"/>
              <a:t>		</a:t>
            </a:r>
            <a:endParaRPr lang="en-US" sz="2000" dirty="0" smtClean="0"/>
          </a:p>
          <a:p>
            <a:pPr marL="0" indent="0">
              <a:buNone/>
            </a:pPr>
            <a:endParaRPr lang="en-US" sz="2800" dirty="0"/>
          </a:p>
        </p:txBody>
      </p:sp>
      <p:sp>
        <p:nvSpPr>
          <p:cNvPr id="8" name="Slide Number Placeholder 7"/>
          <p:cNvSpPr>
            <a:spLocks noGrp="1"/>
          </p:cNvSpPr>
          <p:nvPr>
            <p:ph type="sldNum" sz="quarter" idx="12"/>
          </p:nvPr>
        </p:nvSpPr>
        <p:spPr/>
        <p:txBody>
          <a:bodyPr/>
          <a:lstStyle/>
          <a:p>
            <a:fld id="{7BEB5BB6-300C-4D5B-9AC3-521233952C76}" type="slidenum">
              <a:rPr lang="en-US" smtClean="0">
                <a:solidFill>
                  <a:schemeClr val="bg1"/>
                </a:solidFill>
              </a:rPr>
              <a:pPr/>
              <a:t>6</a:t>
            </a:fld>
            <a:endParaRPr lang="en-US" dirty="0">
              <a:solidFill>
                <a:schemeClr val="bg1"/>
              </a:solidFill>
            </a:endParaRPr>
          </a:p>
        </p:txBody>
      </p:sp>
      <p:sp>
        <p:nvSpPr>
          <p:cNvPr id="4" name="TextBox 3"/>
          <p:cNvSpPr txBox="1"/>
          <p:nvPr/>
        </p:nvSpPr>
        <p:spPr>
          <a:xfrm>
            <a:off x="8782373" y="3739634"/>
            <a:ext cx="442750" cy="369332"/>
          </a:xfrm>
          <a:prstGeom prst="rect">
            <a:avLst/>
          </a:prstGeom>
          <a:noFill/>
        </p:spPr>
        <p:txBody>
          <a:bodyPr wrap="none" rtlCol="0">
            <a:spAutoFit/>
          </a:bodyPr>
          <a:lstStyle/>
          <a:p>
            <a:r>
              <a:rPr lang="en-US" dirty="0" smtClean="0"/>
              <a:t>[4]</a:t>
            </a:r>
            <a:endParaRPr lang="en-US" dirty="0"/>
          </a:p>
        </p:txBody>
      </p:sp>
      <p:sp>
        <p:nvSpPr>
          <p:cNvPr id="6" name="TextBox 5"/>
          <p:cNvSpPr txBox="1"/>
          <p:nvPr/>
        </p:nvSpPr>
        <p:spPr>
          <a:xfrm>
            <a:off x="8782373" y="6538912"/>
            <a:ext cx="442750" cy="369332"/>
          </a:xfrm>
          <a:prstGeom prst="rect">
            <a:avLst/>
          </a:prstGeom>
          <a:noFill/>
        </p:spPr>
        <p:txBody>
          <a:bodyPr wrap="none" rtlCol="0">
            <a:spAutoFit/>
          </a:bodyPr>
          <a:lstStyle/>
          <a:p>
            <a:r>
              <a:rPr lang="en-US" dirty="0" smtClean="0"/>
              <a:t>[5]</a:t>
            </a:r>
            <a:endParaRPr lang="en-US" dirty="0"/>
          </a:p>
        </p:txBody>
      </p:sp>
      <p:pic>
        <p:nvPicPr>
          <p:cNvPr id="9" name="Picture 8"/>
          <p:cNvPicPr>
            <a:picLocks noChangeAspect="1"/>
          </p:cNvPicPr>
          <p:nvPr/>
        </p:nvPicPr>
        <p:blipFill rotWithShape="1">
          <a:blip r:embed="rId2" cstate="print"/>
          <a:srcRect l="20353" r="-747"/>
          <a:stretch/>
        </p:blipFill>
        <p:spPr>
          <a:xfrm>
            <a:off x="4340885" y="3695184"/>
            <a:ext cx="4726915" cy="3010416"/>
          </a:xfrm>
          <a:prstGeom prst="rect">
            <a:avLst/>
          </a:prstGeom>
        </p:spPr>
      </p:pic>
    </p:spTree>
    <p:extLst>
      <p:ext uri="{BB962C8B-B14F-4D97-AF65-F5344CB8AC3E}">
        <p14:creationId xmlns:p14="http://schemas.microsoft.com/office/powerpoint/2010/main" val="8730582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Project Scope</a:t>
            </a:r>
          </a:p>
        </p:txBody>
      </p:sp>
      <p:sp>
        <p:nvSpPr>
          <p:cNvPr id="3" name="Content Placeholder 2"/>
          <p:cNvSpPr>
            <a:spLocks noGrp="1"/>
          </p:cNvSpPr>
          <p:nvPr>
            <p:ph idx="1"/>
          </p:nvPr>
        </p:nvSpPr>
        <p:spPr/>
        <p:txBody>
          <a:bodyPr/>
          <a:lstStyle/>
          <a:p>
            <a:pPr lvl="0"/>
            <a:r>
              <a:rPr lang="en-US" sz="2400" dirty="0" smtClean="0"/>
              <a:t>Console </a:t>
            </a:r>
            <a:r>
              <a:rPr lang="en-US" sz="2400" dirty="0"/>
              <a:t>and PC based games</a:t>
            </a:r>
          </a:p>
          <a:p>
            <a:pPr lvl="0"/>
            <a:r>
              <a:rPr lang="en-US" sz="2400" dirty="0"/>
              <a:t>Web Crawling</a:t>
            </a:r>
          </a:p>
          <a:p>
            <a:pPr lvl="0"/>
            <a:r>
              <a:rPr lang="en-US" sz="2400" dirty="0"/>
              <a:t>User reviews based rating </a:t>
            </a:r>
            <a:endParaRPr lang="en-US" sz="2400" dirty="0" smtClean="0"/>
          </a:p>
          <a:p>
            <a:pPr lvl="0"/>
            <a:r>
              <a:rPr lang="en-US" sz="2400" dirty="0" smtClean="0"/>
              <a:t>Recommendations for users</a:t>
            </a:r>
            <a:endParaRPr lang="en-US" sz="2400" dirty="0"/>
          </a:p>
          <a:p>
            <a:endParaRPr lang="en-US" dirty="0"/>
          </a:p>
        </p:txBody>
      </p:sp>
      <p:sp>
        <p:nvSpPr>
          <p:cNvPr id="5" name="Slide Number Placeholder 4"/>
          <p:cNvSpPr>
            <a:spLocks noGrp="1"/>
          </p:cNvSpPr>
          <p:nvPr>
            <p:ph type="sldNum" sz="quarter" idx="12"/>
          </p:nvPr>
        </p:nvSpPr>
        <p:spPr>
          <a:xfrm>
            <a:off x="6553200" y="6188075"/>
            <a:ext cx="2133600" cy="365125"/>
          </a:xfrm>
        </p:spPr>
        <p:txBody>
          <a:bodyPr/>
          <a:lstStyle/>
          <a:p>
            <a:fld id="{7BEB5BB6-300C-4D5B-9AC3-521233952C76}" type="slidenum">
              <a:rPr lang="en-US" smtClean="0">
                <a:solidFill>
                  <a:schemeClr val="bg1"/>
                </a:solidFill>
              </a:rPr>
              <a:pPr/>
              <a:t>7</a:t>
            </a:fld>
            <a:endParaRPr lang="en-US" dirty="0">
              <a:solidFill>
                <a:schemeClr val="bg1"/>
              </a:solidFill>
            </a:endParaRPr>
          </a:p>
        </p:txBody>
      </p:sp>
      <p:sp>
        <p:nvSpPr>
          <p:cNvPr id="6" name="TextBox 5"/>
          <p:cNvSpPr txBox="1"/>
          <p:nvPr/>
        </p:nvSpPr>
        <p:spPr>
          <a:xfrm>
            <a:off x="8732247" y="6188075"/>
            <a:ext cx="442750" cy="369332"/>
          </a:xfrm>
          <a:prstGeom prst="rect">
            <a:avLst/>
          </a:prstGeom>
          <a:noFill/>
        </p:spPr>
        <p:txBody>
          <a:bodyPr wrap="none" rtlCol="0">
            <a:spAutoFit/>
          </a:bodyPr>
          <a:lstStyle/>
          <a:p>
            <a:r>
              <a:rPr lang="en-US" dirty="0" smtClean="0"/>
              <a:t>[7]</a:t>
            </a:r>
            <a:endParaRPr lang="en-US" dirty="0"/>
          </a:p>
        </p:txBody>
      </p:sp>
    </p:spTree>
    <p:extLst>
      <p:ext uri="{BB962C8B-B14F-4D97-AF65-F5344CB8AC3E}">
        <p14:creationId xmlns:p14="http://schemas.microsoft.com/office/powerpoint/2010/main" val="27967955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Tools, Technologies &amp; Techniques  </a:t>
            </a:r>
            <a:endParaRPr lang="en-US" sz="3200" dirty="0"/>
          </a:p>
        </p:txBody>
      </p:sp>
      <p:sp>
        <p:nvSpPr>
          <p:cNvPr id="5" name="Slide Number Placeholder 4"/>
          <p:cNvSpPr>
            <a:spLocks noGrp="1"/>
          </p:cNvSpPr>
          <p:nvPr>
            <p:ph type="sldNum" sz="quarter" idx="12"/>
          </p:nvPr>
        </p:nvSpPr>
        <p:spPr/>
        <p:txBody>
          <a:bodyPr/>
          <a:lstStyle/>
          <a:p>
            <a:fld id="{7BEB5BB6-300C-4D5B-9AC3-521233952C76}" type="slidenum">
              <a:rPr lang="en-US" smtClean="0">
                <a:solidFill>
                  <a:schemeClr val="bg1"/>
                </a:solidFill>
              </a:rPr>
              <a:pPr/>
              <a:t>8</a:t>
            </a:fld>
            <a:endParaRPr lang="en-US" dirty="0">
              <a:solidFill>
                <a:schemeClr val="bg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082614174"/>
              </p:ext>
            </p:extLst>
          </p:nvPr>
        </p:nvGraphicFramePr>
        <p:xfrm>
          <a:off x="1447800" y="2209800"/>
          <a:ext cx="6096000" cy="2804160"/>
        </p:xfrm>
        <a:graphic>
          <a:graphicData uri="http://schemas.openxmlformats.org/drawingml/2006/table">
            <a:tbl>
              <a:tblPr firstRow="1" bandRow="1">
                <a:tableStyleId>{9D7B26C5-4107-4FEC-AEDC-1716B250A1EF}</a:tableStyleId>
              </a:tblPr>
              <a:tblGrid>
                <a:gridCol w="2032000"/>
                <a:gridCol w="2032000"/>
                <a:gridCol w="2032000"/>
              </a:tblGrid>
              <a:tr h="472440">
                <a:tc>
                  <a:txBody>
                    <a:bodyPr/>
                    <a:lstStyle/>
                    <a:p>
                      <a:r>
                        <a:rPr lang="en-US" sz="2000" dirty="0" smtClean="0"/>
                        <a:t>Tools</a:t>
                      </a:r>
                      <a:endParaRPr lang="en-US" sz="2000" dirty="0"/>
                    </a:p>
                  </a:txBody>
                  <a:tcPr/>
                </a:tc>
                <a:tc>
                  <a:txBody>
                    <a:bodyPr/>
                    <a:lstStyle/>
                    <a:p>
                      <a:r>
                        <a:rPr lang="en-US" sz="2000" dirty="0" smtClean="0"/>
                        <a:t>Technologies</a:t>
                      </a:r>
                      <a:endParaRPr lang="en-US" sz="2000" dirty="0"/>
                    </a:p>
                  </a:txBody>
                  <a:tcPr/>
                </a:tc>
                <a:tc>
                  <a:txBody>
                    <a:bodyPr/>
                    <a:lstStyle/>
                    <a:p>
                      <a:r>
                        <a:rPr lang="en-US" sz="2000" dirty="0" smtClean="0"/>
                        <a:t>Techniques</a:t>
                      </a:r>
                      <a:endParaRPr lang="en-US" sz="2000" dirty="0"/>
                    </a:p>
                  </a:txBody>
                  <a:tcPr/>
                </a:tc>
              </a:tr>
              <a:tr h="472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Visual Studio</a:t>
                      </a:r>
                    </a:p>
                  </a:txBody>
                  <a:tcPr/>
                </a:tc>
                <a:tc>
                  <a:txBody>
                    <a:bodyPr/>
                    <a:lstStyle/>
                    <a:p>
                      <a:r>
                        <a:rPr lang="en-US" sz="2000" dirty="0" smtClean="0"/>
                        <a:t>C#</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BFC,HITS,FFC</a:t>
                      </a:r>
                    </a:p>
                  </a:txBody>
                  <a:tcPr/>
                </a:tc>
              </a:tr>
              <a:tr h="472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r>
                        <a:rPr lang="en-US" sz="2000" dirty="0" smtClean="0"/>
                        <a:t>SQL</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VIPS</a:t>
                      </a:r>
                    </a:p>
                  </a:txBody>
                  <a:tcPr/>
                </a:tc>
              </a:tr>
              <a:tr h="472440">
                <a:tc>
                  <a:txBody>
                    <a:bodyPr/>
                    <a:lstStyle/>
                    <a:p>
                      <a:endParaRPr lang="en-US" sz="2000" dirty="0"/>
                    </a:p>
                  </a:txBody>
                  <a:tcPr/>
                </a:tc>
                <a:tc>
                  <a:txBody>
                    <a:bodyPr/>
                    <a:lstStyle/>
                    <a:p>
                      <a:endParaRPr lang="en-US" sz="2000" dirty="0"/>
                    </a:p>
                  </a:txBody>
                  <a:tcPr/>
                </a:tc>
                <a:tc>
                  <a:txBody>
                    <a:bodyPr/>
                    <a:lstStyle/>
                    <a:p>
                      <a:r>
                        <a:rPr lang="en-US" sz="2000" dirty="0" smtClean="0"/>
                        <a:t>LSA</a:t>
                      </a:r>
                      <a:endParaRPr lang="en-US" sz="2000" dirty="0"/>
                    </a:p>
                  </a:txBody>
                  <a:tcPr/>
                </a:tc>
              </a:tr>
              <a:tr h="472440">
                <a:tc>
                  <a:txBody>
                    <a:bodyPr/>
                    <a:lstStyle/>
                    <a:p>
                      <a:endParaRPr lang="en-US" sz="2000"/>
                    </a:p>
                  </a:txBody>
                  <a:tcPr/>
                </a:tc>
                <a:tc>
                  <a:txBody>
                    <a:bodyPr/>
                    <a:lstStyle/>
                    <a:p>
                      <a:endParaRPr lang="en-US" sz="20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Item-to-Item Collaborative Filtering</a:t>
                      </a:r>
                      <a:endParaRPr lang="en-US" sz="1000" baseline="0" dirty="0" smtClean="0"/>
                    </a:p>
                  </a:txBody>
                  <a:tcPr/>
                </a:tc>
              </a:tr>
            </a:tbl>
          </a:graphicData>
        </a:graphic>
      </p:graphicFrame>
    </p:spTree>
    <p:extLst>
      <p:ext uri="{BB962C8B-B14F-4D97-AF65-F5344CB8AC3E}">
        <p14:creationId xmlns:p14="http://schemas.microsoft.com/office/powerpoint/2010/main" val="17668834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High Level System Diagram </a:t>
            </a:r>
            <a:endParaRPr lang="en-US" sz="3200" dirty="0"/>
          </a:p>
        </p:txBody>
      </p:sp>
      <p:sp>
        <p:nvSpPr>
          <p:cNvPr id="5" name="Slide Number Placeholder 4"/>
          <p:cNvSpPr>
            <a:spLocks noGrp="1"/>
          </p:cNvSpPr>
          <p:nvPr>
            <p:ph type="sldNum" sz="quarter" idx="12"/>
          </p:nvPr>
        </p:nvSpPr>
        <p:spPr>
          <a:xfrm>
            <a:off x="6553200" y="6188075"/>
            <a:ext cx="2133600" cy="365125"/>
          </a:xfrm>
        </p:spPr>
        <p:txBody>
          <a:bodyPr/>
          <a:lstStyle/>
          <a:p>
            <a:fld id="{7BEB5BB6-300C-4D5B-9AC3-521233952C76}" type="slidenum">
              <a:rPr lang="en-US" smtClean="0">
                <a:solidFill>
                  <a:schemeClr val="bg1"/>
                </a:solidFill>
              </a:rPr>
              <a:pPr/>
              <a:t>9</a:t>
            </a:fld>
            <a:endParaRPr lang="en-US" dirty="0">
              <a:solidFill>
                <a:schemeClr val="bg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295400"/>
            <a:ext cx="6858000" cy="5486400"/>
          </a:xfrm>
          <a:prstGeom prst="rect">
            <a:avLst/>
          </a:prstGeom>
        </p:spPr>
      </p:pic>
    </p:spTree>
    <p:extLst>
      <p:ext uri="{BB962C8B-B14F-4D97-AF65-F5344CB8AC3E}">
        <p14:creationId xmlns:p14="http://schemas.microsoft.com/office/powerpoint/2010/main" val="38103515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Food-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Video-Game-PowerPoint-Template</Template>
  <TotalTime>2566</TotalTime>
  <Words>622</Words>
  <Application>Microsoft Office PowerPoint</Application>
  <PresentationFormat>On-screen Show (4:3)</PresentationFormat>
  <Paragraphs>103</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Microsoft New Tai Lue</vt:lpstr>
      <vt:lpstr>Food-PowerPoint-Template</vt:lpstr>
      <vt:lpstr>IGAT</vt:lpstr>
      <vt:lpstr>Outline</vt:lpstr>
      <vt:lpstr>Gaming overview</vt:lpstr>
      <vt:lpstr>IGAT Description</vt:lpstr>
      <vt:lpstr>Project Features</vt:lpstr>
      <vt:lpstr>Related Projects</vt:lpstr>
      <vt:lpstr>Project Scope</vt:lpstr>
      <vt:lpstr>Tools, Technologies &amp; Techniques  </vt:lpstr>
      <vt:lpstr>High Level System Diagram </vt:lpstr>
      <vt:lpstr>References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 Combat</dc:title>
  <dc:creator>Ahmad Vaceem</dc:creator>
  <cp:lastModifiedBy>Ahmad Vaceem</cp:lastModifiedBy>
  <cp:revision>73</cp:revision>
  <dcterms:created xsi:type="dcterms:W3CDTF">2016-01-28T13:28:31Z</dcterms:created>
  <dcterms:modified xsi:type="dcterms:W3CDTF">2016-02-12T14:01:16Z</dcterms:modified>
</cp:coreProperties>
</file>