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8288000" cy="10287000"/>
  <p:notesSz cx="6858000" cy="9144000"/>
  <p:embeddedFontLst>
    <p:embeddedFont>
      <p:font typeface="Fredoka" panose="02000000000000000000" pitchFamily="2" charset="77"/>
      <p:regular r:id="rId20"/>
    </p:embeddedFont>
    <p:embeddedFont>
      <p:font typeface="Open Sans Light" panose="020F0302020204030204" pitchFamily="34" charset="0"/>
      <p:regular r:id="rId21"/>
      <p:italic r:id="rId22"/>
    </p:embeddedFont>
    <p:embeddedFont>
      <p:font typeface="Open Sans Light Bold" panose="020B0806030504020204" pitchFamily="34" charset="0"/>
      <p:regular r:id="rId23"/>
      <p:bold r:id="rId24"/>
    </p:embeddedFont>
    <p:embeddedFont>
      <p:font typeface="Open Sans Light Italics" panose="020B0306030504020204" pitchFamily="34" charset="0"/>
      <p:regular r:id="rId25"/>
      <p:italic r:id="rId26"/>
    </p:embeddedFont>
    <p:embeddedFont>
      <p:font typeface="Quicksand Bold" pitchFamily="2" charset="7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 autoAdjust="0"/>
    <p:restoredTop sz="94605" autoAdjust="0"/>
  </p:normalViewPr>
  <p:slideViewPr>
    <p:cSldViewPr>
      <p:cViewPr varScale="1">
        <p:scale>
          <a:sx n="85" d="100"/>
          <a:sy n="85" d="100"/>
        </p:scale>
        <p:origin x="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5540" y="6397591"/>
            <a:ext cx="1463692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SQL  RECAP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STRUCTURE OF A QUERY - SELECT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13909" y="2786482"/>
            <a:ext cx="4509305" cy="182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SELECT *</a:t>
            </a:r>
          </a:p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FROM film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40650" y="2786482"/>
            <a:ext cx="7582296" cy="461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SELECT </a:t>
            </a:r>
          </a:p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film_id,</a:t>
            </a:r>
          </a:p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title,</a:t>
            </a:r>
          </a:p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DISTINCT description</a:t>
            </a:r>
          </a:p>
          <a:p>
            <a:pPr algn="l">
              <a:lnSpc>
                <a:spcPts val="7389"/>
              </a:lnSpc>
            </a:pPr>
            <a:r>
              <a:rPr lang="en-US" sz="5277">
                <a:solidFill>
                  <a:srgbClr val="000000"/>
                </a:solidFill>
                <a:latin typeface="Open Sans Light"/>
              </a:rPr>
              <a:t>FROM film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STRUCTURE OF A QUERY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32046" y="2876051"/>
            <a:ext cx="9756751" cy="549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SELECT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*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FROM sakila.film INNER JOIN sakila.language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ON sakila.film.language_id = sakila.language.language_id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WHERE film_duration &gt; 80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GROUPBY film_language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HAVING avg_film_rate &gt; 3.2 </a:t>
            </a:r>
            <a:r>
              <a:rPr lang="en-US" sz="2400">
                <a:solidFill>
                  <a:srgbClr val="737373"/>
                </a:solidFill>
                <a:latin typeface="Open Sans Light Italics"/>
              </a:rPr>
              <a:t># used for aggregated fields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737373"/>
              </a:solidFill>
              <a:latin typeface="Open Sans Light Italic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ORDERBY &amp; LIMIT/TOP </a:t>
            </a:r>
          </a:p>
          <a:p>
            <a:pPr algn="l">
              <a:lnSpc>
                <a:spcPts val="391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STRUCTURE OF A QUERY - SUBQUERIES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96104" y="2516637"/>
            <a:ext cx="9756751" cy="549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SELECT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*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FROM sakila.film INNER JOIN (</a:t>
            </a:r>
            <a:r>
              <a:rPr lang="en-US" sz="2400">
                <a:solidFill>
                  <a:srgbClr val="000000"/>
                </a:solidFill>
                <a:latin typeface="Open Sans Light Bold"/>
              </a:rPr>
              <a:t>QUERY 1</a:t>
            </a:r>
            <a:r>
              <a:rPr lang="en-US" sz="2400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ON sakila.film.language_id = sakila.language.language_id;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WHERE film_duration &gt; 80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GROUPBY film_language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HAVING avg_film_rate &gt; (</a:t>
            </a:r>
            <a:r>
              <a:rPr lang="en-US" sz="2400">
                <a:solidFill>
                  <a:srgbClr val="000000"/>
                </a:solidFill>
                <a:latin typeface="Open Sans Light Bold"/>
              </a:rPr>
              <a:t>QUERY 2</a:t>
            </a:r>
            <a:r>
              <a:rPr lang="en-US" sz="2400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ORDERBY &amp; LIMIT/TOP </a:t>
            </a:r>
          </a:p>
          <a:p>
            <a:pPr algn="l">
              <a:lnSpc>
                <a:spcPts val="391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STRUCTURE OF A QUERY - SUBQUERIES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96104" y="2516637"/>
            <a:ext cx="9756751" cy="633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SELECT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*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FROM sakila.film INNER JOIN (</a:t>
            </a:r>
            <a:r>
              <a:rPr lang="en-US" sz="2400">
                <a:solidFill>
                  <a:srgbClr val="000000"/>
                </a:solidFill>
                <a:latin typeface="Open Sans Light Bold"/>
              </a:rPr>
              <a:t>QUERY 1</a:t>
            </a:r>
            <a:r>
              <a:rPr lang="en-US" sz="2400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ON sakila.film.language_id = sakila.language.language_id;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WHERE film_duration &gt; 80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GROUPBY film_language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HAVING avg_film_rate &gt;</a:t>
            </a:r>
            <a:r>
              <a:rPr lang="en-US" sz="2400">
                <a:solidFill>
                  <a:srgbClr val="000000"/>
                </a:solidFill>
                <a:latin typeface="Open Sans Light Bold"/>
              </a:rPr>
              <a:t> (SELECT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AVG(film_rate) AS rate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FROM sakila.film;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) </a:t>
            </a:r>
            <a:r>
              <a:rPr lang="en-US" sz="2400">
                <a:solidFill>
                  <a:srgbClr val="737373"/>
                </a:solidFill>
                <a:latin typeface="Open Sans Light Italics"/>
              </a:rPr>
              <a:t># this query returns one value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ORDERBY &amp; LIMIT/TOP </a:t>
            </a:r>
          </a:p>
          <a:p>
            <a:pPr algn="l">
              <a:lnSpc>
                <a:spcPts val="391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STRUCTURE OF A QUERY - SUBQUERIES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96104" y="2516637"/>
            <a:ext cx="9756751" cy="633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SELECT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*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FROM sakila.film INNER JOIN </a:t>
            </a:r>
            <a:r>
              <a:rPr lang="en-US" sz="2400">
                <a:solidFill>
                  <a:srgbClr val="000000"/>
                </a:solidFill>
                <a:latin typeface="Open Sans Light Bold"/>
              </a:rPr>
              <a:t>(SELECT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DISTINCT Language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FROM sakila.language) as Table1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737373"/>
                </a:solidFill>
                <a:latin typeface="Open Sans Light Italics"/>
              </a:rPr>
              <a:t># this query returns a table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ON sakila.film.language_id = Table1.language_id;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WHERE film_duration &gt; 80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GROUPBY film_language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HAVING avg_film_rate &gt;</a:t>
            </a:r>
            <a:r>
              <a:rPr lang="en-US" sz="2400">
                <a:solidFill>
                  <a:srgbClr val="000000"/>
                </a:solidFill>
                <a:latin typeface="Open Sans Light Bold"/>
              </a:rPr>
              <a:t> (QUERY 2)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ORDERBY &amp; LIMIT/TOP </a:t>
            </a:r>
          </a:p>
          <a:p>
            <a:pPr algn="l">
              <a:lnSpc>
                <a:spcPts val="391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ACTION QUERIES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23213" y="2300988"/>
            <a:ext cx="5120309" cy="130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CREATE VIEW MyViewName as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 Bold"/>
              </a:rPr>
              <a:t>QUERY1</a:t>
            </a:r>
          </a:p>
          <a:p>
            <a:pPr algn="l">
              <a:lnSpc>
                <a:spcPts val="3919"/>
              </a:lnSpc>
            </a:pPr>
            <a:endParaRPr lang="en-US" sz="2400">
              <a:solidFill>
                <a:srgbClr val="000000"/>
              </a:solidFill>
              <a:latin typeface="Open Sans Ligh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50150" y="2300988"/>
            <a:ext cx="7555880" cy="332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CREATE TABLE IF NOT EXISTS labs.students(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student_id INT PRIMARY KEY,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student_name VARCHAR(52),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email VARCHAR(128) DEFAULT 'johndoe@gmail.com',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coolness INT NOT NULL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);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3213" y="6845471"/>
            <a:ext cx="7600267" cy="214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INSERT INTO labs.students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(student_id, student_name, coolness)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VALUES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(7639, "Melissa Badrudin",  10);</a:t>
            </a:r>
          </a:p>
          <a:p>
            <a:pPr algn="l">
              <a:lnSpc>
                <a:spcPts val="391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40650" y="6845471"/>
            <a:ext cx="775355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UPDATE labs.students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SET email = "melissa.badrudin@ironhack.com"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	WHERE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student_id = 7639;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ACTION QUERIES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94784" y="2988056"/>
            <a:ext cx="10898431" cy="465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CREATE DATABASE database_name;</a:t>
            </a:r>
          </a:p>
          <a:p>
            <a:pPr algn="l">
              <a:lnSpc>
                <a:spcPts val="6719"/>
              </a:lnSpc>
            </a:pPr>
            <a:endParaRPr lang="en-US" sz="48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DROP DATABASE database_name;</a:t>
            </a:r>
          </a:p>
          <a:p>
            <a:pPr algn="l">
              <a:lnSpc>
                <a:spcPts val="6719"/>
              </a:lnSpc>
            </a:pPr>
            <a:endParaRPr lang="en-US" sz="48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DROP TABLE table_name;</a:t>
            </a:r>
          </a:p>
          <a:p>
            <a:pPr algn="l">
              <a:lnSpc>
                <a:spcPts val="3359"/>
              </a:lnSpc>
            </a:pPr>
            <a:endParaRPr lang="en-US" sz="48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9345221" y="1928895"/>
            <a:ext cx="6884864" cy="6253611"/>
          </a:xfrm>
          <a:custGeom>
            <a:avLst/>
            <a:gdLst/>
            <a:ahLst/>
            <a:cxnLst/>
            <a:rect l="l" t="t" r="r" b="b"/>
            <a:pathLst>
              <a:path w="6884864" h="6253611">
                <a:moveTo>
                  <a:pt x="0" y="0"/>
                </a:moveTo>
                <a:lnTo>
                  <a:pt x="6884864" y="0"/>
                </a:lnTo>
                <a:lnTo>
                  <a:pt x="6884864" y="6253612"/>
                </a:lnTo>
                <a:lnTo>
                  <a:pt x="0" y="625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TextBox 5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RELATIONAL DATABASE SCHEMA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2557" y="2713230"/>
            <a:ext cx="7655363" cy="2960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523" lvl="1" indent="-242762" algn="l">
              <a:lnSpc>
                <a:spcPts val="4117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Fredoka"/>
              </a:rPr>
              <a:t>Entity Relational Diagram (ERD) </a:t>
            </a:r>
          </a:p>
          <a:p>
            <a:pPr algn="l">
              <a:lnSpc>
                <a:spcPts val="4117"/>
              </a:lnSpc>
            </a:pPr>
            <a:endParaRPr lang="en-US" sz="2940">
              <a:solidFill>
                <a:srgbClr val="000000"/>
              </a:solidFill>
              <a:latin typeface="Fredoka"/>
            </a:endParaRPr>
          </a:p>
          <a:p>
            <a:pPr marL="485523" lvl="1" indent="-242762" algn="l">
              <a:lnSpc>
                <a:spcPts val="4117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Fredoka"/>
              </a:rPr>
              <a:t>Shows content of each table and connections between tables within a database schema</a:t>
            </a:r>
          </a:p>
          <a:p>
            <a:pPr algn="l">
              <a:lnSpc>
                <a:spcPts val="4117"/>
              </a:lnSpc>
            </a:pPr>
            <a:endParaRPr lang="en-US" sz="2940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2557" y="6315955"/>
            <a:ext cx="7103710" cy="981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523" lvl="1" indent="-242762" algn="l">
              <a:lnSpc>
                <a:spcPts val="4117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Fredoka"/>
              </a:rPr>
              <a:t>Primay Key and Foreign Key visual here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ELEMENTS OF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34280" y="2165222"/>
            <a:ext cx="4276138" cy="6712533"/>
            <a:chOff x="0" y="0"/>
            <a:chExt cx="1219221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221" cy="1913890"/>
            </a:xfrm>
            <a:custGeom>
              <a:avLst/>
              <a:gdLst/>
              <a:ahLst/>
              <a:cxnLst/>
              <a:rect l="l" t="t" r="r" b="b"/>
              <a:pathLst>
                <a:path w="1219221" h="1913890">
                  <a:moveTo>
                    <a:pt x="0" y="0"/>
                  </a:moveTo>
                  <a:lnTo>
                    <a:pt x="1219221" y="0"/>
                  </a:lnTo>
                  <a:lnTo>
                    <a:pt x="12192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3989E">
                <a:alpha val="862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ELEMENTS OF SQL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34555" y="2326708"/>
            <a:ext cx="2678231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34280" y="2165222"/>
            <a:ext cx="4276138" cy="6712533"/>
            <a:chOff x="0" y="0"/>
            <a:chExt cx="1219221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221" cy="1913890"/>
            </a:xfrm>
            <a:custGeom>
              <a:avLst/>
              <a:gdLst/>
              <a:ahLst/>
              <a:cxnLst/>
              <a:rect l="l" t="t" r="r" b="b"/>
              <a:pathLst>
                <a:path w="1219221" h="1913890">
                  <a:moveTo>
                    <a:pt x="0" y="0"/>
                  </a:moveTo>
                  <a:lnTo>
                    <a:pt x="1219221" y="0"/>
                  </a:lnTo>
                  <a:lnTo>
                    <a:pt x="12192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3989E">
                <a:alpha val="862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7" name="Freeform 7"/>
          <p:cNvSpPr/>
          <p:nvPr/>
        </p:nvSpPr>
        <p:spPr>
          <a:xfrm>
            <a:off x="10872755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2072873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3411988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872755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2072873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3411988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3" name="Group 13"/>
          <p:cNvGrpSpPr/>
          <p:nvPr/>
        </p:nvGrpSpPr>
        <p:grpSpPr>
          <a:xfrm>
            <a:off x="10662198" y="5737213"/>
            <a:ext cx="3721200" cy="591710"/>
            <a:chOff x="0" y="0"/>
            <a:chExt cx="3594100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ELEMENTS OF SQL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134555" y="2326708"/>
            <a:ext cx="2678231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Database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46416" y="3195911"/>
            <a:ext cx="1454273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000000"/>
                </a:solidFill>
                <a:latin typeface="Open Sans Light"/>
              </a:rPr>
              <a:t>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34280" y="2165222"/>
            <a:ext cx="4276138" cy="6712533"/>
            <a:chOff x="0" y="0"/>
            <a:chExt cx="1219221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221" cy="1913890"/>
            </a:xfrm>
            <a:custGeom>
              <a:avLst/>
              <a:gdLst/>
              <a:ahLst/>
              <a:cxnLst/>
              <a:rect l="l" t="t" r="r" b="b"/>
              <a:pathLst>
                <a:path w="1219221" h="1913890">
                  <a:moveTo>
                    <a:pt x="0" y="0"/>
                  </a:moveTo>
                  <a:lnTo>
                    <a:pt x="1219221" y="0"/>
                  </a:lnTo>
                  <a:lnTo>
                    <a:pt x="12192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3989E">
                <a:alpha val="862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7" name="Freeform 7"/>
          <p:cNvSpPr/>
          <p:nvPr/>
        </p:nvSpPr>
        <p:spPr>
          <a:xfrm>
            <a:off x="10872755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2072873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3411988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872755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2072873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3411988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3" name="Group 13"/>
          <p:cNvGrpSpPr/>
          <p:nvPr/>
        </p:nvGrpSpPr>
        <p:grpSpPr>
          <a:xfrm>
            <a:off x="10662198" y="5737213"/>
            <a:ext cx="3721200" cy="591710"/>
            <a:chOff x="0" y="0"/>
            <a:chExt cx="3594100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82003" y="3871537"/>
            <a:ext cx="1770766" cy="520938"/>
            <a:chOff x="0" y="0"/>
            <a:chExt cx="1459134" cy="429260"/>
          </a:xfrm>
        </p:grpSpPr>
        <p:sp>
          <p:nvSpPr>
            <p:cNvPr id="16" name="Freeform 16"/>
            <p:cNvSpPr/>
            <p:nvPr/>
          </p:nvSpPr>
          <p:spPr>
            <a:xfrm>
              <a:off x="0" y="-5080"/>
              <a:ext cx="1459135" cy="434340"/>
            </a:xfrm>
            <a:custGeom>
              <a:avLst/>
              <a:gdLst/>
              <a:ahLst/>
              <a:cxnLst/>
              <a:rect l="l" t="t" r="r" b="b"/>
              <a:pathLst>
                <a:path w="1459135" h="434340">
                  <a:moveTo>
                    <a:pt x="1441355" y="187960"/>
                  </a:moveTo>
                  <a:lnTo>
                    <a:pt x="1179735" y="11430"/>
                  </a:lnTo>
                  <a:cubicBezTo>
                    <a:pt x="1161955" y="0"/>
                    <a:pt x="1139094" y="3810"/>
                    <a:pt x="1126394" y="21590"/>
                  </a:cubicBezTo>
                  <a:cubicBezTo>
                    <a:pt x="1114965" y="39370"/>
                    <a:pt x="1118775" y="62230"/>
                    <a:pt x="1136555" y="74930"/>
                  </a:cubicBezTo>
                  <a:lnTo>
                    <a:pt x="12953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95305" y="257810"/>
                  </a:lnTo>
                  <a:lnTo>
                    <a:pt x="1136555" y="364490"/>
                  </a:lnTo>
                  <a:cubicBezTo>
                    <a:pt x="1118775" y="375920"/>
                    <a:pt x="1114965" y="400050"/>
                    <a:pt x="1126395" y="417830"/>
                  </a:cubicBezTo>
                  <a:cubicBezTo>
                    <a:pt x="1134015" y="429260"/>
                    <a:pt x="1145445" y="434340"/>
                    <a:pt x="1158145" y="434340"/>
                  </a:cubicBezTo>
                  <a:cubicBezTo>
                    <a:pt x="1165765" y="434340"/>
                    <a:pt x="1173385" y="431800"/>
                    <a:pt x="1179735" y="427990"/>
                  </a:cubicBezTo>
                  <a:lnTo>
                    <a:pt x="1442625" y="251460"/>
                  </a:lnTo>
                  <a:cubicBezTo>
                    <a:pt x="1452785" y="243840"/>
                    <a:pt x="1459135" y="232410"/>
                    <a:pt x="1459135" y="219710"/>
                  </a:cubicBezTo>
                  <a:cubicBezTo>
                    <a:pt x="1459135" y="207010"/>
                    <a:pt x="1452785" y="195580"/>
                    <a:pt x="1441355" y="187960"/>
                  </a:cubicBez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21104" y="3001103"/>
            <a:ext cx="3293553" cy="523710"/>
            <a:chOff x="0" y="0"/>
            <a:chExt cx="3594100" cy="571500"/>
          </a:xfrm>
        </p:grpSpPr>
        <p:sp>
          <p:nvSpPr>
            <p:cNvPr id="18" name="Freeform 18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9" name="Freeform 19"/>
          <p:cNvSpPr/>
          <p:nvPr/>
        </p:nvSpPr>
        <p:spPr>
          <a:xfrm>
            <a:off x="7225356" y="2165222"/>
            <a:ext cx="568639" cy="549471"/>
          </a:xfrm>
          <a:custGeom>
            <a:avLst/>
            <a:gdLst/>
            <a:ahLst/>
            <a:cxnLst/>
            <a:rect l="l" t="t" r="r" b="b"/>
            <a:pathLst>
              <a:path w="568639" h="549471">
                <a:moveTo>
                  <a:pt x="0" y="0"/>
                </a:moveTo>
                <a:lnTo>
                  <a:pt x="568639" y="0"/>
                </a:lnTo>
                <a:lnTo>
                  <a:pt x="568639" y="549471"/>
                </a:lnTo>
                <a:lnTo>
                  <a:pt x="0" y="549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0" name="TextBox 20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ELEMENTS OF SQL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134555" y="2326708"/>
            <a:ext cx="2678231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Database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46416" y="3195911"/>
            <a:ext cx="1454273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000000"/>
                </a:solidFill>
                <a:latin typeface="Open Sans Light"/>
              </a:rPr>
              <a:t>Table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21104" y="2697875"/>
            <a:ext cx="1777143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Query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34280" y="2165222"/>
            <a:ext cx="4276138" cy="6712533"/>
            <a:chOff x="0" y="0"/>
            <a:chExt cx="1219221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221" cy="1913890"/>
            </a:xfrm>
            <a:custGeom>
              <a:avLst/>
              <a:gdLst/>
              <a:ahLst/>
              <a:cxnLst/>
              <a:rect l="l" t="t" r="r" b="b"/>
              <a:pathLst>
                <a:path w="1219221" h="1913890">
                  <a:moveTo>
                    <a:pt x="0" y="0"/>
                  </a:moveTo>
                  <a:lnTo>
                    <a:pt x="1219221" y="0"/>
                  </a:lnTo>
                  <a:lnTo>
                    <a:pt x="12192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3989E">
                <a:alpha val="862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7" name="Freeform 7"/>
          <p:cNvSpPr/>
          <p:nvPr/>
        </p:nvSpPr>
        <p:spPr>
          <a:xfrm>
            <a:off x="10872755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2072873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3411988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872755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2072873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3411988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3" name="Group 13"/>
          <p:cNvGrpSpPr/>
          <p:nvPr/>
        </p:nvGrpSpPr>
        <p:grpSpPr>
          <a:xfrm>
            <a:off x="10662198" y="5737213"/>
            <a:ext cx="3721200" cy="591710"/>
            <a:chOff x="0" y="0"/>
            <a:chExt cx="3594100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77581" y="5315105"/>
            <a:ext cx="5458670" cy="3562650"/>
            <a:chOff x="0" y="0"/>
            <a:chExt cx="2932451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32450" cy="1913890"/>
            </a:xfrm>
            <a:custGeom>
              <a:avLst/>
              <a:gdLst/>
              <a:ahLst/>
              <a:cxnLst/>
              <a:rect l="l" t="t" r="r" b="b"/>
              <a:pathLst>
                <a:path w="2932450" h="1913890">
                  <a:moveTo>
                    <a:pt x="0" y="0"/>
                  </a:moveTo>
                  <a:lnTo>
                    <a:pt x="2932450" y="0"/>
                  </a:lnTo>
                  <a:lnTo>
                    <a:pt x="293245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5782003" y="3871537"/>
            <a:ext cx="1770766" cy="520938"/>
            <a:chOff x="0" y="0"/>
            <a:chExt cx="1459134" cy="429260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1459135" cy="434340"/>
            </a:xfrm>
            <a:custGeom>
              <a:avLst/>
              <a:gdLst/>
              <a:ahLst/>
              <a:cxnLst/>
              <a:rect l="l" t="t" r="r" b="b"/>
              <a:pathLst>
                <a:path w="1459135" h="434340">
                  <a:moveTo>
                    <a:pt x="1441355" y="187960"/>
                  </a:moveTo>
                  <a:lnTo>
                    <a:pt x="1179735" y="11430"/>
                  </a:lnTo>
                  <a:cubicBezTo>
                    <a:pt x="1161955" y="0"/>
                    <a:pt x="1139094" y="3810"/>
                    <a:pt x="1126394" y="21590"/>
                  </a:cubicBezTo>
                  <a:cubicBezTo>
                    <a:pt x="1114965" y="39370"/>
                    <a:pt x="1118775" y="62230"/>
                    <a:pt x="1136555" y="74930"/>
                  </a:cubicBezTo>
                  <a:lnTo>
                    <a:pt x="12953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95305" y="257810"/>
                  </a:lnTo>
                  <a:lnTo>
                    <a:pt x="1136555" y="364490"/>
                  </a:lnTo>
                  <a:cubicBezTo>
                    <a:pt x="1118775" y="375920"/>
                    <a:pt x="1114965" y="400050"/>
                    <a:pt x="1126395" y="417830"/>
                  </a:cubicBezTo>
                  <a:cubicBezTo>
                    <a:pt x="1134015" y="429260"/>
                    <a:pt x="1145445" y="434340"/>
                    <a:pt x="1158145" y="434340"/>
                  </a:cubicBezTo>
                  <a:cubicBezTo>
                    <a:pt x="1165765" y="434340"/>
                    <a:pt x="1173385" y="431800"/>
                    <a:pt x="1179735" y="427990"/>
                  </a:cubicBezTo>
                  <a:lnTo>
                    <a:pt x="1442625" y="251460"/>
                  </a:lnTo>
                  <a:cubicBezTo>
                    <a:pt x="1452785" y="243840"/>
                    <a:pt x="1459135" y="232410"/>
                    <a:pt x="1459135" y="219710"/>
                  </a:cubicBezTo>
                  <a:cubicBezTo>
                    <a:pt x="1459135" y="207010"/>
                    <a:pt x="1452785" y="195580"/>
                    <a:pt x="1441355" y="187960"/>
                  </a:cubicBez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621104" y="3001103"/>
            <a:ext cx="3293553" cy="523710"/>
            <a:chOff x="0" y="0"/>
            <a:chExt cx="3594100" cy="571500"/>
          </a:xfrm>
        </p:grpSpPr>
        <p:sp>
          <p:nvSpPr>
            <p:cNvPr id="20" name="Freeform 20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5905667" y="5737213"/>
            <a:ext cx="2730540" cy="2849907"/>
          </a:xfrm>
          <a:custGeom>
            <a:avLst/>
            <a:gdLst/>
            <a:ahLst/>
            <a:cxnLst/>
            <a:rect l="l" t="t" r="r" b="b"/>
            <a:pathLst>
              <a:path w="2730540" h="2849907">
                <a:moveTo>
                  <a:pt x="0" y="0"/>
                </a:moveTo>
                <a:lnTo>
                  <a:pt x="2730539" y="0"/>
                </a:lnTo>
                <a:lnTo>
                  <a:pt x="2730539" y="2849907"/>
                </a:lnTo>
                <a:lnTo>
                  <a:pt x="0" y="2849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2" name="Freeform 22"/>
          <p:cNvSpPr/>
          <p:nvPr/>
        </p:nvSpPr>
        <p:spPr>
          <a:xfrm>
            <a:off x="7225356" y="2165222"/>
            <a:ext cx="568639" cy="549471"/>
          </a:xfrm>
          <a:custGeom>
            <a:avLst/>
            <a:gdLst/>
            <a:ahLst/>
            <a:cxnLst/>
            <a:rect l="l" t="t" r="r" b="b"/>
            <a:pathLst>
              <a:path w="568639" h="549471">
                <a:moveTo>
                  <a:pt x="0" y="0"/>
                </a:moveTo>
                <a:lnTo>
                  <a:pt x="568639" y="0"/>
                </a:lnTo>
                <a:lnTo>
                  <a:pt x="568639" y="549471"/>
                </a:lnTo>
                <a:lnTo>
                  <a:pt x="0" y="549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3" name="TextBox 23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ELEMENTS OF SQL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34555" y="2326708"/>
            <a:ext cx="2678231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Database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92519" y="5450095"/>
            <a:ext cx="1777143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Console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46416" y="3195911"/>
            <a:ext cx="1454273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000000"/>
                </a:solidFill>
                <a:latin typeface="Open Sans Light"/>
              </a:rPr>
              <a:t>Table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621104" y="2697875"/>
            <a:ext cx="1777143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Query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34280" y="2165222"/>
            <a:ext cx="4276138" cy="6712533"/>
            <a:chOff x="0" y="0"/>
            <a:chExt cx="1219221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221" cy="1913890"/>
            </a:xfrm>
            <a:custGeom>
              <a:avLst/>
              <a:gdLst/>
              <a:ahLst/>
              <a:cxnLst/>
              <a:rect l="l" t="t" r="r" b="b"/>
              <a:pathLst>
                <a:path w="1219221" h="1913890">
                  <a:moveTo>
                    <a:pt x="0" y="0"/>
                  </a:moveTo>
                  <a:lnTo>
                    <a:pt x="1219221" y="0"/>
                  </a:lnTo>
                  <a:lnTo>
                    <a:pt x="12192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3989E">
                <a:alpha val="862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7" name="Freeform 7"/>
          <p:cNvSpPr/>
          <p:nvPr/>
        </p:nvSpPr>
        <p:spPr>
          <a:xfrm>
            <a:off x="10872755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2072873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3411988" y="3422606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872755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2072873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6" y="0"/>
                </a:lnTo>
                <a:lnTo>
                  <a:pt x="801596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3411988" y="4616591"/>
            <a:ext cx="801597" cy="801597"/>
          </a:xfrm>
          <a:custGeom>
            <a:avLst/>
            <a:gdLst/>
            <a:ahLst/>
            <a:cxnLst/>
            <a:rect l="l" t="t" r="r" b="b"/>
            <a:pathLst>
              <a:path w="801597" h="801597">
                <a:moveTo>
                  <a:pt x="0" y="0"/>
                </a:moveTo>
                <a:lnTo>
                  <a:pt x="801597" y="0"/>
                </a:lnTo>
                <a:lnTo>
                  <a:pt x="801597" y="801596"/>
                </a:lnTo>
                <a:lnTo>
                  <a:pt x="0" y="80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3" name="Group 13"/>
          <p:cNvGrpSpPr/>
          <p:nvPr/>
        </p:nvGrpSpPr>
        <p:grpSpPr>
          <a:xfrm>
            <a:off x="10662198" y="5737213"/>
            <a:ext cx="3721200" cy="591710"/>
            <a:chOff x="0" y="0"/>
            <a:chExt cx="3594100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77581" y="5315105"/>
            <a:ext cx="5458670" cy="3562650"/>
            <a:chOff x="0" y="0"/>
            <a:chExt cx="2932451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32450" cy="1913890"/>
            </a:xfrm>
            <a:custGeom>
              <a:avLst/>
              <a:gdLst/>
              <a:ahLst/>
              <a:cxnLst/>
              <a:rect l="l" t="t" r="r" b="b"/>
              <a:pathLst>
                <a:path w="2932450" h="1913890">
                  <a:moveTo>
                    <a:pt x="0" y="0"/>
                  </a:moveTo>
                  <a:lnTo>
                    <a:pt x="2932450" y="0"/>
                  </a:lnTo>
                  <a:lnTo>
                    <a:pt x="293245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5782003" y="3871537"/>
            <a:ext cx="1770766" cy="520938"/>
            <a:chOff x="0" y="0"/>
            <a:chExt cx="1459134" cy="429260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1459135" cy="434340"/>
            </a:xfrm>
            <a:custGeom>
              <a:avLst/>
              <a:gdLst/>
              <a:ahLst/>
              <a:cxnLst/>
              <a:rect l="l" t="t" r="r" b="b"/>
              <a:pathLst>
                <a:path w="1459135" h="434340">
                  <a:moveTo>
                    <a:pt x="1441355" y="187960"/>
                  </a:moveTo>
                  <a:lnTo>
                    <a:pt x="1179735" y="11430"/>
                  </a:lnTo>
                  <a:cubicBezTo>
                    <a:pt x="1161955" y="0"/>
                    <a:pt x="1139094" y="3810"/>
                    <a:pt x="1126394" y="21590"/>
                  </a:cubicBezTo>
                  <a:cubicBezTo>
                    <a:pt x="1114965" y="39370"/>
                    <a:pt x="1118775" y="62230"/>
                    <a:pt x="1136555" y="74930"/>
                  </a:cubicBezTo>
                  <a:lnTo>
                    <a:pt x="12953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95305" y="257810"/>
                  </a:lnTo>
                  <a:lnTo>
                    <a:pt x="1136555" y="364490"/>
                  </a:lnTo>
                  <a:cubicBezTo>
                    <a:pt x="1118775" y="375920"/>
                    <a:pt x="1114965" y="400050"/>
                    <a:pt x="1126395" y="417830"/>
                  </a:cubicBezTo>
                  <a:cubicBezTo>
                    <a:pt x="1134015" y="429260"/>
                    <a:pt x="1145445" y="434340"/>
                    <a:pt x="1158145" y="434340"/>
                  </a:cubicBezTo>
                  <a:cubicBezTo>
                    <a:pt x="1165765" y="434340"/>
                    <a:pt x="1173385" y="431800"/>
                    <a:pt x="1179735" y="427990"/>
                  </a:cubicBezTo>
                  <a:lnTo>
                    <a:pt x="1442625" y="251460"/>
                  </a:lnTo>
                  <a:cubicBezTo>
                    <a:pt x="1452785" y="243840"/>
                    <a:pt x="1459135" y="232410"/>
                    <a:pt x="1459135" y="219710"/>
                  </a:cubicBezTo>
                  <a:cubicBezTo>
                    <a:pt x="1459135" y="207010"/>
                    <a:pt x="1452785" y="195580"/>
                    <a:pt x="1441355" y="187960"/>
                  </a:cubicBez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621104" y="3001103"/>
            <a:ext cx="3293553" cy="523710"/>
            <a:chOff x="0" y="0"/>
            <a:chExt cx="3594100" cy="571500"/>
          </a:xfrm>
        </p:grpSpPr>
        <p:sp>
          <p:nvSpPr>
            <p:cNvPr id="20" name="Freeform 20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5905667" y="5737213"/>
            <a:ext cx="2730540" cy="2849907"/>
          </a:xfrm>
          <a:custGeom>
            <a:avLst/>
            <a:gdLst/>
            <a:ahLst/>
            <a:cxnLst/>
            <a:rect l="l" t="t" r="r" b="b"/>
            <a:pathLst>
              <a:path w="2730540" h="2849907">
                <a:moveTo>
                  <a:pt x="0" y="0"/>
                </a:moveTo>
                <a:lnTo>
                  <a:pt x="2730539" y="0"/>
                </a:lnTo>
                <a:lnTo>
                  <a:pt x="2730539" y="2849907"/>
                </a:lnTo>
                <a:lnTo>
                  <a:pt x="0" y="2849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2" name="Freeform 22"/>
          <p:cNvSpPr/>
          <p:nvPr/>
        </p:nvSpPr>
        <p:spPr>
          <a:xfrm>
            <a:off x="10756580" y="6844022"/>
            <a:ext cx="1316292" cy="1316292"/>
          </a:xfrm>
          <a:custGeom>
            <a:avLst/>
            <a:gdLst/>
            <a:ahLst/>
            <a:cxnLst/>
            <a:rect l="l" t="t" r="r" b="b"/>
            <a:pathLst>
              <a:path w="1316292" h="1316292">
                <a:moveTo>
                  <a:pt x="0" y="0"/>
                </a:moveTo>
                <a:lnTo>
                  <a:pt x="1316293" y="0"/>
                </a:lnTo>
                <a:lnTo>
                  <a:pt x="1316293" y="1316293"/>
                </a:lnTo>
                <a:lnTo>
                  <a:pt x="0" y="1316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3" name="Freeform 23"/>
          <p:cNvSpPr/>
          <p:nvPr/>
        </p:nvSpPr>
        <p:spPr>
          <a:xfrm>
            <a:off x="12753842" y="6844022"/>
            <a:ext cx="1316292" cy="1316292"/>
          </a:xfrm>
          <a:custGeom>
            <a:avLst/>
            <a:gdLst/>
            <a:ahLst/>
            <a:cxnLst/>
            <a:rect l="l" t="t" r="r" b="b"/>
            <a:pathLst>
              <a:path w="1316292" h="1316292">
                <a:moveTo>
                  <a:pt x="0" y="0"/>
                </a:moveTo>
                <a:lnTo>
                  <a:pt x="1316292" y="0"/>
                </a:lnTo>
                <a:lnTo>
                  <a:pt x="1316292" y="1316293"/>
                </a:lnTo>
                <a:lnTo>
                  <a:pt x="0" y="1316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4" name="Freeform 24"/>
          <p:cNvSpPr/>
          <p:nvPr/>
        </p:nvSpPr>
        <p:spPr>
          <a:xfrm>
            <a:off x="7225356" y="2165222"/>
            <a:ext cx="568639" cy="549471"/>
          </a:xfrm>
          <a:custGeom>
            <a:avLst/>
            <a:gdLst/>
            <a:ahLst/>
            <a:cxnLst/>
            <a:rect l="l" t="t" r="r" b="b"/>
            <a:pathLst>
              <a:path w="568639" h="549471">
                <a:moveTo>
                  <a:pt x="0" y="0"/>
                </a:moveTo>
                <a:lnTo>
                  <a:pt x="568639" y="0"/>
                </a:lnTo>
                <a:lnTo>
                  <a:pt x="568639" y="549471"/>
                </a:lnTo>
                <a:lnTo>
                  <a:pt x="0" y="549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5" name="Freeform 25"/>
          <p:cNvSpPr/>
          <p:nvPr/>
        </p:nvSpPr>
        <p:spPr>
          <a:xfrm>
            <a:off x="15123253" y="6614054"/>
            <a:ext cx="620368" cy="643778"/>
          </a:xfrm>
          <a:custGeom>
            <a:avLst/>
            <a:gdLst/>
            <a:ahLst/>
            <a:cxnLst/>
            <a:rect l="l" t="t" r="r" b="b"/>
            <a:pathLst>
              <a:path w="620368" h="643778">
                <a:moveTo>
                  <a:pt x="0" y="0"/>
                </a:moveTo>
                <a:lnTo>
                  <a:pt x="620368" y="0"/>
                </a:lnTo>
                <a:lnTo>
                  <a:pt x="620368" y="643778"/>
                </a:lnTo>
                <a:lnTo>
                  <a:pt x="0" y="6437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6" name="TextBox 26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ELEMENTS OF SQL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134555" y="2326708"/>
            <a:ext cx="2678231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Database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92519" y="5450095"/>
            <a:ext cx="1777143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Console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46416" y="3195911"/>
            <a:ext cx="1454273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000000"/>
                </a:solidFill>
                <a:latin typeface="Open Sans Light"/>
              </a:rPr>
              <a:t>Table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621104" y="2697875"/>
            <a:ext cx="1777143" cy="51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4">
                <a:solidFill>
                  <a:srgbClr val="000000"/>
                </a:solidFill>
                <a:latin typeface="Open Sans Light"/>
              </a:rPr>
              <a:t>Query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662198" y="6595004"/>
            <a:ext cx="128937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000000"/>
                </a:solidFill>
                <a:latin typeface="Open Sans Light"/>
              </a:rPr>
              <a:t>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31019" y="6595004"/>
            <a:ext cx="133911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000000"/>
                </a:solidFill>
                <a:latin typeface="Open Sans Light"/>
              </a:rPr>
              <a:t>View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023075" y="7555311"/>
            <a:ext cx="1622627" cy="46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Open Sans Light"/>
              </a:rPr>
              <a:t>Query</a:t>
            </a:r>
          </a:p>
        </p:txBody>
      </p:sp>
      <p:sp>
        <p:nvSpPr>
          <p:cNvPr id="34" name="Freeform 34"/>
          <p:cNvSpPr/>
          <p:nvPr/>
        </p:nvSpPr>
        <p:spPr>
          <a:xfrm>
            <a:off x="16550069" y="7053465"/>
            <a:ext cx="568639" cy="549471"/>
          </a:xfrm>
          <a:custGeom>
            <a:avLst/>
            <a:gdLst/>
            <a:ahLst/>
            <a:cxnLst/>
            <a:rect l="l" t="t" r="r" b="b"/>
            <a:pathLst>
              <a:path w="568639" h="549471">
                <a:moveTo>
                  <a:pt x="0" y="0"/>
                </a:moveTo>
                <a:lnTo>
                  <a:pt x="568639" y="0"/>
                </a:lnTo>
                <a:lnTo>
                  <a:pt x="568639" y="549471"/>
                </a:lnTo>
                <a:lnTo>
                  <a:pt x="0" y="549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35" name="Group 35"/>
          <p:cNvGrpSpPr/>
          <p:nvPr/>
        </p:nvGrpSpPr>
        <p:grpSpPr>
          <a:xfrm rot="-10800000">
            <a:off x="14843798" y="7364709"/>
            <a:ext cx="1179276" cy="346929"/>
            <a:chOff x="0" y="0"/>
            <a:chExt cx="1459134" cy="429260"/>
          </a:xfrm>
        </p:grpSpPr>
        <p:sp>
          <p:nvSpPr>
            <p:cNvPr id="36" name="Freeform 36"/>
            <p:cNvSpPr/>
            <p:nvPr/>
          </p:nvSpPr>
          <p:spPr>
            <a:xfrm>
              <a:off x="0" y="-5080"/>
              <a:ext cx="1459135" cy="434340"/>
            </a:xfrm>
            <a:custGeom>
              <a:avLst/>
              <a:gdLst/>
              <a:ahLst/>
              <a:cxnLst/>
              <a:rect l="l" t="t" r="r" b="b"/>
              <a:pathLst>
                <a:path w="1459135" h="434340">
                  <a:moveTo>
                    <a:pt x="1441355" y="187960"/>
                  </a:moveTo>
                  <a:lnTo>
                    <a:pt x="1179735" y="11430"/>
                  </a:lnTo>
                  <a:cubicBezTo>
                    <a:pt x="1161955" y="0"/>
                    <a:pt x="1139094" y="3810"/>
                    <a:pt x="1126394" y="21590"/>
                  </a:cubicBezTo>
                  <a:cubicBezTo>
                    <a:pt x="1114965" y="39370"/>
                    <a:pt x="1118775" y="62230"/>
                    <a:pt x="1136555" y="74930"/>
                  </a:cubicBezTo>
                  <a:lnTo>
                    <a:pt x="12953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95305" y="257810"/>
                  </a:lnTo>
                  <a:lnTo>
                    <a:pt x="1136555" y="364490"/>
                  </a:lnTo>
                  <a:cubicBezTo>
                    <a:pt x="1118775" y="375920"/>
                    <a:pt x="1114965" y="400050"/>
                    <a:pt x="1126395" y="417830"/>
                  </a:cubicBezTo>
                  <a:cubicBezTo>
                    <a:pt x="1134015" y="429260"/>
                    <a:pt x="1145445" y="434340"/>
                    <a:pt x="1158145" y="434340"/>
                  </a:cubicBezTo>
                  <a:cubicBezTo>
                    <a:pt x="1165765" y="434340"/>
                    <a:pt x="1173385" y="431800"/>
                    <a:pt x="1179735" y="427990"/>
                  </a:cubicBezTo>
                  <a:lnTo>
                    <a:pt x="1442625" y="251460"/>
                  </a:lnTo>
                  <a:cubicBezTo>
                    <a:pt x="1452785" y="243840"/>
                    <a:pt x="1459135" y="232410"/>
                    <a:pt x="1459135" y="219710"/>
                  </a:cubicBezTo>
                  <a:cubicBezTo>
                    <a:pt x="1459135" y="207010"/>
                    <a:pt x="1452785" y="195580"/>
                    <a:pt x="1441355" y="187960"/>
                  </a:cubicBezTo>
                  <a:close/>
                </a:path>
              </a:pathLst>
            </a:custGeom>
            <a:solidFill>
              <a:srgbClr val="03989E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EXAMPLES OF QUERIES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1942" y="3069741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SELECT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1942" y="6757563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WHERE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1942" y="4697630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FROM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01328" y="3069741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GROUP BY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69630" y="4697630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JOIN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69630" y="6757563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61657" y="3069741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CREATE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61657" y="4697630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UPDATE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61657" y="6757563"/>
            <a:ext cx="48976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>
                <a:solidFill>
                  <a:srgbClr val="03989E"/>
                </a:solidFill>
                <a:latin typeface="Fredoka"/>
              </a:rPr>
              <a:t>DROP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SQL introduction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5003761" y="2313704"/>
            <a:ext cx="7944989" cy="6323563"/>
          </a:xfrm>
          <a:custGeom>
            <a:avLst/>
            <a:gdLst/>
            <a:ahLst/>
            <a:cxnLst/>
            <a:rect l="l" t="t" r="r" b="b"/>
            <a:pathLst>
              <a:path w="7944989" h="6323563">
                <a:moveTo>
                  <a:pt x="0" y="0"/>
                </a:moveTo>
                <a:lnTo>
                  <a:pt x="7944989" y="0"/>
                </a:lnTo>
                <a:lnTo>
                  <a:pt x="7944989" y="6323563"/>
                </a:lnTo>
                <a:lnTo>
                  <a:pt x="0" y="6323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8" name="Group 8"/>
          <p:cNvGrpSpPr/>
          <p:nvPr/>
        </p:nvGrpSpPr>
        <p:grpSpPr>
          <a:xfrm>
            <a:off x="6804167" y="4952639"/>
            <a:ext cx="1149234" cy="381721"/>
            <a:chOff x="0" y="0"/>
            <a:chExt cx="458825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8825" cy="152400"/>
            </a:xfrm>
            <a:custGeom>
              <a:avLst/>
              <a:gdLst/>
              <a:ahLst/>
              <a:cxnLst/>
              <a:rect l="l" t="t" r="r" b="b"/>
              <a:pathLst>
                <a:path w="458825" h="152400">
                  <a:moveTo>
                    <a:pt x="0" y="0"/>
                  </a:moveTo>
                  <a:lnTo>
                    <a:pt x="458825" y="0"/>
                  </a:lnTo>
                  <a:lnTo>
                    <a:pt x="45882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EXAMPLES OF QUERIES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40650" y="7798054"/>
            <a:ext cx="2621004" cy="471278"/>
            <a:chOff x="0" y="0"/>
            <a:chExt cx="847570" cy="15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47570" cy="152400"/>
            </a:xfrm>
            <a:custGeom>
              <a:avLst/>
              <a:gdLst/>
              <a:ahLst/>
              <a:cxnLst/>
              <a:rect l="l" t="t" r="r" b="b"/>
              <a:pathLst>
                <a:path w="847570" h="152400">
                  <a:moveTo>
                    <a:pt x="0" y="0"/>
                  </a:moveTo>
                  <a:lnTo>
                    <a:pt x="847570" y="0"/>
                  </a:lnTo>
                  <a:lnTo>
                    <a:pt x="84757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588</Words>
  <Application>Microsoft Macintosh PowerPoint</Application>
  <PresentationFormat>Custom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Quicksand Bold</vt:lpstr>
      <vt:lpstr>Open Sans Light Italics</vt:lpstr>
      <vt:lpstr>Open Sans Light Bold</vt:lpstr>
      <vt:lpstr>Calibri</vt:lpstr>
      <vt:lpstr>Fredoka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Recap</dc:title>
  <cp:lastModifiedBy>João Rocha Melo</cp:lastModifiedBy>
  <cp:revision>2</cp:revision>
  <dcterms:created xsi:type="dcterms:W3CDTF">2006-08-16T00:00:00Z</dcterms:created>
  <dcterms:modified xsi:type="dcterms:W3CDTF">2024-05-15T16:18:57Z</dcterms:modified>
  <dc:identifier>DAEOELhgZLg</dc:identifier>
</cp:coreProperties>
</file>