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60" r:id="rId3"/>
    <p:sldId id="267" r:id="rId4"/>
    <p:sldId id="282" r:id="rId5"/>
    <p:sldId id="273" r:id="rId6"/>
    <p:sldId id="274" r:id="rId7"/>
    <p:sldId id="275" r:id="rId8"/>
    <p:sldId id="315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Fira Code Light" panose="020B0809050000020004" pitchFamily="49" charset="0"/>
      <p:regular r:id="rId13"/>
      <p:bold r:id="rId14"/>
    </p:embeddedFont>
    <p:embeddedFont>
      <p:font typeface="Oswald" panose="02000303000000000000" pitchFamily="2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</p:embeddedFont>
    <p:embeddedFont>
      <p:font typeface="Roboto Medium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228B7-1ED0-4FEA-8A86-36B7970F7036}">
  <a:tblStyle styleId="{17E228B7-1ED0-4FEA-8A86-36B7970F7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502eac0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502eac0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7df5a56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7df5a56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7df5a5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7df5a5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583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6" r:id="rId3"/>
    <p:sldLayoutId id="2147483670" r:id="rId4"/>
    <p:sldLayoutId id="2147483671" r:id="rId5"/>
    <p:sldLayoutId id="2147483672" r:id="rId6"/>
    <p:sldLayoutId id="2147483673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AHMAD WAHYUDI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FAZ082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2097224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/JAVASCRIPT INTRODUCTION-2</a:t>
            </a:r>
            <a:endParaRPr sz="4000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WEEK 2.3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/CALLBACK FUNCTION</a:t>
            </a:r>
            <a:endParaRPr sz="1800"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Fungsi yang diteruskan ke fungsi lain sebagai argumen/parameter</a:t>
            </a:r>
            <a:endParaRPr sz="1200"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/METHOD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property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/BUILT-IN METHOD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bawaan dari sebuah bahasa pemrograman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398;p31">
            <a:extLst>
              <a:ext uri="{FF2B5EF4-FFF2-40B4-BE49-F238E27FC236}">
                <a16:creationId xmlns:a16="http://schemas.microsoft.com/office/drawing/2014/main" id="{81754D62-2375-7E59-C283-E44747E52343}"/>
              </a:ext>
            </a:extLst>
          </p:cNvPr>
          <p:cNvSpPr txBox="1">
            <a:spLocks/>
          </p:cNvSpPr>
          <p:nvPr/>
        </p:nvSpPr>
        <p:spPr>
          <a:xfrm>
            <a:off x="796199" y="109800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  <p:sp>
        <p:nvSpPr>
          <p:cNvPr id="52" name="Google Shape;1177;p57">
            <a:hlinkClick r:id="rId5" action="ppaction://hlinksldjump"/>
            <a:extLst>
              <a:ext uri="{FF2B5EF4-FFF2-40B4-BE49-F238E27FC236}">
                <a16:creationId xmlns:a16="http://schemas.microsoft.com/office/drawing/2014/main" id="{F318F1A6-9CCC-9A4A-F3F2-5639FBA23DE8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ID" sz="1000">
                <a:solidFill>
                  <a:schemeClr val="dk2"/>
                </a:solidFill>
              </a:rPr>
              <a:t>WEEK 2.2</a:t>
            </a:r>
            <a:endParaRPr lang="en-ID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/CORE CONCEPTS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/CALLBACK FUNCTION</a:t>
            </a:r>
            <a:endParaRPr sz="1600"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0975"/>
            <a:ext cx="2176200" cy="153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Fungsi</a:t>
            </a:r>
            <a:r>
              <a:rPr lang="en-ID" sz="1200" dirty="0"/>
              <a:t> yang </a:t>
            </a:r>
            <a:r>
              <a:rPr lang="en-ID" sz="1200" dirty="0" err="1"/>
              <a:t>diteruskan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lain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argumen</a:t>
            </a:r>
            <a:r>
              <a:rPr lang="en-ID" sz="1200" dirty="0"/>
              <a:t>/parameter, yang di </a:t>
            </a:r>
            <a:r>
              <a:rPr lang="en-ID" sz="1200" dirty="0" err="1"/>
              <a:t>panggil</a:t>
            </a:r>
            <a:r>
              <a:rPr lang="en-ID" sz="1200" dirty="0"/>
              <a:t> </a:t>
            </a:r>
            <a:r>
              <a:rPr lang="en-ID" sz="1200" dirty="0" err="1"/>
              <a:t>didalam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lain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menyelesaikan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perhitungan</a:t>
            </a:r>
            <a:r>
              <a:rPr lang="en-ID" sz="1200" dirty="0"/>
              <a:t>.</a:t>
            </a:r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/METHOD</a:t>
            </a:r>
            <a:endParaRPr sz="1600"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property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/BUILT-IN METHOD</a:t>
            </a:r>
            <a:endParaRPr sz="16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Method </a:t>
            </a:r>
            <a:r>
              <a:rPr lang="en-ID" dirty="0" err="1"/>
              <a:t>bawaan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endParaRPr lang="en-ID" dirty="0"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398;p31">
            <a:extLst>
              <a:ext uri="{FF2B5EF4-FFF2-40B4-BE49-F238E27FC236}">
                <a16:creationId xmlns:a16="http://schemas.microsoft.com/office/drawing/2014/main" id="{CC34EC71-DF08-5540-35CD-7BE0E7F88CD3}"/>
              </a:ext>
            </a:extLst>
          </p:cNvPr>
          <p:cNvSpPr txBox="1">
            <a:spLocks/>
          </p:cNvSpPr>
          <p:nvPr/>
        </p:nvSpPr>
        <p:spPr>
          <a:xfrm>
            <a:off x="796199" y="83674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  <p:sp>
        <p:nvSpPr>
          <p:cNvPr id="89" name="Google Shape;1177;p57">
            <a:hlinkClick r:id="rId5" action="ppaction://hlinksldjump"/>
            <a:extLst>
              <a:ext uri="{FF2B5EF4-FFF2-40B4-BE49-F238E27FC236}">
                <a16:creationId xmlns:a16="http://schemas.microsoft.com/office/drawing/2014/main" id="{9D8823BB-CB0F-7E5B-8084-F3BC1922EB65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ID" sz="1000"/>
              <a:t>WEEK 2.2</a:t>
            </a:r>
            <a:endParaRPr lang="en-ID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/>
      <p:bldP spid="763" grpId="0" build="p"/>
      <p:bldP spid="764" grpId="0"/>
      <p:bldP spid="765" grpId="0" build="p"/>
      <p:bldP spid="766" grpId="0"/>
      <p:bldP spid="7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7"/>
          <p:cNvSpPr/>
          <p:nvPr/>
        </p:nvSpPr>
        <p:spPr>
          <a:xfrm>
            <a:off x="6900525" y="2462875"/>
            <a:ext cx="1066200" cy="1507800"/>
          </a:xfrm>
          <a:prstGeom prst="roundRect">
            <a:avLst>
              <a:gd name="adj" fmla="val 10753"/>
            </a:avLst>
          </a:pr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7" name="Google Shape;1167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4" name="Google Shape;1174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7" name="Google Shape;1177;p5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WEEK 2.2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8" name="Google Shape;1178;p57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&lt;LIVE CODING&gt;</a:t>
            </a:r>
            <a:endParaRPr dirty="0"/>
          </a:p>
        </p:txBody>
      </p:sp>
      <p:grpSp>
        <p:nvGrpSpPr>
          <p:cNvPr id="1179" name="Google Shape;1179;p57"/>
          <p:cNvGrpSpPr/>
          <p:nvPr/>
        </p:nvGrpSpPr>
        <p:grpSpPr>
          <a:xfrm>
            <a:off x="7049775" y="2576450"/>
            <a:ext cx="767700" cy="935100"/>
            <a:chOff x="869200" y="3314325"/>
            <a:chExt cx="767700" cy="935100"/>
          </a:xfrm>
        </p:grpSpPr>
        <p:grpSp>
          <p:nvGrpSpPr>
            <p:cNvPr id="1180" name="Google Shape;1180;p57"/>
            <p:cNvGrpSpPr/>
            <p:nvPr/>
          </p:nvGrpSpPr>
          <p:grpSpPr>
            <a:xfrm>
              <a:off x="869200" y="3314325"/>
              <a:ext cx="767700" cy="935100"/>
              <a:chOff x="686162" y="3668500"/>
              <a:chExt cx="767700" cy="935100"/>
            </a:xfrm>
          </p:grpSpPr>
          <p:sp>
            <p:nvSpPr>
              <p:cNvPr id="1181" name="Google Shape;1181;p57"/>
              <p:cNvSpPr/>
              <p:nvPr/>
            </p:nvSpPr>
            <p:spPr>
              <a:xfrm>
                <a:off x="686162" y="3668500"/>
                <a:ext cx="767700" cy="935100"/>
              </a:xfrm>
              <a:prstGeom prst="roundRect">
                <a:avLst>
                  <a:gd name="adj" fmla="val 8004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57"/>
              <p:cNvGrpSpPr/>
              <p:nvPr/>
            </p:nvGrpSpPr>
            <p:grpSpPr>
              <a:xfrm>
                <a:off x="829632" y="4243824"/>
                <a:ext cx="480900" cy="187251"/>
                <a:chOff x="829632" y="4243824"/>
                <a:chExt cx="480900" cy="187251"/>
              </a:xfrm>
            </p:grpSpPr>
            <p:sp>
              <p:nvSpPr>
                <p:cNvPr id="1183" name="Google Shape;1183;p57"/>
                <p:cNvSpPr/>
                <p:nvPr/>
              </p:nvSpPr>
              <p:spPr>
                <a:xfrm>
                  <a:off x="829632" y="42438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57"/>
                <p:cNvSpPr/>
                <p:nvPr/>
              </p:nvSpPr>
              <p:spPr>
                <a:xfrm>
                  <a:off x="829632" y="43170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57"/>
                <p:cNvSpPr/>
                <p:nvPr/>
              </p:nvSpPr>
              <p:spPr>
                <a:xfrm>
                  <a:off x="911649" y="43902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6" name="Google Shape;1186;p57"/>
            <p:cNvSpPr/>
            <p:nvPr/>
          </p:nvSpPr>
          <p:spPr>
            <a:xfrm>
              <a:off x="1084816" y="3429248"/>
              <a:ext cx="336576" cy="336718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57"/>
            <p:cNvGrpSpPr/>
            <p:nvPr/>
          </p:nvGrpSpPr>
          <p:grpSpPr>
            <a:xfrm>
              <a:off x="1138484" y="3491175"/>
              <a:ext cx="229200" cy="229200"/>
              <a:chOff x="955447" y="3949400"/>
              <a:chExt cx="229200" cy="229200"/>
            </a:xfrm>
          </p:grpSpPr>
          <p:sp>
            <p:nvSpPr>
              <p:cNvPr id="1188" name="Google Shape;1188;p57"/>
              <p:cNvSpPr/>
              <p:nvPr/>
            </p:nvSpPr>
            <p:spPr>
              <a:xfrm>
                <a:off x="955447" y="4043600"/>
                <a:ext cx="2292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7"/>
              <p:cNvSpPr/>
              <p:nvPr/>
            </p:nvSpPr>
            <p:spPr>
              <a:xfrm rot="5400000">
                <a:off x="955447" y="4043600"/>
                <a:ext cx="2292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57"/>
          <p:cNvGrpSpPr/>
          <p:nvPr/>
        </p:nvGrpSpPr>
        <p:grpSpPr>
          <a:xfrm>
            <a:off x="7049790" y="3605794"/>
            <a:ext cx="767672" cy="251306"/>
            <a:chOff x="6394925" y="2541508"/>
            <a:chExt cx="736800" cy="2412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19767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5" name="Google Shape;1195;p57"/>
          <p:cNvCxnSpPr/>
          <p:nvPr/>
        </p:nvCxnSpPr>
        <p:spPr>
          <a:xfrm>
            <a:off x="5503575" y="39706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96" name="Google Shape;1196;p5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7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98;p31">
            <a:extLst>
              <a:ext uri="{FF2B5EF4-FFF2-40B4-BE49-F238E27FC236}">
                <a16:creationId xmlns:a16="http://schemas.microsoft.com/office/drawing/2014/main" id="{290C8C82-72FC-EA77-F26A-45DFECB34B26}"/>
              </a:ext>
            </a:extLst>
          </p:cNvPr>
          <p:cNvSpPr txBox="1">
            <a:spLocks/>
          </p:cNvSpPr>
          <p:nvPr/>
        </p:nvSpPr>
        <p:spPr>
          <a:xfrm>
            <a:off x="796199" y="83674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311700" y="1457275"/>
            <a:ext cx="30111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sambungan program menggunakan : </a:t>
            </a:r>
            <a:b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a. then catch </a:t>
            </a:r>
            <a:b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b. try catch </a:t>
            </a:r>
            <a:b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untuk mengecek hari kerja dari kode Asynchronous disamping dan jelaskan penggunaan then catch dan try catch dengan memberikan komentar di bawahnya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852174" y="938950"/>
            <a:ext cx="37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 Javascript Introduction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78" y="938962"/>
            <a:ext cx="6113050" cy="39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7;p57">
            <a:hlinkClick r:id="rId4" action="ppaction://hlinksldjump"/>
            <a:extLst>
              <a:ext uri="{FF2B5EF4-FFF2-40B4-BE49-F238E27FC236}">
                <a16:creationId xmlns:a16="http://schemas.microsoft.com/office/drawing/2014/main" id="{F206A15F-01D5-F184-8DFD-04B5E36FFFDE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r"/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WEEK 2.3</a:t>
            </a:r>
          </a:p>
        </p:txBody>
      </p:sp>
      <p:sp>
        <p:nvSpPr>
          <p:cNvPr id="10" name="Google Shape;398;p31">
            <a:extLst>
              <a:ext uri="{FF2B5EF4-FFF2-40B4-BE49-F238E27FC236}">
                <a16:creationId xmlns:a16="http://schemas.microsoft.com/office/drawing/2014/main" id="{4EDE4B0D-2D18-1B6D-AE57-C08674F3E577}"/>
              </a:ext>
            </a:extLst>
          </p:cNvPr>
          <p:cNvSpPr txBox="1">
            <a:spLocks/>
          </p:cNvSpPr>
          <p:nvPr/>
        </p:nvSpPr>
        <p:spPr>
          <a:xfrm>
            <a:off x="796199" y="96737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311700" y="1457275"/>
            <a:ext cx="30111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 startAt="2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menggunakan callback function untuk melanjutkan dan menampilkan semua bulan menggunakan method map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 : getMonth(showMonth?)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852174" y="938950"/>
            <a:ext cx="37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 Javascript Introduction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675" y="1023647"/>
            <a:ext cx="6291724" cy="3908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7;p57">
            <a:hlinkClick r:id="rId4" action="ppaction://hlinksldjump"/>
            <a:extLst>
              <a:ext uri="{FF2B5EF4-FFF2-40B4-BE49-F238E27FC236}">
                <a16:creationId xmlns:a16="http://schemas.microsoft.com/office/drawing/2014/main" id="{F360B16C-F043-BEE6-9367-5F2CCCD2E181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r"/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WEEK 2.3</a:t>
            </a:r>
          </a:p>
        </p:txBody>
      </p:sp>
      <p:sp>
        <p:nvSpPr>
          <p:cNvPr id="8" name="Google Shape;398;p31">
            <a:extLst>
              <a:ext uri="{FF2B5EF4-FFF2-40B4-BE49-F238E27FC236}">
                <a16:creationId xmlns:a16="http://schemas.microsoft.com/office/drawing/2014/main" id="{7F8DE86E-E922-90B6-81BA-1877E77F2B08}"/>
              </a:ext>
            </a:extLst>
          </p:cNvPr>
          <p:cNvSpPr txBox="1">
            <a:spLocks/>
          </p:cNvSpPr>
          <p:nvPr/>
        </p:nvSpPr>
        <p:spPr>
          <a:xfrm>
            <a:off x="796199" y="96737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311700" y="1457275"/>
            <a:ext cx="83958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 startAt="3"/>
            </a:pPr>
            <a:r>
              <a:rPr lang="en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2 program bebas dengan menggunakan promise seperti soal nomor 1</a:t>
            </a:r>
            <a:endParaRPr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 startAt="3"/>
            </a:pPr>
            <a:r>
              <a:rPr lang="en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menggunakan method fetch untuk menampilkan semua name (hanya name nya saja) dari REST API dibawah ini</a:t>
            </a:r>
            <a:br>
              <a:rPr lang="en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3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https://jsonplaceholder.typicode.com/users</a:t>
            </a:r>
            <a:br>
              <a:rPr lang="en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Gunakan debugger console bawaan browser Chrome untuk melihat hasilnya</a:t>
            </a:r>
            <a:endParaRPr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52174" y="938950"/>
            <a:ext cx="37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 Javascript Introduction</a:t>
            </a:r>
            <a:endParaRPr sz="22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" name="Google Shape;1177;p57">
            <a:hlinkClick r:id="rId4" action="ppaction://hlinksldjump"/>
            <a:extLst>
              <a:ext uri="{FF2B5EF4-FFF2-40B4-BE49-F238E27FC236}">
                <a16:creationId xmlns:a16="http://schemas.microsoft.com/office/drawing/2014/main" id="{227EA827-3FA4-840F-C8B0-F8B57C178367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r"/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WEEK 2.3</a:t>
            </a:r>
          </a:p>
        </p:txBody>
      </p:sp>
      <p:sp>
        <p:nvSpPr>
          <p:cNvPr id="9" name="Google Shape;398;p31">
            <a:extLst>
              <a:ext uri="{FF2B5EF4-FFF2-40B4-BE49-F238E27FC236}">
                <a16:creationId xmlns:a16="http://schemas.microsoft.com/office/drawing/2014/main" id="{AD0E07B4-109E-269D-70AA-BDA823EF74FD}"/>
              </a:ext>
            </a:extLst>
          </p:cNvPr>
          <p:cNvSpPr txBox="1">
            <a:spLocks/>
          </p:cNvSpPr>
          <p:nvPr/>
        </p:nvSpPr>
        <p:spPr>
          <a:xfrm>
            <a:off x="796199" y="96737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90"/>
          <p:cNvSpPr/>
          <p:nvPr/>
        </p:nvSpPr>
        <p:spPr>
          <a:xfrm>
            <a:off x="1648762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2249575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3565" name="Google Shape;3565;p90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/DO YOU HAVE ANY QUESTIONS?</a:t>
            </a:r>
            <a:endParaRPr/>
          </a:p>
        </p:txBody>
      </p:sp>
      <p:sp>
        <p:nvSpPr>
          <p:cNvPr id="3567" name="Google Shape;3567;p90"/>
          <p:cNvSpPr txBox="1">
            <a:spLocks noGrp="1"/>
          </p:cNvSpPr>
          <p:nvPr>
            <p:ph type="subTitle" idx="2"/>
          </p:nvPr>
        </p:nvSpPr>
        <p:spPr>
          <a:xfrm>
            <a:off x="1203850" y="4000000"/>
            <a:ext cx="38133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  <p:grpSp>
        <p:nvGrpSpPr>
          <p:cNvPr id="3568" name="Google Shape;3568;p90"/>
          <p:cNvGrpSpPr/>
          <p:nvPr/>
        </p:nvGrpSpPr>
        <p:grpSpPr>
          <a:xfrm>
            <a:off x="2335518" y="3043862"/>
            <a:ext cx="363314" cy="356576"/>
            <a:chOff x="3763184" y="3817357"/>
            <a:chExt cx="363314" cy="356576"/>
          </a:xfrm>
        </p:grpSpPr>
        <p:sp>
          <p:nvSpPr>
            <p:cNvPr id="3569" name="Google Shape;3569;p90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90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0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0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0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90"/>
          <p:cNvGrpSpPr/>
          <p:nvPr/>
        </p:nvGrpSpPr>
        <p:grpSpPr>
          <a:xfrm>
            <a:off x="1734910" y="3043718"/>
            <a:ext cx="362920" cy="356865"/>
            <a:chOff x="3314750" y="3817357"/>
            <a:chExt cx="362920" cy="356865"/>
          </a:xfrm>
        </p:grpSpPr>
        <p:grpSp>
          <p:nvGrpSpPr>
            <p:cNvPr id="3575" name="Google Shape;3575;p90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576" name="Google Shape;3576;p90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90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8" name="Google Shape;3578;p90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579" name="Google Shape;3579;p9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9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1" name="Google Shape;3581;p90"/>
          <p:cNvGrpSpPr/>
          <p:nvPr/>
        </p:nvGrpSpPr>
        <p:grpSpPr>
          <a:xfrm>
            <a:off x="1134088" y="3043718"/>
            <a:ext cx="362920" cy="356865"/>
            <a:chOff x="2866317" y="3817357"/>
            <a:chExt cx="362920" cy="356865"/>
          </a:xfrm>
        </p:grpSpPr>
        <p:sp>
          <p:nvSpPr>
            <p:cNvPr id="3582" name="Google Shape;3582;p90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0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0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85" name="Google Shape;3585;p90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6" name="Google Shape;3586;p90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177;p57">
            <a:hlinkClick r:id="rId5" action="ppaction://hlinksldjump"/>
            <a:extLst>
              <a:ext uri="{FF2B5EF4-FFF2-40B4-BE49-F238E27FC236}">
                <a16:creationId xmlns:a16="http://schemas.microsoft.com/office/drawing/2014/main" id="{565FE9C6-1867-FBE4-0E57-1E64B79675E5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r"/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WEEK 2.3</a:t>
            </a:r>
          </a:p>
        </p:txBody>
      </p:sp>
      <p:sp>
        <p:nvSpPr>
          <p:cNvPr id="93" name="Google Shape;398;p31">
            <a:extLst>
              <a:ext uri="{FF2B5EF4-FFF2-40B4-BE49-F238E27FC236}">
                <a16:creationId xmlns:a16="http://schemas.microsoft.com/office/drawing/2014/main" id="{203FB56B-CE19-509F-2B55-355D969CF7E6}"/>
              </a:ext>
            </a:extLst>
          </p:cNvPr>
          <p:cNvSpPr txBox="1">
            <a:spLocks/>
          </p:cNvSpPr>
          <p:nvPr/>
        </p:nvSpPr>
        <p:spPr>
          <a:xfrm>
            <a:off x="796199" y="96737"/>
            <a:ext cx="209722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FAZZTRACK: FULLSTACK WEBSITE BATCH 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75CB57-4F27-43D1-E311-CFAF4342C172}"/>
              </a:ext>
            </a:extLst>
          </p:cNvPr>
          <p:cNvSpPr txBox="1"/>
          <p:nvPr/>
        </p:nvSpPr>
        <p:spPr>
          <a:xfrm>
            <a:off x="2286000" y="24186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effectLst/>
              </a:rPr>
              <a:t> </a:t>
            </a:r>
            <a:endParaRPr lang="en-ID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897EB7-9CCB-D70D-C8D3-732DC8A07EBD}"/>
              </a:ext>
            </a:extLst>
          </p:cNvPr>
          <p:cNvSpPr txBox="1"/>
          <p:nvPr/>
        </p:nvSpPr>
        <p:spPr>
          <a:xfrm>
            <a:off x="2286000" y="24186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effectLst/>
              </a:rPr>
              <a:t> 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296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Proxima Nova</vt:lpstr>
      <vt:lpstr>Roboto Medium</vt:lpstr>
      <vt:lpstr>Arial</vt:lpstr>
      <vt:lpstr>Fira Code Light</vt:lpstr>
      <vt:lpstr>Fira Code</vt:lpstr>
      <vt:lpstr>Oswald</vt:lpstr>
      <vt:lpstr>Roboto</vt:lpstr>
      <vt:lpstr>How to Code Workshop by Slidesgo</vt:lpstr>
      <vt:lpstr>/JAVASCRIPT INTRODUCTION-2</vt:lpstr>
      <vt:lpstr>/CALLBACK FUNCTION</vt:lpstr>
      <vt:lpstr>/CORE CONCEPTS</vt:lpstr>
      <vt:lpstr>&lt;LIVE CODING&gt;</vt:lpstr>
      <vt:lpstr>PowerPoint Presentation</vt:lpstr>
      <vt:lpstr>PowerPoint Presentation</vt:lpstr>
      <vt:lpstr>PowerPoint Presentation</vt:lpstr>
      <vt:lpstr>/THANKS!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/JAVASCRIPT INTRODUCTION-2</dc:title>
  <cp:lastModifiedBy>AHMAD W</cp:lastModifiedBy>
  <cp:revision>8</cp:revision>
  <dcterms:modified xsi:type="dcterms:W3CDTF">2022-06-12T21:15:08Z</dcterms:modified>
</cp:coreProperties>
</file>