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69b18f5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69b18f5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9b18f5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9b18f5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9b18f5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9b18f5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9b18f5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9b18f5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69b18f5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69b18f5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a:highlight>
                  <a:srgbClr val="00FFFF"/>
                </a:highlight>
              </a:rPr>
              <a:t>Cleaned Data:</a:t>
            </a:r>
            <a:endParaRPr i="1">
              <a:highlight>
                <a:srgbClr val="00FFFF"/>
              </a:highlight>
            </a:endParaRPr>
          </a:p>
          <a:p>
            <a:pPr indent="-298450" lvl="0" marL="228600" rtl="0" algn="just">
              <a:spcBef>
                <a:spcPts val="0"/>
              </a:spcBef>
              <a:spcAft>
                <a:spcPts val="0"/>
              </a:spcAft>
              <a:buSzPts val="1100"/>
              <a:buAutoNum type="arabicParenR"/>
            </a:pPr>
            <a:r>
              <a:rPr i="1" lang="en">
                <a:highlight>
                  <a:srgbClr val="00FFFF"/>
                </a:highlight>
              </a:rPr>
              <a:t>Converted CSV files into excel documents</a:t>
            </a:r>
            <a:endParaRPr i="1">
              <a:highlight>
                <a:srgbClr val="00FFFF"/>
              </a:highlight>
            </a:endParaRPr>
          </a:p>
          <a:p>
            <a:pPr indent="-298450" lvl="0" marL="228600" rtl="0" algn="just">
              <a:spcBef>
                <a:spcPts val="0"/>
              </a:spcBef>
              <a:spcAft>
                <a:spcPts val="0"/>
              </a:spcAft>
              <a:buSzPts val="1100"/>
              <a:buAutoNum type="arabicParenR"/>
            </a:pPr>
            <a:r>
              <a:rPr i="1" lang="en">
                <a:highlight>
                  <a:srgbClr val="00FFFF"/>
                </a:highlight>
              </a:rPr>
              <a:t>Changed mailing states to be all abbreviations In excel</a:t>
            </a:r>
            <a:endParaRPr i="1">
              <a:highlight>
                <a:srgbClr val="00FFFF"/>
              </a:highlight>
            </a:endParaRPr>
          </a:p>
          <a:p>
            <a:pPr indent="-298450" lvl="0" marL="228600" rtl="0" algn="just">
              <a:spcBef>
                <a:spcPts val="0"/>
              </a:spcBef>
              <a:spcAft>
                <a:spcPts val="0"/>
              </a:spcAft>
              <a:buSzPts val="1100"/>
              <a:buAutoNum type="arabicParenR"/>
            </a:pPr>
            <a:r>
              <a:rPr i="1" lang="en">
                <a:highlight>
                  <a:srgbClr val="00FFFF"/>
                </a:highlight>
              </a:rPr>
              <a:t>plugged the file into tableau and merge any states i missed into abbreviations </a:t>
            </a:r>
            <a:endParaRPr i="1">
              <a:highlight>
                <a:srgbClr val="00FFFF"/>
              </a:highlight>
            </a:endParaRPr>
          </a:p>
          <a:p>
            <a:pPr indent="-298450" lvl="0" marL="228600" rtl="0" algn="just">
              <a:spcBef>
                <a:spcPts val="0"/>
              </a:spcBef>
              <a:spcAft>
                <a:spcPts val="0"/>
              </a:spcAft>
              <a:buSzPts val="1100"/>
              <a:buAutoNum type="arabicParenR"/>
            </a:pPr>
            <a:r>
              <a:rPr i="1" lang="en">
                <a:highlight>
                  <a:srgbClr val="00FFFF"/>
                </a:highlight>
              </a:rPr>
              <a:t>removed anomalies that were states in the us </a:t>
            </a:r>
            <a:endParaRPr i="1">
              <a:highlight>
                <a:srgbClr val="00FFFF"/>
              </a:highlight>
            </a:endParaRPr>
          </a:p>
          <a:p>
            <a:pPr indent="-298450" lvl="0" marL="228600" rtl="0" algn="just">
              <a:spcBef>
                <a:spcPts val="0"/>
              </a:spcBef>
              <a:spcAft>
                <a:spcPts val="0"/>
              </a:spcAft>
              <a:buSzPts val="1100"/>
              <a:buAutoNum type="arabicParenR"/>
            </a:pPr>
            <a:r>
              <a:rPr i="1" lang="en">
                <a:highlight>
                  <a:srgbClr val="00FFFF"/>
                </a:highlight>
              </a:rPr>
              <a:t>selected the data we need (look in reference at reference 1) </a:t>
            </a:r>
            <a:endParaRPr i="1">
              <a:highlight>
                <a:srgbClr val="00FFFF"/>
              </a:highlight>
            </a:endParaRPr>
          </a:p>
          <a:p>
            <a:pPr indent="-298450" lvl="0" marL="228600" rtl="0" algn="just">
              <a:spcBef>
                <a:spcPts val="0"/>
              </a:spcBef>
              <a:spcAft>
                <a:spcPts val="0"/>
              </a:spcAft>
              <a:buSzPts val="1100"/>
              <a:buAutoNum type="arabicParenR"/>
            </a:pPr>
            <a:r>
              <a:rPr i="1" lang="en">
                <a:highlight>
                  <a:srgbClr val="00FFFF"/>
                </a:highlight>
              </a:rPr>
              <a:t>created geographic maps, tables, and excel tables using the cleaned data </a:t>
            </a:r>
            <a:endParaRPr i="1">
              <a:highlight>
                <a:srgbClr val="00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9b18f5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9b18f5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9b18f58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9b18f5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9b18f5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9b18f58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9b18f5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9b18f5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515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t>Increasing Hire Heroes Donors by Geographic Locations and Social Media</a:t>
            </a:r>
            <a:endParaRPr b="1" sz="2000"/>
          </a:p>
          <a:p>
            <a:pPr indent="0" lvl="0" marL="0" rtl="0" algn="l">
              <a:spcBef>
                <a:spcPts val="600"/>
              </a:spcBef>
              <a:spcAft>
                <a:spcPts val="0"/>
              </a:spcAft>
              <a:buNone/>
            </a:pPr>
            <a:r>
              <a:t/>
            </a:r>
            <a:endParaRPr sz="2000"/>
          </a:p>
        </p:txBody>
      </p:sp>
      <p:sp>
        <p:nvSpPr>
          <p:cNvPr id="135" name="Google Shape;135;p13"/>
          <p:cNvSpPr txBox="1"/>
          <p:nvPr>
            <p:ph idx="1" type="subTitle"/>
          </p:nvPr>
        </p:nvSpPr>
        <p:spPr>
          <a:xfrm>
            <a:off x="5581950" y="42177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Heran, </a:t>
            </a:r>
            <a:r>
              <a:rPr lang="en"/>
              <a:t>Farres, </a:t>
            </a:r>
            <a:r>
              <a:rPr lang="en"/>
              <a:t>Jonathan, Samuel, Zeeshan </a:t>
            </a:r>
            <a:endParaRPr/>
          </a:p>
        </p:txBody>
      </p:sp>
      <p:pic>
        <p:nvPicPr>
          <p:cNvPr id="136" name="Google Shape;136;p13"/>
          <p:cNvPicPr preferRelativeResize="0"/>
          <p:nvPr/>
        </p:nvPicPr>
        <p:blipFill rotWithShape="1">
          <a:blip r:embed="rId3">
            <a:alphaModFix/>
          </a:blip>
          <a:srcRect b="17770" l="-2380" r="2380" t="-17770"/>
          <a:stretch/>
        </p:blipFill>
        <p:spPr>
          <a:xfrm rot="2700033">
            <a:off x="830958" y="1032594"/>
            <a:ext cx="2372058" cy="737263"/>
          </a:xfrm>
          <a:prstGeom prst="rect">
            <a:avLst/>
          </a:prstGeom>
          <a:noFill/>
          <a:ln>
            <a:noFill/>
          </a:ln>
          <a:effectLst>
            <a:outerShdw blurRad="57150" rotWithShape="0" algn="bl" dir="1320000" dist="161925">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Responsive Members Per State</a:t>
            </a:r>
            <a:endParaRPr/>
          </a:p>
        </p:txBody>
      </p:sp>
      <p:pic>
        <p:nvPicPr>
          <p:cNvPr id="191" name="Google Shape;191;p22"/>
          <p:cNvPicPr preferRelativeResize="0"/>
          <p:nvPr/>
        </p:nvPicPr>
        <p:blipFill rotWithShape="1">
          <a:blip r:embed="rId3">
            <a:alphaModFix/>
          </a:blip>
          <a:srcRect b="2349" l="2515" r="3614" t="957"/>
          <a:stretch/>
        </p:blipFill>
        <p:spPr>
          <a:xfrm>
            <a:off x="1931125" y="1225775"/>
            <a:ext cx="5587326" cy="379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Executive</a:t>
            </a:r>
            <a:r>
              <a:rPr lang="en"/>
              <a:t> Summary  </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and Motivation</a:t>
            </a:r>
            <a:endParaRPr/>
          </a:p>
        </p:txBody>
      </p:sp>
      <p:sp>
        <p:nvSpPr>
          <p:cNvPr id="148" name="Google Shape;148;p1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Is there a geographic location within the US that most of our individual donors come from? Are there areas in the country we don't see any donors from? Do our social media posts or fundraisers calling for donations hit these areas with little to no donors?</a:t>
            </a:r>
            <a:endParaRPr sz="1800"/>
          </a:p>
          <a:p>
            <a:pPr indent="-342900" lvl="0" marL="457200" rtl="0" algn="l">
              <a:spcBef>
                <a:spcPts val="0"/>
              </a:spcBef>
              <a:spcAft>
                <a:spcPts val="0"/>
              </a:spcAft>
              <a:buSzPts val="1800"/>
              <a:buChar char="●"/>
            </a:pPr>
            <a:r>
              <a:rPr lang="en" sz="1800"/>
              <a:t>We believe that looking into the geographic and social media/fundraising data can help Hire Heroes USA use their marketing budget more efficiently and get significantly more donations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a:t>
            </a:r>
            <a:endParaRPr/>
          </a:p>
        </p:txBody>
      </p:sp>
      <p:sp>
        <p:nvSpPr>
          <p:cNvPr id="154" name="Google Shape;154;p16"/>
          <p:cNvSpPr txBox="1"/>
          <p:nvPr>
            <p:ph idx="1" type="body"/>
          </p:nvPr>
        </p:nvSpPr>
        <p:spPr>
          <a:xfrm>
            <a:off x="84900" y="1994600"/>
            <a:ext cx="3946500" cy="1748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Increased marketing in low </a:t>
            </a:r>
            <a:r>
              <a:rPr lang="en"/>
              <a:t>donating</a:t>
            </a:r>
            <a:r>
              <a:rPr lang="en"/>
              <a:t> states</a:t>
            </a:r>
            <a:endParaRPr/>
          </a:p>
          <a:p>
            <a:pPr indent="-311150" lvl="0" marL="457200" rtl="0" algn="l">
              <a:lnSpc>
                <a:spcPct val="150000"/>
              </a:lnSpc>
              <a:spcBef>
                <a:spcPts val="0"/>
              </a:spcBef>
              <a:spcAft>
                <a:spcPts val="0"/>
              </a:spcAft>
              <a:buSzPts val="1300"/>
              <a:buChar char="●"/>
            </a:pPr>
            <a:r>
              <a:rPr lang="en"/>
              <a:t>Utilized columns </a:t>
            </a:r>
            <a:r>
              <a:rPr lang="en"/>
              <a:t>required</a:t>
            </a:r>
            <a:r>
              <a:rPr lang="en"/>
              <a:t> in our analysis </a:t>
            </a:r>
            <a:endParaRPr/>
          </a:p>
          <a:p>
            <a:pPr indent="-311150" lvl="0" marL="457200" rtl="0" algn="l">
              <a:lnSpc>
                <a:spcPct val="150000"/>
              </a:lnSpc>
              <a:spcBef>
                <a:spcPts val="0"/>
              </a:spcBef>
              <a:spcAft>
                <a:spcPts val="0"/>
              </a:spcAft>
              <a:buSzPts val="1300"/>
              <a:buChar char="●"/>
            </a:pPr>
            <a:r>
              <a:rPr lang="en"/>
              <a:t>Utilizing </a:t>
            </a:r>
            <a:r>
              <a:rPr lang="en"/>
              <a:t>various</a:t>
            </a:r>
            <a:r>
              <a:rPr lang="en"/>
              <a:t> data mining software to create diagrams and figures.</a:t>
            </a:r>
            <a:endParaRPr/>
          </a:p>
        </p:txBody>
      </p:sp>
      <p:pic>
        <p:nvPicPr>
          <p:cNvPr id="155" name="Google Shape;155;p16"/>
          <p:cNvPicPr preferRelativeResize="0"/>
          <p:nvPr/>
        </p:nvPicPr>
        <p:blipFill>
          <a:blip r:embed="rId3">
            <a:alphaModFix/>
          </a:blip>
          <a:stretch>
            <a:fillRect/>
          </a:stretch>
        </p:blipFill>
        <p:spPr>
          <a:xfrm>
            <a:off x="4167975" y="1460250"/>
            <a:ext cx="4823624" cy="28777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Tools and </a:t>
            </a:r>
            <a:r>
              <a:rPr lang="en"/>
              <a:t>Analytics</a:t>
            </a:r>
            <a:r>
              <a:rPr lang="en"/>
              <a:t> </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Utilized Excel </a:t>
            </a:r>
            <a:endParaRPr sz="1400"/>
          </a:p>
          <a:p>
            <a:pPr indent="-317500" lvl="1" marL="914400" rtl="0" algn="l">
              <a:spcBef>
                <a:spcPts val="0"/>
              </a:spcBef>
              <a:spcAft>
                <a:spcPts val="0"/>
              </a:spcAft>
              <a:buSzPts val="1400"/>
              <a:buChar char="○"/>
            </a:pPr>
            <a:r>
              <a:rPr lang="en" sz="1400"/>
              <a:t>Conversion of CSV files into Excel</a:t>
            </a:r>
            <a:endParaRPr sz="1400"/>
          </a:p>
          <a:p>
            <a:pPr indent="-317500" lvl="1" marL="914400" rtl="0" algn="l">
              <a:spcBef>
                <a:spcPts val="0"/>
              </a:spcBef>
              <a:spcAft>
                <a:spcPts val="0"/>
              </a:spcAft>
              <a:buSzPts val="1400"/>
              <a:buChar char="○"/>
            </a:pPr>
            <a:r>
              <a:rPr lang="en" sz="1400"/>
              <a:t>Fixed MailingState Column Abbreviations </a:t>
            </a:r>
            <a:endParaRPr sz="1400"/>
          </a:p>
          <a:p>
            <a:pPr indent="-317500" lvl="1" marL="914400" rtl="0" algn="l">
              <a:spcBef>
                <a:spcPts val="0"/>
              </a:spcBef>
              <a:spcAft>
                <a:spcPts val="0"/>
              </a:spcAft>
              <a:buSzPts val="1400"/>
              <a:buChar char="○"/>
            </a:pPr>
            <a:r>
              <a:rPr lang="en" sz="1400"/>
              <a:t>Removed Anomalies that were not states in the US</a:t>
            </a:r>
            <a:endParaRPr sz="1400"/>
          </a:p>
          <a:p>
            <a:pPr indent="0" lvl="0" marL="9144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Utilized Tableau </a:t>
            </a:r>
            <a:endParaRPr sz="1400"/>
          </a:p>
          <a:p>
            <a:pPr indent="-317500" lvl="1" marL="914400" rtl="0" algn="l">
              <a:spcBef>
                <a:spcPts val="0"/>
              </a:spcBef>
              <a:spcAft>
                <a:spcPts val="0"/>
              </a:spcAft>
              <a:buSzPts val="1400"/>
              <a:buChar char="○"/>
            </a:pPr>
            <a:r>
              <a:rPr lang="en" sz="1400"/>
              <a:t>Plugged Excel File into Tableau </a:t>
            </a:r>
            <a:endParaRPr sz="1400"/>
          </a:p>
          <a:p>
            <a:pPr indent="-317500" lvl="1" marL="914400" rtl="0" algn="l">
              <a:spcBef>
                <a:spcPts val="0"/>
              </a:spcBef>
              <a:spcAft>
                <a:spcPts val="0"/>
              </a:spcAft>
              <a:buSzPts val="1400"/>
              <a:buChar char="○"/>
            </a:pPr>
            <a:r>
              <a:rPr lang="en" sz="1400"/>
              <a:t>Removed unnecessary data</a:t>
            </a:r>
            <a:endParaRPr sz="1400"/>
          </a:p>
          <a:p>
            <a:pPr indent="-317500" lvl="1" marL="914400" rtl="0" algn="l">
              <a:spcBef>
                <a:spcPts val="0"/>
              </a:spcBef>
              <a:spcAft>
                <a:spcPts val="0"/>
              </a:spcAft>
              <a:buSzPts val="1400"/>
              <a:buChar char="○"/>
            </a:pPr>
            <a:r>
              <a:rPr lang="en" sz="1400"/>
              <a:t>Created geographic maps &amp; tables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Donors Per State</a:t>
            </a:r>
            <a:endParaRPr/>
          </a:p>
        </p:txBody>
      </p:sp>
      <p:pic>
        <p:nvPicPr>
          <p:cNvPr id="173" name="Google Shape;173;p19"/>
          <p:cNvPicPr preferRelativeResize="0"/>
          <p:nvPr/>
        </p:nvPicPr>
        <p:blipFill>
          <a:blip r:embed="rId3">
            <a:alphaModFix/>
          </a:blip>
          <a:stretch>
            <a:fillRect/>
          </a:stretch>
        </p:blipFill>
        <p:spPr>
          <a:xfrm>
            <a:off x="1078375" y="1560950"/>
            <a:ext cx="7477125" cy="30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Members Per State</a:t>
            </a:r>
            <a:endParaRPr/>
          </a:p>
        </p:txBody>
      </p:sp>
      <p:pic>
        <p:nvPicPr>
          <p:cNvPr id="179" name="Google Shape;179;p20"/>
          <p:cNvPicPr preferRelativeResize="0"/>
          <p:nvPr/>
        </p:nvPicPr>
        <p:blipFill>
          <a:blip r:embed="rId3">
            <a:alphaModFix/>
          </a:blip>
          <a:stretch>
            <a:fillRect/>
          </a:stretch>
        </p:blipFill>
        <p:spPr>
          <a:xfrm>
            <a:off x="1078388" y="1521375"/>
            <a:ext cx="7477125" cy="305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1"/>
          <p:cNvPicPr preferRelativeResize="0"/>
          <p:nvPr/>
        </p:nvPicPr>
        <p:blipFill>
          <a:blip r:embed="rId3">
            <a:alphaModFix/>
          </a:blip>
          <a:stretch>
            <a:fillRect/>
          </a:stretch>
        </p:blipFill>
        <p:spPr>
          <a:xfrm>
            <a:off x="1493750" y="1461175"/>
            <a:ext cx="6499799" cy="3505150"/>
          </a:xfrm>
          <a:prstGeom prst="rect">
            <a:avLst/>
          </a:prstGeom>
          <a:noFill/>
          <a:ln>
            <a:noFill/>
          </a:ln>
        </p:spPr>
      </p:pic>
      <p:sp>
        <p:nvSpPr>
          <p:cNvPr id="185" name="Google Shape;185;p21"/>
          <p:cNvSpPr txBox="1"/>
          <p:nvPr/>
        </p:nvSpPr>
        <p:spPr>
          <a:xfrm>
            <a:off x="1493750" y="717775"/>
            <a:ext cx="6340200" cy="5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Lato"/>
                <a:ea typeface="Lato"/>
                <a:cs typeface="Lato"/>
                <a:sym typeface="Lato"/>
              </a:rPr>
              <a:t>Members Who Have Opted Out</a:t>
            </a:r>
            <a:endParaRPr sz="24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