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6"/>
  </p:notesMasterIdLst>
  <p:sldIdLst>
    <p:sldId id="256" r:id="rId2"/>
    <p:sldId id="293" r:id="rId3"/>
    <p:sldId id="257" r:id="rId4"/>
    <p:sldId id="259" r:id="rId5"/>
    <p:sldId id="292" r:id="rId6"/>
    <p:sldId id="283" r:id="rId7"/>
    <p:sldId id="289" r:id="rId8"/>
    <p:sldId id="316" r:id="rId9"/>
    <p:sldId id="290" r:id="rId10"/>
    <p:sldId id="265" r:id="rId11"/>
    <p:sldId id="282" r:id="rId12"/>
    <p:sldId id="266" r:id="rId13"/>
    <p:sldId id="284" r:id="rId14"/>
    <p:sldId id="285" r:id="rId15"/>
    <p:sldId id="267" r:id="rId16"/>
    <p:sldId id="291" r:id="rId17"/>
    <p:sldId id="268" r:id="rId18"/>
    <p:sldId id="274" r:id="rId19"/>
    <p:sldId id="269" r:id="rId20"/>
    <p:sldId id="304" r:id="rId21"/>
    <p:sldId id="270" r:id="rId22"/>
    <p:sldId id="303" r:id="rId23"/>
    <p:sldId id="275" r:id="rId24"/>
    <p:sldId id="276" r:id="rId25"/>
    <p:sldId id="302" r:id="rId26"/>
    <p:sldId id="277" r:id="rId27"/>
    <p:sldId id="278" r:id="rId28"/>
    <p:sldId id="287" r:id="rId29"/>
    <p:sldId id="279" r:id="rId30"/>
    <p:sldId id="286" r:id="rId31"/>
    <p:sldId id="280" r:id="rId32"/>
    <p:sldId id="281" r:id="rId33"/>
    <p:sldId id="288" r:id="rId34"/>
    <p:sldId id="295" r:id="rId35"/>
    <p:sldId id="296" r:id="rId36"/>
    <p:sldId id="297" r:id="rId37"/>
    <p:sldId id="298" r:id="rId38"/>
    <p:sldId id="299" r:id="rId39"/>
    <p:sldId id="307" r:id="rId40"/>
    <p:sldId id="308" r:id="rId41"/>
    <p:sldId id="309" r:id="rId42"/>
    <p:sldId id="315" r:id="rId43"/>
    <p:sldId id="310" r:id="rId44"/>
    <p:sldId id="313" r:id="rId45"/>
  </p:sldIdLst>
  <p:sldSz cx="14630400" cy="8229600"/>
  <p:notesSz cx="8229600" cy="14630400"/>
  <p:embeddedFontLst>
    <p:embeddedFont>
      <p:font typeface="Bahnschrift SemiBold Condensed" panose="020B0502040204020203" pitchFamily="34" charset="0"/>
      <p:bold r:id="rId47"/>
    </p:embeddedFont>
    <p:embeddedFont>
      <p:font typeface="Raleway" pitchFamily="2" charset="0"/>
      <p:regular r:id="rId48"/>
      <p:bold r:id="rId49"/>
      <p:italic r:id="rId50"/>
      <p:boldItalic r:id="rId51"/>
    </p:embeddedFont>
    <p:embeddedFont>
      <p:font typeface="Roboto" panose="02000000000000000000" pitchFamily="2" charset="0"/>
      <p:regular r:id="rId52"/>
      <p:bold r:id="rId53"/>
      <p:italic r:id="rId54"/>
      <p:boldItalic r:id="rId55"/>
    </p:embeddedFont>
    <p:embeddedFont>
      <p:font typeface="Roboto Bold" panose="02000000000000000000" charset="0"/>
      <p:bold r:id="rId5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80" autoAdjust="0"/>
    <p:restoredTop sz="94610"/>
  </p:normalViewPr>
  <p:slideViewPr>
    <p:cSldViewPr snapToGrid="0" snapToObjects="1">
      <p:cViewPr varScale="1">
        <p:scale>
          <a:sx n="70" d="100"/>
          <a:sy n="70" d="100"/>
        </p:scale>
        <p:origin x="701"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8022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18E54-323F-6A73-738C-382C469333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1B7DA1-239A-6107-6260-3FC1E9C0DF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061368-2CFF-6B84-C8A9-7DA299110A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D3EC14-AFD3-5FC3-88CD-F615F41DF6B2}"/>
              </a:ext>
            </a:extLst>
          </p:cNvPr>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609646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2FF39-9D83-BB2C-0853-F127824ECB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00FA7D-2766-CD35-B8B8-4B05EEEE3A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456D4B-3E5D-656D-231A-FC15A5A7E5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96C124-C9AE-8614-5CE9-49E8CFE2C65C}"/>
              </a:ext>
            </a:extLst>
          </p:cNvPr>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3422215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CB7FF-A946-7DE3-C435-B6B61C63B4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15703A-029B-E802-64C2-1F782C8F8D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44F827-A5D4-DC64-E272-9AFFB175E9D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3C4B48-C3F8-1D79-A43E-502220DB0EC4}"/>
              </a:ext>
            </a:extLst>
          </p:cNvPr>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2392758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0.xml"/><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0.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0.xml"/><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0.xml"/><Relationship Id="rId5" Type="http://schemas.openxmlformats.org/officeDocument/2006/relationships/image" Target="../media/image53.png"/><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hyperlink" Target="https://www.kaggle.com/code/alfathterry/telco-customer-churn-analysis" TargetMode="Externa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3" Type="http://schemas.openxmlformats.org/officeDocument/2006/relationships/image" Target="../media/image10.png"/><Relationship Id="rId7" Type="http://schemas.microsoft.com/office/2007/relationships/hdphoto" Target="../media/hdphoto2.wdp"/><Relationship Id="rId12"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2.png"/><Relationship Id="rId11" Type="http://schemas.openxmlformats.org/officeDocument/2006/relationships/image" Target="../media/image15.png"/><Relationship Id="rId5" Type="http://schemas.microsoft.com/office/2007/relationships/hdphoto" Target="../media/hdphoto1.wdp"/><Relationship Id="rId10" Type="http://schemas.microsoft.com/office/2007/relationships/hdphoto" Target="../media/hdphoto3.wdp"/><Relationship Id="rId4" Type="http://schemas.openxmlformats.org/officeDocument/2006/relationships/image" Target="../media/image11.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50641" y="4262885"/>
            <a:ext cx="7556421" cy="910999"/>
          </a:xfrm>
          <a:prstGeom prst="rect">
            <a:avLst/>
          </a:prstGeom>
          <a:noFill/>
          <a:ln/>
        </p:spPr>
        <p:txBody>
          <a:bodyPr wrap="square" lIns="0" tIns="0" rIns="0" bIns="0" rtlCol="0" anchor="t"/>
          <a:lstStyle/>
          <a:p>
            <a:pPr algn="l" fontAlgn="base">
              <a:lnSpc>
                <a:spcPts val="3300"/>
              </a:lnSpc>
              <a:spcAft>
                <a:spcPts val="1200"/>
              </a:spcAft>
            </a:pPr>
            <a:r>
              <a:rPr lang="en-MY" sz="4800" b="1" i="0">
                <a:solidFill>
                  <a:srgbClr val="202124"/>
                </a:solidFill>
                <a:effectLst/>
                <a:latin typeface="zeitung"/>
              </a:rPr>
              <a:t>Telco Customer Churn</a:t>
            </a:r>
          </a:p>
        </p:txBody>
      </p:sp>
      <p:sp>
        <p:nvSpPr>
          <p:cNvPr id="4" name="Text 1"/>
          <p:cNvSpPr/>
          <p:nvPr/>
        </p:nvSpPr>
        <p:spPr>
          <a:xfrm>
            <a:off x="975241" y="5022057"/>
            <a:ext cx="7556421" cy="1088708"/>
          </a:xfrm>
          <a:prstGeom prst="rect">
            <a:avLst/>
          </a:prstGeom>
          <a:noFill/>
          <a:ln/>
        </p:spPr>
        <p:txBody>
          <a:bodyPr wrap="square" lIns="0" tIns="0" rIns="0" bIns="0" rtlCol="0" anchor="t"/>
          <a:lstStyle/>
          <a:p>
            <a:pPr marL="0" indent="0">
              <a:lnSpc>
                <a:spcPts val="2850"/>
              </a:lnSpc>
              <a:buNone/>
            </a:pPr>
            <a:r>
              <a:rPr lang="en-US" sz="1750">
                <a:solidFill>
                  <a:srgbClr val="3C3939"/>
                </a:solidFill>
                <a:latin typeface="Roboto" pitchFamily="34" charset="0"/>
                <a:ea typeface="Roboto" pitchFamily="34" charset="-122"/>
                <a:cs typeface="Roboto" pitchFamily="34" charset="-120"/>
              </a:rPr>
              <a:t>12 Jan 2024</a:t>
            </a:r>
            <a:endParaRPr lang="en-US" sz="1750" dirty="0"/>
          </a:p>
        </p:txBody>
      </p:sp>
      <p:sp>
        <p:nvSpPr>
          <p:cNvPr id="5" name="Shape 2"/>
          <p:cNvSpPr/>
          <p:nvPr/>
        </p:nvSpPr>
        <p:spPr>
          <a:xfrm>
            <a:off x="793790" y="5838468"/>
            <a:ext cx="362903" cy="362903"/>
          </a:xfrm>
          <a:prstGeom prst="roundRect">
            <a:avLst>
              <a:gd name="adj" fmla="val 25194296"/>
            </a:avLst>
          </a:prstGeom>
          <a:noFill/>
          <a:ln w="7620">
            <a:solidFill>
              <a:srgbClr val="FFFFFF"/>
            </a:solidFill>
            <a:prstDash val="solid"/>
          </a:ln>
        </p:spPr>
      </p:sp>
      <p:pic>
        <p:nvPicPr>
          <p:cNvPr id="6" name="Image 1" descr="preencoded.png"/>
          <p:cNvPicPr>
            <a:picLocks noChangeAspect="1"/>
          </p:cNvPicPr>
          <p:nvPr/>
        </p:nvPicPr>
        <p:blipFill>
          <a:blip r:embed="rId4"/>
          <a:stretch>
            <a:fillRect/>
          </a:stretch>
        </p:blipFill>
        <p:spPr>
          <a:xfrm>
            <a:off x="801410" y="5846088"/>
            <a:ext cx="347663" cy="347663"/>
          </a:xfrm>
          <a:prstGeom prst="rect">
            <a:avLst/>
          </a:prstGeom>
        </p:spPr>
      </p:pic>
      <p:sp>
        <p:nvSpPr>
          <p:cNvPr id="7" name="Text 3"/>
          <p:cNvSpPr/>
          <p:nvPr/>
        </p:nvSpPr>
        <p:spPr>
          <a:xfrm>
            <a:off x="1270040" y="5821561"/>
            <a:ext cx="3051334" cy="396835"/>
          </a:xfrm>
          <a:prstGeom prst="rect">
            <a:avLst/>
          </a:prstGeom>
          <a:noFill/>
          <a:ln/>
        </p:spPr>
        <p:txBody>
          <a:bodyPr wrap="none" lIns="0" tIns="0" rIns="0" bIns="0" rtlCol="0" anchor="t"/>
          <a:lstStyle/>
          <a:p>
            <a:pPr marL="0" indent="0" algn="l">
              <a:lnSpc>
                <a:spcPts val="3100"/>
              </a:lnSpc>
              <a:buNone/>
            </a:pPr>
            <a:r>
              <a:rPr lang="en-US" sz="2200" b="1" dirty="0">
                <a:solidFill>
                  <a:srgbClr val="3C3939"/>
                </a:solidFill>
                <a:latin typeface="Roboto Bold" pitchFamily="34" charset="0"/>
                <a:ea typeface="Roboto Bold" pitchFamily="34" charset="-122"/>
                <a:cs typeface="Roboto Bold" pitchFamily="34" charset="-120"/>
              </a:rPr>
              <a:t>by Ahmad zaki bin ramli</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B3ECE6-FD5F-056C-AF39-0F3C25A26F9F}"/>
              </a:ext>
            </a:extLst>
          </p:cNvPr>
          <p:cNvGrpSpPr/>
          <p:nvPr/>
        </p:nvGrpSpPr>
        <p:grpSpPr>
          <a:xfrm>
            <a:off x="561212" y="1889091"/>
            <a:ext cx="6529023" cy="3866066"/>
            <a:chOff x="561212" y="1889091"/>
            <a:chExt cx="6529023" cy="3866066"/>
          </a:xfrm>
        </p:grpSpPr>
        <p:pic>
          <p:nvPicPr>
            <p:cNvPr id="8" name="Picture 7">
              <a:extLst>
                <a:ext uri="{FF2B5EF4-FFF2-40B4-BE49-F238E27FC236}">
                  <a16:creationId xmlns:a16="http://schemas.microsoft.com/office/drawing/2014/main" id="{3934DB98-70B9-3530-4794-F6A5CC355BBA}"/>
                </a:ext>
              </a:extLst>
            </p:cNvPr>
            <p:cNvPicPr>
              <a:picLocks noChangeAspect="1"/>
            </p:cNvPicPr>
            <p:nvPr/>
          </p:nvPicPr>
          <p:blipFill>
            <a:blip r:embed="rId2"/>
            <a:stretch>
              <a:fillRect/>
            </a:stretch>
          </p:blipFill>
          <p:spPr>
            <a:xfrm>
              <a:off x="561212" y="1889091"/>
              <a:ext cx="2205718" cy="3866066"/>
            </a:xfrm>
            <a:prstGeom prst="rect">
              <a:avLst/>
            </a:prstGeom>
          </p:spPr>
        </p:pic>
        <p:sp>
          <p:nvSpPr>
            <p:cNvPr id="2" name="Rectangle 1">
              <a:extLst>
                <a:ext uri="{FF2B5EF4-FFF2-40B4-BE49-F238E27FC236}">
                  <a16:creationId xmlns:a16="http://schemas.microsoft.com/office/drawing/2014/main" id="{EF5EECF3-6073-EAF7-FD90-18402B717FC4}"/>
                </a:ext>
              </a:extLst>
            </p:cNvPr>
            <p:cNvSpPr/>
            <p:nvPr/>
          </p:nvSpPr>
          <p:spPr>
            <a:xfrm>
              <a:off x="617000" y="5158076"/>
              <a:ext cx="2032091" cy="202610"/>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MY"/>
            </a:p>
          </p:txBody>
        </p:sp>
        <p:sp>
          <p:nvSpPr>
            <p:cNvPr id="3" name="Text 1">
              <a:extLst>
                <a:ext uri="{FF2B5EF4-FFF2-40B4-BE49-F238E27FC236}">
                  <a16:creationId xmlns:a16="http://schemas.microsoft.com/office/drawing/2014/main" id="{61347041-7103-1644-E1A1-5A00CF16AF7B}"/>
                </a:ext>
              </a:extLst>
            </p:cNvPr>
            <p:cNvSpPr/>
            <p:nvPr/>
          </p:nvSpPr>
          <p:spPr>
            <a:xfrm>
              <a:off x="2883762" y="5028721"/>
              <a:ext cx="4206473" cy="362903"/>
            </a:xfrm>
            <a:prstGeom prst="rect">
              <a:avLst/>
            </a:prstGeom>
            <a:noFill/>
            <a:ln/>
          </p:spPr>
          <p:txBody>
            <a:bodyPr wrap="none" lIns="0" tIns="0" rIns="0" bIns="0" rtlCol="0" anchor="t"/>
            <a:lstStyle/>
            <a:p>
              <a:pPr marL="0" indent="0">
                <a:lnSpc>
                  <a:spcPts val="2850"/>
                </a:lnSpc>
                <a:buNone/>
              </a:pPr>
              <a:r>
                <a:rPr lang="en-US" sz="1750"/>
                <a:t>Total Charge need to change to numerical</a:t>
              </a:r>
              <a:endParaRPr lang="en-US" sz="1750" dirty="0"/>
            </a:p>
          </p:txBody>
        </p:sp>
      </p:grpSp>
      <p:sp>
        <p:nvSpPr>
          <p:cNvPr id="10" name="Text 1">
            <a:extLst>
              <a:ext uri="{FF2B5EF4-FFF2-40B4-BE49-F238E27FC236}">
                <a16:creationId xmlns:a16="http://schemas.microsoft.com/office/drawing/2014/main" id="{C0C34D01-13DA-4174-E723-13A95F30449F}"/>
              </a:ext>
            </a:extLst>
          </p:cNvPr>
          <p:cNvSpPr/>
          <p:nvPr/>
        </p:nvSpPr>
        <p:spPr>
          <a:xfrm>
            <a:off x="357493" y="5852833"/>
            <a:ext cx="7556421" cy="362903"/>
          </a:xfrm>
          <a:prstGeom prst="rect">
            <a:avLst/>
          </a:prstGeom>
          <a:noFill/>
          <a:ln/>
        </p:spPr>
        <p:txBody>
          <a:bodyPr wrap="none" lIns="0" tIns="0" rIns="0" bIns="0" rtlCol="0" anchor="t"/>
          <a:lstStyle/>
          <a:p>
            <a:pPr>
              <a:lnSpc>
                <a:spcPts val="2850"/>
              </a:lnSpc>
            </a:pPr>
            <a:r>
              <a:rPr lang="en-MY" sz="1800" kern="100">
                <a:effectLst/>
                <a:latin typeface="Calibri" panose="020F0502020204030204" pitchFamily="34" charset="0"/>
                <a:ea typeface="Calibri" panose="020F0502020204030204" pitchFamily="34" charset="0"/>
                <a:cs typeface="Times New Roman" panose="02020603050405020304" pitchFamily="18" charset="0"/>
              </a:rPr>
              <a:t>Apa yang berlaku di sini ialah kolum TotalCharges mungkin </a:t>
            </a:r>
            <a:r>
              <a:rPr lang="en-MY" sz="1800" b="1" kern="100">
                <a:effectLst/>
                <a:latin typeface="Calibri" panose="020F0502020204030204" pitchFamily="34" charset="0"/>
                <a:ea typeface="Calibri" panose="020F0502020204030204" pitchFamily="34" charset="0"/>
                <a:cs typeface="Times New Roman" panose="02020603050405020304" pitchFamily="18" charset="0"/>
              </a:rPr>
              <a:t>kelihatan</a:t>
            </a:r>
            <a:r>
              <a:rPr lang="en-MY" sz="1800" kern="100">
                <a:effectLst/>
                <a:latin typeface="Calibri" panose="020F0502020204030204" pitchFamily="34" charset="0"/>
                <a:ea typeface="Calibri" panose="020F0502020204030204" pitchFamily="34" charset="0"/>
                <a:cs typeface="Times New Roman" panose="02020603050405020304" pitchFamily="18" charset="0"/>
              </a:rPr>
              <a:t> tidak mempunyai missing value secara langsung (isna().sum() </a:t>
            </a:r>
          </a:p>
          <a:p>
            <a:pPr>
              <a:lnSpc>
                <a:spcPts val="2850"/>
              </a:lnSpc>
            </a:pPr>
            <a:r>
              <a:rPr lang="en-MY" sz="1800" kern="100">
                <a:effectLst/>
                <a:latin typeface="Calibri" panose="020F0502020204030204" pitchFamily="34" charset="0"/>
                <a:ea typeface="Calibri" panose="020F0502020204030204" pitchFamily="34" charset="0"/>
                <a:cs typeface="Times New Roman" panose="02020603050405020304" pitchFamily="18" charset="0"/>
              </a:rPr>
              <a:t>menunjukkan 0), tetapi sebenarnya terdapat </a:t>
            </a:r>
            <a:r>
              <a:rPr lang="en-MY" sz="1800" b="1" kern="100">
                <a:effectLst/>
                <a:latin typeface="Calibri" panose="020F0502020204030204" pitchFamily="34" charset="0"/>
                <a:ea typeface="Calibri" panose="020F0502020204030204" pitchFamily="34" charset="0"/>
                <a:cs typeface="Times New Roman" panose="02020603050405020304" pitchFamily="18" charset="0"/>
              </a:rPr>
              <a:t>nilai kosong yang diwakili oleh ruang kosong (" ")</a:t>
            </a:r>
            <a:r>
              <a:rPr lang="en-MY" sz="1800" kern="100">
                <a:effectLst/>
                <a:latin typeface="Calibri" panose="020F0502020204030204" pitchFamily="34" charset="0"/>
                <a:ea typeface="Calibri" panose="020F0502020204030204" pitchFamily="34" charset="0"/>
                <a:cs typeface="Times New Roman" panose="02020603050405020304" pitchFamily="18" charset="0"/>
              </a:rPr>
              <a:t>. Nilai ini tidak dianggap sebagai NaN </a:t>
            </a:r>
          </a:p>
          <a:p>
            <a:pPr>
              <a:lnSpc>
                <a:spcPts val="2850"/>
              </a:lnSpc>
            </a:pPr>
            <a:r>
              <a:rPr lang="en-MY" sz="1800" kern="100">
                <a:effectLst/>
                <a:latin typeface="Calibri" panose="020F0502020204030204" pitchFamily="34" charset="0"/>
                <a:ea typeface="Calibri" panose="020F0502020204030204" pitchFamily="34" charset="0"/>
                <a:cs typeface="Times New Roman" panose="02020603050405020304" pitchFamily="18" charset="0"/>
              </a:rPr>
              <a:t>oleh Pandas, kerana Pandas melihat ruang kosong sebagai string.</a:t>
            </a:r>
            <a:r>
              <a:rPr lang="en-MY" sz="1800" b="1" kern="100">
                <a:effectLst/>
                <a:latin typeface="Calibri" panose="020F0502020204030204" pitchFamily="34" charset="0"/>
                <a:ea typeface="Calibri" panose="020F0502020204030204" pitchFamily="34" charset="0"/>
                <a:cs typeface="Times New Roman" panose="02020603050405020304" pitchFamily="18" charset="0"/>
              </a:rPr>
              <a:t>Kenapa Isu Ini Berlaku?</a:t>
            </a:r>
            <a:r>
              <a:rPr lang="en-MY" sz="1800" kern="100">
                <a:effectLst/>
                <a:latin typeface="Calibri" panose="020F0502020204030204" pitchFamily="34" charset="0"/>
                <a:ea typeface="Calibri" panose="020F0502020204030204" pitchFamily="34" charset="0"/>
                <a:cs typeface="Times New Roman" panose="02020603050405020304" pitchFamily="18" charset="0"/>
              </a:rPr>
              <a:t>Kolum TotalCharges mengandungi </a:t>
            </a:r>
            <a:r>
              <a:rPr lang="en-MY" sz="1800" b="1" kern="100">
                <a:effectLst/>
                <a:latin typeface="Calibri" panose="020F0502020204030204" pitchFamily="34" charset="0"/>
                <a:ea typeface="Calibri" panose="020F0502020204030204" pitchFamily="34" charset="0"/>
                <a:cs typeface="Times New Roman" panose="02020603050405020304" pitchFamily="18" charset="0"/>
              </a:rPr>
              <a:t>ruang kosong</a:t>
            </a:r>
          </a:p>
          <a:p>
            <a:pPr>
              <a:lnSpc>
                <a:spcPts val="2850"/>
              </a:lnSpc>
            </a:pPr>
            <a:r>
              <a:rPr lang="en-MY" sz="1800" kern="100">
                <a:effectLst/>
                <a:latin typeface="Calibri" panose="020F0502020204030204" pitchFamily="34" charset="0"/>
                <a:ea typeface="Calibri" panose="020F0502020204030204" pitchFamily="34" charset="0"/>
                <a:cs typeface="Times New Roman" panose="02020603050405020304" pitchFamily="18" charset="0"/>
              </a:rPr>
              <a:t> atau </a:t>
            </a:r>
            <a:r>
              <a:rPr lang="en-MY" sz="1800" b="1" kern="100">
                <a:effectLst/>
                <a:latin typeface="Calibri" panose="020F0502020204030204" pitchFamily="34" charset="0"/>
                <a:ea typeface="Calibri" panose="020F0502020204030204" pitchFamily="34" charset="0"/>
                <a:cs typeface="Times New Roman" panose="02020603050405020304" pitchFamily="18" charset="0"/>
              </a:rPr>
              <a:t>string kosong ("")</a:t>
            </a:r>
            <a:r>
              <a:rPr lang="en-MY" sz="1800" kern="100">
                <a:effectLst/>
                <a:latin typeface="Calibri" panose="020F0502020204030204" pitchFamily="34" charset="0"/>
                <a:ea typeface="Calibri" panose="020F0502020204030204" pitchFamily="34" charset="0"/>
                <a:cs typeface="Times New Roman" panose="02020603050405020304" pitchFamily="18" charset="0"/>
              </a:rPr>
              <a:t> dan bukan NaN. Apabila anda menggunakan pd.to_numeric() dengan errors="coerce",</a:t>
            </a:r>
          </a:p>
          <a:p>
            <a:pPr>
              <a:lnSpc>
                <a:spcPts val="2850"/>
              </a:lnSpc>
            </a:pPr>
            <a:r>
              <a:rPr lang="en-MY" sz="1800" kern="100">
                <a:effectLst/>
                <a:latin typeface="Calibri" panose="020F0502020204030204" pitchFamily="34" charset="0"/>
                <a:ea typeface="Calibri" panose="020F0502020204030204" pitchFamily="34" charset="0"/>
                <a:cs typeface="Times New Roman" panose="02020603050405020304" pitchFamily="18" charset="0"/>
              </a:rPr>
              <a:t> nilai-nilai tersebut ditukar menjadi NaN, menyebabkan baris tersebut muncul sebagai </a:t>
            </a:r>
            <a:r>
              <a:rPr lang="en-MY" sz="1800" b="1" kern="100">
                <a:effectLst/>
                <a:latin typeface="Calibri" panose="020F0502020204030204" pitchFamily="34" charset="0"/>
                <a:ea typeface="Calibri" panose="020F0502020204030204" pitchFamily="34" charset="0"/>
                <a:cs typeface="Times New Roman" panose="02020603050405020304" pitchFamily="18" charset="0"/>
              </a:rPr>
              <a:t>nilai bukan numerik</a:t>
            </a:r>
            <a:r>
              <a:rPr lang="en-MY" sz="1800" kern="10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ts val="2850"/>
              </a:lnSpc>
              <a:buNone/>
            </a:pPr>
            <a:endParaRPr lang="en-US" sz="1750" dirty="0"/>
          </a:p>
        </p:txBody>
      </p:sp>
      <p:pic>
        <p:nvPicPr>
          <p:cNvPr id="15" name="Picture 14">
            <a:extLst>
              <a:ext uri="{FF2B5EF4-FFF2-40B4-BE49-F238E27FC236}">
                <a16:creationId xmlns:a16="http://schemas.microsoft.com/office/drawing/2014/main" id="{45CF2967-0570-913F-9D72-1EEAF7D200DE}"/>
              </a:ext>
            </a:extLst>
          </p:cNvPr>
          <p:cNvPicPr>
            <a:picLocks noChangeAspect="1"/>
          </p:cNvPicPr>
          <p:nvPr/>
        </p:nvPicPr>
        <p:blipFill>
          <a:blip r:embed="rId3"/>
          <a:stretch>
            <a:fillRect/>
          </a:stretch>
        </p:blipFill>
        <p:spPr>
          <a:xfrm>
            <a:off x="7540167" y="1427756"/>
            <a:ext cx="1809148" cy="3932930"/>
          </a:xfrm>
          <a:prstGeom prst="rect">
            <a:avLst/>
          </a:prstGeom>
        </p:spPr>
      </p:pic>
      <p:sp>
        <p:nvSpPr>
          <p:cNvPr id="17" name="Text 0">
            <a:extLst>
              <a:ext uri="{FF2B5EF4-FFF2-40B4-BE49-F238E27FC236}">
                <a16:creationId xmlns:a16="http://schemas.microsoft.com/office/drawing/2014/main" id="{686F6752-DF4E-8406-F9F6-5AB1C782E045}"/>
              </a:ext>
            </a:extLst>
          </p:cNvPr>
          <p:cNvSpPr/>
          <p:nvPr/>
        </p:nvSpPr>
        <p:spPr>
          <a:xfrm>
            <a:off x="561212" y="87514"/>
            <a:ext cx="5670590" cy="708779"/>
          </a:xfrm>
          <a:prstGeom prst="rect">
            <a:avLst/>
          </a:prstGeom>
          <a:noFill/>
          <a:ln/>
        </p:spPr>
        <p:txBody>
          <a:bodyPr wrap="none" lIns="0" tIns="0" rIns="0" bIns="0" rtlCol="0" anchor="t"/>
          <a:lstStyle/>
          <a:p>
            <a:pPr marL="0" indent="0">
              <a:lnSpc>
                <a:spcPts val="5550"/>
              </a:lnSpc>
              <a:buNone/>
            </a:pPr>
            <a:r>
              <a:rPr lang="en-US" sz="4000" b="1">
                <a:solidFill>
                  <a:srgbClr val="1B1B27"/>
                </a:solidFill>
                <a:latin typeface="Raleway" pitchFamily="34" charset="0"/>
              </a:rPr>
              <a:t>Inspection Dataypes &amp; Missing value</a:t>
            </a:r>
            <a:endParaRPr lang="en-US" sz="4000" b="1" dirty="0"/>
          </a:p>
        </p:txBody>
      </p:sp>
    </p:spTree>
    <p:extLst>
      <p:ext uri="{BB962C8B-B14F-4D97-AF65-F5344CB8AC3E}">
        <p14:creationId xmlns:p14="http://schemas.microsoft.com/office/powerpoint/2010/main" val="2712051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664E3B-49D5-A62C-2719-4AD879C1C571}"/>
              </a:ext>
            </a:extLst>
          </p:cNvPr>
          <p:cNvPicPr>
            <a:picLocks noChangeAspect="1"/>
          </p:cNvPicPr>
          <p:nvPr/>
        </p:nvPicPr>
        <p:blipFill>
          <a:blip r:embed="rId2"/>
          <a:stretch>
            <a:fillRect/>
          </a:stretch>
        </p:blipFill>
        <p:spPr>
          <a:xfrm>
            <a:off x="380457" y="487222"/>
            <a:ext cx="8753475" cy="2000250"/>
          </a:xfrm>
          <a:prstGeom prst="rect">
            <a:avLst/>
          </a:prstGeom>
        </p:spPr>
      </p:pic>
      <p:pic>
        <p:nvPicPr>
          <p:cNvPr id="5" name="Picture 4">
            <a:extLst>
              <a:ext uri="{FF2B5EF4-FFF2-40B4-BE49-F238E27FC236}">
                <a16:creationId xmlns:a16="http://schemas.microsoft.com/office/drawing/2014/main" id="{30C71237-0E1F-C64A-D4E5-ADAE8311D90A}"/>
              </a:ext>
            </a:extLst>
          </p:cNvPr>
          <p:cNvPicPr>
            <a:picLocks noChangeAspect="1"/>
          </p:cNvPicPr>
          <p:nvPr/>
        </p:nvPicPr>
        <p:blipFill>
          <a:blip r:embed="rId3"/>
          <a:stretch>
            <a:fillRect/>
          </a:stretch>
        </p:blipFill>
        <p:spPr>
          <a:xfrm>
            <a:off x="461419" y="2776960"/>
            <a:ext cx="4295775" cy="3810000"/>
          </a:xfrm>
          <a:prstGeom prst="rect">
            <a:avLst/>
          </a:prstGeom>
        </p:spPr>
      </p:pic>
      <p:pic>
        <p:nvPicPr>
          <p:cNvPr id="8" name="Picture 7">
            <a:extLst>
              <a:ext uri="{FF2B5EF4-FFF2-40B4-BE49-F238E27FC236}">
                <a16:creationId xmlns:a16="http://schemas.microsoft.com/office/drawing/2014/main" id="{A075A2F6-FD77-89B3-30E2-609AC1523FF9}"/>
              </a:ext>
            </a:extLst>
          </p:cNvPr>
          <p:cNvPicPr>
            <a:picLocks noChangeAspect="1"/>
          </p:cNvPicPr>
          <p:nvPr/>
        </p:nvPicPr>
        <p:blipFill>
          <a:blip r:embed="rId4"/>
          <a:stretch>
            <a:fillRect/>
          </a:stretch>
        </p:blipFill>
        <p:spPr>
          <a:xfrm>
            <a:off x="5150733" y="4038600"/>
            <a:ext cx="3324225" cy="819150"/>
          </a:xfrm>
          <a:prstGeom prst="rect">
            <a:avLst/>
          </a:prstGeom>
        </p:spPr>
      </p:pic>
      <p:pic>
        <p:nvPicPr>
          <p:cNvPr id="10" name="Picture 9">
            <a:extLst>
              <a:ext uri="{FF2B5EF4-FFF2-40B4-BE49-F238E27FC236}">
                <a16:creationId xmlns:a16="http://schemas.microsoft.com/office/drawing/2014/main" id="{11598D81-B88B-5D27-5C74-B99285F8FB55}"/>
              </a:ext>
            </a:extLst>
          </p:cNvPr>
          <p:cNvPicPr>
            <a:picLocks noChangeAspect="1"/>
          </p:cNvPicPr>
          <p:nvPr/>
        </p:nvPicPr>
        <p:blipFill>
          <a:blip r:embed="rId5"/>
          <a:stretch>
            <a:fillRect/>
          </a:stretch>
        </p:blipFill>
        <p:spPr>
          <a:xfrm>
            <a:off x="8948203" y="2521653"/>
            <a:ext cx="1850009" cy="4065307"/>
          </a:xfrm>
          <a:prstGeom prst="rect">
            <a:avLst/>
          </a:prstGeom>
        </p:spPr>
      </p:pic>
    </p:spTree>
    <p:extLst>
      <p:ext uri="{BB962C8B-B14F-4D97-AF65-F5344CB8AC3E}">
        <p14:creationId xmlns:p14="http://schemas.microsoft.com/office/powerpoint/2010/main" val="3955119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0">
            <a:extLst>
              <a:ext uri="{FF2B5EF4-FFF2-40B4-BE49-F238E27FC236}">
                <a16:creationId xmlns:a16="http://schemas.microsoft.com/office/drawing/2014/main" id="{B4E847E6-8C77-6DC9-8A90-6A2537CAD9E1}"/>
              </a:ext>
            </a:extLst>
          </p:cNvPr>
          <p:cNvSpPr/>
          <p:nvPr/>
        </p:nvSpPr>
        <p:spPr>
          <a:xfrm>
            <a:off x="705683" y="554593"/>
            <a:ext cx="6256615" cy="630079"/>
          </a:xfrm>
          <a:prstGeom prst="rect">
            <a:avLst/>
          </a:prstGeom>
          <a:noFill/>
          <a:ln/>
        </p:spPr>
        <p:txBody>
          <a:bodyPr wrap="none" lIns="0" tIns="0" rIns="0" bIns="0" rtlCol="0" anchor="t"/>
          <a:lstStyle/>
          <a:p>
            <a:pPr marL="0" indent="0">
              <a:lnSpc>
                <a:spcPts val="4950"/>
              </a:lnSpc>
              <a:buNone/>
            </a:pPr>
            <a:r>
              <a:rPr lang="en-US" sz="3950">
                <a:solidFill>
                  <a:srgbClr val="1B1B27"/>
                </a:solidFill>
                <a:latin typeface="Raleway" pitchFamily="34" charset="0"/>
                <a:ea typeface="Raleway" pitchFamily="34" charset="-122"/>
                <a:cs typeface="Raleway" pitchFamily="34" charset="-120"/>
              </a:rPr>
              <a:t>EDA</a:t>
            </a:r>
            <a:endParaRPr lang="en-US" sz="3950" dirty="0"/>
          </a:p>
        </p:txBody>
      </p:sp>
      <p:sp>
        <p:nvSpPr>
          <p:cNvPr id="3" name="Rectangle 2">
            <a:extLst>
              <a:ext uri="{FF2B5EF4-FFF2-40B4-BE49-F238E27FC236}">
                <a16:creationId xmlns:a16="http://schemas.microsoft.com/office/drawing/2014/main" id="{F4313CDB-1E03-222B-188E-1C52B0253D17}"/>
              </a:ext>
            </a:extLst>
          </p:cNvPr>
          <p:cNvSpPr>
            <a:spLocks noChangeArrowheads="1"/>
          </p:cNvSpPr>
          <p:nvPr/>
        </p:nvSpPr>
        <p:spPr bwMode="auto">
          <a:xfrm>
            <a:off x="478971" y="1497372"/>
            <a:ext cx="4587794"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var(--jp-code-font-family)"/>
              </a:rPr>
              <a:t>Index(['customerID', 'gender', 'SeniorCitizen', 'Partner', 'Dependents', 'tenure', 'PhoneService',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var(--jp-code-font-family)"/>
              </a:rPr>
              <a:t>MultipleLines', 'InternetService', 'OnlineSecurity', 'OnlineBackup', 'DeviceProtection’,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var(--jp-code-font-family)"/>
              </a:rPr>
              <a:t>'TechSupport', 'StreamingTV', 'StreamingMovies', 'Contract', 'PaperlessBilling', 'PaymentMethod’,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var(--jp-code-font-family)"/>
              </a:rPr>
              <a:t>'MonthlyCharges', 'TotalCharges', 'Churn'], dtype='object')</a:t>
            </a:r>
            <a:r>
              <a:rPr kumimoji="0" lang="en-US" altLang="en-US" sz="9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5661D10C-D24B-4AA5-62E0-143894B59819}"/>
              </a:ext>
            </a:extLst>
          </p:cNvPr>
          <p:cNvPicPr>
            <a:picLocks noChangeAspect="1"/>
          </p:cNvPicPr>
          <p:nvPr/>
        </p:nvPicPr>
        <p:blipFill>
          <a:blip r:embed="rId2"/>
          <a:stretch>
            <a:fillRect/>
          </a:stretch>
        </p:blipFill>
        <p:spPr>
          <a:xfrm>
            <a:off x="608239" y="2639105"/>
            <a:ext cx="4095750" cy="2428875"/>
          </a:xfrm>
          <a:prstGeom prst="rect">
            <a:avLst/>
          </a:prstGeom>
        </p:spPr>
      </p:pic>
    </p:spTree>
    <p:extLst>
      <p:ext uri="{BB962C8B-B14F-4D97-AF65-F5344CB8AC3E}">
        <p14:creationId xmlns:p14="http://schemas.microsoft.com/office/powerpoint/2010/main" val="232622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0">
            <a:extLst>
              <a:ext uri="{FF2B5EF4-FFF2-40B4-BE49-F238E27FC236}">
                <a16:creationId xmlns:a16="http://schemas.microsoft.com/office/drawing/2014/main" id="{B7FE1362-5498-4E5B-6325-AA25FC2EADBD}"/>
              </a:ext>
            </a:extLst>
          </p:cNvPr>
          <p:cNvSpPr/>
          <p:nvPr/>
        </p:nvSpPr>
        <p:spPr>
          <a:xfrm>
            <a:off x="532062" y="305480"/>
            <a:ext cx="9213822" cy="630079"/>
          </a:xfrm>
          <a:prstGeom prst="rect">
            <a:avLst/>
          </a:prstGeom>
          <a:noFill/>
          <a:ln/>
        </p:spPr>
        <p:txBody>
          <a:bodyPr wrap="none" lIns="0" tIns="0" rIns="0" bIns="0" rtlCol="0" anchor="t"/>
          <a:lstStyle/>
          <a:p>
            <a:pPr marL="0" indent="0">
              <a:lnSpc>
                <a:spcPts val="4950"/>
              </a:lnSpc>
              <a:buNone/>
            </a:pPr>
            <a:r>
              <a:rPr lang="en-US" sz="3950" b="1">
                <a:solidFill>
                  <a:srgbClr val="1B1B27"/>
                </a:solidFill>
                <a:latin typeface="Raleway" pitchFamily="34" charset="0"/>
              </a:rPr>
              <a:t>ANAMOLIES DETECTION (NUMERICAL)</a:t>
            </a:r>
            <a:endParaRPr lang="en-US" sz="3950" b="1" dirty="0"/>
          </a:p>
        </p:txBody>
      </p:sp>
      <p:grpSp>
        <p:nvGrpSpPr>
          <p:cNvPr id="2" name="Group 1">
            <a:extLst>
              <a:ext uri="{FF2B5EF4-FFF2-40B4-BE49-F238E27FC236}">
                <a16:creationId xmlns:a16="http://schemas.microsoft.com/office/drawing/2014/main" id="{8E5709A4-189E-A3FC-8A2D-7EA3A1E754A9}"/>
              </a:ext>
            </a:extLst>
          </p:cNvPr>
          <p:cNvGrpSpPr/>
          <p:nvPr/>
        </p:nvGrpSpPr>
        <p:grpSpPr>
          <a:xfrm>
            <a:off x="353871" y="1653070"/>
            <a:ext cx="11926616" cy="6271050"/>
            <a:chOff x="353871" y="1653070"/>
            <a:chExt cx="11926616" cy="6271050"/>
          </a:xfrm>
        </p:grpSpPr>
        <p:pic>
          <p:nvPicPr>
            <p:cNvPr id="7" name="Picture 6">
              <a:extLst>
                <a:ext uri="{FF2B5EF4-FFF2-40B4-BE49-F238E27FC236}">
                  <a16:creationId xmlns:a16="http://schemas.microsoft.com/office/drawing/2014/main" id="{2483DF4F-BE3A-58BB-C9B3-B1F90686252D}"/>
                </a:ext>
              </a:extLst>
            </p:cNvPr>
            <p:cNvPicPr>
              <a:picLocks noChangeAspect="1"/>
            </p:cNvPicPr>
            <p:nvPr/>
          </p:nvPicPr>
          <p:blipFill>
            <a:blip r:embed="rId2"/>
            <a:stretch>
              <a:fillRect/>
            </a:stretch>
          </p:blipFill>
          <p:spPr>
            <a:xfrm>
              <a:off x="798904" y="2520555"/>
              <a:ext cx="4290169" cy="2810003"/>
            </a:xfrm>
            <a:prstGeom prst="rect">
              <a:avLst/>
            </a:prstGeom>
          </p:spPr>
        </p:pic>
        <p:pic>
          <p:nvPicPr>
            <p:cNvPr id="9" name="Picture 8">
              <a:extLst>
                <a:ext uri="{FF2B5EF4-FFF2-40B4-BE49-F238E27FC236}">
                  <a16:creationId xmlns:a16="http://schemas.microsoft.com/office/drawing/2014/main" id="{476F5693-AD80-4DCE-C08F-7B0D4F630C14}"/>
                </a:ext>
              </a:extLst>
            </p:cNvPr>
            <p:cNvPicPr>
              <a:picLocks noChangeAspect="1"/>
            </p:cNvPicPr>
            <p:nvPr/>
          </p:nvPicPr>
          <p:blipFill>
            <a:blip r:embed="rId3"/>
            <a:stretch>
              <a:fillRect/>
            </a:stretch>
          </p:blipFill>
          <p:spPr>
            <a:xfrm>
              <a:off x="353871" y="5659280"/>
              <a:ext cx="9956543" cy="2264840"/>
            </a:xfrm>
            <a:prstGeom prst="rect">
              <a:avLst/>
            </a:prstGeom>
          </p:spPr>
        </p:pic>
        <p:pic>
          <p:nvPicPr>
            <p:cNvPr id="11" name="Picture 10">
              <a:extLst>
                <a:ext uri="{FF2B5EF4-FFF2-40B4-BE49-F238E27FC236}">
                  <a16:creationId xmlns:a16="http://schemas.microsoft.com/office/drawing/2014/main" id="{8A5BD366-4547-DC92-7551-5DA0530E2187}"/>
                </a:ext>
              </a:extLst>
            </p:cNvPr>
            <p:cNvPicPr>
              <a:picLocks noChangeAspect="1"/>
            </p:cNvPicPr>
            <p:nvPr/>
          </p:nvPicPr>
          <p:blipFill>
            <a:blip r:embed="rId4"/>
            <a:stretch>
              <a:fillRect/>
            </a:stretch>
          </p:blipFill>
          <p:spPr>
            <a:xfrm>
              <a:off x="7121588" y="3313091"/>
              <a:ext cx="3188826" cy="2181828"/>
            </a:xfrm>
            <a:prstGeom prst="rect">
              <a:avLst/>
            </a:prstGeom>
          </p:spPr>
        </p:pic>
        <p:sp>
          <p:nvSpPr>
            <p:cNvPr id="15" name="Text 0">
              <a:extLst>
                <a:ext uri="{FF2B5EF4-FFF2-40B4-BE49-F238E27FC236}">
                  <a16:creationId xmlns:a16="http://schemas.microsoft.com/office/drawing/2014/main" id="{49BA60E8-C7AE-B02F-70B1-6CF9A7F87612}"/>
                </a:ext>
              </a:extLst>
            </p:cNvPr>
            <p:cNvSpPr/>
            <p:nvPr/>
          </p:nvSpPr>
          <p:spPr>
            <a:xfrm>
              <a:off x="6609897" y="2407710"/>
              <a:ext cx="5670590" cy="708779"/>
            </a:xfrm>
            <a:prstGeom prst="rect">
              <a:avLst/>
            </a:prstGeom>
            <a:noFill/>
            <a:ln/>
          </p:spPr>
          <p:txBody>
            <a:bodyPr wrap="none" lIns="0" tIns="0" rIns="0" bIns="0" rtlCol="0" anchor="t"/>
            <a:lstStyle/>
            <a:p>
              <a:pPr marL="457200" indent="-457200">
                <a:lnSpc>
                  <a:spcPts val="5550"/>
                </a:lnSpc>
                <a:buFont typeface="Arial" panose="020B0604020202020204" pitchFamily="34" charset="0"/>
                <a:buChar char="•"/>
              </a:pPr>
              <a:r>
                <a:rPr lang="en-US" sz="3200" b="1">
                  <a:solidFill>
                    <a:srgbClr val="1B1B27"/>
                  </a:solidFill>
                  <a:latin typeface="Bahnschrift SemiBold Condensed" panose="020B0502040204020203" pitchFamily="34" charset="0"/>
                  <a:ea typeface="NSimSun" panose="02010609030101010101" pitchFamily="49" charset="-122"/>
                </a:rPr>
                <a:t>Distributon + Swekness </a:t>
              </a:r>
              <a:endParaRPr lang="en-US" sz="3200" b="1" dirty="0">
                <a:latin typeface="Bahnschrift SemiBold Condensed" panose="020B0502040204020203" pitchFamily="34" charset="0"/>
                <a:ea typeface="NSimSun" panose="02010609030101010101" pitchFamily="49" charset="-122"/>
              </a:endParaRPr>
            </a:p>
          </p:txBody>
        </p:sp>
        <p:sp>
          <p:nvSpPr>
            <p:cNvPr id="18" name="Text 0">
              <a:extLst>
                <a:ext uri="{FF2B5EF4-FFF2-40B4-BE49-F238E27FC236}">
                  <a16:creationId xmlns:a16="http://schemas.microsoft.com/office/drawing/2014/main" id="{E4D81776-7D5D-CE73-05BE-4755ECB652AA}"/>
                </a:ext>
              </a:extLst>
            </p:cNvPr>
            <p:cNvSpPr/>
            <p:nvPr/>
          </p:nvSpPr>
          <p:spPr>
            <a:xfrm>
              <a:off x="617980" y="1653070"/>
              <a:ext cx="5670590" cy="708779"/>
            </a:xfrm>
            <a:prstGeom prst="rect">
              <a:avLst/>
            </a:prstGeom>
            <a:noFill/>
            <a:ln/>
          </p:spPr>
          <p:txBody>
            <a:bodyPr wrap="none" lIns="0" tIns="0" rIns="0" bIns="0" rtlCol="0" anchor="t"/>
            <a:lstStyle/>
            <a:p>
              <a:pPr marL="457200" indent="-457200">
                <a:lnSpc>
                  <a:spcPts val="5550"/>
                </a:lnSpc>
                <a:buFont typeface="Arial" panose="020B0604020202020204" pitchFamily="34" charset="0"/>
                <a:buChar char="•"/>
              </a:pPr>
              <a:r>
                <a:rPr lang="en-US" sz="3200" b="1">
                  <a:solidFill>
                    <a:srgbClr val="1B1B27"/>
                  </a:solidFill>
                  <a:latin typeface="Bahnschrift SemiBold Condensed" panose="020B0502040204020203" pitchFamily="34" charset="0"/>
                  <a:ea typeface="NSimSun" panose="02010609030101010101" pitchFamily="49" charset="-122"/>
                </a:rPr>
                <a:t>Basic Statistic</a:t>
              </a:r>
              <a:endParaRPr lang="en-US" sz="3200" b="1" dirty="0">
                <a:latin typeface="Bahnschrift SemiBold Condensed" panose="020B0502040204020203" pitchFamily="34" charset="0"/>
                <a:ea typeface="NSimSun" panose="02010609030101010101" pitchFamily="49" charset="-122"/>
              </a:endParaRPr>
            </a:p>
          </p:txBody>
        </p:sp>
      </p:grpSp>
    </p:spTree>
    <p:extLst>
      <p:ext uri="{BB962C8B-B14F-4D97-AF65-F5344CB8AC3E}">
        <p14:creationId xmlns:p14="http://schemas.microsoft.com/office/powerpoint/2010/main" val="294272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887570-6528-E97D-B7EE-F8AB9D7AC9A2}"/>
              </a:ext>
            </a:extLst>
          </p:cNvPr>
          <p:cNvPicPr>
            <a:picLocks noChangeAspect="1"/>
          </p:cNvPicPr>
          <p:nvPr/>
        </p:nvPicPr>
        <p:blipFill>
          <a:blip r:embed="rId2"/>
          <a:stretch>
            <a:fillRect/>
          </a:stretch>
        </p:blipFill>
        <p:spPr>
          <a:xfrm>
            <a:off x="681925" y="1814452"/>
            <a:ext cx="5410200" cy="6305550"/>
          </a:xfrm>
          <a:prstGeom prst="rect">
            <a:avLst/>
          </a:prstGeom>
        </p:spPr>
      </p:pic>
      <p:pic>
        <p:nvPicPr>
          <p:cNvPr id="5" name="Picture 4">
            <a:extLst>
              <a:ext uri="{FF2B5EF4-FFF2-40B4-BE49-F238E27FC236}">
                <a16:creationId xmlns:a16="http://schemas.microsoft.com/office/drawing/2014/main" id="{BEF942C7-6FF7-54E0-2DD6-EAEBAE0193F8}"/>
              </a:ext>
            </a:extLst>
          </p:cNvPr>
          <p:cNvPicPr>
            <a:picLocks noChangeAspect="1"/>
          </p:cNvPicPr>
          <p:nvPr/>
        </p:nvPicPr>
        <p:blipFill>
          <a:blip r:embed="rId3"/>
          <a:stretch>
            <a:fillRect/>
          </a:stretch>
        </p:blipFill>
        <p:spPr>
          <a:xfrm>
            <a:off x="7065862" y="1833502"/>
            <a:ext cx="5105400" cy="6267450"/>
          </a:xfrm>
          <a:prstGeom prst="rect">
            <a:avLst/>
          </a:prstGeom>
        </p:spPr>
      </p:pic>
      <p:sp>
        <p:nvSpPr>
          <p:cNvPr id="7" name="TextBox 6">
            <a:extLst>
              <a:ext uri="{FF2B5EF4-FFF2-40B4-BE49-F238E27FC236}">
                <a16:creationId xmlns:a16="http://schemas.microsoft.com/office/drawing/2014/main" id="{95EBC5A7-A191-1A76-CFC4-40442F0F2454}"/>
              </a:ext>
            </a:extLst>
          </p:cNvPr>
          <p:cNvSpPr txBox="1"/>
          <p:nvPr/>
        </p:nvSpPr>
        <p:spPr>
          <a:xfrm>
            <a:off x="4447089" y="1177912"/>
            <a:ext cx="5553438" cy="732445"/>
          </a:xfrm>
          <a:prstGeom prst="rect">
            <a:avLst/>
          </a:prstGeom>
          <a:noFill/>
        </p:spPr>
        <p:txBody>
          <a:bodyPr wrap="square">
            <a:spAutoFit/>
          </a:bodyPr>
          <a:lstStyle/>
          <a:p>
            <a:pPr marL="457200" indent="-457200">
              <a:lnSpc>
                <a:spcPts val="5550"/>
              </a:lnSpc>
              <a:buFont typeface="Arial" panose="020B0604020202020204" pitchFamily="34" charset="0"/>
              <a:buChar char="•"/>
            </a:pPr>
            <a:r>
              <a:rPr lang="en-US" sz="3200" b="1">
                <a:solidFill>
                  <a:srgbClr val="1B1B27"/>
                </a:solidFill>
                <a:latin typeface="Bahnschrift SemiBold Condensed" panose="020B0502040204020203" pitchFamily="34" charset="0"/>
                <a:ea typeface="NSimSun" panose="02010609030101010101" pitchFamily="49" charset="-122"/>
              </a:rPr>
              <a:t>Boxplot (Detect Outliers)</a:t>
            </a:r>
            <a:endParaRPr lang="en-US" sz="3200" b="1" dirty="0">
              <a:latin typeface="Bahnschrift SemiBold Condensed" panose="020B0502040204020203" pitchFamily="34" charset="0"/>
              <a:ea typeface="NSimSun" panose="02010609030101010101" pitchFamily="49" charset="-122"/>
            </a:endParaRPr>
          </a:p>
        </p:txBody>
      </p:sp>
      <p:sp>
        <p:nvSpPr>
          <p:cNvPr id="11" name="Text 0">
            <a:extLst>
              <a:ext uri="{FF2B5EF4-FFF2-40B4-BE49-F238E27FC236}">
                <a16:creationId xmlns:a16="http://schemas.microsoft.com/office/drawing/2014/main" id="{4A6DD00F-8B39-6A0C-9B01-3E5CE69433B1}"/>
              </a:ext>
            </a:extLst>
          </p:cNvPr>
          <p:cNvSpPr/>
          <p:nvPr/>
        </p:nvSpPr>
        <p:spPr>
          <a:xfrm>
            <a:off x="532062" y="305480"/>
            <a:ext cx="9213822" cy="630079"/>
          </a:xfrm>
          <a:prstGeom prst="rect">
            <a:avLst/>
          </a:prstGeom>
          <a:noFill/>
          <a:ln/>
        </p:spPr>
        <p:txBody>
          <a:bodyPr wrap="none" lIns="0" tIns="0" rIns="0" bIns="0" rtlCol="0" anchor="t"/>
          <a:lstStyle/>
          <a:p>
            <a:pPr marL="0" indent="0">
              <a:lnSpc>
                <a:spcPts val="4950"/>
              </a:lnSpc>
              <a:buNone/>
            </a:pPr>
            <a:r>
              <a:rPr lang="en-US" sz="3950" b="1">
                <a:solidFill>
                  <a:srgbClr val="1B1B27"/>
                </a:solidFill>
                <a:latin typeface="Raleway" pitchFamily="34" charset="0"/>
              </a:rPr>
              <a:t>ANAMOLIES DETECTION (NUMERICAL)</a:t>
            </a:r>
            <a:endParaRPr lang="en-US" sz="3950" b="1" dirty="0"/>
          </a:p>
        </p:txBody>
      </p:sp>
    </p:spTree>
    <p:extLst>
      <p:ext uri="{BB962C8B-B14F-4D97-AF65-F5344CB8AC3E}">
        <p14:creationId xmlns:p14="http://schemas.microsoft.com/office/powerpoint/2010/main" val="687695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6DA7B1-AC45-CBEC-7786-CE2B4BA0C7B0}"/>
              </a:ext>
            </a:extLst>
          </p:cNvPr>
          <p:cNvPicPr>
            <a:picLocks noChangeAspect="1"/>
          </p:cNvPicPr>
          <p:nvPr/>
        </p:nvPicPr>
        <p:blipFill>
          <a:blip r:embed="rId2"/>
          <a:stretch>
            <a:fillRect/>
          </a:stretch>
        </p:blipFill>
        <p:spPr>
          <a:xfrm>
            <a:off x="543528" y="372801"/>
            <a:ext cx="7848600" cy="5562600"/>
          </a:xfrm>
          <a:prstGeom prst="rect">
            <a:avLst/>
          </a:prstGeom>
        </p:spPr>
      </p:pic>
      <p:pic>
        <p:nvPicPr>
          <p:cNvPr id="4" name="Picture 3">
            <a:extLst>
              <a:ext uri="{FF2B5EF4-FFF2-40B4-BE49-F238E27FC236}">
                <a16:creationId xmlns:a16="http://schemas.microsoft.com/office/drawing/2014/main" id="{1427DA98-2C2C-5664-8500-2E2808379AB7}"/>
              </a:ext>
            </a:extLst>
          </p:cNvPr>
          <p:cNvPicPr>
            <a:picLocks noChangeAspect="1"/>
          </p:cNvPicPr>
          <p:nvPr/>
        </p:nvPicPr>
        <p:blipFill>
          <a:blip r:embed="rId3"/>
          <a:stretch>
            <a:fillRect/>
          </a:stretch>
        </p:blipFill>
        <p:spPr>
          <a:xfrm>
            <a:off x="1147726" y="6147350"/>
            <a:ext cx="6855718" cy="681713"/>
          </a:xfrm>
          <a:prstGeom prst="rect">
            <a:avLst/>
          </a:prstGeom>
        </p:spPr>
      </p:pic>
      <p:pic>
        <p:nvPicPr>
          <p:cNvPr id="6" name="Picture 5">
            <a:extLst>
              <a:ext uri="{FF2B5EF4-FFF2-40B4-BE49-F238E27FC236}">
                <a16:creationId xmlns:a16="http://schemas.microsoft.com/office/drawing/2014/main" id="{287B6A30-0FD6-693E-B3C8-8662A2DB5ABF}"/>
              </a:ext>
            </a:extLst>
          </p:cNvPr>
          <p:cNvPicPr>
            <a:picLocks noChangeAspect="1"/>
          </p:cNvPicPr>
          <p:nvPr/>
        </p:nvPicPr>
        <p:blipFill>
          <a:blip r:embed="rId4"/>
          <a:stretch>
            <a:fillRect/>
          </a:stretch>
        </p:blipFill>
        <p:spPr>
          <a:xfrm>
            <a:off x="1147726" y="6921663"/>
            <a:ext cx="7025472" cy="1246072"/>
          </a:xfrm>
          <a:prstGeom prst="rect">
            <a:avLst/>
          </a:prstGeom>
        </p:spPr>
      </p:pic>
      <p:pic>
        <p:nvPicPr>
          <p:cNvPr id="5" name="Picture 4">
            <a:extLst>
              <a:ext uri="{FF2B5EF4-FFF2-40B4-BE49-F238E27FC236}">
                <a16:creationId xmlns:a16="http://schemas.microsoft.com/office/drawing/2014/main" id="{6B5EBCCB-DFE4-16CE-2BDB-65B5DDBFEDA2}"/>
              </a:ext>
            </a:extLst>
          </p:cNvPr>
          <p:cNvPicPr>
            <a:picLocks noChangeAspect="1"/>
          </p:cNvPicPr>
          <p:nvPr/>
        </p:nvPicPr>
        <p:blipFill>
          <a:blip r:embed="rId5"/>
          <a:stretch>
            <a:fillRect/>
          </a:stretch>
        </p:blipFill>
        <p:spPr>
          <a:xfrm>
            <a:off x="9416143" y="544966"/>
            <a:ext cx="1676400" cy="4657725"/>
          </a:xfrm>
          <a:prstGeom prst="rect">
            <a:avLst/>
          </a:prstGeom>
        </p:spPr>
      </p:pic>
      <p:sp>
        <p:nvSpPr>
          <p:cNvPr id="7" name="TextBox 6">
            <a:extLst>
              <a:ext uri="{FF2B5EF4-FFF2-40B4-BE49-F238E27FC236}">
                <a16:creationId xmlns:a16="http://schemas.microsoft.com/office/drawing/2014/main" id="{C6DBEE5D-6FA0-DE28-473E-9E4698A32BD3}"/>
              </a:ext>
            </a:extLst>
          </p:cNvPr>
          <p:cNvSpPr txBox="1"/>
          <p:nvPr/>
        </p:nvSpPr>
        <p:spPr>
          <a:xfrm>
            <a:off x="8392128" y="5297484"/>
            <a:ext cx="7315200" cy="369332"/>
          </a:xfrm>
          <a:prstGeom prst="rect">
            <a:avLst/>
          </a:prstGeom>
          <a:noFill/>
        </p:spPr>
        <p:txBody>
          <a:bodyPr wrap="square">
            <a:spAutoFit/>
          </a:bodyPr>
          <a:lstStyle/>
          <a:p>
            <a:r>
              <a:rPr lang="en-MY"/>
              <a:t>Total charge 0, tapu month charge adala h bil die</a:t>
            </a:r>
          </a:p>
        </p:txBody>
      </p:sp>
    </p:spTree>
    <p:extLst>
      <p:ext uri="{BB962C8B-B14F-4D97-AF65-F5344CB8AC3E}">
        <p14:creationId xmlns:p14="http://schemas.microsoft.com/office/powerpoint/2010/main" val="2315054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A5B8E437-61F3-BB06-3C09-C60897585D98}"/>
              </a:ext>
            </a:extLst>
          </p:cNvPr>
          <p:cNvSpPr/>
          <p:nvPr/>
        </p:nvSpPr>
        <p:spPr>
          <a:xfrm>
            <a:off x="561212" y="203261"/>
            <a:ext cx="5670590" cy="708779"/>
          </a:xfrm>
          <a:prstGeom prst="rect">
            <a:avLst/>
          </a:prstGeom>
          <a:noFill/>
          <a:ln/>
        </p:spPr>
        <p:txBody>
          <a:bodyPr wrap="none" lIns="0" tIns="0" rIns="0" bIns="0" rtlCol="0" anchor="t"/>
          <a:lstStyle/>
          <a:p>
            <a:pPr marL="0" indent="0">
              <a:lnSpc>
                <a:spcPts val="5550"/>
              </a:lnSpc>
              <a:buNone/>
            </a:pPr>
            <a:r>
              <a:rPr lang="en-US" sz="4000" b="1">
                <a:solidFill>
                  <a:srgbClr val="1B1B27"/>
                </a:solidFill>
                <a:latin typeface="Raleway" pitchFamily="34" charset="0"/>
              </a:rPr>
              <a:t>SEGMENT ANALYSIS</a:t>
            </a:r>
            <a:endParaRPr lang="en-US" sz="4000" b="1" dirty="0"/>
          </a:p>
        </p:txBody>
      </p:sp>
    </p:spTree>
    <p:extLst>
      <p:ext uri="{BB962C8B-B14F-4D97-AF65-F5344CB8AC3E}">
        <p14:creationId xmlns:p14="http://schemas.microsoft.com/office/powerpoint/2010/main" val="3460730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FC2EF1F4-CD35-C443-12EC-7C2639D2BE9A}"/>
              </a:ext>
            </a:extLst>
          </p:cNvPr>
          <p:cNvSpPr/>
          <p:nvPr/>
        </p:nvSpPr>
        <p:spPr>
          <a:xfrm>
            <a:off x="793790" y="765589"/>
            <a:ext cx="5670590" cy="708779"/>
          </a:xfrm>
          <a:prstGeom prst="rect">
            <a:avLst/>
          </a:prstGeom>
          <a:noFill/>
          <a:ln/>
        </p:spPr>
        <p:txBody>
          <a:bodyPr wrap="none" lIns="0" tIns="0" rIns="0" bIns="0" rtlCol="0" anchor="t"/>
          <a:lstStyle/>
          <a:p>
            <a:pPr marL="0" indent="0">
              <a:lnSpc>
                <a:spcPts val="5550"/>
              </a:lnSpc>
              <a:buNone/>
            </a:pPr>
            <a:r>
              <a:rPr lang="en-US" sz="4450">
                <a:solidFill>
                  <a:srgbClr val="1B1B27"/>
                </a:solidFill>
                <a:latin typeface="Raleway" pitchFamily="34" charset="0"/>
                <a:ea typeface="Raleway" pitchFamily="34" charset="-122"/>
                <a:cs typeface="Raleway" pitchFamily="34" charset="-120"/>
              </a:rPr>
              <a:t>Segmen Numerical</a:t>
            </a:r>
            <a:endParaRPr lang="en-US" sz="4450" dirty="0"/>
          </a:p>
        </p:txBody>
      </p:sp>
      <p:pic>
        <p:nvPicPr>
          <p:cNvPr id="5" name="Picture 4">
            <a:extLst>
              <a:ext uri="{FF2B5EF4-FFF2-40B4-BE49-F238E27FC236}">
                <a16:creationId xmlns:a16="http://schemas.microsoft.com/office/drawing/2014/main" id="{0C602D37-07DD-E932-271B-562358F359BF}"/>
              </a:ext>
            </a:extLst>
          </p:cNvPr>
          <p:cNvPicPr>
            <a:picLocks noChangeAspect="1"/>
          </p:cNvPicPr>
          <p:nvPr/>
        </p:nvPicPr>
        <p:blipFill>
          <a:blip r:embed="rId2"/>
          <a:stretch>
            <a:fillRect/>
          </a:stretch>
        </p:blipFill>
        <p:spPr>
          <a:xfrm>
            <a:off x="606505" y="4534548"/>
            <a:ext cx="5857875" cy="1314450"/>
          </a:xfrm>
          <a:prstGeom prst="rect">
            <a:avLst/>
          </a:prstGeom>
        </p:spPr>
      </p:pic>
      <p:pic>
        <p:nvPicPr>
          <p:cNvPr id="7" name="Picture 6">
            <a:extLst>
              <a:ext uri="{FF2B5EF4-FFF2-40B4-BE49-F238E27FC236}">
                <a16:creationId xmlns:a16="http://schemas.microsoft.com/office/drawing/2014/main" id="{3237FEB7-7C52-889F-AFFC-5FAD77D46772}"/>
              </a:ext>
            </a:extLst>
          </p:cNvPr>
          <p:cNvPicPr>
            <a:picLocks noChangeAspect="1"/>
          </p:cNvPicPr>
          <p:nvPr/>
        </p:nvPicPr>
        <p:blipFill>
          <a:blip r:embed="rId3"/>
          <a:stretch>
            <a:fillRect/>
          </a:stretch>
        </p:blipFill>
        <p:spPr>
          <a:xfrm>
            <a:off x="5908795" y="1724545"/>
            <a:ext cx="6581775" cy="1524000"/>
          </a:xfrm>
          <a:prstGeom prst="rect">
            <a:avLst/>
          </a:prstGeom>
        </p:spPr>
      </p:pic>
      <p:pic>
        <p:nvPicPr>
          <p:cNvPr id="8" name="Picture 7">
            <a:extLst>
              <a:ext uri="{FF2B5EF4-FFF2-40B4-BE49-F238E27FC236}">
                <a16:creationId xmlns:a16="http://schemas.microsoft.com/office/drawing/2014/main" id="{E7A1D28F-E2B6-817F-DAFB-E6ED5D35622F}"/>
              </a:ext>
            </a:extLst>
          </p:cNvPr>
          <p:cNvPicPr>
            <a:picLocks noChangeAspect="1"/>
          </p:cNvPicPr>
          <p:nvPr/>
        </p:nvPicPr>
        <p:blipFill>
          <a:blip r:embed="rId4"/>
          <a:stretch>
            <a:fillRect/>
          </a:stretch>
        </p:blipFill>
        <p:spPr>
          <a:xfrm>
            <a:off x="793790" y="1474368"/>
            <a:ext cx="4290169" cy="2810003"/>
          </a:xfrm>
          <a:prstGeom prst="rect">
            <a:avLst/>
          </a:prstGeom>
        </p:spPr>
      </p:pic>
    </p:spTree>
    <p:extLst>
      <p:ext uri="{BB962C8B-B14F-4D97-AF65-F5344CB8AC3E}">
        <p14:creationId xmlns:p14="http://schemas.microsoft.com/office/powerpoint/2010/main" val="3024711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AA29138A-5F60-5BBE-0BCC-56ECE62AA56A}"/>
              </a:ext>
            </a:extLst>
          </p:cNvPr>
          <p:cNvSpPr/>
          <p:nvPr/>
        </p:nvSpPr>
        <p:spPr>
          <a:xfrm>
            <a:off x="417739" y="284284"/>
            <a:ext cx="5670590" cy="708779"/>
          </a:xfrm>
          <a:prstGeom prst="rect">
            <a:avLst/>
          </a:prstGeom>
          <a:noFill/>
          <a:ln/>
        </p:spPr>
        <p:txBody>
          <a:bodyPr wrap="none" lIns="0" tIns="0" rIns="0" bIns="0" rtlCol="0" anchor="t"/>
          <a:lstStyle/>
          <a:p>
            <a:pPr marL="0" indent="0">
              <a:lnSpc>
                <a:spcPts val="5550"/>
              </a:lnSpc>
              <a:buNone/>
            </a:pPr>
            <a:r>
              <a:rPr lang="en-US" sz="4000" b="1">
                <a:solidFill>
                  <a:srgbClr val="1B1B27"/>
                </a:solidFill>
                <a:latin typeface="Raleway" pitchFamily="34" charset="0"/>
              </a:rPr>
              <a:t>DATA TRANSFORMATION</a:t>
            </a:r>
            <a:endParaRPr lang="en-US" sz="4000" b="1" dirty="0"/>
          </a:p>
        </p:txBody>
      </p:sp>
      <p:sp>
        <p:nvSpPr>
          <p:cNvPr id="3" name="Text 0">
            <a:extLst>
              <a:ext uri="{FF2B5EF4-FFF2-40B4-BE49-F238E27FC236}">
                <a16:creationId xmlns:a16="http://schemas.microsoft.com/office/drawing/2014/main" id="{93E8498D-EB7D-C488-086E-72C635F1E463}"/>
              </a:ext>
            </a:extLst>
          </p:cNvPr>
          <p:cNvSpPr/>
          <p:nvPr/>
        </p:nvSpPr>
        <p:spPr>
          <a:xfrm>
            <a:off x="417739" y="1213620"/>
            <a:ext cx="5670590" cy="708779"/>
          </a:xfrm>
          <a:prstGeom prst="rect">
            <a:avLst/>
          </a:prstGeom>
          <a:noFill/>
          <a:ln/>
        </p:spPr>
        <p:txBody>
          <a:bodyPr wrap="none" lIns="0" tIns="0" rIns="0" bIns="0" rtlCol="0" anchor="t"/>
          <a:lstStyle/>
          <a:p>
            <a:pPr marL="0" indent="0">
              <a:lnSpc>
                <a:spcPts val="5550"/>
              </a:lnSpc>
              <a:buNone/>
            </a:pPr>
            <a:r>
              <a:rPr lang="en-US" sz="4000" b="1">
                <a:solidFill>
                  <a:srgbClr val="1B1B27"/>
                </a:solidFill>
                <a:latin typeface="Raleway" pitchFamily="34" charset="0"/>
              </a:rPr>
              <a:t>LABEL ENCODING</a:t>
            </a:r>
            <a:endParaRPr lang="en-US" sz="4000" b="1" dirty="0"/>
          </a:p>
        </p:txBody>
      </p:sp>
    </p:spTree>
    <p:extLst>
      <p:ext uri="{BB962C8B-B14F-4D97-AF65-F5344CB8AC3E}">
        <p14:creationId xmlns:p14="http://schemas.microsoft.com/office/powerpoint/2010/main" val="2188059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3AAD6C-0D2F-9774-BECF-666A6DB72CEA}"/>
              </a:ext>
            </a:extLst>
          </p:cNvPr>
          <p:cNvPicPr>
            <a:picLocks noChangeAspect="1"/>
          </p:cNvPicPr>
          <p:nvPr/>
        </p:nvPicPr>
        <p:blipFill>
          <a:blip r:embed="rId2"/>
          <a:stretch>
            <a:fillRect/>
          </a:stretch>
        </p:blipFill>
        <p:spPr>
          <a:xfrm>
            <a:off x="417739" y="1606323"/>
            <a:ext cx="3714750" cy="4429125"/>
          </a:xfrm>
          <a:prstGeom prst="rect">
            <a:avLst/>
          </a:prstGeom>
        </p:spPr>
      </p:pic>
      <p:pic>
        <p:nvPicPr>
          <p:cNvPr id="8" name="Picture 7">
            <a:extLst>
              <a:ext uri="{FF2B5EF4-FFF2-40B4-BE49-F238E27FC236}">
                <a16:creationId xmlns:a16="http://schemas.microsoft.com/office/drawing/2014/main" id="{74B7E1A8-8E53-6D7B-512A-0FAFBCB74DF2}"/>
              </a:ext>
            </a:extLst>
          </p:cNvPr>
          <p:cNvPicPr>
            <a:picLocks noChangeAspect="1"/>
          </p:cNvPicPr>
          <p:nvPr/>
        </p:nvPicPr>
        <p:blipFill>
          <a:blip r:embed="rId3"/>
          <a:stretch>
            <a:fillRect/>
          </a:stretch>
        </p:blipFill>
        <p:spPr>
          <a:xfrm>
            <a:off x="6598784" y="1443037"/>
            <a:ext cx="6962775" cy="5038725"/>
          </a:xfrm>
          <a:prstGeom prst="rect">
            <a:avLst/>
          </a:prstGeom>
        </p:spPr>
      </p:pic>
      <p:sp>
        <p:nvSpPr>
          <p:cNvPr id="2" name="Text 0">
            <a:extLst>
              <a:ext uri="{FF2B5EF4-FFF2-40B4-BE49-F238E27FC236}">
                <a16:creationId xmlns:a16="http://schemas.microsoft.com/office/drawing/2014/main" id="{5CC500B1-288D-C678-CAA4-67543183BB18}"/>
              </a:ext>
            </a:extLst>
          </p:cNvPr>
          <p:cNvSpPr/>
          <p:nvPr/>
        </p:nvSpPr>
        <p:spPr>
          <a:xfrm>
            <a:off x="417739" y="284284"/>
            <a:ext cx="5670590" cy="708779"/>
          </a:xfrm>
          <a:prstGeom prst="rect">
            <a:avLst/>
          </a:prstGeom>
          <a:noFill/>
          <a:ln/>
        </p:spPr>
        <p:txBody>
          <a:bodyPr wrap="none" lIns="0" tIns="0" rIns="0" bIns="0" rtlCol="0" anchor="t"/>
          <a:lstStyle/>
          <a:p>
            <a:pPr marL="0" indent="0">
              <a:lnSpc>
                <a:spcPts val="5550"/>
              </a:lnSpc>
              <a:buNone/>
            </a:pPr>
            <a:r>
              <a:rPr lang="en-US" sz="4000" b="1">
                <a:solidFill>
                  <a:srgbClr val="1B1B27"/>
                </a:solidFill>
                <a:latin typeface="Raleway" pitchFamily="34" charset="0"/>
              </a:rPr>
              <a:t>FEATURE IMPORTANCE </a:t>
            </a:r>
            <a:endParaRPr lang="en-US" sz="4000" b="1" dirty="0"/>
          </a:p>
        </p:txBody>
      </p:sp>
    </p:spTree>
    <p:extLst>
      <p:ext uri="{BB962C8B-B14F-4D97-AF65-F5344CB8AC3E}">
        <p14:creationId xmlns:p14="http://schemas.microsoft.com/office/powerpoint/2010/main" val="875329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EBCA3B-2F64-20EE-093D-B07677DCA72F}"/>
              </a:ext>
            </a:extLst>
          </p:cNvPr>
          <p:cNvPicPr>
            <a:picLocks noChangeAspect="1"/>
          </p:cNvPicPr>
          <p:nvPr/>
        </p:nvPicPr>
        <p:blipFill>
          <a:blip r:embed="rId2"/>
          <a:stretch>
            <a:fillRect/>
          </a:stretch>
        </p:blipFill>
        <p:spPr>
          <a:xfrm>
            <a:off x="759407" y="202496"/>
            <a:ext cx="6301150" cy="7775592"/>
          </a:xfrm>
          <a:prstGeom prst="rect">
            <a:avLst/>
          </a:prstGeom>
        </p:spPr>
      </p:pic>
      <p:sp>
        <p:nvSpPr>
          <p:cNvPr id="7" name="TextBox 6">
            <a:extLst>
              <a:ext uri="{FF2B5EF4-FFF2-40B4-BE49-F238E27FC236}">
                <a16:creationId xmlns:a16="http://schemas.microsoft.com/office/drawing/2014/main" id="{6828F647-CF0A-7DF6-38D7-8C2D5017FAD0}"/>
              </a:ext>
            </a:extLst>
          </p:cNvPr>
          <p:cNvSpPr txBox="1"/>
          <p:nvPr/>
        </p:nvSpPr>
        <p:spPr>
          <a:xfrm>
            <a:off x="7060557" y="573476"/>
            <a:ext cx="7315200" cy="369332"/>
          </a:xfrm>
          <a:prstGeom prst="rect">
            <a:avLst/>
          </a:prstGeom>
          <a:noFill/>
        </p:spPr>
        <p:txBody>
          <a:bodyPr wrap="square">
            <a:spAutoFit/>
          </a:bodyPr>
          <a:lstStyle/>
          <a:p>
            <a:pPr marL="285750" indent="-285750">
              <a:buFont typeface="Arial" panose="020B0604020202020204" pitchFamily="34" charset="0"/>
              <a:buChar char="•"/>
            </a:pPr>
            <a:r>
              <a:rPr lang="en-MY"/>
              <a:t>Problem statement die ape.. Cite kat introduction nnti</a:t>
            </a:r>
          </a:p>
        </p:txBody>
      </p:sp>
      <p:pic>
        <p:nvPicPr>
          <p:cNvPr id="9" name="Picture 8">
            <a:extLst>
              <a:ext uri="{FF2B5EF4-FFF2-40B4-BE49-F238E27FC236}">
                <a16:creationId xmlns:a16="http://schemas.microsoft.com/office/drawing/2014/main" id="{346D2976-0682-10B4-338F-2A0BB3195A71}"/>
              </a:ext>
            </a:extLst>
          </p:cNvPr>
          <p:cNvPicPr>
            <a:picLocks noChangeAspect="1"/>
          </p:cNvPicPr>
          <p:nvPr/>
        </p:nvPicPr>
        <p:blipFill>
          <a:blip r:embed="rId3"/>
          <a:stretch>
            <a:fillRect/>
          </a:stretch>
        </p:blipFill>
        <p:spPr>
          <a:xfrm>
            <a:off x="7315200" y="1489035"/>
            <a:ext cx="3962400" cy="4533900"/>
          </a:xfrm>
          <a:prstGeom prst="rect">
            <a:avLst/>
          </a:prstGeom>
        </p:spPr>
      </p:pic>
      <p:sp>
        <p:nvSpPr>
          <p:cNvPr id="2" name="Text 0">
            <a:extLst>
              <a:ext uri="{FF2B5EF4-FFF2-40B4-BE49-F238E27FC236}">
                <a16:creationId xmlns:a16="http://schemas.microsoft.com/office/drawing/2014/main" id="{2D1BA1BC-1CB5-A45E-5B2A-F286CA5AC76F}"/>
              </a:ext>
            </a:extLst>
          </p:cNvPr>
          <p:cNvSpPr/>
          <p:nvPr/>
        </p:nvSpPr>
        <p:spPr>
          <a:xfrm>
            <a:off x="7882862" y="6569162"/>
            <a:ext cx="5670590" cy="708779"/>
          </a:xfrm>
          <a:prstGeom prst="rect">
            <a:avLst/>
          </a:prstGeom>
          <a:noFill/>
          <a:ln/>
        </p:spPr>
        <p:txBody>
          <a:bodyPr wrap="none" lIns="0" tIns="0" rIns="0" bIns="0" rtlCol="0" anchor="t"/>
          <a:lstStyle/>
          <a:p>
            <a:pPr marL="0" indent="0">
              <a:lnSpc>
                <a:spcPts val="5550"/>
              </a:lnSpc>
              <a:buNone/>
            </a:pPr>
            <a:r>
              <a:rPr lang="en-US" sz="4450">
                <a:solidFill>
                  <a:srgbClr val="1B1B27"/>
                </a:solidFill>
                <a:latin typeface="Raleway" pitchFamily="34" charset="0"/>
                <a:ea typeface="Raleway" pitchFamily="34" charset="-122"/>
                <a:cs typeface="Raleway" pitchFamily="34" charset="-120"/>
              </a:rPr>
              <a:t>TABLE OF CONTENT</a:t>
            </a:r>
            <a:endParaRPr lang="en-US" sz="4450" dirty="0"/>
          </a:p>
        </p:txBody>
      </p:sp>
    </p:spTree>
    <p:extLst>
      <p:ext uri="{BB962C8B-B14F-4D97-AF65-F5344CB8AC3E}">
        <p14:creationId xmlns:p14="http://schemas.microsoft.com/office/powerpoint/2010/main" val="1913734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4EBF66B2-ED66-262E-0630-FD93185150CE}"/>
              </a:ext>
            </a:extLst>
          </p:cNvPr>
          <p:cNvSpPr/>
          <p:nvPr/>
        </p:nvSpPr>
        <p:spPr>
          <a:xfrm>
            <a:off x="561212" y="87514"/>
            <a:ext cx="5670590" cy="708779"/>
          </a:xfrm>
          <a:prstGeom prst="rect">
            <a:avLst/>
          </a:prstGeom>
          <a:noFill/>
          <a:ln/>
        </p:spPr>
        <p:txBody>
          <a:bodyPr wrap="none" lIns="0" tIns="0" rIns="0" bIns="0" rtlCol="0" anchor="t"/>
          <a:lstStyle/>
          <a:p>
            <a:pPr marL="0" indent="0">
              <a:lnSpc>
                <a:spcPts val="5550"/>
              </a:lnSpc>
              <a:buNone/>
            </a:pPr>
            <a:r>
              <a:rPr lang="en-US" sz="4000" b="1">
                <a:solidFill>
                  <a:srgbClr val="1B1B27"/>
                </a:solidFill>
                <a:latin typeface="Raleway" pitchFamily="34" charset="0"/>
              </a:rPr>
              <a:t>HYPERPARAMETER TUNING</a:t>
            </a:r>
          </a:p>
        </p:txBody>
      </p:sp>
    </p:spTree>
    <p:extLst>
      <p:ext uri="{BB962C8B-B14F-4D97-AF65-F5344CB8AC3E}">
        <p14:creationId xmlns:p14="http://schemas.microsoft.com/office/powerpoint/2010/main" val="1354529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C25BDD-4AE1-0352-28BD-7B3147DC94DE}"/>
              </a:ext>
            </a:extLst>
          </p:cNvPr>
          <p:cNvPicPr>
            <a:picLocks noChangeAspect="1"/>
          </p:cNvPicPr>
          <p:nvPr/>
        </p:nvPicPr>
        <p:blipFill>
          <a:blip r:embed="rId2"/>
          <a:stretch>
            <a:fillRect/>
          </a:stretch>
        </p:blipFill>
        <p:spPr>
          <a:xfrm>
            <a:off x="621846" y="715841"/>
            <a:ext cx="7486650" cy="7229475"/>
          </a:xfrm>
          <a:prstGeom prst="rect">
            <a:avLst/>
          </a:prstGeom>
        </p:spPr>
      </p:pic>
      <p:pic>
        <p:nvPicPr>
          <p:cNvPr id="7" name="Picture 6">
            <a:extLst>
              <a:ext uri="{FF2B5EF4-FFF2-40B4-BE49-F238E27FC236}">
                <a16:creationId xmlns:a16="http://schemas.microsoft.com/office/drawing/2014/main" id="{6FAB11BC-24D3-F748-654A-8D2B27CA2918}"/>
              </a:ext>
            </a:extLst>
          </p:cNvPr>
          <p:cNvPicPr>
            <a:picLocks noChangeAspect="1"/>
          </p:cNvPicPr>
          <p:nvPr/>
        </p:nvPicPr>
        <p:blipFill>
          <a:blip r:embed="rId3"/>
          <a:stretch>
            <a:fillRect/>
          </a:stretch>
        </p:blipFill>
        <p:spPr>
          <a:xfrm>
            <a:off x="9528401" y="2800349"/>
            <a:ext cx="3726998" cy="2032908"/>
          </a:xfrm>
          <a:prstGeom prst="rect">
            <a:avLst/>
          </a:prstGeom>
        </p:spPr>
      </p:pic>
      <p:pic>
        <p:nvPicPr>
          <p:cNvPr id="9" name="Picture 8">
            <a:extLst>
              <a:ext uri="{FF2B5EF4-FFF2-40B4-BE49-F238E27FC236}">
                <a16:creationId xmlns:a16="http://schemas.microsoft.com/office/drawing/2014/main" id="{3E4311D4-4A46-21EC-08F4-9FF5F43E9E1C}"/>
              </a:ext>
            </a:extLst>
          </p:cNvPr>
          <p:cNvPicPr>
            <a:picLocks noChangeAspect="1"/>
          </p:cNvPicPr>
          <p:nvPr/>
        </p:nvPicPr>
        <p:blipFill>
          <a:blip r:embed="rId4"/>
          <a:stretch>
            <a:fillRect/>
          </a:stretch>
        </p:blipFill>
        <p:spPr>
          <a:xfrm>
            <a:off x="8318727" y="2304369"/>
            <a:ext cx="5591175" cy="333375"/>
          </a:xfrm>
          <a:prstGeom prst="rect">
            <a:avLst/>
          </a:prstGeom>
        </p:spPr>
      </p:pic>
      <p:sp>
        <p:nvSpPr>
          <p:cNvPr id="2" name="Text 0">
            <a:extLst>
              <a:ext uri="{FF2B5EF4-FFF2-40B4-BE49-F238E27FC236}">
                <a16:creationId xmlns:a16="http://schemas.microsoft.com/office/drawing/2014/main" id="{38A6E9B4-6D39-2EAE-F0BC-D8262C041A36}"/>
              </a:ext>
            </a:extLst>
          </p:cNvPr>
          <p:cNvSpPr/>
          <p:nvPr/>
        </p:nvSpPr>
        <p:spPr>
          <a:xfrm>
            <a:off x="3020991" y="284284"/>
            <a:ext cx="3067337" cy="708779"/>
          </a:xfrm>
          <a:prstGeom prst="rect">
            <a:avLst/>
          </a:prstGeom>
          <a:noFill/>
          <a:ln/>
        </p:spPr>
        <p:txBody>
          <a:bodyPr wrap="none" lIns="0" tIns="0" rIns="0" bIns="0" rtlCol="0" anchor="t"/>
          <a:lstStyle/>
          <a:p>
            <a:pPr marL="0" indent="0">
              <a:lnSpc>
                <a:spcPts val="5550"/>
              </a:lnSpc>
              <a:buNone/>
            </a:pPr>
            <a:r>
              <a:rPr lang="en-US" sz="4000" b="1">
                <a:solidFill>
                  <a:srgbClr val="1B1B27"/>
                </a:solidFill>
                <a:latin typeface="Raleway" pitchFamily="34" charset="0"/>
              </a:rPr>
              <a:t>FEATURE IMPORTANCE</a:t>
            </a:r>
          </a:p>
          <a:p>
            <a:pPr marL="0" indent="0">
              <a:lnSpc>
                <a:spcPts val="5550"/>
              </a:lnSpc>
              <a:buNone/>
            </a:pPr>
            <a:r>
              <a:rPr lang="en-US" sz="4000" b="1">
                <a:solidFill>
                  <a:srgbClr val="1B1B27"/>
                </a:solidFill>
                <a:latin typeface="Raleway" pitchFamily="34" charset="0"/>
              </a:rPr>
              <a:t> (SCALLING LABEL ENCODING)</a:t>
            </a:r>
            <a:endParaRPr lang="en-US" sz="4000" b="1" dirty="0"/>
          </a:p>
        </p:txBody>
      </p:sp>
    </p:spTree>
    <p:extLst>
      <p:ext uri="{BB962C8B-B14F-4D97-AF65-F5344CB8AC3E}">
        <p14:creationId xmlns:p14="http://schemas.microsoft.com/office/powerpoint/2010/main" val="816533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9725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18D2D3-4FA0-2A8F-6284-687EC75F8D01}"/>
              </a:ext>
            </a:extLst>
          </p:cNvPr>
          <p:cNvPicPr>
            <a:picLocks noChangeAspect="1"/>
          </p:cNvPicPr>
          <p:nvPr/>
        </p:nvPicPr>
        <p:blipFill>
          <a:blip r:embed="rId2"/>
          <a:stretch>
            <a:fillRect/>
          </a:stretch>
        </p:blipFill>
        <p:spPr>
          <a:xfrm>
            <a:off x="499876" y="2038384"/>
            <a:ext cx="5867016" cy="1745116"/>
          </a:xfrm>
          <a:prstGeom prst="rect">
            <a:avLst/>
          </a:prstGeom>
        </p:spPr>
      </p:pic>
      <p:pic>
        <p:nvPicPr>
          <p:cNvPr id="8" name="Picture 7">
            <a:extLst>
              <a:ext uri="{FF2B5EF4-FFF2-40B4-BE49-F238E27FC236}">
                <a16:creationId xmlns:a16="http://schemas.microsoft.com/office/drawing/2014/main" id="{C9CFBD9C-06C1-D8CB-3A69-9E35525D4867}"/>
              </a:ext>
            </a:extLst>
          </p:cNvPr>
          <p:cNvPicPr>
            <a:picLocks noChangeAspect="1"/>
          </p:cNvPicPr>
          <p:nvPr/>
        </p:nvPicPr>
        <p:blipFill>
          <a:blip r:embed="rId3"/>
          <a:stretch>
            <a:fillRect/>
          </a:stretch>
        </p:blipFill>
        <p:spPr>
          <a:xfrm>
            <a:off x="499876" y="5149436"/>
            <a:ext cx="8763000" cy="2543175"/>
          </a:xfrm>
          <a:prstGeom prst="rect">
            <a:avLst/>
          </a:prstGeom>
        </p:spPr>
      </p:pic>
      <p:sp>
        <p:nvSpPr>
          <p:cNvPr id="2" name="Text 0">
            <a:extLst>
              <a:ext uri="{FF2B5EF4-FFF2-40B4-BE49-F238E27FC236}">
                <a16:creationId xmlns:a16="http://schemas.microsoft.com/office/drawing/2014/main" id="{556F9A5A-50C8-96DA-E70C-E60DE7E56CDF}"/>
              </a:ext>
            </a:extLst>
          </p:cNvPr>
          <p:cNvSpPr/>
          <p:nvPr/>
        </p:nvSpPr>
        <p:spPr>
          <a:xfrm>
            <a:off x="417739" y="1016733"/>
            <a:ext cx="5670590" cy="708779"/>
          </a:xfrm>
          <a:prstGeom prst="rect">
            <a:avLst/>
          </a:prstGeom>
          <a:noFill/>
          <a:ln/>
        </p:spPr>
        <p:txBody>
          <a:bodyPr wrap="none" lIns="0" tIns="0" rIns="0" bIns="0" rtlCol="0" anchor="t"/>
          <a:lstStyle/>
          <a:p>
            <a:pPr marL="0" indent="0">
              <a:lnSpc>
                <a:spcPts val="5550"/>
              </a:lnSpc>
              <a:buNone/>
            </a:pPr>
            <a:r>
              <a:rPr lang="en-US" sz="4000" b="1">
                <a:solidFill>
                  <a:srgbClr val="1B1B27"/>
                </a:solidFill>
                <a:latin typeface="Raleway" pitchFamily="34" charset="0"/>
              </a:rPr>
              <a:t>ENCODING &amp; SCALLING (ONE HOT ENCODING)</a:t>
            </a:r>
            <a:endParaRPr lang="en-US" sz="4000" b="1" dirty="0"/>
          </a:p>
        </p:txBody>
      </p:sp>
      <p:sp>
        <p:nvSpPr>
          <p:cNvPr id="5" name="Text 0">
            <a:extLst>
              <a:ext uri="{FF2B5EF4-FFF2-40B4-BE49-F238E27FC236}">
                <a16:creationId xmlns:a16="http://schemas.microsoft.com/office/drawing/2014/main" id="{1D9C48C5-8307-4205-5444-CE91EB712D54}"/>
              </a:ext>
            </a:extLst>
          </p:cNvPr>
          <p:cNvSpPr/>
          <p:nvPr/>
        </p:nvSpPr>
        <p:spPr>
          <a:xfrm>
            <a:off x="417739" y="284284"/>
            <a:ext cx="5670590" cy="708779"/>
          </a:xfrm>
          <a:prstGeom prst="rect">
            <a:avLst/>
          </a:prstGeom>
          <a:noFill/>
          <a:ln/>
        </p:spPr>
        <p:txBody>
          <a:bodyPr wrap="none" lIns="0" tIns="0" rIns="0" bIns="0" rtlCol="0" anchor="t"/>
          <a:lstStyle/>
          <a:p>
            <a:pPr marL="0" indent="0">
              <a:lnSpc>
                <a:spcPts val="5550"/>
              </a:lnSpc>
              <a:buNone/>
            </a:pPr>
            <a:r>
              <a:rPr lang="en-US" sz="4000" b="1">
                <a:solidFill>
                  <a:srgbClr val="1B1B27"/>
                </a:solidFill>
                <a:latin typeface="Raleway" pitchFamily="34" charset="0"/>
              </a:rPr>
              <a:t>DATA TRANSFORMATION</a:t>
            </a:r>
            <a:endParaRPr lang="en-US" sz="4000" b="1" dirty="0"/>
          </a:p>
        </p:txBody>
      </p:sp>
    </p:spTree>
    <p:extLst>
      <p:ext uri="{BB962C8B-B14F-4D97-AF65-F5344CB8AC3E}">
        <p14:creationId xmlns:p14="http://schemas.microsoft.com/office/powerpoint/2010/main" val="625939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6750E5-2482-CDCC-15A4-312501EA476B}"/>
              </a:ext>
            </a:extLst>
          </p:cNvPr>
          <p:cNvPicPr>
            <a:picLocks noChangeAspect="1"/>
          </p:cNvPicPr>
          <p:nvPr/>
        </p:nvPicPr>
        <p:blipFill>
          <a:blip r:embed="rId2"/>
          <a:stretch>
            <a:fillRect/>
          </a:stretch>
        </p:blipFill>
        <p:spPr>
          <a:xfrm>
            <a:off x="499876" y="1776412"/>
            <a:ext cx="6553200" cy="4676775"/>
          </a:xfrm>
          <a:prstGeom prst="rect">
            <a:avLst/>
          </a:prstGeom>
        </p:spPr>
      </p:pic>
      <p:pic>
        <p:nvPicPr>
          <p:cNvPr id="6" name="Picture 5">
            <a:extLst>
              <a:ext uri="{FF2B5EF4-FFF2-40B4-BE49-F238E27FC236}">
                <a16:creationId xmlns:a16="http://schemas.microsoft.com/office/drawing/2014/main" id="{D2237DAC-9566-6BC8-F9D4-0FD13EABA976}"/>
              </a:ext>
            </a:extLst>
          </p:cNvPr>
          <p:cNvPicPr>
            <a:picLocks noChangeAspect="1"/>
          </p:cNvPicPr>
          <p:nvPr/>
        </p:nvPicPr>
        <p:blipFill>
          <a:blip r:embed="rId3"/>
          <a:stretch>
            <a:fillRect/>
          </a:stretch>
        </p:blipFill>
        <p:spPr>
          <a:xfrm>
            <a:off x="7388186" y="2984726"/>
            <a:ext cx="5295900" cy="4448175"/>
          </a:xfrm>
          <a:prstGeom prst="rect">
            <a:avLst/>
          </a:prstGeom>
        </p:spPr>
      </p:pic>
      <p:pic>
        <p:nvPicPr>
          <p:cNvPr id="5" name="Picture 4">
            <a:extLst>
              <a:ext uri="{FF2B5EF4-FFF2-40B4-BE49-F238E27FC236}">
                <a16:creationId xmlns:a16="http://schemas.microsoft.com/office/drawing/2014/main" id="{B6644D7A-4FA9-0E7D-DF5B-8817B5C553E9}"/>
              </a:ext>
            </a:extLst>
          </p:cNvPr>
          <p:cNvPicPr>
            <a:picLocks noChangeAspect="1"/>
          </p:cNvPicPr>
          <p:nvPr/>
        </p:nvPicPr>
        <p:blipFill>
          <a:blip r:embed="rId4"/>
          <a:stretch>
            <a:fillRect/>
          </a:stretch>
        </p:blipFill>
        <p:spPr>
          <a:xfrm>
            <a:off x="7577326" y="1524790"/>
            <a:ext cx="3095625" cy="1266825"/>
          </a:xfrm>
          <a:prstGeom prst="rect">
            <a:avLst/>
          </a:prstGeom>
        </p:spPr>
      </p:pic>
      <p:sp>
        <p:nvSpPr>
          <p:cNvPr id="3" name="Text 0">
            <a:extLst>
              <a:ext uri="{FF2B5EF4-FFF2-40B4-BE49-F238E27FC236}">
                <a16:creationId xmlns:a16="http://schemas.microsoft.com/office/drawing/2014/main" id="{3C1CA993-ABDF-8457-C60A-7E8FCC0E3BB8}"/>
              </a:ext>
            </a:extLst>
          </p:cNvPr>
          <p:cNvSpPr/>
          <p:nvPr/>
        </p:nvSpPr>
        <p:spPr>
          <a:xfrm>
            <a:off x="561212" y="87514"/>
            <a:ext cx="5670590" cy="708779"/>
          </a:xfrm>
          <a:prstGeom prst="rect">
            <a:avLst/>
          </a:prstGeom>
          <a:noFill/>
          <a:ln/>
        </p:spPr>
        <p:txBody>
          <a:bodyPr wrap="none" lIns="0" tIns="0" rIns="0" bIns="0" rtlCol="0" anchor="t"/>
          <a:lstStyle/>
          <a:p>
            <a:pPr marL="0" indent="0">
              <a:lnSpc>
                <a:spcPts val="5550"/>
              </a:lnSpc>
              <a:buNone/>
            </a:pPr>
            <a:r>
              <a:rPr lang="en-US" sz="4000" b="1">
                <a:solidFill>
                  <a:srgbClr val="1B1B27"/>
                </a:solidFill>
                <a:latin typeface="Raleway" pitchFamily="34" charset="0"/>
              </a:rPr>
              <a:t>MODELLING</a:t>
            </a:r>
          </a:p>
        </p:txBody>
      </p:sp>
    </p:spTree>
    <p:extLst>
      <p:ext uri="{BB962C8B-B14F-4D97-AF65-F5344CB8AC3E}">
        <p14:creationId xmlns:p14="http://schemas.microsoft.com/office/powerpoint/2010/main" val="3089693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A63EA38D-862D-54E0-DBDA-B5E13DF3A37E}"/>
              </a:ext>
            </a:extLst>
          </p:cNvPr>
          <p:cNvSpPr/>
          <p:nvPr/>
        </p:nvSpPr>
        <p:spPr>
          <a:xfrm>
            <a:off x="561212" y="87514"/>
            <a:ext cx="5670590" cy="708779"/>
          </a:xfrm>
          <a:prstGeom prst="rect">
            <a:avLst/>
          </a:prstGeom>
          <a:noFill/>
          <a:ln/>
        </p:spPr>
        <p:txBody>
          <a:bodyPr wrap="none" lIns="0" tIns="0" rIns="0" bIns="0" rtlCol="0" anchor="t"/>
          <a:lstStyle/>
          <a:p>
            <a:pPr marL="0" indent="0">
              <a:lnSpc>
                <a:spcPts val="5550"/>
              </a:lnSpc>
              <a:buNone/>
            </a:pPr>
            <a:r>
              <a:rPr lang="en-US" sz="4000" b="1">
                <a:solidFill>
                  <a:srgbClr val="1B1B27"/>
                </a:solidFill>
                <a:latin typeface="Raleway" pitchFamily="34" charset="0"/>
              </a:rPr>
              <a:t>HYPERPARAMETER TUNING</a:t>
            </a:r>
          </a:p>
        </p:txBody>
      </p:sp>
    </p:spTree>
    <p:extLst>
      <p:ext uri="{BB962C8B-B14F-4D97-AF65-F5344CB8AC3E}">
        <p14:creationId xmlns:p14="http://schemas.microsoft.com/office/powerpoint/2010/main" val="1815023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BCFF5E-AC90-44B1-7A47-C4945675E511}"/>
              </a:ext>
            </a:extLst>
          </p:cNvPr>
          <p:cNvPicPr>
            <a:picLocks noChangeAspect="1"/>
          </p:cNvPicPr>
          <p:nvPr/>
        </p:nvPicPr>
        <p:blipFill>
          <a:blip r:embed="rId2"/>
          <a:stretch>
            <a:fillRect/>
          </a:stretch>
        </p:blipFill>
        <p:spPr>
          <a:xfrm>
            <a:off x="929307" y="1261641"/>
            <a:ext cx="8582025" cy="6400800"/>
          </a:xfrm>
          <a:prstGeom prst="rect">
            <a:avLst/>
          </a:prstGeom>
        </p:spPr>
      </p:pic>
      <p:sp>
        <p:nvSpPr>
          <p:cNvPr id="2" name="Text 0">
            <a:extLst>
              <a:ext uri="{FF2B5EF4-FFF2-40B4-BE49-F238E27FC236}">
                <a16:creationId xmlns:a16="http://schemas.microsoft.com/office/drawing/2014/main" id="{E290A8BE-CCCE-AE95-C206-FCD475F1CB57}"/>
              </a:ext>
            </a:extLst>
          </p:cNvPr>
          <p:cNvSpPr/>
          <p:nvPr/>
        </p:nvSpPr>
        <p:spPr>
          <a:xfrm>
            <a:off x="327195" y="145387"/>
            <a:ext cx="6098807" cy="708779"/>
          </a:xfrm>
          <a:prstGeom prst="rect">
            <a:avLst/>
          </a:prstGeom>
          <a:noFill/>
          <a:ln/>
        </p:spPr>
        <p:txBody>
          <a:bodyPr wrap="none" lIns="0" tIns="0" rIns="0" bIns="0" rtlCol="0" anchor="t"/>
          <a:lstStyle/>
          <a:p>
            <a:pPr marL="0" indent="0">
              <a:lnSpc>
                <a:spcPts val="5550"/>
              </a:lnSpc>
              <a:buNone/>
            </a:pPr>
            <a:r>
              <a:rPr lang="en-MY" sz="3500" b="1">
                <a:latin typeface="Raleway" pitchFamily="2" charset="0"/>
              </a:rPr>
              <a:t>FEATURE IMPORTANCE AFTER MODELLING</a:t>
            </a:r>
            <a:endParaRPr lang="en-US" sz="3500" b="1" dirty="0">
              <a:latin typeface="Raleway" pitchFamily="2" charset="0"/>
            </a:endParaRPr>
          </a:p>
        </p:txBody>
      </p:sp>
    </p:spTree>
    <p:extLst>
      <p:ext uri="{BB962C8B-B14F-4D97-AF65-F5344CB8AC3E}">
        <p14:creationId xmlns:p14="http://schemas.microsoft.com/office/powerpoint/2010/main" val="2902194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B16E84-ACF0-92E2-F61E-63F5F9AFC3F5}"/>
              </a:ext>
            </a:extLst>
          </p:cNvPr>
          <p:cNvPicPr>
            <a:picLocks noChangeAspect="1"/>
          </p:cNvPicPr>
          <p:nvPr/>
        </p:nvPicPr>
        <p:blipFill>
          <a:blip r:embed="rId2"/>
          <a:stretch>
            <a:fillRect/>
          </a:stretch>
        </p:blipFill>
        <p:spPr>
          <a:xfrm>
            <a:off x="648380" y="2224819"/>
            <a:ext cx="6405563" cy="3779961"/>
          </a:xfrm>
          <a:prstGeom prst="rect">
            <a:avLst/>
          </a:prstGeom>
        </p:spPr>
      </p:pic>
      <p:pic>
        <p:nvPicPr>
          <p:cNvPr id="5" name="Picture 4">
            <a:extLst>
              <a:ext uri="{FF2B5EF4-FFF2-40B4-BE49-F238E27FC236}">
                <a16:creationId xmlns:a16="http://schemas.microsoft.com/office/drawing/2014/main" id="{5610BBB0-0351-D440-B82C-C6780956265A}"/>
              </a:ext>
            </a:extLst>
          </p:cNvPr>
          <p:cNvPicPr>
            <a:picLocks noChangeAspect="1"/>
          </p:cNvPicPr>
          <p:nvPr/>
        </p:nvPicPr>
        <p:blipFill>
          <a:blip r:embed="rId3"/>
          <a:stretch>
            <a:fillRect/>
          </a:stretch>
        </p:blipFill>
        <p:spPr>
          <a:xfrm>
            <a:off x="7308586" y="2247167"/>
            <a:ext cx="6848475" cy="3940654"/>
          </a:xfrm>
          <a:prstGeom prst="rect">
            <a:avLst/>
          </a:prstGeom>
        </p:spPr>
      </p:pic>
      <p:sp>
        <p:nvSpPr>
          <p:cNvPr id="10" name="Text 0">
            <a:extLst>
              <a:ext uri="{FF2B5EF4-FFF2-40B4-BE49-F238E27FC236}">
                <a16:creationId xmlns:a16="http://schemas.microsoft.com/office/drawing/2014/main" id="{89C82C97-8E5C-186F-A199-31B326F9DACF}"/>
              </a:ext>
            </a:extLst>
          </p:cNvPr>
          <p:cNvSpPr/>
          <p:nvPr/>
        </p:nvSpPr>
        <p:spPr>
          <a:xfrm>
            <a:off x="327195" y="145387"/>
            <a:ext cx="6098807" cy="708779"/>
          </a:xfrm>
          <a:prstGeom prst="rect">
            <a:avLst/>
          </a:prstGeom>
          <a:noFill/>
          <a:ln/>
        </p:spPr>
        <p:txBody>
          <a:bodyPr wrap="none" lIns="0" tIns="0" rIns="0" bIns="0" rtlCol="0" anchor="t"/>
          <a:lstStyle/>
          <a:p>
            <a:pPr marL="0" indent="0">
              <a:lnSpc>
                <a:spcPts val="5550"/>
              </a:lnSpc>
              <a:buNone/>
            </a:pPr>
            <a:r>
              <a:rPr lang="en-MY" sz="3500" b="1">
                <a:latin typeface="Raleway" pitchFamily="2" charset="0"/>
              </a:rPr>
              <a:t>FACTORS STRONGLY INFLUENCING CHURN (CATEGORY)</a:t>
            </a:r>
            <a:endParaRPr lang="en-US" sz="3500" b="1" dirty="0">
              <a:latin typeface="Raleway" pitchFamily="2" charset="0"/>
            </a:endParaRPr>
          </a:p>
        </p:txBody>
      </p:sp>
    </p:spTree>
    <p:extLst>
      <p:ext uri="{BB962C8B-B14F-4D97-AF65-F5344CB8AC3E}">
        <p14:creationId xmlns:p14="http://schemas.microsoft.com/office/powerpoint/2010/main" val="3508784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7081A0-62AB-7F0D-18A3-731146477456}"/>
              </a:ext>
            </a:extLst>
          </p:cNvPr>
          <p:cNvPicPr>
            <a:picLocks noChangeAspect="1"/>
          </p:cNvPicPr>
          <p:nvPr/>
        </p:nvPicPr>
        <p:blipFill>
          <a:blip r:embed="rId2"/>
          <a:stretch>
            <a:fillRect/>
          </a:stretch>
        </p:blipFill>
        <p:spPr>
          <a:xfrm>
            <a:off x="793572" y="2738316"/>
            <a:ext cx="6405563" cy="3820185"/>
          </a:xfrm>
          <a:prstGeom prst="rect">
            <a:avLst/>
          </a:prstGeom>
        </p:spPr>
      </p:pic>
      <p:sp>
        <p:nvSpPr>
          <p:cNvPr id="4" name="Text 0">
            <a:extLst>
              <a:ext uri="{FF2B5EF4-FFF2-40B4-BE49-F238E27FC236}">
                <a16:creationId xmlns:a16="http://schemas.microsoft.com/office/drawing/2014/main" id="{63CAD949-2A68-DC1E-7589-7650971A299A}"/>
              </a:ext>
            </a:extLst>
          </p:cNvPr>
          <p:cNvSpPr/>
          <p:nvPr/>
        </p:nvSpPr>
        <p:spPr>
          <a:xfrm>
            <a:off x="327195" y="145387"/>
            <a:ext cx="6098807" cy="708779"/>
          </a:xfrm>
          <a:prstGeom prst="rect">
            <a:avLst/>
          </a:prstGeom>
          <a:noFill/>
          <a:ln/>
        </p:spPr>
        <p:txBody>
          <a:bodyPr wrap="none" lIns="0" tIns="0" rIns="0" bIns="0" rtlCol="0" anchor="t"/>
          <a:lstStyle/>
          <a:p>
            <a:pPr marL="0" indent="0">
              <a:lnSpc>
                <a:spcPts val="5550"/>
              </a:lnSpc>
              <a:buNone/>
            </a:pPr>
            <a:r>
              <a:rPr lang="en-MY" sz="3500" b="1">
                <a:latin typeface="Raleway" pitchFamily="2" charset="0"/>
              </a:rPr>
              <a:t>FACTORS STRONGLY INFLUENCING CHURN (CATEGORY)</a:t>
            </a:r>
            <a:endParaRPr lang="en-US" sz="3500" b="1" dirty="0">
              <a:latin typeface="Raleway" pitchFamily="2" charset="0"/>
            </a:endParaRPr>
          </a:p>
        </p:txBody>
      </p:sp>
    </p:spTree>
    <p:extLst>
      <p:ext uri="{BB962C8B-B14F-4D97-AF65-F5344CB8AC3E}">
        <p14:creationId xmlns:p14="http://schemas.microsoft.com/office/powerpoint/2010/main" val="2076888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2A936E-D42B-2D45-4965-1DF8B7143D6A}"/>
              </a:ext>
            </a:extLst>
          </p:cNvPr>
          <p:cNvPicPr>
            <a:picLocks noChangeAspect="1"/>
          </p:cNvPicPr>
          <p:nvPr/>
        </p:nvPicPr>
        <p:blipFill>
          <a:blip r:embed="rId2"/>
          <a:stretch>
            <a:fillRect/>
          </a:stretch>
        </p:blipFill>
        <p:spPr>
          <a:xfrm>
            <a:off x="8109736" y="5661135"/>
            <a:ext cx="2333625" cy="1152525"/>
          </a:xfrm>
          <a:prstGeom prst="rect">
            <a:avLst/>
          </a:prstGeom>
        </p:spPr>
      </p:pic>
      <p:pic>
        <p:nvPicPr>
          <p:cNvPr id="10" name="Picture 9">
            <a:extLst>
              <a:ext uri="{FF2B5EF4-FFF2-40B4-BE49-F238E27FC236}">
                <a16:creationId xmlns:a16="http://schemas.microsoft.com/office/drawing/2014/main" id="{8DC1AEF2-A97C-E23D-BDEA-507309EFD91C}"/>
              </a:ext>
            </a:extLst>
          </p:cNvPr>
          <p:cNvPicPr>
            <a:picLocks noChangeAspect="1"/>
          </p:cNvPicPr>
          <p:nvPr/>
        </p:nvPicPr>
        <p:blipFill>
          <a:blip r:embed="rId3"/>
          <a:stretch>
            <a:fillRect/>
          </a:stretch>
        </p:blipFill>
        <p:spPr>
          <a:xfrm>
            <a:off x="1071080" y="5697894"/>
            <a:ext cx="2047875" cy="1143000"/>
          </a:xfrm>
          <a:prstGeom prst="rect">
            <a:avLst/>
          </a:prstGeom>
        </p:spPr>
      </p:pic>
      <p:pic>
        <p:nvPicPr>
          <p:cNvPr id="12" name="Picture 11">
            <a:extLst>
              <a:ext uri="{FF2B5EF4-FFF2-40B4-BE49-F238E27FC236}">
                <a16:creationId xmlns:a16="http://schemas.microsoft.com/office/drawing/2014/main" id="{98303F3B-9DBA-336F-D4B1-729E81B8BC1B}"/>
              </a:ext>
            </a:extLst>
          </p:cNvPr>
          <p:cNvPicPr>
            <a:picLocks noChangeAspect="1"/>
          </p:cNvPicPr>
          <p:nvPr/>
        </p:nvPicPr>
        <p:blipFill>
          <a:blip r:embed="rId4"/>
          <a:stretch>
            <a:fillRect/>
          </a:stretch>
        </p:blipFill>
        <p:spPr>
          <a:xfrm>
            <a:off x="197879" y="1388705"/>
            <a:ext cx="7060558" cy="4165645"/>
          </a:xfrm>
          <a:prstGeom prst="rect">
            <a:avLst/>
          </a:prstGeom>
        </p:spPr>
      </p:pic>
      <p:pic>
        <p:nvPicPr>
          <p:cNvPr id="14" name="Picture 13">
            <a:extLst>
              <a:ext uri="{FF2B5EF4-FFF2-40B4-BE49-F238E27FC236}">
                <a16:creationId xmlns:a16="http://schemas.microsoft.com/office/drawing/2014/main" id="{AB16E72F-D743-7109-9B27-7DB0C5D20B32}"/>
              </a:ext>
            </a:extLst>
          </p:cNvPr>
          <p:cNvPicPr>
            <a:picLocks noChangeAspect="1"/>
          </p:cNvPicPr>
          <p:nvPr/>
        </p:nvPicPr>
        <p:blipFill>
          <a:blip r:embed="rId5"/>
          <a:stretch>
            <a:fillRect/>
          </a:stretch>
        </p:blipFill>
        <p:spPr>
          <a:xfrm>
            <a:off x="7284240" y="1355382"/>
            <a:ext cx="7060558" cy="4182154"/>
          </a:xfrm>
          <a:prstGeom prst="rect">
            <a:avLst/>
          </a:prstGeom>
        </p:spPr>
      </p:pic>
      <p:sp>
        <p:nvSpPr>
          <p:cNvPr id="19" name="Text 0">
            <a:extLst>
              <a:ext uri="{FF2B5EF4-FFF2-40B4-BE49-F238E27FC236}">
                <a16:creationId xmlns:a16="http://schemas.microsoft.com/office/drawing/2014/main" id="{1DECE2BF-00E4-1C74-F8E5-23FFB341AC8A}"/>
              </a:ext>
            </a:extLst>
          </p:cNvPr>
          <p:cNvSpPr/>
          <p:nvPr/>
        </p:nvSpPr>
        <p:spPr>
          <a:xfrm>
            <a:off x="197879" y="253765"/>
            <a:ext cx="6098807" cy="708779"/>
          </a:xfrm>
          <a:prstGeom prst="rect">
            <a:avLst/>
          </a:prstGeom>
          <a:noFill/>
          <a:ln/>
        </p:spPr>
        <p:txBody>
          <a:bodyPr wrap="none" lIns="0" tIns="0" rIns="0" bIns="0" rtlCol="0" anchor="t"/>
          <a:lstStyle/>
          <a:p>
            <a:pPr marL="0" indent="0">
              <a:lnSpc>
                <a:spcPts val="5550"/>
              </a:lnSpc>
              <a:buNone/>
            </a:pPr>
            <a:r>
              <a:rPr lang="en-MY" sz="3500" b="1">
                <a:latin typeface="Raleway" pitchFamily="2" charset="0"/>
              </a:rPr>
              <a:t>FACTORS STRONGLY INFLUENCING CHURN (NUMERICAL)</a:t>
            </a:r>
            <a:endParaRPr lang="en-US" sz="3500" b="1" dirty="0">
              <a:latin typeface="Raleway" pitchFamily="2" charset="0"/>
            </a:endParaRPr>
          </a:p>
        </p:txBody>
      </p:sp>
    </p:spTree>
    <p:extLst>
      <p:ext uri="{BB962C8B-B14F-4D97-AF65-F5344CB8AC3E}">
        <p14:creationId xmlns:p14="http://schemas.microsoft.com/office/powerpoint/2010/main" val="11255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909537" y="1208871"/>
            <a:ext cx="5670590" cy="708779"/>
          </a:xfrm>
          <a:prstGeom prst="rect">
            <a:avLst/>
          </a:prstGeom>
          <a:noFill/>
          <a:ln/>
        </p:spPr>
        <p:txBody>
          <a:bodyPr wrap="none" lIns="0" tIns="0" rIns="0" bIns="0" rtlCol="0" anchor="t"/>
          <a:lstStyle/>
          <a:p>
            <a:pPr marL="0" indent="0">
              <a:lnSpc>
                <a:spcPts val="5550"/>
              </a:lnSpc>
              <a:buNone/>
            </a:pPr>
            <a:r>
              <a:rPr lang="en-US" sz="4450">
                <a:solidFill>
                  <a:srgbClr val="1B1B27"/>
                </a:solidFill>
                <a:latin typeface="Raleway" pitchFamily="34" charset="0"/>
                <a:ea typeface="Raleway" pitchFamily="34" charset="-122"/>
                <a:cs typeface="Raleway" pitchFamily="34" charset="-120"/>
              </a:rPr>
              <a:t>Self Introduction</a:t>
            </a:r>
            <a:endParaRPr lang="en-US" sz="4450" dirty="0"/>
          </a:p>
        </p:txBody>
      </p:sp>
      <p:sp>
        <p:nvSpPr>
          <p:cNvPr id="3" name="Text 1"/>
          <p:cNvSpPr/>
          <p:nvPr/>
        </p:nvSpPr>
        <p:spPr>
          <a:xfrm>
            <a:off x="1164180" y="2716121"/>
            <a:ext cx="2835235" cy="354330"/>
          </a:xfrm>
          <a:prstGeom prst="rect">
            <a:avLst/>
          </a:prstGeom>
          <a:noFill/>
          <a:ln/>
        </p:spPr>
        <p:txBody>
          <a:bodyPr wrap="none" lIns="0" tIns="0" rIns="0" bIns="0" rtlCol="0" anchor="t"/>
          <a:lstStyle/>
          <a:p>
            <a:pPr marL="0" indent="0">
              <a:lnSpc>
                <a:spcPts val="2750"/>
              </a:lnSpc>
              <a:buNone/>
            </a:pPr>
            <a:r>
              <a:rPr lang="en-US" sz="2200">
                <a:solidFill>
                  <a:srgbClr val="1B1B27"/>
                </a:solidFill>
                <a:latin typeface="Raleway" pitchFamily="34" charset="0"/>
                <a:ea typeface="Raleway" pitchFamily="34" charset="-122"/>
                <a:cs typeface="Raleway" pitchFamily="34" charset="-120"/>
              </a:rPr>
              <a:t>Ecudation</a:t>
            </a:r>
            <a:endParaRPr lang="en-US" sz="2200" dirty="0"/>
          </a:p>
        </p:txBody>
      </p:sp>
      <p:sp>
        <p:nvSpPr>
          <p:cNvPr id="5" name="Text 3"/>
          <p:cNvSpPr/>
          <p:nvPr/>
        </p:nvSpPr>
        <p:spPr>
          <a:xfrm>
            <a:off x="1164179" y="4219694"/>
            <a:ext cx="2835235" cy="354330"/>
          </a:xfrm>
          <a:prstGeom prst="rect">
            <a:avLst/>
          </a:prstGeom>
          <a:noFill/>
          <a:ln/>
        </p:spPr>
        <p:txBody>
          <a:bodyPr wrap="none" lIns="0" tIns="0" rIns="0" bIns="0" rtlCol="0" anchor="t"/>
          <a:lstStyle/>
          <a:p>
            <a:pPr marL="0" indent="0">
              <a:lnSpc>
                <a:spcPts val="2750"/>
              </a:lnSpc>
              <a:buNone/>
            </a:pPr>
            <a:r>
              <a:rPr lang="en-US" sz="2200">
                <a:solidFill>
                  <a:srgbClr val="1B1B27"/>
                </a:solidFill>
                <a:latin typeface="Raleway" pitchFamily="34" charset="0"/>
                <a:ea typeface="Raleway" pitchFamily="34" charset="-122"/>
                <a:cs typeface="Raleway" pitchFamily="34" charset="-120"/>
              </a:rPr>
              <a:t>Work Experience</a:t>
            </a:r>
            <a:endParaRPr lang="en-US" sz="2200" dirty="0"/>
          </a:p>
        </p:txBody>
      </p:sp>
      <p:sp>
        <p:nvSpPr>
          <p:cNvPr id="8" name="Text 3">
            <a:extLst>
              <a:ext uri="{FF2B5EF4-FFF2-40B4-BE49-F238E27FC236}">
                <a16:creationId xmlns:a16="http://schemas.microsoft.com/office/drawing/2014/main" id="{A44F8972-AD68-D2DE-087F-3F7DB6C6F468}"/>
              </a:ext>
            </a:extLst>
          </p:cNvPr>
          <p:cNvSpPr/>
          <p:nvPr/>
        </p:nvSpPr>
        <p:spPr>
          <a:xfrm>
            <a:off x="1164822" y="5743280"/>
            <a:ext cx="2835235" cy="354330"/>
          </a:xfrm>
          <a:prstGeom prst="rect">
            <a:avLst/>
          </a:prstGeom>
          <a:noFill/>
          <a:ln/>
        </p:spPr>
        <p:txBody>
          <a:bodyPr wrap="none" lIns="0" tIns="0" rIns="0" bIns="0" rtlCol="0" anchor="t"/>
          <a:lstStyle/>
          <a:p>
            <a:pPr marL="0" indent="0">
              <a:lnSpc>
                <a:spcPts val="2750"/>
              </a:lnSpc>
              <a:buNone/>
            </a:pPr>
            <a:r>
              <a:rPr lang="en-US" sz="2200">
                <a:solidFill>
                  <a:srgbClr val="1B1B27"/>
                </a:solidFill>
                <a:latin typeface="Raleway" pitchFamily="34" charset="0"/>
                <a:ea typeface="Raleway" pitchFamily="34" charset="-122"/>
                <a:cs typeface="Raleway" pitchFamily="34" charset="-120"/>
              </a:rPr>
              <a:t>About me</a:t>
            </a:r>
            <a:endParaRPr lang="en-US" sz="2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5093B7-E418-7651-BB61-ED4A0713C102}"/>
              </a:ext>
            </a:extLst>
          </p:cNvPr>
          <p:cNvPicPr>
            <a:picLocks noChangeAspect="1"/>
          </p:cNvPicPr>
          <p:nvPr/>
        </p:nvPicPr>
        <p:blipFill>
          <a:blip r:embed="rId2"/>
          <a:stretch>
            <a:fillRect/>
          </a:stretch>
        </p:blipFill>
        <p:spPr>
          <a:xfrm>
            <a:off x="1230534" y="6151943"/>
            <a:ext cx="2400300" cy="1152525"/>
          </a:xfrm>
          <a:prstGeom prst="rect">
            <a:avLst/>
          </a:prstGeom>
        </p:spPr>
      </p:pic>
      <p:pic>
        <p:nvPicPr>
          <p:cNvPr id="7" name="Picture 6">
            <a:extLst>
              <a:ext uri="{FF2B5EF4-FFF2-40B4-BE49-F238E27FC236}">
                <a16:creationId xmlns:a16="http://schemas.microsoft.com/office/drawing/2014/main" id="{518F1AD9-FC13-682B-061C-76400BB341CF}"/>
              </a:ext>
            </a:extLst>
          </p:cNvPr>
          <p:cNvPicPr>
            <a:picLocks noChangeAspect="1"/>
          </p:cNvPicPr>
          <p:nvPr/>
        </p:nvPicPr>
        <p:blipFill>
          <a:blip r:embed="rId3"/>
          <a:stretch>
            <a:fillRect/>
          </a:stretch>
        </p:blipFill>
        <p:spPr>
          <a:xfrm>
            <a:off x="663374" y="1567412"/>
            <a:ext cx="7311583" cy="4326903"/>
          </a:xfrm>
          <a:prstGeom prst="rect">
            <a:avLst/>
          </a:prstGeom>
        </p:spPr>
      </p:pic>
      <p:sp>
        <p:nvSpPr>
          <p:cNvPr id="8" name="Text 0">
            <a:extLst>
              <a:ext uri="{FF2B5EF4-FFF2-40B4-BE49-F238E27FC236}">
                <a16:creationId xmlns:a16="http://schemas.microsoft.com/office/drawing/2014/main" id="{936FA11F-B401-95CA-801F-59C1E40A7A3A}"/>
              </a:ext>
            </a:extLst>
          </p:cNvPr>
          <p:cNvSpPr/>
          <p:nvPr/>
        </p:nvSpPr>
        <p:spPr>
          <a:xfrm>
            <a:off x="429372" y="253765"/>
            <a:ext cx="6098807" cy="708779"/>
          </a:xfrm>
          <a:prstGeom prst="rect">
            <a:avLst/>
          </a:prstGeom>
          <a:noFill/>
          <a:ln/>
        </p:spPr>
        <p:txBody>
          <a:bodyPr wrap="none" lIns="0" tIns="0" rIns="0" bIns="0" rtlCol="0" anchor="t"/>
          <a:lstStyle/>
          <a:p>
            <a:pPr marL="0" indent="0">
              <a:lnSpc>
                <a:spcPts val="5550"/>
              </a:lnSpc>
              <a:buNone/>
            </a:pPr>
            <a:r>
              <a:rPr lang="en-MY" sz="3500" b="1">
                <a:latin typeface="Raleway" pitchFamily="2" charset="0"/>
              </a:rPr>
              <a:t>FACTORS STRONGLY INFLUENCING CHURN (NUMERICAL)</a:t>
            </a:r>
            <a:endParaRPr lang="en-US" sz="3500" b="1" dirty="0">
              <a:latin typeface="Raleway" pitchFamily="2" charset="0"/>
            </a:endParaRPr>
          </a:p>
        </p:txBody>
      </p:sp>
    </p:spTree>
    <p:extLst>
      <p:ext uri="{BB962C8B-B14F-4D97-AF65-F5344CB8AC3E}">
        <p14:creationId xmlns:p14="http://schemas.microsoft.com/office/powerpoint/2010/main" val="3839304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09B7C2-1E06-795A-08DB-E306CAEB88A8}"/>
              </a:ext>
            </a:extLst>
          </p:cNvPr>
          <p:cNvSpPr txBox="1"/>
          <p:nvPr/>
        </p:nvSpPr>
        <p:spPr>
          <a:xfrm>
            <a:off x="957943" y="475681"/>
            <a:ext cx="7315200" cy="2031325"/>
          </a:xfrm>
          <a:prstGeom prst="rect">
            <a:avLst/>
          </a:prstGeom>
          <a:noFill/>
        </p:spPr>
        <p:txBody>
          <a:bodyPr wrap="square">
            <a:spAutoFit/>
          </a:bodyPr>
          <a:lstStyle/>
          <a:p>
            <a:r>
              <a:rPr lang="en-MY" b="1"/>
              <a:t>Kontrak - Bulanan (Month to Month)</a:t>
            </a:r>
            <a:r>
              <a:rPr lang="en-MY"/>
              <a:t>:</a:t>
            </a:r>
          </a:p>
          <a:p>
            <a:pPr>
              <a:buFont typeface="Arial" panose="020B0604020202020204" pitchFamily="34" charset="0"/>
              <a:buChar char="•"/>
            </a:pPr>
            <a:r>
              <a:rPr lang="en-MY"/>
              <a:t>Pelanggan yang memilih kontrak bulanan biasanya mempunyai komitmen jangka pendek. Mereka lebih mudah untuk berhenti kerana tidak terikat dengan perjanjian jangka panjang. Pelanggan ini mungkin tidak merasakan kepuasan yang cukup untuk terus melanggan dalam jangka panjang, jadi mereka lebih cenderung untuk churn jika mereka tidak merasa memperoleh nilai yang seimbang dengan kos.</a:t>
            </a:r>
          </a:p>
        </p:txBody>
      </p:sp>
      <p:sp>
        <p:nvSpPr>
          <p:cNvPr id="5" name="TextBox 4">
            <a:extLst>
              <a:ext uri="{FF2B5EF4-FFF2-40B4-BE49-F238E27FC236}">
                <a16:creationId xmlns:a16="http://schemas.microsoft.com/office/drawing/2014/main" id="{22DE7098-87FA-5BF4-2E73-33AE81F63E0D}"/>
              </a:ext>
            </a:extLst>
          </p:cNvPr>
          <p:cNvSpPr txBox="1"/>
          <p:nvPr/>
        </p:nvSpPr>
        <p:spPr>
          <a:xfrm>
            <a:off x="957943" y="3099138"/>
            <a:ext cx="7315200" cy="2031325"/>
          </a:xfrm>
          <a:prstGeom prst="rect">
            <a:avLst/>
          </a:prstGeom>
          <a:noFill/>
        </p:spPr>
        <p:txBody>
          <a:bodyPr wrap="square">
            <a:spAutoFit/>
          </a:bodyPr>
          <a:lstStyle/>
          <a:p>
            <a:r>
              <a:rPr lang="en-MY" b="1"/>
              <a:t>Sokongan Teknikal - Tiada (NO)</a:t>
            </a:r>
            <a:r>
              <a:rPr lang="en-MY"/>
              <a:t>:</a:t>
            </a:r>
          </a:p>
          <a:p>
            <a:pPr>
              <a:buFont typeface="Arial" panose="020B0604020202020204" pitchFamily="34" charset="0"/>
              <a:buChar char="•"/>
            </a:pPr>
            <a:r>
              <a:rPr lang="en-MY"/>
              <a:t>Pelanggan yang tidak mendapat sokongan teknikal mungkin merasa frustrasi atau tidak puas hati jika mereka menghadapi masalah dengan produk atau perkhidmatan. Ketiadaan sokongan ini akan meningkatkan kebarangkalian churn, kerana pelanggan lebih cenderung untuk berhenti jika mereka merasa tidak mendapat bantuan yang diperlukan apabila menghadapi isu.</a:t>
            </a:r>
          </a:p>
        </p:txBody>
      </p:sp>
      <p:sp>
        <p:nvSpPr>
          <p:cNvPr id="7" name="TextBox 6">
            <a:extLst>
              <a:ext uri="{FF2B5EF4-FFF2-40B4-BE49-F238E27FC236}">
                <a16:creationId xmlns:a16="http://schemas.microsoft.com/office/drawing/2014/main" id="{EF37B40E-BD77-055A-D5D3-899FD59674D8}"/>
              </a:ext>
            </a:extLst>
          </p:cNvPr>
          <p:cNvSpPr txBox="1"/>
          <p:nvPr/>
        </p:nvSpPr>
        <p:spPr>
          <a:xfrm>
            <a:off x="957943" y="5621609"/>
            <a:ext cx="7315200" cy="1754326"/>
          </a:xfrm>
          <a:prstGeom prst="rect">
            <a:avLst/>
          </a:prstGeom>
          <a:noFill/>
        </p:spPr>
        <p:txBody>
          <a:bodyPr wrap="square">
            <a:spAutoFit/>
          </a:bodyPr>
          <a:lstStyle/>
          <a:p>
            <a:r>
              <a:rPr lang="en-MY" b="1"/>
              <a:t>Keselamatan Dalam Talian - Tiada (No)</a:t>
            </a:r>
            <a:r>
              <a:rPr lang="en-MY"/>
              <a:t>:</a:t>
            </a:r>
          </a:p>
          <a:p>
            <a:pPr>
              <a:buFont typeface="Arial" panose="020B0604020202020204" pitchFamily="34" charset="0"/>
              <a:buChar char="•"/>
            </a:pPr>
            <a:r>
              <a:rPr lang="en-MY"/>
              <a:t>Keselamatan dalam talian adalah ciri penting bagi banyak pelanggan, terutama dalam produk atau perkhidmatan yang berkaitan dengan data sensitif. Jika tiada ciri keselamatan dalam talian, pelanggan mungkin merasa tidak selamat atau terdedah kepada risiko, yang boleh menyebabkan mereka beralih kepada pesaing yang menawarkan perlindungan yang lebih baik.</a:t>
            </a:r>
          </a:p>
        </p:txBody>
      </p:sp>
    </p:spTree>
    <p:extLst>
      <p:ext uri="{BB962C8B-B14F-4D97-AF65-F5344CB8AC3E}">
        <p14:creationId xmlns:p14="http://schemas.microsoft.com/office/powerpoint/2010/main" val="4221002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126CAB-40B0-8455-1B72-85D2A78754B2}"/>
              </a:ext>
            </a:extLst>
          </p:cNvPr>
          <p:cNvSpPr txBox="1"/>
          <p:nvPr/>
        </p:nvSpPr>
        <p:spPr>
          <a:xfrm>
            <a:off x="1001486" y="755694"/>
            <a:ext cx="7315200" cy="1754326"/>
          </a:xfrm>
          <a:prstGeom prst="rect">
            <a:avLst/>
          </a:prstGeom>
          <a:noFill/>
        </p:spPr>
        <p:txBody>
          <a:bodyPr wrap="square">
            <a:spAutoFit/>
          </a:bodyPr>
          <a:lstStyle/>
          <a:p>
            <a:r>
              <a:rPr lang="en-MY" b="1"/>
              <a:t>Tenure - Jangka Pendek (Kurang dari 12 bulan)</a:t>
            </a:r>
            <a:r>
              <a:rPr lang="en-MY"/>
              <a:t>:</a:t>
            </a:r>
          </a:p>
          <a:p>
            <a:pPr>
              <a:buFont typeface="Arial" panose="020B0604020202020204" pitchFamily="34" charset="0"/>
              <a:buChar char="•"/>
            </a:pPr>
            <a:r>
              <a:rPr lang="en-MY"/>
              <a:t>Pelanggan yang berada dalam perkhidmatan untuk tempoh yang singkat (kurang dari 12 bulan) lebih berpotensi untuk churn kerana mereka mungkin belum sepenuhnya berkomitmen atau merasa terbeban dengan kos dan manfaat. Selain itu, mereka mungkin belum merasakan manfaat jangka panjang yang menyebabkan mereka terus melanggan.</a:t>
            </a:r>
          </a:p>
        </p:txBody>
      </p:sp>
      <p:sp>
        <p:nvSpPr>
          <p:cNvPr id="5" name="TextBox 4">
            <a:extLst>
              <a:ext uri="{FF2B5EF4-FFF2-40B4-BE49-F238E27FC236}">
                <a16:creationId xmlns:a16="http://schemas.microsoft.com/office/drawing/2014/main" id="{F53315B4-EE8F-83AF-49FF-A3D97F7EE82A}"/>
              </a:ext>
            </a:extLst>
          </p:cNvPr>
          <p:cNvSpPr txBox="1"/>
          <p:nvPr/>
        </p:nvSpPr>
        <p:spPr>
          <a:xfrm>
            <a:off x="1001486" y="3688256"/>
            <a:ext cx="7315200" cy="2031325"/>
          </a:xfrm>
          <a:prstGeom prst="rect">
            <a:avLst/>
          </a:prstGeom>
          <a:noFill/>
        </p:spPr>
        <p:txBody>
          <a:bodyPr wrap="square">
            <a:spAutoFit/>
          </a:bodyPr>
          <a:lstStyle/>
          <a:p>
            <a:r>
              <a:rPr lang="en-MY" b="1"/>
              <a:t>Caj Bulanan - Tinggi (Lebih dari RM80 sebulan)</a:t>
            </a:r>
            <a:r>
              <a:rPr lang="en-MY"/>
              <a:t>:</a:t>
            </a:r>
          </a:p>
          <a:p>
            <a:pPr>
              <a:buFont typeface="Arial" panose="020B0604020202020204" pitchFamily="34" charset="0"/>
              <a:buChar char="•"/>
            </a:pPr>
            <a:r>
              <a:rPr lang="en-MY"/>
              <a:t>Caj bulanan yang tinggi boleh menjadi faktor utama yang menyebabkan churn, terutamanya jika pelanggan merasakan bahawa mereka tidak memperoleh nilai yang sepadan dengan kos yang dikeluarkan. Jika harga yang dibayar melebihi manfaat yang diterima, pelanggan mungkin mencari pilihan yang lebih murah, terutamanya jika mereka tidak merasa bahawa produk atau perkhidmatan tersebut memberi nilai tambah yang signifikan.</a:t>
            </a:r>
          </a:p>
        </p:txBody>
      </p:sp>
    </p:spTree>
    <p:extLst>
      <p:ext uri="{BB962C8B-B14F-4D97-AF65-F5344CB8AC3E}">
        <p14:creationId xmlns:p14="http://schemas.microsoft.com/office/powerpoint/2010/main" val="4293122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13786ED6-8960-C74C-F427-5AC77A43185F}"/>
              </a:ext>
            </a:extLst>
          </p:cNvPr>
          <p:cNvSpPr/>
          <p:nvPr/>
        </p:nvSpPr>
        <p:spPr>
          <a:xfrm>
            <a:off x="429372" y="253765"/>
            <a:ext cx="6098807" cy="708779"/>
          </a:xfrm>
          <a:prstGeom prst="rect">
            <a:avLst/>
          </a:prstGeom>
          <a:noFill/>
          <a:ln/>
        </p:spPr>
        <p:txBody>
          <a:bodyPr wrap="none" lIns="0" tIns="0" rIns="0" bIns="0" rtlCol="0" anchor="t"/>
          <a:lstStyle/>
          <a:p>
            <a:pPr marL="0" indent="0">
              <a:lnSpc>
                <a:spcPts val="5550"/>
              </a:lnSpc>
              <a:buNone/>
            </a:pPr>
            <a:r>
              <a:rPr lang="en-MY" sz="3600" b="1"/>
              <a:t>Recommendations for Reducing Churn</a:t>
            </a:r>
            <a:endParaRPr lang="en-US" sz="3500" b="1" dirty="0">
              <a:latin typeface="Raleway" pitchFamily="2" charset="0"/>
            </a:endParaRPr>
          </a:p>
        </p:txBody>
      </p:sp>
      <p:sp>
        <p:nvSpPr>
          <p:cNvPr id="6" name="TextBox 5">
            <a:extLst>
              <a:ext uri="{FF2B5EF4-FFF2-40B4-BE49-F238E27FC236}">
                <a16:creationId xmlns:a16="http://schemas.microsoft.com/office/drawing/2014/main" id="{AB1DF741-3AA7-9C98-E509-4AD23433D238}"/>
              </a:ext>
            </a:extLst>
          </p:cNvPr>
          <p:cNvSpPr txBox="1"/>
          <p:nvPr/>
        </p:nvSpPr>
        <p:spPr>
          <a:xfrm>
            <a:off x="347241" y="1620753"/>
            <a:ext cx="7315200" cy="4247317"/>
          </a:xfrm>
          <a:prstGeom prst="rect">
            <a:avLst/>
          </a:prstGeom>
          <a:noFill/>
        </p:spPr>
        <p:txBody>
          <a:bodyPr wrap="square">
            <a:spAutoFit/>
          </a:bodyPr>
          <a:lstStyle/>
          <a:p>
            <a:r>
              <a:rPr lang="en-MY" b="1"/>
              <a:t>1. Fokus pada Pelanggan dengan Penggunaan Bulanan yang Tinggi (MonthlyCharges):</a:t>
            </a:r>
          </a:p>
          <a:p>
            <a:pPr>
              <a:buFont typeface="Arial" panose="020B0604020202020204" pitchFamily="34" charset="0"/>
              <a:buChar char="•"/>
            </a:pPr>
            <a:r>
              <a:rPr lang="en-MY" b="1"/>
              <a:t>Penemuan</a:t>
            </a:r>
            <a:r>
              <a:rPr lang="en-MY"/>
              <a:t>: </a:t>
            </a:r>
            <a:r>
              <a:rPr lang="en-MY" b="1"/>
              <a:t>MonthlyCharges</a:t>
            </a:r>
            <a:r>
              <a:rPr lang="en-MY"/>
              <a:t> adalah salah satu feature yang paling penting dalam menentukan churn, dengan nilai yang tinggi menunjukkan lebih tinggi kemungkinan churn.</a:t>
            </a:r>
          </a:p>
          <a:p>
            <a:pPr>
              <a:buFont typeface="Arial" panose="020B0604020202020204" pitchFamily="34" charset="0"/>
              <a:buChar char="•"/>
            </a:pPr>
            <a:r>
              <a:rPr lang="en-MY" b="1"/>
              <a:t>Cadangan</a:t>
            </a:r>
            <a:r>
              <a:rPr lang="en-MY"/>
              <a:t>:</a:t>
            </a:r>
          </a:p>
          <a:p>
            <a:pPr marL="742950" lvl="1" indent="-285750">
              <a:buFont typeface="Arial" panose="020B0604020202020204" pitchFamily="34" charset="0"/>
              <a:buChar char="•"/>
            </a:pPr>
            <a:r>
              <a:rPr lang="en-MY" b="1"/>
              <a:t>Pengenalan Pelan Khusus</a:t>
            </a:r>
            <a:r>
              <a:rPr lang="en-MY"/>
              <a:t>: Syarikat boleh memperkenalkan pelan langganan yang lebih fleksibel dengan harga yang lebih kompetitif untuk pelanggan dengan penggunaan tinggi, atau menawarkan bundling produk untuk memberikan nilai lebih tanpa menaikkan kos bulanan.</a:t>
            </a:r>
          </a:p>
          <a:p>
            <a:pPr marL="742950" lvl="1" indent="-285750">
              <a:buFont typeface="Arial" panose="020B0604020202020204" pitchFamily="34" charset="0"/>
              <a:buChar char="•"/>
            </a:pPr>
            <a:r>
              <a:rPr lang="en-MY" b="1"/>
              <a:t>Diskaun atau Tawaran Setia</a:t>
            </a:r>
            <a:r>
              <a:rPr lang="en-MY"/>
              <a:t>: Menawarkan diskaun khas untuk pelanggan dengan penggunaan bulanan yang tinggi, atau menyediakan program ganjaran yang memberi insentif kepada pelanggan untuk terus melanggan perkhidmatan.</a:t>
            </a:r>
          </a:p>
        </p:txBody>
      </p:sp>
    </p:spTree>
    <p:extLst>
      <p:ext uri="{BB962C8B-B14F-4D97-AF65-F5344CB8AC3E}">
        <p14:creationId xmlns:p14="http://schemas.microsoft.com/office/powerpoint/2010/main" val="3919999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5FB51B-9248-AECD-76A3-C0644B6B6927}"/>
              </a:ext>
            </a:extLst>
          </p:cNvPr>
          <p:cNvSpPr txBox="1"/>
          <p:nvPr/>
        </p:nvSpPr>
        <p:spPr>
          <a:xfrm>
            <a:off x="1064870" y="914697"/>
            <a:ext cx="7315200" cy="4247317"/>
          </a:xfrm>
          <a:prstGeom prst="rect">
            <a:avLst/>
          </a:prstGeom>
          <a:noFill/>
        </p:spPr>
        <p:txBody>
          <a:bodyPr wrap="square">
            <a:spAutoFit/>
          </a:bodyPr>
          <a:lstStyle/>
          <a:p>
            <a:r>
              <a:rPr lang="en-MY" b="1"/>
              <a:t>2. Fokus pada Pelanggan dengan Kontrak Bulanan (Month-to-month):</a:t>
            </a:r>
          </a:p>
          <a:p>
            <a:pPr>
              <a:buFont typeface="Arial" panose="020B0604020202020204" pitchFamily="34" charset="0"/>
              <a:buChar char="•"/>
            </a:pPr>
            <a:r>
              <a:rPr lang="en-MY" b="1"/>
              <a:t>Penemuan</a:t>
            </a:r>
            <a:r>
              <a:rPr lang="en-MY"/>
              <a:t>: </a:t>
            </a:r>
            <a:r>
              <a:rPr lang="en-MY" b="1"/>
              <a:t>Contract</a:t>
            </a:r>
            <a:r>
              <a:rPr lang="en-MY"/>
              <a:t> adalah salah satu faktor yang memberi kesan besar terhadap churn, dengan kontrak bulanan (Month-to-month) menunjukkan impak yang lebih besar berbanding kontrak tahunan atau dua tahun.</a:t>
            </a:r>
          </a:p>
          <a:p>
            <a:pPr>
              <a:buFont typeface="Arial" panose="020B0604020202020204" pitchFamily="34" charset="0"/>
              <a:buChar char="•"/>
            </a:pPr>
            <a:r>
              <a:rPr lang="en-MY" b="1"/>
              <a:t>Cadangan</a:t>
            </a:r>
            <a:r>
              <a:rPr lang="en-MY"/>
              <a:t>:</a:t>
            </a:r>
          </a:p>
          <a:p>
            <a:pPr marL="742950" lvl="1" indent="-285750">
              <a:buFont typeface="Arial" panose="020B0604020202020204" pitchFamily="34" charset="0"/>
              <a:buChar char="•"/>
            </a:pPr>
            <a:r>
              <a:rPr lang="en-MY" b="1"/>
              <a:t>Strategi Pengekalan Pelanggan</a:t>
            </a:r>
            <a:r>
              <a:rPr lang="en-MY"/>
              <a:t>: Syarikat boleh menawarkan insentif atau manfaat tambahan (contohnya, diskaun atau promosi) untuk menggalakkan pelanggan yang mempunyai kontrak bulanan untuk menukar kepada kontrak lebih panjang seperti satu tahun atau dua tahun. Ini dapat memberikan kestabilan lebih tinggi dan mengurangkan kemungkinan churn.</a:t>
            </a:r>
          </a:p>
          <a:p>
            <a:pPr marL="742950" lvl="1" indent="-285750">
              <a:buFont typeface="Arial" panose="020B0604020202020204" pitchFamily="34" charset="0"/>
              <a:buChar char="•"/>
            </a:pPr>
            <a:r>
              <a:rPr lang="en-MY" b="1"/>
              <a:t>Sokongan Pelanggan Proaktif</a:t>
            </a:r>
            <a:r>
              <a:rPr lang="en-MY"/>
              <a:t>: Meningkatkan sokongan pelanggan untuk pelanggan dengan kontrak bulanan, seperti memberikan mereka lebih banyak akses kepada servis pelanggan atau menawarkan pengalaman yang lebih baik dalam tempoh percubaan.</a:t>
            </a:r>
          </a:p>
        </p:txBody>
      </p:sp>
    </p:spTree>
    <p:extLst>
      <p:ext uri="{BB962C8B-B14F-4D97-AF65-F5344CB8AC3E}">
        <p14:creationId xmlns:p14="http://schemas.microsoft.com/office/powerpoint/2010/main" val="1354291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0809B1-6D71-6D02-040C-C141275A93AE}"/>
              </a:ext>
            </a:extLst>
          </p:cNvPr>
          <p:cNvSpPr txBox="1"/>
          <p:nvPr/>
        </p:nvSpPr>
        <p:spPr>
          <a:xfrm>
            <a:off x="1250066" y="590605"/>
            <a:ext cx="7315200" cy="4247317"/>
          </a:xfrm>
          <a:prstGeom prst="rect">
            <a:avLst/>
          </a:prstGeom>
          <a:noFill/>
        </p:spPr>
        <p:txBody>
          <a:bodyPr wrap="square">
            <a:spAutoFit/>
          </a:bodyPr>
          <a:lstStyle/>
          <a:p>
            <a:r>
              <a:rPr lang="en-MY" b="1"/>
              <a:t>3. Pengurusan TotalCharges untuk Pengguna Berisiko Tinggi:</a:t>
            </a:r>
          </a:p>
          <a:p>
            <a:pPr>
              <a:buFont typeface="Arial" panose="020B0604020202020204" pitchFamily="34" charset="0"/>
              <a:buChar char="•"/>
            </a:pPr>
            <a:r>
              <a:rPr lang="en-MY" b="1"/>
              <a:t>Penemuan</a:t>
            </a:r>
            <a:r>
              <a:rPr lang="en-MY"/>
              <a:t>: </a:t>
            </a:r>
            <a:r>
              <a:rPr lang="en-MY" b="1"/>
              <a:t>TotalCharges</a:t>
            </a:r>
            <a:r>
              <a:rPr lang="en-MY"/>
              <a:t> juga memainkan peranan penting dalam churn. Pelanggan dengan nilai </a:t>
            </a:r>
            <a:r>
              <a:rPr lang="en-MY" b="1"/>
              <a:t>TotalCharges</a:t>
            </a:r>
            <a:r>
              <a:rPr lang="en-MY"/>
              <a:t> yang tinggi mungkin lebih cenderung untuk meninggalkan perkhidmatan.</a:t>
            </a:r>
          </a:p>
          <a:p>
            <a:pPr>
              <a:buFont typeface="Arial" panose="020B0604020202020204" pitchFamily="34" charset="0"/>
              <a:buChar char="•"/>
            </a:pPr>
            <a:r>
              <a:rPr lang="en-MY" b="1"/>
              <a:t>Cadangan</a:t>
            </a:r>
            <a:r>
              <a:rPr lang="en-MY"/>
              <a:t>:</a:t>
            </a:r>
          </a:p>
          <a:p>
            <a:pPr marL="742950" lvl="1" indent="-285750">
              <a:buFont typeface="Arial" panose="020B0604020202020204" pitchFamily="34" charset="0"/>
              <a:buChar char="•"/>
            </a:pPr>
            <a:r>
              <a:rPr lang="en-MY" b="1"/>
              <a:t>Menawarkan Tawaran Pengekalan</a:t>
            </a:r>
            <a:r>
              <a:rPr lang="en-MY"/>
              <a:t>: Untuk pelanggan dengan jumlah caj yang tinggi, tawarkan tawaran eksklusif atau pakej penjimatan untuk mengurangkan tekanan kewangan mereka dan meningkatkan nilai jangka panjang mereka. Tawaran ini boleh merangkumi pengurangan harga atau akses percuma kepada perkhidmatan tambahan seperti sokongan teknikal.</a:t>
            </a:r>
          </a:p>
          <a:p>
            <a:pPr marL="742950" lvl="1" indent="-285750">
              <a:buFont typeface="Arial" panose="020B0604020202020204" pitchFamily="34" charset="0"/>
              <a:buChar char="•"/>
            </a:pPr>
            <a:r>
              <a:rPr lang="en-MY" b="1"/>
              <a:t>Pakej Disesuaikan</a:t>
            </a:r>
            <a:r>
              <a:rPr lang="en-MY"/>
              <a:t>: Sesuaikan pakej berdasarkan penggunaan dan jumlah caj pelanggan untuk memberikan lebih banyak fleksibiliti, terutamanya kepada pelanggan yang menggunakan perkhidmatan dalam kuantiti besar.</a:t>
            </a:r>
          </a:p>
        </p:txBody>
      </p:sp>
    </p:spTree>
    <p:extLst>
      <p:ext uri="{BB962C8B-B14F-4D97-AF65-F5344CB8AC3E}">
        <p14:creationId xmlns:p14="http://schemas.microsoft.com/office/powerpoint/2010/main" val="3343844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E86BCA-B586-D3CD-D4EC-6D8F58A8A2C4}"/>
              </a:ext>
            </a:extLst>
          </p:cNvPr>
          <p:cNvSpPr txBox="1"/>
          <p:nvPr/>
        </p:nvSpPr>
        <p:spPr>
          <a:xfrm>
            <a:off x="763929" y="590605"/>
            <a:ext cx="7315200" cy="4247317"/>
          </a:xfrm>
          <a:prstGeom prst="rect">
            <a:avLst/>
          </a:prstGeom>
          <a:noFill/>
        </p:spPr>
        <p:txBody>
          <a:bodyPr wrap="square">
            <a:spAutoFit/>
          </a:bodyPr>
          <a:lstStyle/>
          <a:p>
            <a:r>
              <a:rPr lang="en-MY" b="1"/>
              <a:t>4. Mengatasi Masalah dengan Sokongan Dalam Talian (OnlineSecurity dan TechSupport):</a:t>
            </a:r>
          </a:p>
          <a:p>
            <a:pPr>
              <a:buFont typeface="Arial" panose="020B0604020202020204" pitchFamily="34" charset="0"/>
              <a:buChar char="•"/>
            </a:pPr>
            <a:r>
              <a:rPr lang="en-MY" b="1"/>
              <a:t>Penemuan</a:t>
            </a:r>
            <a:r>
              <a:rPr lang="en-MY"/>
              <a:t>: </a:t>
            </a:r>
            <a:r>
              <a:rPr lang="en-MY" b="1"/>
              <a:t>OnlineSecurity</a:t>
            </a:r>
            <a:r>
              <a:rPr lang="en-MY"/>
              <a:t> dan </a:t>
            </a:r>
            <a:r>
              <a:rPr lang="en-MY" b="1"/>
              <a:t>TechSupport</a:t>
            </a:r>
            <a:r>
              <a:rPr lang="en-MY"/>
              <a:t> mempunyai impak yang ketara terhadap churn, dengan pelanggan yang tidak menerima perkhidmatan ini lebih berisiko untuk churn.</a:t>
            </a:r>
          </a:p>
          <a:p>
            <a:pPr>
              <a:buFont typeface="Arial" panose="020B0604020202020204" pitchFamily="34" charset="0"/>
              <a:buChar char="•"/>
            </a:pPr>
            <a:r>
              <a:rPr lang="en-MY" b="1"/>
              <a:t>Cadangan</a:t>
            </a:r>
            <a:r>
              <a:rPr lang="en-MY"/>
              <a:t>:</a:t>
            </a:r>
          </a:p>
          <a:p>
            <a:pPr marL="742950" lvl="1" indent="-285750">
              <a:buFont typeface="Arial" panose="020B0604020202020204" pitchFamily="34" charset="0"/>
              <a:buChar char="•"/>
            </a:pPr>
            <a:r>
              <a:rPr lang="en-MY" b="1"/>
              <a:t>Meningkatkan Akses kepada Sokongan Teknikal</a:t>
            </a:r>
            <a:r>
              <a:rPr lang="en-MY"/>
              <a:t>: Untuk pelanggan yang tidak mempunyai sokongan teknikal atau keselamatan dalam talian, syarikat boleh menawarkan servis ini secara percuma atau dengan harga diskaun untuk membantu mereka merasa lebih dilindungi dan disokong.</a:t>
            </a:r>
          </a:p>
          <a:p>
            <a:pPr marL="742950" lvl="1" indent="-285750">
              <a:buFont typeface="Arial" panose="020B0604020202020204" pitchFamily="34" charset="0"/>
              <a:buChar char="•"/>
            </a:pPr>
            <a:r>
              <a:rPr lang="en-MY" b="1"/>
              <a:t>Tingkatkan Kualiti Sokongan Pelanggan</a:t>
            </a:r>
            <a:r>
              <a:rPr lang="en-MY"/>
              <a:t>: Meningkatkan respons dan kualiti sokongan teknikal dan keselamatan dalam talian untuk mengurangkan ketidakpuasan hati pelanggan yang boleh menyebabkan churn.</a:t>
            </a:r>
          </a:p>
        </p:txBody>
      </p:sp>
    </p:spTree>
    <p:extLst>
      <p:ext uri="{BB962C8B-B14F-4D97-AF65-F5344CB8AC3E}">
        <p14:creationId xmlns:p14="http://schemas.microsoft.com/office/powerpoint/2010/main" val="1071086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43D9C4-4AE4-48F0-751F-38D91532F7C8}"/>
              </a:ext>
            </a:extLst>
          </p:cNvPr>
          <p:cNvSpPr txBox="1"/>
          <p:nvPr/>
        </p:nvSpPr>
        <p:spPr>
          <a:xfrm>
            <a:off x="891251" y="752651"/>
            <a:ext cx="7315200" cy="4247317"/>
          </a:xfrm>
          <a:prstGeom prst="rect">
            <a:avLst/>
          </a:prstGeom>
          <a:noFill/>
        </p:spPr>
        <p:txBody>
          <a:bodyPr wrap="square">
            <a:spAutoFit/>
          </a:bodyPr>
          <a:lstStyle/>
          <a:p>
            <a:r>
              <a:rPr lang="en-MY" b="1"/>
              <a:t>5. Penggunaan Model ML untuk Ramalan Churn:</a:t>
            </a:r>
          </a:p>
          <a:p>
            <a:pPr>
              <a:buFont typeface="Arial" panose="020B0604020202020204" pitchFamily="34" charset="0"/>
              <a:buChar char="•"/>
            </a:pPr>
            <a:r>
              <a:rPr lang="en-MY" b="1"/>
              <a:t>Penemuan</a:t>
            </a:r>
            <a:r>
              <a:rPr lang="en-MY"/>
              <a:t>: Berdasarkan model yang dibangunkan, anda memperoleh nilai </a:t>
            </a:r>
            <a:r>
              <a:rPr lang="en-MY" b="1"/>
              <a:t>Precision</a:t>
            </a:r>
            <a:r>
              <a:rPr lang="en-MY"/>
              <a:t>, </a:t>
            </a:r>
            <a:r>
              <a:rPr lang="en-MY" b="1"/>
              <a:t>Recall</a:t>
            </a:r>
            <a:r>
              <a:rPr lang="en-MY"/>
              <a:t>, dan </a:t>
            </a:r>
            <a:r>
              <a:rPr lang="en-MY" b="1"/>
              <a:t>F1-Score</a:t>
            </a:r>
            <a:r>
              <a:rPr lang="en-MY"/>
              <a:t> yang baik, menunjukkan bahawa model anda dapat mengenal pasti pelanggan berisiko churn dengan baik.</a:t>
            </a:r>
          </a:p>
          <a:p>
            <a:pPr>
              <a:buFont typeface="Arial" panose="020B0604020202020204" pitchFamily="34" charset="0"/>
              <a:buChar char="•"/>
            </a:pPr>
            <a:r>
              <a:rPr lang="en-MY" b="1"/>
              <a:t>Cadangan</a:t>
            </a:r>
            <a:r>
              <a:rPr lang="en-MY"/>
              <a:t>:</a:t>
            </a:r>
          </a:p>
          <a:p>
            <a:pPr marL="742950" lvl="1" indent="-285750">
              <a:buFont typeface="Arial" panose="020B0604020202020204" pitchFamily="34" charset="0"/>
              <a:buChar char="•"/>
            </a:pPr>
            <a:r>
              <a:rPr lang="en-MY" b="1"/>
              <a:t>Segmentasi Pelanggan Berdasarkan Risiko</a:t>
            </a:r>
            <a:r>
              <a:rPr lang="en-MY"/>
              <a:t>: Gunakan model ramalan churn untuk mengenal pasti pelanggan berisiko tinggi dan memberi mereka perhatian yang lebih (misalnya, tawaran khas, komunikasi lebih kerap, atau tawaran pengurangan harga).</a:t>
            </a:r>
          </a:p>
          <a:p>
            <a:pPr marL="742950" lvl="1" indent="-285750">
              <a:buFont typeface="Arial" panose="020B0604020202020204" pitchFamily="34" charset="0"/>
              <a:buChar char="•"/>
            </a:pPr>
            <a:r>
              <a:rPr lang="en-MY" b="1"/>
              <a:t>Sistem Pemberitahuan Awal untuk Pengekalan</a:t>
            </a:r>
            <a:r>
              <a:rPr lang="en-MY"/>
              <a:t>: Membangunkan sistem pemberitahuan yang memberi amaran kepada pasukan sokongan pelanggan mengenai pelanggan yang berisiko tinggi, supaya mereka boleh mengambil tindakan proaktif untuk mengekalkan pelanggan tersebut (seperti tawaran khas atau sokongan tambahan).</a:t>
            </a:r>
          </a:p>
        </p:txBody>
      </p:sp>
    </p:spTree>
    <p:extLst>
      <p:ext uri="{BB962C8B-B14F-4D97-AF65-F5344CB8AC3E}">
        <p14:creationId xmlns:p14="http://schemas.microsoft.com/office/powerpoint/2010/main" val="3809477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298198-114E-1553-5A0D-B563CB5427FA}"/>
              </a:ext>
            </a:extLst>
          </p:cNvPr>
          <p:cNvSpPr txBox="1"/>
          <p:nvPr/>
        </p:nvSpPr>
        <p:spPr>
          <a:xfrm>
            <a:off x="1203768" y="698480"/>
            <a:ext cx="7315200" cy="3416320"/>
          </a:xfrm>
          <a:prstGeom prst="rect">
            <a:avLst/>
          </a:prstGeom>
          <a:noFill/>
        </p:spPr>
        <p:txBody>
          <a:bodyPr wrap="square">
            <a:spAutoFit/>
          </a:bodyPr>
          <a:lstStyle/>
          <a:p>
            <a:r>
              <a:rPr lang="en-MY" b="1"/>
              <a:t>Solusi untuk Menyelesaikan Masalah Churn:</a:t>
            </a:r>
          </a:p>
          <a:p>
            <a:r>
              <a:rPr lang="en-MY"/>
              <a:t>Berdasarkan penemuan ini, beberapa langkah yang boleh diambil untuk menyelesaikan masalah churn adalah:</a:t>
            </a:r>
          </a:p>
          <a:p>
            <a:pPr>
              <a:buFont typeface="+mj-lt"/>
              <a:buAutoNum type="arabicPeriod"/>
            </a:pPr>
            <a:r>
              <a:rPr lang="en-MY" b="1"/>
              <a:t>Menambah nilai untuk pelanggan yang berisiko tinggi</a:t>
            </a:r>
            <a:r>
              <a:rPr lang="en-MY"/>
              <a:t>, terutamanya mereka yang mempunyai kontrak bulanan, penggunaan bulanan tinggi, dan tanpa sokongan teknikal atau keselamatan.</a:t>
            </a:r>
          </a:p>
          <a:p>
            <a:pPr>
              <a:buFont typeface="+mj-lt"/>
              <a:buAutoNum type="arabicPeriod"/>
            </a:pPr>
            <a:r>
              <a:rPr lang="en-MY" b="1"/>
              <a:t>Meningkatkan pengalaman pelanggan</a:t>
            </a:r>
            <a:r>
              <a:rPr lang="en-MY"/>
              <a:t> dengan menawarkan lebih banyak fleksibiliti dalam pembayaran, sokongan yang lebih baik, dan insentif setia untuk mencegah churn.</a:t>
            </a:r>
          </a:p>
          <a:p>
            <a:pPr>
              <a:buFont typeface="+mj-lt"/>
              <a:buAutoNum type="arabicPeriod"/>
            </a:pPr>
            <a:r>
              <a:rPr lang="en-MY" b="1"/>
              <a:t>Menggunakan ramalan churn yang lebih tepat</a:t>
            </a:r>
            <a:r>
              <a:rPr lang="en-MY"/>
              <a:t> untuk mengenal pasti pelanggan berisiko dan memberi mereka perhatian yang lebih dari awal untuk mengekalkan mereka.</a:t>
            </a:r>
          </a:p>
        </p:txBody>
      </p:sp>
    </p:spTree>
    <p:extLst>
      <p:ext uri="{BB962C8B-B14F-4D97-AF65-F5344CB8AC3E}">
        <p14:creationId xmlns:p14="http://schemas.microsoft.com/office/powerpoint/2010/main" val="4124727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890AB-AC35-BF36-7EA1-7A9A26DDE434}"/>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716E3808-3C20-9D39-31A3-BD0F0CC14E97}"/>
              </a:ext>
            </a:extLst>
          </p:cNvPr>
          <p:cNvPicPr>
            <a:picLocks noChangeAspect="1"/>
          </p:cNvPicPr>
          <p:nvPr/>
        </p:nvPicPr>
        <p:blipFill>
          <a:blip r:embed="rId3"/>
          <a:stretch>
            <a:fillRect/>
          </a:stretch>
        </p:blipFill>
        <p:spPr>
          <a:xfrm>
            <a:off x="9144000" y="0"/>
            <a:ext cx="5486400" cy="8229600"/>
          </a:xfrm>
          <a:prstGeom prst="rect">
            <a:avLst/>
          </a:prstGeom>
        </p:spPr>
      </p:pic>
      <p:sp>
        <p:nvSpPr>
          <p:cNvPr id="3" name="Text 0">
            <a:extLst>
              <a:ext uri="{FF2B5EF4-FFF2-40B4-BE49-F238E27FC236}">
                <a16:creationId xmlns:a16="http://schemas.microsoft.com/office/drawing/2014/main" id="{28E74D30-39FD-575E-0CBF-D96F28BC1D87}"/>
              </a:ext>
            </a:extLst>
          </p:cNvPr>
          <p:cNvSpPr/>
          <p:nvPr/>
        </p:nvSpPr>
        <p:spPr>
          <a:xfrm>
            <a:off x="676870" y="839867"/>
            <a:ext cx="4835128" cy="604361"/>
          </a:xfrm>
          <a:prstGeom prst="rect">
            <a:avLst/>
          </a:prstGeom>
          <a:noFill/>
          <a:ln/>
        </p:spPr>
        <p:txBody>
          <a:bodyPr wrap="none" lIns="0" tIns="0" rIns="0" bIns="0" rtlCol="0" anchor="t"/>
          <a:lstStyle/>
          <a:p>
            <a:pPr marL="0" indent="0">
              <a:lnSpc>
                <a:spcPts val="4750"/>
              </a:lnSpc>
              <a:buNone/>
            </a:pPr>
            <a:r>
              <a:rPr lang="en-US" sz="3800">
                <a:solidFill>
                  <a:srgbClr val="1B1B27"/>
                </a:solidFill>
                <a:latin typeface="Raleway" pitchFamily="34" charset="0"/>
                <a:ea typeface="Raleway" pitchFamily="34" charset="-122"/>
                <a:cs typeface="Raleway" pitchFamily="34" charset="-120"/>
              </a:rPr>
              <a:t>pProject Timeline</a:t>
            </a:r>
            <a:endParaRPr lang="en-US" sz="3800" dirty="0"/>
          </a:p>
        </p:txBody>
      </p:sp>
      <p:sp>
        <p:nvSpPr>
          <p:cNvPr id="4" name="Shape 1">
            <a:extLst>
              <a:ext uri="{FF2B5EF4-FFF2-40B4-BE49-F238E27FC236}">
                <a16:creationId xmlns:a16="http://schemas.microsoft.com/office/drawing/2014/main" id="{24714553-868B-CBD7-3398-21F5B5D0741F}"/>
              </a:ext>
            </a:extLst>
          </p:cNvPr>
          <p:cNvSpPr/>
          <p:nvPr/>
        </p:nvSpPr>
        <p:spPr>
          <a:xfrm>
            <a:off x="955477" y="1734264"/>
            <a:ext cx="22860" cy="5655469"/>
          </a:xfrm>
          <a:prstGeom prst="roundRect">
            <a:avLst>
              <a:gd name="adj" fmla="val 355340"/>
            </a:avLst>
          </a:prstGeom>
          <a:solidFill>
            <a:srgbClr val="C7C7D0"/>
          </a:solidFill>
          <a:ln/>
        </p:spPr>
      </p:sp>
      <p:sp>
        <p:nvSpPr>
          <p:cNvPr id="5" name="Shape 2">
            <a:extLst>
              <a:ext uri="{FF2B5EF4-FFF2-40B4-BE49-F238E27FC236}">
                <a16:creationId xmlns:a16="http://schemas.microsoft.com/office/drawing/2014/main" id="{DFD87874-333F-7F20-BF11-97AA38E79652}"/>
              </a:ext>
            </a:extLst>
          </p:cNvPr>
          <p:cNvSpPr/>
          <p:nvPr/>
        </p:nvSpPr>
        <p:spPr>
          <a:xfrm>
            <a:off x="1161574" y="2157889"/>
            <a:ext cx="676870" cy="22860"/>
          </a:xfrm>
          <a:prstGeom prst="roundRect">
            <a:avLst>
              <a:gd name="adj" fmla="val 355340"/>
            </a:avLst>
          </a:prstGeom>
          <a:solidFill>
            <a:srgbClr val="C7C7D0"/>
          </a:solidFill>
          <a:ln/>
        </p:spPr>
      </p:sp>
      <p:sp>
        <p:nvSpPr>
          <p:cNvPr id="6" name="Shape 3">
            <a:extLst>
              <a:ext uri="{FF2B5EF4-FFF2-40B4-BE49-F238E27FC236}">
                <a16:creationId xmlns:a16="http://schemas.microsoft.com/office/drawing/2014/main" id="{AE1D5E4F-CBFE-4B26-716B-3E24B82ECBFA}"/>
              </a:ext>
            </a:extLst>
          </p:cNvPr>
          <p:cNvSpPr/>
          <p:nvPr/>
        </p:nvSpPr>
        <p:spPr>
          <a:xfrm>
            <a:off x="749379" y="1951792"/>
            <a:ext cx="435054" cy="435054"/>
          </a:xfrm>
          <a:prstGeom prst="roundRect">
            <a:avLst>
              <a:gd name="adj" fmla="val 18671"/>
            </a:avLst>
          </a:prstGeom>
          <a:solidFill>
            <a:srgbClr val="E1E1EA"/>
          </a:solidFill>
          <a:ln w="7620">
            <a:solidFill>
              <a:srgbClr val="C7C7D0"/>
            </a:solidFill>
            <a:prstDash val="solid"/>
          </a:ln>
        </p:spPr>
      </p:sp>
      <p:sp>
        <p:nvSpPr>
          <p:cNvPr id="7" name="Text 4">
            <a:extLst>
              <a:ext uri="{FF2B5EF4-FFF2-40B4-BE49-F238E27FC236}">
                <a16:creationId xmlns:a16="http://schemas.microsoft.com/office/drawing/2014/main" id="{CECDEAF7-7FAE-7B09-2933-0F9D4098F00E}"/>
              </a:ext>
            </a:extLst>
          </p:cNvPr>
          <p:cNvSpPr/>
          <p:nvPr/>
        </p:nvSpPr>
        <p:spPr>
          <a:xfrm>
            <a:off x="904756" y="2024182"/>
            <a:ext cx="124182" cy="290155"/>
          </a:xfrm>
          <a:prstGeom prst="rect">
            <a:avLst/>
          </a:prstGeom>
          <a:noFill/>
          <a:ln/>
        </p:spPr>
        <p:txBody>
          <a:bodyPr wrap="none" lIns="0" tIns="0" rIns="0" bIns="0" rtlCol="0" anchor="t"/>
          <a:lstStyle/>
          <a:p>
            <a:pPr marL="0" indent="0" algn="ctr">
              <a:lnSpc>
                <a:spcPts val="2250"/>
              </a:lnSpc>
              <a:buNone/>
            </a:pPr>
            <a:r>
              <a:rPr lang="en-US" sz="2250" dirty="0">
                <a:solidFill>
                  <a:srgbClr val="3C3939"/>
                </a:solidFill>
                <a:latin typeface="Raleway" pitchFamily="34" charset="0"/>
                <a:ea typeface="Raleway" pitchFamily="34" charset="-122"/>
                <a:cs typeface="Raleway" pitchFamily="34" charset="-120"/>
              </a:rPr>
              <a:t>1</a:t>
            </a:r>
            <a:endParaRPr lang="en-US" sz="2250" dirty="0"/>
          </a:p>
        </p:txBody>
      </p:sp>
      <p:sp>
        <p:nvSpPr>
          <p:cNvPr id="8" name="Text 5">
            <a:extLst>
              <a:ext uri="{FF2B5EF4-FFF2-40B4-BE49-F238E27FC236}">
                <a16:creationId xmlns:a16="http://schemas.microsoft.com/office/drawing/2014/main" id="{0E047EF5-145A-2C38-2A45-67BAA4F2940F}"/>
              </a:ext>
            </a:extLst>
          </p:cNvPr>
          <p:cNvSpPr/>
          <p:nvPr/>
        </p:nvSpPr>
        <p:spPr>
          <a:xfrm>
            <a:off x="2030611" y="1927622"/>
            <a:ext cx="2417564" cy="302181"/>
          </a:xfrm>
          <a:prstGeom prst="rect">
            <a:avLst/>
          </a:prstGeom>
          <a:noFill/>
          <a:ln/>
        </p:spPr>
        <p:txBody>
          <a:bodyPr wrap="none" lIns="0" tIns="0" rIns="0" bIns="0" rtlCol="0" anchor="t"/>
          <a:lstStyle/>
          <a:p>
            <a:pPr marL="0" indent="0" algn="l">
              <a:lnSpc>
                <a:spcPts val="2350"/>
              </a:lnSpc>
              <a:buNone/>
            </a:pPr>
            <a:r>
              <a:rPr lang="en-US" sz="1900">
                <a:solidFill>
                  <a:srgbClr val="3C3939"/>
                </a:solidFill>
                <a:latin typeface="Raleway" pitchFamily="34" charset="0"/>
                <a:ea typeface="Raleway" pitchFamily="34" charset="-122"/>
                <a:cs typeface="Raleway" pitchFamily="34" charset="-120"/>
              </a:rPr>
              <a:t>Month 1</a:t>
            </a:r>
            <a:endParaRPr lang="en-US" sz="1900" dirty="0"/>
          </a:p>
        </p:txBody>
      </p:sp>
      <p:sp>
        <p:nvSpPr>
          <p:cNvPr id="9" name="Text 6">
            <a:extLst>
              <a:ext uri="{FF2B5EF4-FFF2-40B4-BE49-F238E27FC236}">
                <a16:creationId xmlns:a16="http://schemas.microsoft.com/office/drawing/2014/main" id="{7866946C-81C0-CD7E-A688-72BA5CA2D23D}"/>
              </a:ext>
            </a:extLst>
          </p:cNvPr>
          <p:cNvSpPr/>
          <p:nvPr/>
        </p:nvSpPr>
        <p:spPr>
          <a:xfrm>
            <a:off x="2030611" y="2345769"/>
            <a:ext cx="6436519" cy="309324"/>
          </a:xfrm>
          <a:prstGeom prst="rect">
            <a:avLst/>
          </a:prstGeom>
          <a:noFill/>
          <a:ln/>
        </p:spPr>
        <p:txBody>
          <a:bodyPr wrap="none" lIns="0" tIns="0" rIns="0" bIns="0" rtlCol="0" anchor="t"/>
          <a:lstStyle/>
          <a:p>
            <a:pPr marL="0" indent="0" algn="l">
              <a:lnSpc>
                <a:spcPts val="2400"/>
              </a:lnSpc>
              <a:buNone/>
            </a:pPr>
            <a:r>
              <a:rPr lang="en-US" sz="1500" dirty="0">
                <a:solidFill>
                  <a:srgbClr val="3C3939"/>
                </a:solidFill>
                <a:latin typeface="Roboto" pitchFamily="34" charset="0"/>
                <a:ea typeface="Roboto" pitchFamily="34" charset="-122"/>
                <a:cs typeface="Roboto" pitchFamily="34" charset="-120"/>
              </a:rPr>
              <a:t>Data dinormalisasi dan data hilang diimputasi menggunakan nilai median.</a:t>
            </a:r>
            <a:endParaRPr lang="en-US" sz="1500" dirty="0"/>
          </a:p>
        </p:txBody>
      </p:sp>
      <p:sp>
        <p:nvSpPr>
          <p:cNvPr id="10" name="Shape 7">
            <a:extLst>
              <a:ext uri="{FF2B5EF4-FFF2-40B4-BE49-F238E27FC236}">
                <a16:creationId xmlns:a16="http://schemas.microsoft.com/office/drawing/2014/main" id="{B7BE59BA-0B47-5030-ECD5-88234CFD2DD5}"/>
              </a:ext>
            </a:extLst>
          </p:cNvPr>
          <p:cNvSpPr/>
          <p:nvPr/>
        </p:nvSpPr>
        <p:spPr>
          <a:xfrm>
            <a:off x="1161574" y="3465433"/>
            <a:ext cx="676870" cy="22860"/>
          </a:xfrm>
          <a:prstGeom prst="roundRect">
            <a:avLst>
              <a:gd name="adj" fmla="val 355340"/>
            </a:avLst>
          </a:prstGeom>
          <a:solidFill>
            <a:srgbClr val="C7C7D0"/>
          </a:solidFill>
          <a:ln/>
        </p:spPr>
      </p:sp>
      <p:sp>
        <p:nvSpPr>
          <p:cNvPr id="11" name="Shape 8">
            <a:extLst>
              <a:ext uri="{FF2B5EF4-FFF2-40B4-BE49-F238E27FC236}">
                <a16:creationId xmlns:a16="http://schemas.microsoft.com/office/drawing/2014/main" id="{A19D8F34-23CA-04CE-AB9D-56EFAD1C1D9F}"/>
              </a:ext>
            </a:extLst>
          </p:cNvPr>
          <p:cNvSpPr/>
          <p:nvPr/>
        </p:nvSpPr>
        <p:spPr>
          <a:xfrm>
            <a:off x="749379" y="3259336"/>
            <a:ext cx="435054" cy="435054"/>
          </a:xfrm>
          <a:prstGeom prst="roundRect">
            <a:avLst>
              <a:gd name="adj" fmla="val 18671"/>
            </a:avLst>
          </a:prstGeom>
          <a:solidFill>
            <a:srgbClr val="E1E1EA"/>
          </a:solidFill>
          <a:ln w="7620">
            <a:solidFill>
              <a:srgbClr val="C7C7D0"/>
            </a:solidFill>
            <a:prstDash val="solid"/>
          </a:ln>
        </p:spPr>
      </p:sp>
      <p:sp>
        <p:nvSpPr>
          <p:cNvPr id="12" name="Text 9">
            <a:extLst>
              <a:ext uri="{FF2B5EF4-FFF2-40B4-BE49-F238E27FC236}">
                <a16:creationId xmlns:a16="http://schemas.microsoft.com/office/drawing/2014/main" id="{A2FA8030-53EA-78A9-A6E4-49B64FB3127B}"/>
              </a:ext>
            </a:extLst>
          </p:cNvPr>
          <p:cNvSpPr/>
          <p:nvPr/>
        </p:nvSpPr>
        <p:spPr>
          <a:xfrm>
            <a:off x="891302" y="3331726"/>
            <a:ext cx="151209" cy="290155"/>
          </a:xfrm>
          <a:prstGeom prst="rect">
            <a:avLst/>
          </a:prstGeom>
          <a:noFill/>
          <a:ln/>
        </p:spPr>
        <p:txBody>
          <a:bodyPr wrap="none" lIns="0" tIns="0" rIns="0" bIns="0" rtlCol="0" anchor="t"/>
          <a:lstStyle/>
          <a:p>
            <a:pPr marL="0" indent="0" algn="ctr">
              <a:lnSpc>
                <a:spcPts val="2250"/>
              </a:lnSpc>
              <a:buNone/>
            </a:pPr>
            <a:r>
              <a:rPr lang="en-US" sz="2250" dirty="0">
                <a:solidFill>
                  <a:srgbClr val="3C3939"/>
                </a:solidFill>
                <a:latin typeface="Raleway" pitchFamily="34" charset="0"/>
                <a:ea typeface="Raleway" pitchFamily="34" charset="-122"/>
                <a:cs typeface="Raleway" pitchFamily="34" charset="-120"/>
              </a:rPr>
              <a:t>2</a:t>
            </a:r>
            <a:endParaRPr lang="en-US" sz="2250" dirty="0"/>
          </a:p>
        </p:txBody>
      </p:sp>
      <p:sp>
        <p:nvSpPr>
          <p:cNvPr id="13" name="Text 10">
            <a:extLst>
              <a:ext uri="{FF2B5EF4-FFF2-40B4-BE49-F238E27FC236}">
                <a16:creationId xmlns:a16="http://schemas.microsoft.com/office/drawing/2014/main" id="{AF457A7B-41FE-45FF-3557-A577E3511561}"/>
              </a:ext>
            </a:extLst>
          </p:cNvPr>
          <p:cNvSpPr/>
          <p:nvPr/>
        </p:nvSpPr>
        <p:spPr>
          <a:xfrm>
            <a:off x="2030611" y="3235166"/>
            <a:ext cx="2417564" cy="302181"/>
          </a:xfrm>
          <a:prstGeom prst="rect">
            <a:avLst/>
          </a:prstGeom>
          <a:noFill/>
          <a:ln/>
        </p:spPr>
        <p:txBody>
          <a:bodyPr wrap="none" lIns="0" tIns="0" rIns="0" bIns="0" rtlCol="0" anchor="t"/>
          <a:lstStyle/>
          <a:p>
            <a:pPr marL="0" indent="0" algn="l">
              <a:lnSpc>
                <a:spcPts val="2350"/>
              </a:lnSpc>
              <a:buNone/>
            </a:pPr>
            <a:r>
              <a:rPr lang="en-US" sz="1900" dirty="0">
                <a:solidFill>
                  <a:srgbClr val="3C3939"/>
                </a:solidFill>
                <a:latin typeface="Raleway" pitchFamily="34" charset="0"/>
                <a:ea typeface="Raleway" pitchFamily="34" charset="-122"/>
                <a:cs typeface="Raleway" pitchFamily="34" charset="-120"/>
              </a:rPr>
              <a:t>Feature Engineering</a:t>
            </a:r>
            <a:endParaRPr lang="en-US" sz="1900" dirty="0"/>
          </a:p>
        </p:txBody>
      </p:sp>
      <p:sp>
        <p:nvSpPr>
          <p:cNvPr id="14" name="Text 11">
            <a:extLst>
              <a:ext uri="{FF2B5EF4-FFF2-40B4-BE49-F238E27FC236}">
                <a16:creationId xmlns:a16="http://schemas.microsoft.com/office/drawing/2014/main" id="{716CD8AD-8168-8F12-E730-0E9B8F654D25}"/>
              </a:ext>
            </a:extLst>
          </p:cNvPr>
          <p:cNvSpPr/>
          <p:nvPr/>
        </p:nvSpPr>
        <p:spPr>
          <a:xfrm>
            <a:off x="2030611" y="3653314"/>
            <a:ext cx="6436519" cy="618649"/>
          </a:xfrm>
          <a:prstGeom prst="rect">
            <a:avLst/>
          </a:prstGeom>
          <a:noFill/>
          <a:ln/>
        </p:spPr>
        <p:txBody>
          <a:bodyPr wrap="square" lIns="0" tIns="0" rIns="0" bIns="0" rtlCol="0" anchor="t"/>
          <a:lstStyle/>
          <a:p>
            <a:pPr marL="0" indent="0" algn="l">
              <a:lnSpc>
                <a:spcPts val="2400"/>
              </a:lnSpc>
              <a:buNone/>
            </a:pPr>
            <a:r>
              <a:rPr lang="en-US" sz="1500" dirty="0">
                <a:solidFill>
                  <a:srgbClr val="3C3939"/>
                </a:solidFill>
                <a:latin typeface="Roboto" pitchFamily="34" charset="0"/>
                <a:ea typeface="Roboto" pitchFamily="34" charset="-122"/>
                <a:cs typeface="Roboto" pitchFamily="34" charset="-120"/>
              </a:rPr>
              <a:t>Ciri baharu dijana berdasarkan interaksi pelanggan, seperti kekerapan panggilan dan pembelian.</a:t>
            </a:r>
            <a:endParaRPr lang="en-US" sz="1500" dirty="0"/>
          </a:p>
        </p:txBody>
      </p:sp>
      <p:sp>
        <p:nvSpPr>
          <p:cNvPr id="15" name="Shape 12">
            <a:extLst>
              <a:ext uri="{FF2B5EF4-FFF2-40B4-BE49-F238E27FC236}">
                <a16:creationId xmlns:a16="http://schemas.microsoft.com/office/drawing/2014/main" id="{B8EE0A25-57BF-2CF3-AD75-FD3CE477DFDA}"/>
              </a:ext>
            </a:extLst>
          </p:cNvPr>
          <p:cNvSpPr/>
          <p:nvPr/>
        </p:nvSpPr>
        <p:spPr>
          <a:xfrm>
            <a:off x="1161574" y="5082302"/>
            <a:ext cx="676870" cy="22860"/>
          </a:xfrm>
          <a:prstGeom prst="roundRect">
            <a:avLst>
              <a:gd name="adj" fmla="val 355340"/>
            </a:avLst>
          </a:prstGeom>
          <a:solidFill>
            <a:srgbClr val="C7C7D0"/>
          </a:solidFill>
          <a:ln/>
        </p:spPr>
      </p:sp>
      <p:sp>
        <p:nvSpPr>
          <p:cNvPr id="16" name="Shape 13">
            <a:extLst>
              <a:ext uri="{FF2B5EF4-FFF2-40B4-BE49-F238E27FC236}">
                <a16:creationId xmlns:a16="http://schemas.microsoft.com/office/drawing/2014/main" id="{F54E0F3E-F16A-DB79-E2DD-87FFF4459038}"/>
              </a:ext>
            </a:extLst>
          </p:cNvPr>
          <p:cNvSpPr/>
          <p:nvPr/>
        </p:nvSpPr>
        <p:spPr>
          <a:xfrm>
            <a:off x="749379" y="4876205"/>
            <a:ext cx="435054" cy="435054"/>
          </a:xfrm>
          <a:prstGeom prst="roundRect">
            <a:avLst>
              <a:gd name="adj" fmla="val 18671"/>
            </a:avLst>
          </a:prstGeom>
          <a:solidFill>
            <a:srgbClr val="E1E1EA"/>
          </a:solidFill>
          <a:ln w="7620">
            <a:solidFill>
              <a:srgbClr val="C7C7D0"/>
            </a:solidFill>
            <a:prstDash val="solid"/>
          </a:ln>
        </p:spPr>
      </p:sp>
      <p:sp>
        <p:nvSpPr>
          <p:cNvPr id="17" name="Text 14">
            <a:extLst>
              <a:ext uri="{FF2B5EF4-FFF2-40B4-BE49-F238E27FC236}">
                <a16:creationId xmlns:a16="http://schemas.microsoft.com/office/drawing/2014/main" id="{3CE65F0F-A833-82E8-6BC4-042DB2C2CA26}"/>
              </a:ext>
            </a:extLst>
          </p:cNvPr>
          <p:cNvSpPr/>
          <p:nvPr/>
        </p:nvSpPr>
        <p:spPr>
          <a:xfrm>
            <a:off x="889397" y="4948595"/>
            <a:ext cx="154900" cy="290155"/>
          </a:xfrm>
          <a:prstGeom prst="rect">
            <a:avLst/>
          </a:prstGeom>
          <a:noFill/>
          <a:ln/>
        </p:spPr>
        <p:txBody>
          <a:bodyPr wrap="none" lIns="0" tIns="0" rIns="0" bIns="0" rtlCol="0" anchor="t"/>
          <a:lstStyle/>
          <a:p>
            <a:pPr marL="0" indent="0" algn="ctr">
              <a:lnSpc>
                <a:spcPts val="2250"/>
              </a:lnSpc>
              <a:buNone/>
            </a:pPr>
            <a:r>
              <a:rPr lang="en-US" sz="2250" dirty="0">
                <a:solidFill>
                  <a:srgbClr val="3C3939"/>
                </a:solidFill>
                <a:latin typeface="Raleway" pitchFamily="34" charset="0"/>
                <a:ea typeface="Raleway" pitchFamily="34" charset="-122"/>
                <a:cs typeface="Raleway" pitchFamily="34" charset="-120"/>
              </a:rPr>
              <a:t>3</a:t>
            </a:r>
            <a:endParaRPr lang="en-US" sz="2250" dirty="0"/>
          </a:p>
        </p:txBody>
      </p:sp>
      <p:sp>
        <p:nvSpPr>
          <p:cNvPr id="18" name="Text 15">
            <a:extLst>
              <a:ext uri="{FF2B5EF4-FFF2-40B4-BE49-F238E27FC236}">
                <a16:creationId xmlns:a16="http://schemas.microsoft.com/office/drawing/2014/main" id="{EB6D4E29-0BDC-CEA1-7E32-6E2AC16551B5}"/>
              </a:ext>
            </a:extLst>
          </p:cNvPr>
          <p:cNvSpPr/>
          <p:nvPr/>
        </p:nvSpPr>
        <p:spPr>
          <a:xfrm>
            <a:off x="2030611" y="4852035"/>
            <a:ext cx="2417564" cy="302181"/>
          </a:xfrm>
          <a:prstGeom prst="rect">
            <a:avLst/>
          </a:prstGeom>
          <a:noFill/>
          <a:ln/>
        </p:spPr>
        <p:txBody>
          <a:bodyPr wrap="none" lIns="0" tIns="0" rIns="0" bIns="0" rtlCol="0" anchor="t"/>
          <a:lstStyle/>
          <a:p>
            <a:pPr marL="0" indent="0" algn="l">
              <a:lnSpc>
                <a:spcPts val="2350"/>
              </a:lnSpc>
              <a:buNone/>
            </a:pPr>
            <a:r>
              <a:rPr lang="en-US" sz="1900" dirty="0">
                <a:solidFill>
                  <a:srgbClr val="3C3939"/>
                </a:solidFill>
                <a:latin typeface="Raleway" pitchFamily="34" charset="0"/>
                <a:ea typeface="Raleway" pitchFamily="34" charset="-122"/>
                <a:cs typeface="Raleway" pitchFamily="34" charset="-120"/>
              </a:rPr>
              <a:t>Pemilihan Model</a:t>
            </a:r>
            <a:endParaRPr lang="en-US" sz="1900" dirty="0"/>
          </a:p>
        </p:txBody>
      </p:sp>
      <p:sp>
        <p:nvSpPr>
          <p:cNvPr id="19" name="Text 16">
            <a:extLst>
              <a:ext uri="{FF2B5EF4-FFF2-40B4-BE49-F238E27FC236}">
                <a16:creationId xmlns:a16="http://schemas.microsoft.com/office/drawing/2014/main" id="{77EEE13D-280D-4F92-0A1A-D22A21587D03}"/>
              </a:ext>
            </a:extLst>
          </p:cNvPr>
          <p:cNvSpPr/>
          <p:nvPr/>
        </p:nvSpPr>
        <p:spPr>
          <a:xfrm>
            <a:off x="2030611" y="5270182"/>
            <a:ext cx="6436519" cy="309324"/>
          </a:xfrm>
          <a:prstGeom prst="rect">
            <a:avLst/>
          </a:prstGeom>
          <a:noFill/>
          <a:ln/>
        </p:spPr>
        <p:txBody>
          <a:bodyPr wrap="none" lIns="0" tIns="0" rIns="0" bIns="0" rtlCol="0" anchor="t"/>
          <a:lstStyle/>
          <a:p>
            <a:pPr marL="0" indent="0" algn="l">
              <a:lnSpc>
                <a:spcPts val="2400"/>
              </a:lnSpc>
              <a:buNone/>
            </a:pPr>
            <a:r>
              <a:rPr lang="en-US" sz="1500" dirty="0">
                <a:solidFill>
                  <a:srgbClr val="3C3939"/>
                </a:solidFill>
                <a:latin typeface="Roboto" pitchFamily="34" charset="0"/>
                <a:ea typeface="Roboto" pitchFamily="34" charset="-122"/>
                <a:cs typeface="Roboto" pitchFamily="34" charset="-120"/>
              </a:rPr>
              <a:t>Model Random Forest dan Logistic Regression dipilih dan dibandingkan.</a:t>
            </a:r>
            <a:endParaRPr lang="en-US" sz="1500" dirty="0"/>
          </a:p>
        </p:txBody>
      </p:sp>
      <p:sp>
        <p:nvSpPr>
          <p:cNvPr id="20" name="Shape 17">
            <a:extLst>
              <a:ext uri="{FF2B5EF4-FFF2-40B4-BE49-F238E27FC236}">
                <a16:creationId xmlns:a16="http://schemas.microsoft.com/office/drawing/2014/main" id="{83895DA5-758B-6841-D8CB-5DBAF5EAFE10}"/>
              </a:ext>
            </a:extLst>
          </p:cNvPr>
          <p:cNvSpPr/>
          <p:nvPr/>
        </p:nvSpPr>
        <p:spPr>
          <a:xfrm>
            <a:off x="1161574" y="6389846"/>
            <a:ext cx="676870" cy="22860"/>
          </a:xfrm>
          <a:prstGeom prst="roundRect">
            <a:avLst>
              <a:gd name="adj" fmla="val 355340"/>
            </a:avLst>
          </a:prstGeom>
          <a:solidFill>
            <a:srgbClr val="C7C7D0"/>
          </a:solidFill>
          <a:ln/>
        </p:spPr>
      </p:sp>
      <p:sp>
        <p:nvSpPr>
          <p:cNvPr id="21" name="Shape 18">
            <a:extLst>
              <a:ext uri="{FF2B5EF4-FFF2-40B4-BE49-F238E27FC236}">
                <a16:creationId xmlns:a16="http://schemas.microsoft.com/office/drawing/2014/main" id="{C11F119A-C06E-3602-74B2-D1A07DD6186E}"/>
              </a:ext>
            </a:extLst>
          </p:cNvPr>
          <p:cNvSpPr/>
          <p:nvPr/>
        </p:nvSpPr>
        <p:spPr>
          <a:xfrm>
            <a:off x="749379" y="6183749"/>
            <a:ext cx="435054" cy="435054"/>
          </a:xfrm>
          <a:prstGeom prst="roundRect">
            <a:avLst>
              <a:gd name="adj" fmla="val 18671"/>
            </a:avLst>
          </a:prstGeom>
          <a:solidFill>
            <a:srgbClr val="E1E1EA"/>
          </a:solidFill>
          <a:ln w="7620">
            <a:solidFill>
              <a:srgbClr val="C7C7D0"/>
            </a:solidFill>
            <a:prstDash val="solid"/>
          </a:ln>
        </p:spPr>
      </p:sp>
      <p:sp>
        <p:nvSpPr>
          <p:cNvPr id="22" name="Text 19">
            <a:extLst>
              <a:ext uri="{FF2B5EF4-FFF2-40B4-BE49-F238E27FC236}">
                <a16:creationId xmlns:a16="http://schemas.microsoft.com/office/drawing/2014/main" id="{3775485B-C366-FD5F-4A0C-421FABCFC96A}"/>
              </a:ext>
            </a:extLst>
          </p:cNvPr>
          <p:cNvSpPr/>
          <p:nvPr/>
        </p:nvSpPr>
        <p:spPr>
          <a:xfrm>
            <a:off x="887611" y="6256139"/>
            <a:ext cx="158472" cy="290155"/>
          </a:xfrm>
          <a:prstGeom prst="rect">
            <a:avLst/>
          </a:prstGeom>
          <a:noFill/>
          <a:ln/>
        </p:spPr>
        <p:txBody>
          <a:bodyPr wrap="none" lIns="0" tIns="0" rIns="0" bIns="0" rtlCol="0" anchor="t"/>
          <a:lstStyle/>
          <a:p>
            <a:pPr marL="0" indent="0" algn="ctr">
              <a:lnSpc>
                <a:spcPts val="2250"/>
              </a:lnSpc>
              <a:buNone/>
            </a:pPr>
            <a:r>
              <a:rPr lang="en-US" sz="2250" dirty="0">
                <a:solidFill>
                  <a:srgbClr val="3C3939"/>
                </a:solidFill>
                <a:latin typeface="Raleway" pitchFamily="34" charset="0"/>
                <a:ea typeface="Raleway" pitchFamily="34" charset="-122"/>
                <a:cs typeface="Raleway" pitchFamily="34" charset="-120"/>
              </a:rPr>
              <a:t>4</a:t>
            </a:r>
            <a:endParaRPr lang="en-US" sz="2250" dirty="0"/>
          </a:p>
        </p:txBody>
      </p:sp>
      <p:sp>
        <p:nvSpPr>
          <p:cNvPr id="23" name="Text 20">
            <a:extLst>
              <a:ext uri="{FF2B5EF4-FFF2-40B4-BE49-F238E27FC236}">
                <a16:creationId xmlns:a16="http://schemas.microsoft.com/office/drawing/2014/main" id="{3C7276DA-CB93-F151-DDAB-9D99F546FA06}"/>
              </a:ext>
            </a:extLst>
          </p:cNvPr>
          <p:cNvSpPr/>
          <p:nvPr/>
        </p:nvSpPr>
        <p:spPr>
          <a:xfrm>
            <a:off x="2030611" y="6159579"/>
            <a:ext cx="2417564" cy="302181"/>
          </a:xfrm>
          <a:prstGeom prst="rect">
            <a:avLst/>
          </a:prstGeom>
          <a:noFill/>
          <a:ln/>
        </p:spPr>
        <p:txBody>
          <a:bodyPr wrap="none" lIns="0" tIns="0" rIns="0" bIns="0" rtlCol="0" anchor="t"/>
          <a:lstStyle/>
          <a:p>
            <a:pPr marL="0" indent="0" algn="l">
              <a:lnSpc>
                <a:spcPts val="2350"/>
              </a:lnSpc>
              <a:buNone/>
            </a:pPr>
            <a:r>
              <a:rPr lang="en-US" sz="1900" dirty="0">
                <a:solidFill>
                  <a:srgbClr val="3C3939"/>
                </a:solidFill>
                <a:latin typeface="Raleway" pitchFamily="34" charset="0"/>
                <a:ea typeface="Raleway" pitchFamily="34" charset="-122"/>
                <a:cs typeface="Raleway" pitchFamily="34" charset="-120"/>
              </a:rPr>
              <a:t>Penilaian Model</a:t>
            </a:r>
            <a:endParaRPr lang="en-US" sz="1900" dirty="0"/>
          </a:p>
        </p:txBody>
      </p:sp>
      <p:sp>
        <p:nvSpPr>
          <p:cNvPr id="24" name="Text 21">
            <a:extLst>
              <a:ext uri="{FF2B5EF4-FFF2-40B4-BE49-F238E27FC236}">
                <a16:creationId xmlns:a16="http://schemas.microsoft.com/office/drawing/2014/main" id="{8DCE769F-4C90-4701-1F96-03A8ADE36C79}"/>
              </a:ext>
            </a:extLst>
          </p:cNvPr>
          <p:cNvSpPr/>
          <p:nvPr/>
        </p:nvSpPr>
        <p:spPr>
          <a:xfrm>
            <a:off x="2030611" y="6577727"/>
            <a:ext cx="6436519" cy="618649"/>
          </a:xfrm>
          <a:prstGeom prst="rect">
            <a:avLst/>
          </a:prstGeom>
          <a:noFill/>
          <a:ln/>
        </p:spPr>
        <p:txBody>
          <a:bodyPr wrap="square" lIns="0" tIns="0" rIns="0" bIns="0" rtlCol="0" anchor="t"/>
          <a:lstStyle/>
          <a:p>
            <a:pPr marL="0" indent="0" algn="l">
              <a:lnSpc>
                <a:spcPts val="2400"/>
              </a:lnSpc>
              <a:buNone/>
            </a:pPr>
            <a:r>
              <a:rPr lang="en-US" sz="1500" dirty="0">
                <a:solidFill>
                  <a:srgbClr val="3C3939"/>
                </a:solidFill>
                <a:latin typeface="Roboto" pitchFamily="34" charset="0"/>
                <a:ea typeface="Roboto" pitchFamily="34" charset="-122"/>
                <a:cs typeface="Roboto" pitchFamily="34" charset="-120"/>
              </a:rPr>
              <a:t>Model dinilai menggunakan metrik seperti ketepatan, ketepatan, dan pemanggilan balik.</a:t>
            </a:r>
            <a:endParaRPr lang="en-US" sz="1500" dirty="0"/>
          </a:p>
        </p:txBody>
      </p:sp>
    </p:spTree>
    <p:extLst>
      <p:ext uri="{BB962C8B-B14F-4D97-AF65-F5344CB8AC3E}">
        <p14:creationId xmlns:p14="http://schemas.microsoft.com/office/powerpoint/2010/main" val="480965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76870" y="839867"/>
            <a:ext cx="4835128" cy="604361"/>
          </a:xfrm>
          <a:prstGeom prst="rect">
            <a:avLst/>
          </a:prstGeom>
          <a:noFill/>
          <a:ln/>
        </p:spPr>
        <p:txBody>
          <a:bodyPr wrap="none" lIns="0" tIns="0" rIns="0" bIns="0" rtlCol="0" anchor="t"/>
          <a:lstStyle/>
          <a:p>
            <a:pPr marL="0" indent="0">
              <a:lnSpc>
                <a:spcPts val="4750"/>
              </a:lnSpc>
              <a:buNone/>
            </a:pPr>
            <a:r>
              <a:rPr lang="en-US" sz="3800">
                <a:solidFill>
                  <a:srgbClr val="1B1B27"/>
                </a:solidFill>
                <a:latin typeface="Raleway" pitchFamily="34" charset="0"/>
                <a:ea typeface="Raleway" pitchFamily="34" charset="-122"/>
                <a:cs typeface="Raleway" pitchFamily="34" charset="-120"/>
              </a:rPr>
              <a:t>Course Timeline</a:t>
            </a:r>
            <a:endParaRPr lang="en-US" sz="3800" dirty="0"/>
          </a:p>
        </p:txBody>
      </p:sp>
      <p:sp>
        <p:nvSpPr>
          <p:cNvPr id="4" name="Shape 1"/>
          <p:cNvSpPr/>
          <p:nvPr/>
        </p:nvSpPr>
        <p:spPr>
          <a:xfrm>
            <a:off x="955477" y="1734264"/>
            <a:ext cx="22860" cy="5655469"/>
          </a:xfrm>
          <a:prstGeom prst="roundRect">
            <a:avLst>
              <a:gd name="adj" fmla="val 355340"/>
            </a:avLst>
          </a:prstGeom>
          <a:solidFill>
            <a:srgbClr val="C7C7D0"/>
          </a:solidFill>
          <a:ln/>
        </p:spPr>
      </p:sp>
      <p:sp>
        <p:nvSpPr>
          <p:cNvPr id="5" name="Shape 2"/>
          <p:cNvSpPr/>
          <p:nvPr/>
        </p:nvSpPr>
        <p:spPr>
          <a:xfrm>
            <a:off x="1161574" y="2157889"/>
            <a:ext cx="676870" cy="22860"/>
          </a:xfrm>
          <a:prstGeom prst="roundRect">
            <a:avLst>
              <a:gd name="adj" fmla="val 355340"/>
            </a:avLst>
          </a:prstGeom>
          <a:solidFill>
            <a:srgbClr val="C7C7D0"/>
          </a:solidFill>
          <a:ln/>
        </p:spPr>
      </p:sp>
      <p:sp>
        <p:nvSpPr>
          <p:cNvPr id="6" name="Shape 3"/>
          <p:cNvSpPr/>
          <p:nvPr/>
        </p:nvSpPr>
        <p:spPr>
          <a:xfrm>
            <a:off x="749379" y="1951792"/>
            <a:ext cx="435054" cy="435054"/>
          </a:xfrm>
          <a:prstGeom prst="roundRect">
            <a:avLst>
              <a:gd name="adj" fmla="val 18671"/>
            </a:avLst>
          </a:prstGeom>
          <a:solidFill>
            <a:srgbClr val="E1E1EA"/>
          </a:solidFill>
          <a:ln w="7620">
            <a:solidFill>
              <a:srgbClr val="C7C7D0"/>
            </a:solidFill>
            <a:prstDash val="solid"/>
          </a:ln>
        </p:spPr>
      </p:sp>
      <p:sp>
        <p:nvSpPr>
          <p:cNvPr id="7" name="Text 4"/>
          <p:cNvSpPr/>
          <p:nvPr/>
        </p:nvSpPr>
        <p:spPr>
          <a:xfrm>
            <a:off x="904756" y="2024182"/>
            <a:ext cx="124182" cy="290155"/>
          </a:xfrm>
          <a:prstGeom prst="rect">
            <a:avLst/>
          </a:prstGeom>
          <a:noFill/>
          <a:ln/>
        </p:spPr>
        <p:txBody>
          <a:bodyPr wrap="none" lIns="0" tIns="0" rIns="0" bIns="0" rtlCol="0" anchor="t"/>
          <a:lstStyle/>
          <a:p>
            <a:pPr marL="0" indent="0" algn="ctr">
              <a:lnSpc>
                <a:spcPts val="2250"/>
              </a:lnSpc>
              <a:buNone/>
            </a:pPr>
            <a:r>
              <a:rPr lang="en-US" sz="2250" dirty="0">
                <a:solidFill>
                  <a:srgbClr val="3C3939"/>
                </a:solidFill>
                <a:latin typeface="Raleway" pitchFamily="34" charset="0"/>
                <a:ea typeface="Raleway" pitchFamily="34" charset="-122"/>
                <a:cs typeface="Raleway" pitchFamily="34" charset="-120"/>
              </a:rPr>
              <a:t>1</a:t>
            </a:r>
            <a:endParaRPr lang="en-US" sz="2250" dirty="0"/>
          </a:p>
        </p:txBody>
      </p:sp>
      <p:sp>
        <p:nvSpPr>
          <p:cNvPr id="8" name="Text 5"/>
          <p:cNvSpPr/>
          <p:nvPr/>
        </p:nvSpPr>
        <p:spPr>
          <a:xfrm>
            <a:off x="2030611" y="1927622"/>
            <a:ext cx="2417564" cy="302181"/>
          </a:xfrm>
          <a:prstGeom prst="rect">
            <a:avLst/>
          </a:prstGeom>
          <a:noFill/>
          <a:ln/>
        </p:spPr>
        <p:txBody>
          <a:bodyPr wrap="none" lIns="0" tIns="0" rIns="0" bIns="0" rtlCol="0" anchor="t"/>
          <a:lstStyle/>
          <a:p>
            <a:pPr marL="0" indent="0" algn="l">
              <a:lnSpc>
                <a:spcPts val="2350"/>
              </a:lnSpc>
              <a:buNone/>
            </a:pPr>
            <a:r>
              <a:rPr lang="en-US" sz="1900">
                <a:solidFill>
                  <a:srgbClr val="3C3939"/>
                </a:solidFill>
                <a:latin typeface="Raleway" pitchFamily="34" charset="0"/>
                <a:ea typeface="Raleway" pitchFamily="34" charset="-122"/>
                <a:cs typeface="Raleway" pitchFamily="34" charset="-120"/>
              </a:rPr>
              <a:t>Month 1</a:t>
            </a:r>
            <a:endParaRPr lang="en-US" sz="1900" dirty="0"/>
          </a:p>
        </p:txBody>
      </p:sp>
      <p:sp>
        <p:nvSpPr>
          <p:cNvPr id="9" name="Text 6"/>
          <p:cNvSpPr/>
          <p:nvPr/>
        </p:nvSpPr>
        <p:spPr>
          <a:xfrm>
            <a:off x="2030611" y="2345769"/>
            <a:ext cx="6436519" cy="309324"/>
          </a:xfrm>
          <a:prstGeom prst="rect">
            <a:avLst/>
          </a:prstGeom>
          <a:noFill/>
          <a:ln/>
        </p:spPr>
        <p:txBody>
          <a:bodyPr wrap="none" lIns="0" tIns="0" rIns="0" bIns="0" rtlCol="0" anchor="t"/>
          <a:lstStyle/>
          <a:p>
            <a:pPr marL="0" indent="0" algn="l">
              <a:lnSpc>
                <a:spcPts val="2400"/>
              </a:lnSpc>
              <a:buNone/>
            </a:pPr>
            <a:r>
              <a:rPr lang="en-US" sz="1500" dirty="0">
                <a:solidFill>
                  <a:srgbClr val="3C3939"/>
                </a:solidFill>
                <a:latin typeface="Roboto" pitchFamily="34" charset="0"/>
                <a:ea typeface="Roboto" pitchFamily="34" charset="-122"/>
                <a:cs typeface="Roboto" pitchFamily="34" charset="-120"/>
              </a:rPr>
              <a:t>Data dinormalisasi dan data hilang diimputasi menggunakan nilai median.</a:t>
            </a:r>
            <a:endParaRPr lang="en-US" sz="1500" dirty="0"/>
          </a:p>
        </p:txBody>
      </p:sp>
      <p:sp>
        <p:nvSpPr>
          <p:cNvPr id="10" name="Shape 7"/>
          <p:cNvSpPr/>
          <p:nvPr/>
        </p:nvSpPr>
        <p:spPr>
          <a:xfrm>
            <a:off x="1161574" y="3465433"/>
            <a:ext cx="676870" cy="22860"/>
          </a:xfrm>
          <a:prstGeom prst="roundRect">
            <a:avLst>
              <a:gd name="adj" fmla="val 355340"/>
            </a:avLst>
          </a:prstGeom>
          <a:solidFill>
            <a:srgbClr val="C7C7D0"/>
          </a:solidFill>
          <a:ln/>
        </p:spPr>
      </p:sp>
      <p:sp>
        <p:nvSpPr>
          <p:cNvPr id="11" name="Shape 8"/>
          <p:cNvSpPr/>
          <p:nvPr/>
        </p:nvSpPr>
        <p:spPr>
          <a:xfrm>
            <a:off x="749379" y="3259336"/>
            <a:ext cx="435054" cy="435054"/>
          </a:xfrm>
          <a:prstGeom prst="roundRect">
            <a:avLst>
              <a:gd name="adj" fmla="val 18671"/>
            </a:avLst>
          </a:prstGeom>
          <a:solidFill>
            <a:srgbClr val="E1E1EA"/>
          </a:solidFill>
          <a:ln w="7620">
            <a:solidFill>
              <a:srgbClr val="C7C7D0"/>
            </a:solidFill>
            <a:prstDash val="solid"/>
          </a:ln>
        </p:spPr>
      </p:sp>
      <p:sp>
        <p:nvSpPr>
          <p:cNvPr id="12" name="Text 9"/>
          <p:cNvSpPr/>
          <p:nvPr/>
        </p:nvSpPr>
        <p:spPr>
          <a:xfrm>
            <a:off x="891302" y="3331726"/>
            <a:ext cx="151209" cy="290155"/>
          </a:xfrm>
          <a:prstGeom prst="rect">
            <a:avLst/>
          </a:prstGeom>
          <a:noFill/>
          <a:ln/>
        </p:spPr>
        <p:txBody>
          <a:bodyPr wrap="none" lIns="0" tIns="0" rIns="0" bIns="0" rtlCol="0" anchor="t"/>
          <a:lstStyle/>
          <a:p>
            <a:pPr marL="0" indent="0" algn="ctr">
              <a:lnSpc>
                <a:spcPts val="2250"/>
              </a:lnSpc>
              <a:buNone/>
            </a:pPr>
            <a:r>
              <a:rPr lang="en-US" sz="2250" dirty="0">
                <a:solidFill>
                  <a:srgbClr val="3C3939"/>
                </a:solidFill>
                <a:latin typeface="Raleway" pitchFamily="34" charset="0"/>
                <a:ea typeface="Raleway" pitchFamily="34" charset="-122"/>
                <a:cs typeface="Raleway" pitchFamily="34" charset="-120"/>
              </a:rPr>
              <a:t>2</a:t>
            </a:r>
            <a:endParaRPr lang="en-US" sz="2250" dirty="0"/>
          </a:p>
        </p:txBody>
      </p:sp>
      <p:sp>
        <p:nvSpPr>
          <p:cNvPr id="13" name="Text 10"/>
          <p:cNvSpPr/>
          <p:nvPr/>
        </p:nvSpPr>
        <p:spPr>
          <a:xfrm>
            <a:off x="2030611" y="3235166"/>
            <a:ext cx="2417564" cy="302181"/>
          </a:xfrm>
          <a:prstGeom prst="rect">
            <a:avLst/>
          </a:prstGeom>
          <a:noFill/>
          <a:ln/>
        </p:spPr>
        <p:txBody>
          <a:bodyPr wrap="none" lIns="0" tIns="0" rIns="0" bIns="0" rtlCol="0" anchor="t"/>
          <a:lstStyle/>
          <a:p>
            <a:pPr marL="0" indent="0" algn="l">
              <a:lnSpc>
                <a:spcPts val="2350"/>
              </a:lnSpc>
              <a:buNone/>
            </a:pPr>
            <a:r>
              <a:rPr lang="en-US" sz="1900" dirty="0">
                <a:solidFill>
                  <a:srgbClr val="3C3939"/>
                </a:solidFill>
                <a:latin typeface="Raleway" pitchFamily="34" charset="0"/>
                <a:ea typeface="Raleway" pitchFamily="34" charset="-122"/>
                <a:cs typeface="Raleway" pitchFamily="34" charset="-120"/>
              </a:rPr>
              <a:t>Feature Engineering</a:t>
            </a:r>
            <a:endParaRPr lang="en-US" sz="1900" dirty="0"/>
          </a:p>
        </p:txBody>
      </p:sp>
      <p:sp>
        <p:nvSpPr>
          <p:cNvPr id="14" name="Text 11"/>
          <p:cNvSpPr/>
          <p:nvPr/>
        </p:nvSpPr>
        <p:spPr>
          <a:xfrm>
            <a:off x="2030611" y="3653314"/>
            <a:ext cx="6436519" cy="618649"/>
          </a:xfrm>
          <a:prstGeom prst="rect">
            <a:avLst/>
          </a:prstGeom>
          <a:noFill/>
          <a:ln/>
        </p:spPr>
        <p:txBody>
          <a:bodyPr wrap="square" lIns="0" tIns="0" rIns="0" bIns="0" rtlCol="0" anchor="t"/>
          <a:lstStyle/>
          <a:p>
            <a:pPr marL="0" indent="0" algn="l">
              <a:lnSpc>
                <a:spcPts val="2400"/>
              </a:lnSpc>
              <a:buNone/>
            </a:pPr>
            <a:r>
              <a:rPr lang="en-US" sz="1500" dirty="0">
                <a:solidFill>
                  <a:srgbClr val="3C3939"/>
                </a:solidFill>
                <a:latin typeface="Roboto" pitchFamily="34" charset="0"/>
                <a:ea typeface="Roboto" pitchFamily="34" charset="-122"/>
                <a:cs typeface="Roboto" pitchFamily="34" charset="-120"/>
              </a:rPr>
              <a:t>Ciri baharu dijana berdasarkan interaksi pelanggan, seperti kekerapan panggilan dan pembelian.</a:t>
            </a:r>
            <a:endParaRPr lang="en-US" sz="1500" dirty="0"/>
          </a:p>
        </p:txBody>
      </p:sp>
      <p:sp>
        <p:nvSpPr>
          <p:cNvPr id="15" name="Shape 12"/>
          <p:cNvSpPr/>
          <p:nvPr/>
        </p:nvSpPr>
        <p:spPr>
          <a:xfrm>
            <a:off x="1161574" y="5082302"/>
            <a:ext cx="676870" cy="22860"/>
          </a:xfrm>
          <a:prstGeom prst="roundRect">
            <a:avLst>
              <a:gd name="adj" fmla="val 355340"/>
            </a:avLst>
          </a:prstGeom>
          <a:solidFill>
            <a:srgbClr val="C7C7D0"/>
          </a:solidFill>
          <a:ln/>
        </p:spPr>
      </p:sp>
      <p:sp>
        <p:nvSpPr>
          <p:cNvPr id="16" name="Shape 13"/>
          <p:cNvSpPr/>
          <p:nvPr/>
        </p:nvSpPr>
        <p:spPr>
          <a:xfrm>
            <a:off x="749379" y="4876205"/>
            <a:ext cx="435054" cy="435054"/>
          </a:xfrm>
          <a:prstGeom prst="roundRect">
            <a:avLst>
              <a:gd name="adj" fmla="val 18671"/>
            </a:avLst>
          </a:prstGeom>
          <a:solidFill>
            <a:srgbClr val="E1E1EA"/>
          </a:solidFill>
          <a:ln w="7620">
            <a:solidFill>
              <a:srgbClr val="C7C7D0"/>
            </a:solidFill>
            <a:prstDash val="solid"/>
          </a:ln>
        </p:spPr>
      </p:sp>
      <p:sp>
        <p:nvSpPr>
          <p:cNvPr id="17" name="Text 14"/>
          <p:cNvSpPr/>
          <p:nvPr/>
        </p:nvSpPr>
        <p:spPr>
          <a:xfrm>
            <a:off x="889397" y="4948595"/>
            <a:ext cx="154900" cy="290155"/>
          </a:xfrm>
          <a:prstGeom prst="rect">
            <a:avLst/>
          </a:prstGeom>
          <a:noFill/>
          <a:ln/>
        </p:spPr>
        <p:txBody>
          <a:bodyPr wrap="none" lIns="0" tIns="0" rIns="0" bIns="0" rtlCol="0" anchor="t"/>
          <a:lstStyle/>
          <a:p>
            <a:pPr marL="0" indent="0" algn="ctr">
              <a:lnSpc>
                <a:spcPts val="2250"/>
              </a:lnSpc>
              <a:buNone/>
            </a:pPr>
            <a:r>
              <a:rPr lang="en-US" sz="2250" dirty="0">
                <a:solidFill>
                  <a:srgbClr val="3C3939"/>
                </a:solidFill>
                <a:latin typeface="Raleway" pitchFamily="34" charset="0"/>
                <a:ea typeface="Raleway" pitchFamily="34" charset="-122"/>
                <a:cs typeface="Raleway" pitchFamily="34" charset="-120"/>
              </a:rPr>
              <a:t>3</a:t>
            </a:r>
            <a:endParaRPr lang="en-US" sz="2250" dirty="0"/>
          </a:p>
        </p:txBody>
      </p:sp>
      <p:sp>
        <p:nvSpPr>
          <p:cNvPr id="18" name="Text 15"/>
          <p:cNvSpPr/>
          <p:nvPr/>
        </p:nvSpPr>
        <p:spPr>
          <a:xfrm>
            <a:off x="2030611" y="4852035"/>
            <a:ext cx="2417564" cy="302181"/>
          </a:xfrm>
          <a:prstGeom prst="rect">
            <a:avLst/>
          </a:prstGeom>
          <a:noFill/>
          <a:ln/>
        </p:spPr>
        <p:txBody>
          <a:bodyPr wrap="none" lIns="0" tIns="0" rIns="0" bIns="0" rtlCol="0" anchor="t"/>
          <a:lstStyle/>
          <a:p>
            <a:pPr marL="0" indent="0" algn="l">
              <a:lnSpc>
                <a:spcPts val="2350"/>
              </a:lnSpc>
              <a:buNone/>
            </a:pPr>
            <a:r>
              <a:rPr lang="en-US" sz="1900" dirty="0">
                <a:solidFill>
                  <a:srgbClr val="3C3939"/>
                </a:solidFill>
                <a:latin typeface="Raleway" pitchFamily="34" charset="0"/>
                <a:ea typeface="Raleway" pitchFamily="34" charset="-122"/>
                <a:cs typeface="Raleway" pitchFamily="34" charset="-120"/>
              </a:rPr>
              <a:t>Pemilihan Model</a:t>
            </a:r>
            <a:endParaRPr lang="en-US" sz="1900" dirty="0"/>
          </a:p>
        </p:txBody>
      </p:sp>
      <p:sp>
        <p:nvSpPr>
          <p:cNvPr id="19" name="Text 16"/>
          <p:cNvSpPr/>
          <p:nvPr/>
        </p:nvSpPr>
        <p:spPr>
          <a:xfrm>
            <a:off x="2030611" y="5270182"/>
            <a:ext cx="6436519" cy="309324"/>
          </a:xfrm>
          <a:prstGeom prst="rect">
            <a:avLst/>
          </a:prstGeom>
          <a:noFill/>
          <a:ln/>
        </p:spPr>
        <p:txBody>
          <a:bodyPr wrap="none" lIns="0" tIns="0" rIns="0" bIns="0" rtlCol="0" anchor="t"/>
          <a:lstStyle/>
          <a:p>
            <a:pPr marL="0" indent="0" algn="l">
              <a:lnSpc>
                <a:spcPts val="2400"/>
              </a:lnSpc>
              <a:buNone/>
            </a:pPr>
            <a:r>
              <a:rPr lang="en-US" sz="1500" dirty="0">
                <a:solidFill>
                  <a:srgbClr val="3C3939"/>
                </a:solidFill>
                <a:latin typeface="Roboto" pitchFamily="34" charset="0"/>
                <a:ea typeface="Roboto" pitchFamily="34" charset="-122"/>
                <a:cs typeface="Roboto" pitchFamily="34" charset="-120"/>
              </a:rPr>
              <a:t>Model Random Forest dan Logistic Regression dipilih dan dibandingkan.</a:t>
            </a:r>
            <a:endParaRPr lang="en-US" sz="1500" dirty="0"/>
          </a:p>
        </p:txBody>
      </p:sp>
      <p:sp>
        <p:nvSpPr>
          <p:cNvPr id="20" name="Shape 17"/>
          <p:cNvSpPr/>
          <p:nvPr/>
        </p:nvSpPr>
        <p:spPr>
          <a:xfrm>
            <a:off x="1161574" y="6389846"/>
            <a:ext cx="676870" cy="22860"/>
          </a:xfrm>
          <a:prstGeom prst="roundRect">
            <a:avLst>
              <a:gd name="adj" fmla="val 355340"/>
            </a:avLst>
          </a:prstGeom>
          <a:solidFill>
            <a:srgbClr val="C7C7D0"/>
          </a:solidFill>
          <a:ln/>
        </p:spPr>
      </p:sp>
      <p:sp>
        <p:nvSpPr>
          <p:cNvPr id="21" name="Shape 18"/>
          <p:cNvSpPr/>
          <p:nvPr/>
        </p:nvSpPr>
        <p:spPr>
          <a:xfrm>
            <a:off x="749379" y="6183749"/>
            <a:ext cx="435054" cy="435054"/>
          </a:xfrm>
          <a:prstGeom prst="roundRect">
            <a:avLst>
              <a:gd name="adj" fmla="val 18671"/>
            </a:avLst>
          </a:prstGeom>
          <a:solidFill>
            <a:srgbClr val="E1E1EA"/>
          </a:solidFill>
          <a:ln w="7620">
            <a:solidFill>
              <a:srgbClr val="C7C7D0"/>
            </a:solidFill>
            <a:prstDash val="solid"/>
          </a:ln>
        </p:spPr>
      </p:sp>
      <p:sp>
        <p:nvSpPr>
          <p:cNvPr id="22" name="Text 19"/>
          <p:cNvSpPr/>
          <p:nvPr/>
        </p:nvSpPr>
        <p:spPr>
          <a:xfrm>
            <a:off x="887611" y="6256139"/>
            <a:ext cx="158472" cy="290155"/>
          </a:xfrm>
          <a:prstGeom prst="rect">
            <a:avLst/>
          </a:prstGeom>
          <a:noFill/>
          <a:ln/>
        </p:spPr>
        <p:txBody>
          <a:bodyPr wrap="none" lIns="0" tIns="0" rIns="0" bIns="0" rtlCol="0" anchor="t"/>
          <a:lstStyle/>
          <a:p>
            <a:pPr marL="0" indent="0" algn="ctr">
              <a:lnSpc>
                <a:spcPts val="2250"/>
              </a:lnSpc>
              <a:buNone/>
            </a:pPr>
            <a:r>
              <a:rPr lang="en-US" sz="2250" dirty="0">
                <a:solidFill>
                  <a:srgbClr val="3C3939"/>
                </a:solidFill>
                <a:latin typeface="Raleway" pitchFamily="34" charset="0"/>
                <a:ea typeface="Raleway" pitchFamily="34" charset="-122"/>
                <a:cs typeface="Raleway" pitchFamily="34" charset="-120"/>
              </a:rPr>
              <a:t>4</a:t>
            </a:r>
            <a:endParaRPr lang="en-US" sz="2250" dirty="0"/>
          </a:p>
        </p:txBody>
      </p:sp>
      <p:sp>
        <p:nvSpPr>
          <p:cNvPr id="23" name="Text 20"/>
          <p:cNvSpPr/>
          <p:nvPr/>
        </p:nvSpPr>
        <p:spPr>
          <a:xfrm>
            <a:off x="2030611" y="6159579"/>
            <a:ext cx="2417564" cy="302181"/>
          </a:xfrm>
          <a:prstGeom prst="rect">
            <a:avLst/>
          </a:prstGeom>
          <a:noFill/>
          <a:ln/>
        </p:spPr>
        <p:txBody>
          <a:bodyPr wrap="none" lIns="0" tIns="0" rIns="0" bIns="0" rtlCol="0" anchor="t"/>
          <a:lstStyle/>
          <a:p>
            <a:pPr marL="0" indent="0" algn="l">
              <a:lnSpc>
                <a:spcPts val="2350"/>
              </a:lnSpc>
              <a:buNone/>
            </a:pPr>
            <a:r>
              <a:rPr lang="en-US" sz="1900" dirty="0">
                <a:solidFill>
                  <a:srgbClr val="3C3939"/>
                </a:solidFill>
                <a:latin typeface="Raleway" pitchFamily="34" charset="0"/>
                <a:ea typeface="Raleway" pitchFamily="34" charset="-122"/>
                <a:cs typeface="Raleway" pitchFamily="34" charset="-120"/>
              </a:rPr>
              <a:t>Penilaian Model</a:t>
            </a:r>
            <a:endParaRPr lang="en-US" sz="1900" dirty="0"/>
          </a:p>
        </p:txBody>
      </p:sp>
      <p:sp>
        <p:nvSpPr>
          <p:cNvPr id="24" name="Text 21"/>
          <p:cNvSpPr/>
          <p:nvPr/>
        </p:nvSpPr>
        <p:spPr>
          <a:xfrm>
            <a:off x="2030611" y="6577727"/>
            <a:ext cx="6436519" cy="618649"/>
          </a:xfrm>
          <a:prstGeom prst="rect">
            <a:avLst/>
          </a:prstGeom>
          <a:noFill/>
          <a:ln/>
        </p:spPr>
        <p:txBody>
          <a:bodyPr wrap="square" lIns="0" tIns="0" rIns="0" bIns="0" rtlCol="0" anchor="t"/>
          <a:lstStyle/>
          <a:p>
            <a:pPr marL="0" indent="0" algn="l">
              <a:lnSpc>
                <a:spcPts val="2400"/>
              </a:lnSpc>
              <a:buNone/>
            </a:pPr>
            <a:r>
              <a:rPr lang="en-US" sz="1500" dirty="0">
                <a:solidFill>
                  <a:srgbClr val="3C3939"/>
                </a:solidFill>
                <a:latin typeface="Roboto" pitchFamily="34" charset="0"/>
                <a:ea typeface="Roboto" pitchFamily="34" charset="-122"/>
                <a:cs typeface="Roboto" pitchFamily="34" charset="-120"/>
              </a:rPr>
              <a:t>Model dinilai menggunakan metrik seperti ketepatan, ketepatan, dan pemanggilan balik.</a:t>
            </a:r>
            <a:endParaRPr lang="en-US" sz="15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25AD1CEE-D368-F7C1-9AD7-A8F6F4C248D5}"/>
              </a:ext>
            </a:extLst>
          </p:cNvPr>
          <p:cNvSpPr/>
          <p:nvPr/>
        </p:nvSpPr>
        <p:spPr>
          <a:xfrm>
            <a:off x="676870" y="839867"/>
            <a:ext cx="4835128" cy="604361"/>
          </a:xfrm>
          <a:prstGeom prst="rect">
            <a:avLst/>
          </a:prstGeom>
          <a:noFill/>
          <a:ln/>
        </p:spPr>
        <p:txBody>
          <a:bodyPr wrap="none" lIns="0" tIns="0" rIns="0" bIns="0" rtlCol="0" anchor="t"/>
          <a:lstStyle/>
          <a:p>
            <a:pPr marL="0" indent="0">
              <a:lnSpc>
                <a:spcPts val="4750"/>
              </a:lnSpc>
              <a:buNone/>
            </a:pPr>
            <a:r>
              <a:rPr lang="en-US" sz="3800">
                <a:solidFill>
                  <a:srgbClr val="1B1B27"/>
                </a:solidFill>
                <a:latin typeface="Raleway" pitchFamily="34" charset="0"/>
                <a:ea typeface="Raleway" pitchFamily="34" charset="-122"/>
                <a:cs typeface="Raleway" pitchFamily="34" charset="-120"/>
              </a:rPr>
              <a:t>Project Budget</a:t>
            </a:r>
            <a:endParaRPr lang="en-US" sz="3800" dirty="0"/>
          </a:p>
        </p:txBody>
      </p:sp>
    </p:spTree>
    <p:extLst>
      <p:ext uri="{BB962C8B-B14F-4D97-AF65-F5344CB8AC3E}">
        <p14:creationId xmlns:p14="http://schemas.microsoft.com/office/powerpoint/2010/main" val="16382358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15436370-DDD3-9D81-337B-2BA5DAB86AA8}"/>
              </a:ext>
            </a:extLst>
          </p:cNvPr>
          <p:cNvSpPr/>
          <p:nvPr/>
        </p:nvSpPr>
        <p:spPr>
          <a:xfrm>
            <a:off x="676870" y="839867"/>
            <a:ext cx="4835128" cy="604361"/>
          </a:xfrm>
          <a:prstGeom prst="rect">
            <a:avLst/>
          </a:prstGeom>
          <a:noFill/>
          <a:ln/>
        </p:spPr>
        <p:txBody>
          <a:bodyPr wrap="none" lIns="0" tIns="0" rIns="0" bIns="0" rtlCol="0" anchor="t"/>
          <a:lstStyle/>
          <a:p>
            <a:pPr marL="0" indent="0">
              <a:lnSpc>
                <a:spcPts val="4750"/>
              </a:lnSpc>
              <a:buNone/>
            </a:pPr>
            <a:r>
              <a:rPr lang="en-US" sz="3800">
                <a:solidFill>
                  <a:srgbClr val="1B1B27"/>
                </a:solidFill>
                <a:latin typeface="Raleway" pitchFamily="34" charset="0"/>
                <a:ea typeface="Raleway" pitchFamily="34" charset="-122"/>
                <a:cs typeface="Raleway" pitchFamily="34" charset="-120"/>
              </a:rPr>
              <a:t>Conclusion</a:t>
            </a:r>
            <a:endParaRPr lang="en-US" sz="3800" dirty="0"/>
          </a:p>
        </p:txBody>
      </p:sp>
    </p:spTree>
    <p:extLst>
      <p:ext uri="{BB962C8B-B14F-4D97-AF65-F5344CB8AC3E}">
        <p14:creationId xmlns:p14="http://schemas.microsoft.com/office/powerpoint/2010/main" val="230822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43D9E-F8A2-F0FD-FBB9-B97B5A46D832}"/>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FB9C7B5C-5FEE-CC9B-7B2B-02EB472F0425}"/>
              </a:ext>
            </a:extLst>
          </p:cNvPr>
          <p:cNvSpPr/>
          <p:nvPr/>
        </p:nvSpPr>
        <p:spPr>
          <a:xfrm>
            <a:off x="793790" y="1278374"/>
            <a:ext cx="6942058"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Cabaran dan Penyelesaian</a:t>
            </a:r>
            <a:endParaRPr lang="en-US" sz="4450" dirty="0"/>
          </a:p>
        </p:txBody>
      </p:sp>
      <p:sp>
        <p:nvSpPr>
          <p:cNvPr id="3" name="Shape 1">
            <a:extLst>
              <a:ext uri="{FF2B5EF4-FFF2-40B4-BE49-F238E27FC236}">
                <a16:creationId xmlns:a16="http://schemas.microsoft.com/office/drawing/2014/main" id="{DD5D0DB0-7FF1-920E-3313-615736069AF4}"/>
              </a:ext>
            </a:extLst>
          </p:cNvPr>
          <p:cNvSpPr/>
          <p:nvPr/>
        </p:nvSpPr>
        <p:spPr>
          <a:xfrm>
            <a:off x="793790" y="2440781"/>
            <a:ext cx="2173724" cy="1306949"/>
          </a:xfrm>
          <a:prstGeom prst="roundRect">
            <a:avLst>
              <a:gd name="adj" fmla="val 7289"/>
            </a:avLst>
          </a:prstGeom>
          <a:solidFill>
            <a:srgbClr val="E1E1EA"/>
          </a:solidFill>
          <a:ln w="7620">
            <a:solidFill>
              <a:srgbClr val="C7C7D0"/>
            </a:solidFill>
            <a:prstDash val="solid"/>
          </a:ln>
        </p:spPr>
      </p:sp>
      <p:sp>
        <p:nvSpPr>
          <p:cNvPr id="4" name="Text 2">
            <a:extLst>
              <a:ext uri="{FF2B5EF4-FFF2-40B4-BE49-F238E27FC236}">
                <a16:creationId xmlns:a16="http://schemas.microsoft.com/office/drawing/2014/main" id="{741E921C-960F-FA3B-81E2-560768C120F8}"/>
              </a:ext>
            </a:extLst>
          </p:cNvPr>
          <p:cNvSpPr/>
          <p:nvPr/>
        </p:nvSpPr>
        <p:spPr>
          <a:xfrm>
            <a:off x="1028224" y="2867501"/>
            <a:ext cx="121325" cy="453509"/>
          </a:xfrm>
          <a:prstGeom prst="rect">
            <a:avLst/>
          </a:prstGeom>
          <a:noFill/>
          <a:ln/>
        </p:spPr>
        <p:txBody>
          <a:bodyPr wrap="none" lIns="0" tIns="0" rIns="0" bIns="0" rtlCol="0" anchor="t"/>
          <a:lstStyle/>
          <a:p>
            <a:pPr marL="0" indent="0" algn="ctr">
              <a:lnSpc>
                <a:spcPts val="3550"/>
              </a:lnSpc>
              <a:buNone/>
            </a:pPr>
            <a:r>
              <a:rPr lang="en-US" sz="2200" dirty="0">
                <a:solidFill>
                  <a:srgbClr val="3C3939"/>
                </a:solidFill>
                <a:latin typeface="Raleway" pitchFamily="34" charset="0"/>
                <a:ea typeface="Raleway" pitchFamily="34" charset="-122"/>
                <a:cs typeface="Raleway" pitchFamily="34" charset="-120"/>
              </a:rPr>
              <a:t>1</a:t>
            </a:r>
            <a:endParaRPr lang="en-US" sz="2200" dirty="0"/>
          </a:p>
        </p:txBody>
      </p:sp>
      <p:sp>
        <p:nvSpPr>
          <p:cNvPr id="5" name="Text 3">
            <a:extLst>
              <a:ext uri="{FF2B5EF4-FFF2-40B4-BE49-F238E27FC236}">
                <a16:creationId xmlns:a16="http://schemas.microsoft.com/office/drawing/2014/main" id="{890CB54A-9C10-F468-6895-5570AD38AA40}"/>
              </a:ext>
            </a:extLst>
          </p:cNvPr>
          <p:cNvSpPr/>
          <p:nvPr/>
        </p:nvSpPr>
        <p:spPr>
          <a:xfrm>
            <a:off x="3194328" y="2667595"/>
            <a:ext cx="3182898"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Dataset Tidak Seimbang</a:t>
            </a:r>
            <a:endParaRPr lang="en-US" sz="2200" dirty="0"/>
          </a:p>
        </p:txBody>
      </p:sp>
      <p:sp>
        <p:nvSpPr>
          <p:cNvPr id="6" name="Text 4">
            <a:extLst>
              <a:ext uri="{FF2B5EF4-FFF2-40B4-BE49-F238E27FC236}">
                <a16:creationId xmlns:a16="http://schemas.microsoft.com/office/drawing/2014/main" id="{CCA34449-7119-6F40-97A7-E1F5783C4D06}"/>
              </a:ext>
            </a:extLst>
          </p:cNvPr>
          <p:cNvSpPr/>
          <p:nvPr/>
        </p:nvSpPr>
        <p:spPr>
          <a:xfrm>
            <a:off x="3194328" y="3158014"/>
            <a:ext cx="5146715"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Dataset hanya mengandungi 10% pelanggan churn.</a:t>
            </a:r>
            <a:endParaRPr lang="en-US" sz="1750" dirty="0"/>
          </a:p>
        </p:txBody>
      </p:sp>
      <p:sp>
        <p:nvSpPr>
          <p:cNvPr id="7" name="Shape 5">
            <a:extLst>
              <a:ext uri="{FF2B5EF4-FFF2-40B4-BE49-F238E27FC236}">
                <a16:creationId xmlns:a16="http://schemas.microsoft.com/office/drawing/2014/main" id="{0352DB03-54FC-A69D-F2B1-99B28B45D3A4}"/>
              </a:ext>
            </a:extLst>
          </p:cNvPr>
          <p:cNvSpPr/>
          <p:nvPr/>
        </p:nvSpPr>
        <p:spPr>
          <a:xfrm>
            <a:off x="3080861" y="3732490"/>
            <a:ext cx="10642402" cy="15240"/>
          </a:xfrm>
          <a:prstGeom prst="roundRect">
            <a:avLst>
              <a:gd name="adj" fmla="val 625116"/>
            </a:avLst>
          </a:prstGeom>
          <a:solidFill>
            <a:srgbClr val="C7C7D0"/>
          </a:solidFill>
          <a:ln/>
        </p:spPr>
      </p:sp>
      <p:sp>
        <p:nvSpPr>
          <p:cNvPr id="8" name="Shape 6">
            <a:extLst>
              <a:ext uri="{FF2B5EF4-FFF2-40B4-BE49-F238E27FC236}">
                <a16:creationId xmlns:a16="http://schemas.microsoft.com/office/drawing/2014/main" id="{A1FAF55A-B659-5194-43F1-22C98ED2D095}"/>
              </a:ext>
            </a:extLst>
          </p:cNvPr>
          <p:cNvSpPr/>
          <p:nvPr/>
        </p:nvSpPr>
        <p:spPr>
          <a:xfrm>
            <a:off x="793790" y="3861078"/>
            <a:ext cx="4347567" cy="1306949"/>
          </a:xfrm>
          <a:prstGeom prst="roundRect">
            <a:avLst>
              <a:gd name="adj" fmla="val 7289"/>
            </a:avLst>
          </a:prstGeom>
          <a:solidFill>
            <a:srgbClr val="E1E1EA"/>
          </a:solidFill>
          <a:ln w="7620">
            <a:solidFill>
              <a:srgbClr val="C7C7D0"/>
            </a:solidFill>
            <a:prstDash val="solid"/>
          </a:ln>
        </p:spPr>
      </p:sp>
      <p:sp>
        <p:nvSpPr>
          <p:cNvPr id="9" name="Text 7">
            <a:extLst>
              <a:ext uri="{FF2B5EF4-FFF2-40B4-BE49-F238E27FC236}">
                <a16:creationId xmlns:a16="http://schemas.microsoft.com/office/drawing/2014/main" id="{A4CBC464-3D86-1C6D-1D78-23D3FDDC179F}"/>
              </a:ext>
            </a:extLst>
          </p:cNvPr>
          <p:cNvSpPr/>
          <p:nvPr/>
        </p:nvSpPr>
        <p:spPr>
          <a:xfrm>
            <a:off x="1028224" y="4287798"/>
            <a:ext cx="147637" cy="453509"/>
          </a:xfrm>
          <a:prstGeom prst="rect">
            <a:avLst/>
          </a:prstGeom>
          <a:noFill/>
          <a:ln/>
        </p:spPr>
        <p:txBody>
          <a:bodyPr wrap="none" lIns="0" tIns="0" rIns="0" bIns="0" rtlCol="0" anchor="t"/>
          <a:lstStyle/>
          <a:p>
            <a:pPr marL="0" indent="0" algn="ctr">
              <a:lnSpc>
                <a:spcPts val="3550"/>
              </a:lnSpc>
              <a:buNone/>
            </a:pPr>
            <a:r>
              <a:rPr lang="en-US" sz="2200" dirty="0">
                <a:solidFill>
                  <a:srgbClr val="3C3939"/>
                </a:solidFill>
                <a:latin typeface="Raleway" pitchFamily="34" charset="0"/>
                <a:ea typeface="Raleway" pitchFamily="34" charset="-122"/>
                <a:cs typeface="Raleway" pitchFamily="34" charset="-120"/>
              </a:rPr>
              <a:t>2</a:t>
            </a:r>
            <a:endParaRPr lang="en-US" sz="2200" dirty="0"/>
          </a:p>
        </p:txBody>
      </p:sp>
      <p:sp>
        <p:nvSpPr>
          <p:cNvPr id="10" name="Text 8">
            <a:extLst>
              <a:ext uri="{FF2B5EF4-FFF2-40B4-BE49-F238E27FC236}">
                <a16:creationId xmlns:a16="http://schemas.microsoft.com/office/drawing/2014/main" id="{3936FAA1-281F-E7AF-583B-E87056EE8C10}"/>
              </a:ext>
            </a:extLst>
          </p:cNvPr>
          <p:cNvSpPr/>
          <p:nvPr/>
        </p:nvSpPr>
        <p:spPr>
          <a:xfrm>
            <a:off x="5368171" y="408789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Risiko Overfitting</a:t>
            </a:r>
            <a:endParaRPr lang="en-US" sz="2200" dirty="0"/>
          </a:p>
        </p:txBody>
      </p:sp>
      <p:sp>
        <p:nvSpPr>
          <p:cNvPr id="11" name="Text 9">
            <a:extLst>
              <a:ext uri="{FF2B5EF4-FFF2-40B4-BE49-F238E27FC236}">
                <a16:creationId xmlns:a16="http://schemas.microsoft.com/office/drawing/2014/main" id="{A1D32030-E073-F8B2-75A5-8D698F159683}"/>
              </a:ext>
            </a:extLst>
          </p:cNvPr>
          <p:cNvSpPr/>
          <p:nvPr/>
        </p:nvSpPr>
        <p:spPr>
          <a:xfrm>
            <a:off x="5368171" y="4578310"/>
            <a:ext cx="6434018"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Model mungkin menyesuaikan terlalu rapat dengan data latihan.</a:t>
            </a:r>
            <a:endParaRPr lang="en-US" sz="1750" dirty="0"/>
          </a:p>
        </p:txBody>
      </p:sp>
      <p:sp>
        <p:nvSpPr>
          <p:cNvPr id="12" name="Shape 10">
            <a:extLst>
              <a:ext uri="{FF2B5EF4-FFF2-40B4-BE49-F238E27FC236}">
                <a16:creationId xmlns:a16="http://schemas.microsoft.com/office/drawing/2014/main" id="{1FA0B8CD-2CE1-89E0-AF2B-F6768F511782}"/>
              </a:ext>
            </a:extLst>
          </p:cNvPr>
          <p:cNvSpPr/>
          <p:nvPr/>
        </p:nvSpPr>
        <p:spPr>
          <a:xfrm>
            <a:off x="5254704" y="5152787"/>
            <a:ext cx="8468558" cy="15240"/>
          </a:xfrm>
          <a:prstGeom prst="roundRect">
            <a:avLst>
              <a:gd name="adj" fmla="val 625116"/>
            </a:avLst>
          </a:prstGeom>
          <a:solidFill>
            <a:srgbClr val="C7C7D0"/>
          </a:solidFill>
          <a:ln/>
        </p:spPr>
      </p:sp>
      <p:sp>
        <p:nvSpPr>
          <p:cNvPr id="13" name="Shape 11">
            <a:extLst>
              <a:ext uri="{FF2B5EF4-FFF2-40B4-BE49-F238E27FC236}">
                <a16:creationId xmlns:a16="http://schemas.microsoft.com/office/drawing/2014/main" id="{BDA2C5D8-933E-6A82-54F3-BCB5037C474B}"/>
              </a:ext>
            </a:extLst>
          </p:cNvPr>
          <p:cNvSpPr/>
          <p:nvPr/>
        </p:nvSpPr>
        <p:spPr>
          <a:xfrm>
            <a:off x="793790" y="5281374"/>
            <a:ext cx="6521410" cy="1669852"/>
          </a:xfrm>
          <a:prstGeom prst="roundRect">
            <a:avLst>
              <a:gd name="adj" fmla="val 5705"/>
            </a:avLst>
          </a:prstGeom>
          <a:solidFill>
            <a:srgbClr val="E1E1EA"/>
          </a:solidFill>
          <a:ln w="7620">
            <a:solidFill>
              <a:srgbClr val="C7C7D0"/>
            </a:solidFill>
            <a:prstDash val="solid"/>
          </a:ln>
        </p:spPr>
      </p:sp>
      <p:sp>
        <p:nvSpPr>
          <p:cNvPr id="14" name="Text 12">
            <a:extLst>
              <a:ext uri="{FF2B5EF4-FFF2-40B4-BE49-F238E27FC236}">
                <a16:creationId xmlns:a16="http://schemas.microsoft.com/office/drawing/2014/main" id="{77CCDE21-6005-502F-F8AF-C1683CD98000}"/>
              </a:ext>
            </a:extLst>
          </p:cNvPr>
          <p:cNvSpPr/>
          <p:nvPr/>
        </p:nvSpPr>
        <p:spPr>
          <a:xfrm>
            <a:off x="1028224" y="5889546"/>
            <a:ext cx="151328" cy="453509"/>
          </a:xfrm>
          <a:prstGeom prst="rect">
            <a:avLst/>
          </a:prstGeom>
          <a:noFill/>
          <a:ln/>
        </p:spPr>
        <p:txBody>
          <a:bodyPr wrap="none" lIns="0" tIns="0" rIns="0" bIns="0" rtlCol="0" anchor="t"/>
          <a:lstStyle/>
          <a:p>
            <a:pPr marL="0" indent="0" algn="ctr">
              <a:lnSpc>
                <a:spcPts val="3550"/>
              </a:lnSpc>
              <a:buNone/>
            </a:pPr>
            <a:r>
              <a:rPr lang="en-US" sz="2200" dirty="0">
                <a:solidFill>
                  <a:srgbClr val="3C3939"/>
                </a:solidFill>
                <a:latin typeface="Raleway" pitchFamily="34" charset="0"/>
                <a:ea typeface="Raleway" pitchFamily="34" charset="-122"/>
                <a:cs typeface="Raleway" pitchFamily="34" charset="-120"/>
              </a:rPr>
              <a:t>3</a:t>
            </a:r>
            <a:endParaRPr lang="en-US" sz="2200" dirty="0"/>
          </a:p>
        </p:txBody>
      </p:sp>
      <p:sp>
        <p:nvSpPr>
          <p:cNvPr id="15" name="Text 13">
            <a:extLst>
              <a:ext uri="{FF2B5EF4-FFF2-40B4-BE49-F238E27FC236}">
                <a16:creationId xmlns:a16="http://schemas.microsoft.com/office/drawing/2014/main" id="{99FBA8B1-5AB4-1327-E303-3C07D3938412}"/>
              </a:ext>
            </a:extLst>
          </p:cNvPr>
          <p:cNvSpPr/>
          <p:nvPr/>
        </p:nvSpPr>
        <p:spPr>
          <a:xfrm>
            <a:off x="7542014" y="550818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Penyelesaian</a:t>
            </a:r>
            <a:endParaRPr lang="en-US" sz="2200" dirty="0"/>
          </a:p>
        </p:txBody>
      </p:sp>
      <p:sp>
        <p:nvSpPr>
          <p:cNvPr id="16" name="Text 14">
            <a:extLst>
              <a:ext uri="{FF2B5EF4-FFF2-40B4-BE49-F238E27FC236}">
                <a16:creationId xmlns:a16="http://schemas.microsoft.com/office/drawing/2014/main" id="{FBCED25E-2827-CBB5-4D3B-DDC87E9D00DD}"/>
              </a:ext>
            </a:extLst>
          </p:cNvPr>
          <p:cNvSpPr/>
          <p:nvPr/>
        </p:nvSpPr>
        <p:spPr>
          <a:xfrm>
            <a:off x="7542014" y="5998607"/>
            <a:ext cx="6067782"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Teknik SMOTE digunakan untuk mengimbangi dataset. Regularisasi digunakan untuk mengelakkan overfitting.</a:t>
            </a:r>
            <a:endParaRPr lang="en-US" sz="1750" dirty="0"/>
          </a:p>
        </p:txBody>
      </p:sp>
    </p:spTree>
    <p:extLst>
      <p:ext uri="{BB962C8B-B14F-4D97-AF65-F5344CB8AC3E}">
        <p14:creationId xmlns:p14="http://schemas.microsoft.com/office/powerpoint/2010/main" val="15570285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069A21E6-B816-2A7C-F7D1-8FF9D3745341}"/>
              </a:ext>
            </a:extLst>
          </p:cNvPr>
          <p:cNvSpPr/>
          <p:nvPr/>
        </p:nvSpPr>
        <p:spPr>
          <a:xfrm>
            <a:off x="676870" y="839867"/>
            <a:ext cx="4835128" cy="604361"/>
          </a:xfrm>
          <a:prstGeom prst="rect">
            <a:avLst/>
          </a:prstGeom>
          <a:noFill/>
          <a:ln/>
        </p:spPr>
        <p:txBody>
          <a:bodyPr wrap="none" lIns="0" tIns="0" rIns="0" bIns="0" rtlCol="0" anchor="t"/>
          <a:lstStyle/>
          <a:p>
            <a:pPr marL="0" indent="0">
              <a:lnSpc>
                <a:spcPts val="4750"/>
              </a:lnSpc>
              <a:buNone/>
            </a:pPr>
            <a:r>
              <a:rPr lang="en-US" sz="3800">
                <a:solidFill>
                  <a:srgbClr val="1B1B27"/>
                </a:solidFill>
                <a:latin typeface="Raleway" pitchFamily="34" charset="0"/>
                <a:ea typeface="Raleway" pitchFamily="34" charset="-122"/>
                <a:cs typeface="Raleway" pitchFamily="34" charset="-120"/>
              </a:rPr>
              <a:t>Thank you</a:t>
            </a:r>
            <a:endParaRPr lang="en-US" sz="3800" dirty="0"/>
          </a:p>
        </p:txBody>
      </p:sp>
      <p:sp>
        <p:nvSpPr>
          <p:cNvPr id="4" name="TextBox 3">
            <a:extLst>
              <a:ext uri="{FF2B5EF4-FFF2-40B4-BE49-F238E27FC236}">
                <a16:creationId xmlns:a16="http://schemas.microsoft.com/office/drawing/2014/main" id="{8F0436A9-9AF4-B665-96E0-A38A56C7FEA5}"/>
              </a:ext>
            </a:extLst>
          </p:cNvPr>
          <p:cNvSpPr txBox="1"/>
          <p:nvPr/>
        </p:nvSpPr>
        <p:spPr>
          <a:xfrm>
            <a:off x="3657600" y="3930134"/>
            <a:ext cx="7315200" cy="1200329"/>
          </a:xfrm>
          <a:prstGeom prst="rect">
            <a:avLst/>
          </a:prstGeom>
          <a:noFill/>
        </p:spPr>
        <p:txBody>
          <a:bodyPr wrap="square">
            <a:spAutoFit/>
          </a:bodyPr>
          <a:lstStyle/>
          <a:p>
            <a:r>
              <a:rPr lang="en-MY">
                <a:hlinkClick r:id="rId2"/>
              </a:rPr>
              <a:t>https://www.kaggle.com/code/alfathterry/telco-customer-churn-analysis</a:t>
            </a:r>
            <a:endParaRPr lang="en-MY"/>
          </a:p>
          <a:p>
            <a:endParaRPr lang="en-MY"/>
          </a:p>
          <a:p>
            <a:r>
              <a:rPr lang="en-MY"/>
              <a:t>Link rujukan idea </a:t>
            </a:r>
          </a:p>
          <a:p>
            <a:endParaRPr lang="en-MY"/>
          </a:p>
        </p:txBody>
      </p:sp>
      <p:sp>
        <p:nvSpPr>
          <p:cNvPr id="7" name="TextBox 6">
            <a:extLst>
              <a:ext uri="{FF2B5EF4-FFF2-40B4-BE49-F238E27FC236}">
                <a16:creationId xmlns:a16="http://schemas.microsoft.com/office/drawing/2014/main" id="{C381C418-FF85-5B75-62E3-10A768F39C62}"/>
              </a:ext>
            </a:extLst>
          </p:cNvPr>
          <p:cNvSpPr txBox="1"/>
          <p:nvPr/>
        </p:nvSpPr>
        <p:spPr>
          <a:xfrm>
            <a:off x="3407229" y="2732705"/>
            <a:ext cx="7315200" cy="369332"/>
          </a:xfrm>
          <a:prstGeom prst="rect">
            <a:avLst/>
          </a:prstGeom>
          <a:noFill/>
        </p:spPr>
        <p:txBody>
          <a:bodyPr wrap="square">
            <a:spAutoFit/>
          </a:bodyPr>
          <a:lstStyle/>
          <a:p>
            <a:r>
              <a:rPr lang="en-MY"/>
              <a:t>https://www.kaggle.com/datasets/blastchar/telco-customer-churn</a:t>
            </a:r>
          </a:p>
        </p:txBody>
      </p:sp>
    </p:spTree>
    <p:extLst>
      <p:ext uri="{BB962C8B-B14F-4D97-AF65-F5344CB8AC3E}">
        <p14:creationId xmlns:p14="http://schemas.microsoft.com/office/powerpoint/2010/main" val="27641088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867E6A-883F-5BDF-BF87-2BD76B8A929B}"/>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4BC5731C-886A-ECB4-10DE-4EB418831C92}"/>
              </a:ext>
            </a:extLst>
          </p:cNvPr>
          <p:cNvPicPr>
            <a:picLocks noChangeAspect="1"/>
          </p:cNvPicPr>
          <p:nvPr/>
        </p:nvPicPr>
        <p:blipFill>
          <a:blip r:embed="rId3"/>
          <a:stretch>
            <a:fillRect/>
          </a:stretch>
        </p:blipFill>
        <p:spPr>
          <a:xfrm>
            <a:off x="0" y="0"/>
            <a:ext cx="5486400" cy="8229600"/>
          </a:xfrm>
          <a:prstGeom prst="rect">
            <a:avLst/>
          </a:prstGeom>
        </p:spPr>
      </p:pic>
      <p:sp>
        <p:nvSpPr>
          <p:cNvPr id="3" name="Text 0">
            <a:extLst>
              <a:ext uri="{FF2B5EF4-FFF2-40B4-BE49-F238E27FC236}">
                <a16:creationId xmlns:a16="http://schemas.microsoft.com/office/drawing/2014/main" id="{72A012B3-FE0C-A667-7A98-F5F60F0CB4D7}"/>
              </a:ext>
            </a:extLst>
          </p:cNvPr>
          <p:cNvSpPr/>
          <p:nvPr/>
        </p:nvSpPr>
        <p:spPr>
          <a:xfrm>
            <a:off x="6280190" y="3408878"/>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Soalan dan Jawapan</a:t>
            </a:r>
            <a:endParaRPr lang="en-US" sz="4450" dirty="0"/>
          </a:p>
        </p:txBody>
      </p:sp>
      <p:sp>
        <p:nvSpPr>
          <p:cNvPr id="4" name="Text 1">
            <a:extLst>
              <a:ext uri="{FF2B5EF4-FFF2-40B4-BE49-F238E27FC236}">
                <a16:creationId xmlns:a16="http://schemas.microsoft.com/office/drawing/2014/main" id="{E78FFDD4-75A8-D88D-4DE8-F2BD30B3F26E}"/>
              </a:ext>
            </a:extLst>
          </p:cNvPr>
          <p:cNvSpPr/>
          <p:nvPr/>
        </p:nvSpPr>
        <p:spPr>
          <a:xfrm>
            <a:off x="6280190" y="4457819"/>
            <a:ext cx="7556421" cy="362903"/>
          </a:xfrm>
          <a:prstGeom prst="rect">
            <a:avLst/>
          </a:prstGeom>
          <a:noFill/>
          <a:ln/>
        </p:spPr>
        <p:txBody>
          <a:bodyPr wrap="non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Terima kasih atas perhatian anda. Sila ajukan soalan jika ada pertanyaan.</a:t>
            </a:r>
            <a:endParaRPr lang="en-US" sz="1750" dirty="0"/>
          </a:p>
        </p:txBody>
      </p:sp>
    </p:spTree>
    <p:extLst>
      <p:ext uri="{BB962C8B-B14F-4D97-AF65-F5344CB8AC3E}">
        <p14:creationId xmlns:p14="http://schemas.microsoft.com/office/powerpoint/2010/main" val="1817679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CA310160-72A8-AB6D-90F2-5DB08FC6ADC5}"/>
              </a:ext>
            </a:extLst>
          </p:cNvPr>
          <p:cNvSpPr/>
          <p:nvPr/>
        </p:nvSpPr>
        <p:spPr>
          <a:xfrm>
            <a:off x="909537" y="1208871"/>
            <a:ext cx="5670590" cy="708779"/>
          </a:xfrm>
          <a:prstGeom prst="rect">
            <a:avLst/>
          </a:prstGeom>
          <a:noFill/>
          <a:ln/>
        </p:spPr>
        <p:txBody>
          <a:bodyPr wrap="none" lIns="0" tIns="0" rIns="0" bIns="0" rtlCol="0" anchor="t"/>
          <a:lstStyle/>
          <a:p>
            <a:pPr marL="0" indent="0">
              <a:lnSpc>
                <a:spcPts val="5550"/>
              </a:lnSpc>
              <a:buNone/>
            </a:pPr>
            <a:r>
              <a:rPr lang="en-US" sz="4450">
                <a:solidFill>
                  <a:srgbClr val="1B1B27"/>
                </a:solidFill>
                <a:latin typeface="Raleway" pitchFamily="34" charset="0"/>
                <a:ea typeface="Raleway" pitchFamily="34" charset="-122"/>
                <a:cs typeface="Raleway" pitchFamily="34" charset="-120"/>
              </a:rPr>
              <a:t>Project Overview</a:t>
            </a:r>
            <a:endParaRPr lang="en-US" sz="4450" dirty="0"/>
          </a:p>
        </p:txBody>
      </p:sp>
      <p:sp>
        <p:nvSpPr>
          <p:cNvPr id="5" name="TextBox 4">
            <a:extLst>
              <a:ext uri="{FF2B5EF4-FFF2-40B4-BE49-F238E27FC236}">
                <a16:creationId xmlns:a16="http://schemas.microsoft.com/office/drawing/2014/main" id="{1C11579F-8C1A-FB5B-D0B0-C61DC13BBDA8}"/>
              </a:ext>
            </a:extLst>
          </p:cNvPr>
          <p:cNvSpPr txBox="1"/>
          <p:nvPr/>
        </p:nvSpPr>
        <p:spPr>
          <a:xfrm>
            <a:off x="909537" y="2597726"/>
            <a:ext cx="7315200" cy="3970318"/>
          </a:xfrm>
          <a:prstGeom prst="rect">
            <a:avLst/>
          </a:prstGeom>
          <a:noFill/>
        </p:spPr>
        <p:txBody>
          <a:bodyPr wrap="square">
            <a:spAutoFit/>
          </a:bodyPr>
          <a:lstStyle/>
          <a:p>
            <a:r>
              <a:rPr lang="en-MY" b="1"/>
              <a:t>Pengenalan</a:t>
            </a:r>
          </a:p>
          <a:p>
            <a:r>
              <a:rPr lang="en-MY"/>
              <a:t>Churn pelanggan adalah isu kritikal bagi syarikat telekomunikasi, kerana ia memberi kesan langsung terhadap pendapatan, keuntungan, dan pertumbuhan syarikat. Dalam pasaran yang sangat kompetitif, syarikat perlu mengenal pasti faktor yang menyebabkan churn pelanggan, supaya mereka dapat mengambil langkah pencegahan untuk mengekalkan pelanggan yang berharga. Projek ini memfokuskan kepada ramalan churn pelanggan menggunakan dataset yang disediakan oleh sebuah syarikat telekomunikasi.</a:t>
            </a:r>
          </a:p>
          <a:p>
            <a:r>
              <a:rPr lang="en-MY"/>
              <a:t>Dataset ini mengandungi maklumat mengenai pelanggan, penggunaan perkhidmatan mereka, dan sama ada mereka telah churn (berhenti menggunakan perkhidmatan) atau tidak. Dengan menganalisis data ini, kami bertujuan untuk mengenal pasti corak dan tren yang dapat membantu syarikat telekomunikasi meningkatkan strategi pengekalan pelanggan mereka.</a:t>
            </a:r>
          </a:p>
        </p:txBody>
      </p:sp>
      <p:pic>
        <p:nvPicPr>
          <p:cNvPr id="6" name="Picture 5">
            <a:extLst>
              <a:ext uri="{FF2B5EF4-FFF2-40B4-BE49-F238E27FC236}">
                <a16:creationId xmlns:a16="http://schemas.microsoft.com/office/drawing/2014/main" id="{A6D1D790-41C3-E455-8C03-F7487BC11C93}"/>
              </a:ext>
            </a:extLst>
          </p:cNvPr>
          <p:cNvPicPr>
            <a:picLocks noChangeAspect="1"/>
          </p:cNvPicPr>
          <p:nvPr/>
        </p:nvPicPr>
        <p:blipFill>
          <a:blip r:embed="rId2"/>
          <a:stretch>
            <a:fillRect/>
          </a:stretch>
        </p:blipFill>
        <p:spPr>
          <a:xfrm>
            <a:off x="9560301" y="1208871"/>
            <a:ext cx="4010025" cy="5581650"/>
          </a:xfrm>
          <a:prstGeom prst="rect">
            <a:avLst/>
          </a:prstGeom>
        </p:spPr>
      </p:pic>
    </p:spTree>
    <p:extLst>
      <p:ext uri="{BB962C8B-B14F-4D97-AF65-F5344CB8AC3E}">
        <p14:creationId xmlns:p14="http://schemas.microsoft.com/office/powerpoint/2010/main" val="562489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A95043A6-B592-2401-9193-8991B2714C23}"/>
              </a:ext>
            </a:extLst>
          </p:cNvPr>
          <p:cNvSpPr/>
          <p:nvPr/>
        </p:nvSpPr>
        <p:spPr>
          <a:xfrm>
            <a:off x="561212" y="87514"/>
            <a:ext cx="5670590" cy="708779"/>
          </a:xfrm>
          <a:prstGeom prst="rect">
            <a:avLst/>
          </a:prstGeom>
          <a:noFill/>
          <a:ln/>
        </p:spPr>
        <p:txBody>
          <a:bodyPr wrap="none" lIns="0" tIns="0" rIns="0" bIns="0" rtlCol="0" anchor="t"/>
          <a:lstStyle/>
          <a:p>
            <a:pPr marL="0" indent="0">
              <a:lnSpc>
                <a:spcPts val="5550"/>
              </a:lnSpc>
              <a:buNone/>
            </a:pPr>
            <a:r>
              <a:rPr lang="en-US" sz="4000" b="1">
                <a:solidFill>
                  <a:srgbClr val="1B1B27"/>
                </a:solidFill>
                <a:latin typeface="Raleway" pitchFamily="34" charset="0"/>
              </a:rPr>
              <a:t>PROBLEM STATEMENT</a:t>
            </a:r>
            <a:endParaRPr lang="en-US" sz="4000" b="1" dirty="0"/>
          </a:p>
        </p:txBody>
      </p:sp>
      <p:sp>
        <p:nvSpPr>
          <p:cNvPr id="4" name="TextBox 3">
            <a:extLst>
              <a:ext uri="{FF2B5EF4-FFF2-40B4-BE49-F238E27FC236}">
                <a16:creationId xmlns:a16="http://schemas.microsoft.com/office/drawing/2014/main" id="{CBE06C13-D175-778D-8259-BFA9ADC4769A}"/>
              </a:ext>
            </a:extLst>
          </p:cNvPr>
          <p:cNvSpPr txBox="1"/>
          <p:nvPr/>
        </p:nvSpPr>
        <p:spPr>
          <a:xfrm>
            <a:off x="561212" y="1803169"/>
            <a:ext cx="7315200" cy="2031325"/>
          </a:xfrm>
          <a:prstGeom prst="rect">
            <a:avLst/>
          </a:prstGeom>
          <a:noFill/>
        </p:spPr>
        <p:txBody>
          <a:bodyPr wrap="square">
            <a:spAutoFit/>
          </a:bodyPr>
          <a:lstStyle/>
          <a:p>
            <a:r>
              <a:rPr lang="en-MY"/>
              <a:t>Masalah yang dihadapi adalah untuk meramalkan sama ada seorang pelanggan akan churn (meninggalkan perkhidmatan) berdasarkan pelbagai ciri seperti tempoh perkhidmatan, penggunaan perkhidmatan, kaedah pembayaran, dan faktor demografi lain. Meramalkan churn dengan tepat membolehkan syarikat mengambil langkah-langkah proaktif, seperti kempen pemasaran yang disasarkan atau tawaran yang diperibadikan, untuk mengurangkan kadar churn dan meningkatkan kesetiaan pelanggan.</a:t>
            </a:r>
          </a:p>
        </p:txBody>
      </p:sp>
    </p:spTree>
    <p:extLst>
      <p:ext uri="{BB962C8B-B14F-4D97-AF65-F5344CB8AC3E}">
        <p14:creationId xmlns:p14="http://schemas.microsoft.com/office/powerpoint/2010/main" val="2347209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25901A8B-591A-237F-A074-2CF51CA3F64D}"/>
              </a:ext>
            </a:extLst>
          </p:cNvPr>
          <p:cNvSpPr/>
          <p:nvPr/>
        </p:nvSpPr>
        <p:spPr>
          <a:xfrm>
            <a:off x="561212" y="87514"/>
            <a:ext cx="5670590" cy="708779"/>
          </a:xfrm>
          <a:prstGeom prst="rect">
            <a:avLst/>
          </a:prstGeom>
          <a:noFill/>
          <a:ln/>
        </p:spPr>
        <p:txBody>
          <a:bodyPr wrap="none" lIns="0" tIns="0" rIns="0" bIns="0" rtlCol="0" anchor="t"/>
          <a:lstStyle/>
          <a:p>
            <a:pPr marL="0" indent="0">
              <a:lnSpc>
                <a:spcPts val="5550"/>
              </a:lnSpc>
              <a:buNone/>
            </a:pPr>
            <a:r>
              <a:rPr lang="en-US" sz="4000" b="1">
                <a:solidFill>
                  <a:srgbClr val="1B1B27"/>
                </a:solidFill>
                <a:latin typeface="Raleway" pitchFamily="34" charset="0"/>
              </a:rPr>
              <a:t>OBJECTIVE</a:t>
            </a:r>
            <a:endParaRPr lang="en-US" sz="4000" b="1" dirty="0"/>
          </a:p>
        </p:txBody>
      </p:sp>
      <p:pic>
        <p:nvPicPr>
          <p:cNvPr id="6" name="Picture 5">
            <a:extLst>
              <a:ext uri="{FF2B5EF4-FFF2-40B4-BE49-F238E27FC236}">
                <a16:creationId xmlns:a16="http://schemas.microsoft.com/office/drawing/2014/main" id="{60A35395-A220-A7F6-5127-506F2B127610}"/>
              </a:ext>
            </a:extLst>
          </p:cNvPr>
          <p:cNvPicPr>
            <a:picLocks noChangeAspect="1"/>
          </p:cNvPicPr>
          <p:nvPr/>
        </p:nvPicPr>
        <p:blipFill>
          <a:blip r:embed="rId2"/>
          <a:stretch>
            <a:fillRect/>
          </a:stretch>
        </p:blipFill>
        <p:spPr>
          <a:xfrm>
            <a:off x="440355" y="1377723"/>
            <a:ext cx="5934075" cy="3667125"/>
          </a:xfrm>
          <a:prstGeom prst="rect">
            <a:avLst/>
          </a:prstGeom>
        </p:spPr>
      </p:pic>
    </p:spTree>
    <p:extLst>
      <p:ext uri="{BB962C8B-B14F-4D97-AF65-F5344CB8AC3E}">
        <p14:creationId xmlns:p14="http://schemas.microsoft.com/office/powerpoint/2010/main" val="3166125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90C66532-DC9D-06C4-88B6-C0A04514E7D3}"/>
              </a:ext>
            </a:extLst>
          </p:cNvPr>
          <p:cNvSpPr/>
          <p:nvPr/>
        </p:nvSpPr>
        <p:spPr>
          <a:xfrm>
            <a:off x="561212" y="87514"/>
            <a:ext cx="5670590" cy="708779"/>
          </a:xfrm>
          <a:prstGeom prst="rect">
            <a:avLst/>
          </a:prstGeom>
          <a:noFill/>
          <a:ln/>
        </p:spPr>
        <p:txBody>
          <a:bodyPr wrap="none" lIns="0" tIns="0" rIns="0" bIns="0" rtlCol="0" anchor="t"/>
          <a:lstStyle/>
          <a:p>
            <a:pPr marL="0" indent="0">
              <a:lnSpc>
                <a:spcPts val="5550"/>
              </a:lnSpc>
              <a:buNone/>
            </a:pPr>
            <a:r>
              <a:rPr lang="en-US" sz="4000" b="1"/>
              <a:t>Technology stack</a:t>
            </a:r>
            <a:endParaRPr lang="en-US" sz="4000" b="1" dirty="0"/>
          </a:p>
        </p:txBody>
      </p:sp>
      <p:sp>
        <p:nvSpPr>
          <p:cNvPr id="4" name="TextBox 3">
            <a:extLst>
              <a:ext uri="{FF2B5EF4-FFF2-40B4-BE49-F238E27FC236}">
                <a16:creationId xmlns:a16="http://schemas.microsoft.com/office/drawing/2014/main" id="{1F0DD938-C934-5589-9EB4-29E48972D493}"/>
              </a:ext>
            </a:extLst>
          </p:cNvPr>
          <p:cNvSpPr txBox="1"/>
          <p:nvPr/>
        </p:nvSpPr>
        <p:spPr>
          <a:xfrm>
            <a:off x="359229" y="1717906"/>
            <a:ext cx="7315200" cy="1477328"/>
          </a:xfrm>
          <a:prstGeom prst="rect">
            <a:avLst/>
          </a:prstGeom>
          <a:noFill/>
        </p:spPr>
        <p:txBody>
          <a:bodyPr wrap="square">
            <a:spAutoFit/>
          </a:bodyPr>
          <a:lstStyle/>
          <a:p>
            <a:pPr marL="285750" indent="-285750">
              <a:buFont typeface="Arial" panose="020B0604020202020204" pitchFamily="34" charset="0"/>
              <a:buChar char="•"/>
            </a:pPr>
            <a:r>
              <a:rPr lang="en-GB"/>
              <a:t>Data Analysis Tools </a:t>
            </a:r>
          </a:p>
          <a:p>
            <a:pPr marL="285750" indent="-285750">
              <a:buFont typeface="Arial" panose="020B0604020202020204" pitchFamily="34" charset="0"/>
              <a:buChar char="•"/>
            </a:pPr>
            <a:r>
              <a:rPr lang="en-GB"/>
              <a:t>Visualization Libraries </a:t>
            </a:r>
          </a:p>
          <a:p>
            <a:pPr marL="285750" indent="-285750">
              <a:buFont typeface="Arial" panose="020B0604020202020204" pitchFamily="34" charset="0"/>
              <a:buChar char="•"/>
            </a:pPr>
            <a:r>
              <a:rPr lang="en-GB"/>
              <a:t>Machine Learning Frameworks </a:t>
            </a:r>
          </a:p>
          <a:p>
            <a:pPr marL="285750" indent="-285750">
              <a:buFont typeface="Arial" panose="020B0604020202020204" pitchFamily="34" charset="0"/>
              <a:buChar char="•"/>
            </a:pPr>
            <a:r>
              <a:rPr lang="en-GB"/>
              <a:t>Development Environment</a:t>
            </a:r>
            <a:endParaRPr lang="en-MY"/>
          </a:p>
          <a:p>
            <a:r>
              <a:rPr lang="en-GB"/>
              <a:t> </a:t>
            </a:r>
          </a:p>
        </p:txBody>
      </p:sp>
      <p:sp>
        <p:nvSpPr>
          <p:cNvPr id="6" name="TextBox 5">
            <a:extLst>
              <a:ext uri="{FF2B5EF4-FFF2-40B4-BE49-F238E27FC236}">
                <a16:creationId xmlns:a16="http://schemas.microsoft.com/office/drawing/2014/main" id="{8F16D335-3796-BEA7-B8B6-C91DB63EAD5B}"/>
              </a:ext>
            </a:extLst>
          </p:cNvPr>
          <p:cNvSpPr txBox="1"/>
          <p:nvPr/>
        </p:nvSpPr>
        <p:spPr>
          <a:xfrm>
            <a:off x="250371" y="3675838"/>
            <a:ext cx="7315200" cy="3693319"/>
          </a:xfrm>
          <a:prstGeom prst="rect">
            <a:avLst/>
          </a:prstGeom>
          <a:noFill/>
        </p:spPr>
        <p:txBody>
          <a:bodyPr wrap="square">
            <a:spAutoFit/>
          </a:bodyPr>
          <a:lstStyle/>
          <a:p>
            <a:r>
              <a:rPr lang="en-MY" b="1"/>
              <a:t>1. Alat Analisis Data</a:t>
            </a:r>
          </a:p>
          <a:p>
            <a:pPr>
              <a:buFont typeface="Arial" panose="020B0604020202020204" pitchFamily="34" charset="0"/>
              <a:buChar char="•"/>
            </a:pPr>
            <a:r>
              <a:rPr lang="en-MY"/>
              <a:t>Alat yang digunakan untuk memanipulasi, memproses, dan menganalisis data.</a:t>
            </a:r>
          </a:p>
          <a:p>
            <a:pPr marL="742950" lvl="1" indent="-285750">
              <a:buFont typeface="Arial" panose="020B0604020202020204" pitchFamily="34" charset="0"/>
              <a:buChar char="•"/>
            </a:pPr>
            <a:r>
              <a:rPr lang="en-MY" b="1"/>
              <a:t>Python</a:t>
            </a:r>
            <a:r>
              <a:rPr lang="en-MY"/>
              <a:t>: Bahasa pengaturcaraan yang digunakan untuk analisis data.</a:t>
            </a:r>
          </a:p>
          <a:p>
            <a:pPr marL="742950" lvl="1" indent="-285750">
              <a:buFont typeface="Arial" panose="020B0604020202020204" pitchFamily="34" charset="0"/>
              <a:buChar char="•"/>
            </a:pPr>
            <a:r>
              <a:rPr lang="en-MY" b="1"/>
              <a:t>Pandas</a:t>
            </a:r>
            <a:r>
              <a:rPr lang="en-MY"/>
              <a:t>: Pustaka Python untuk pemanipulasian data.</a:t>
            </a:r>
          </a:p>
          <a:p>
            <a:pPr marL="742950" lvl="1" indent="-285750">
              <a:buFont typeface="Arial" panose="020B0604020202020204" pitchFamily="34" charset="0"/>
              <a:buChar char="•"/>
            </a:pPr>
            <a:r>
              <a:rPr lang="en-MY" b="1"/>
              <a:t>NumPy</a:t>
            </a:r>
            <a:r>
              <a:rPr lang="en-MY"/>
              <a:t>: Pustaka untuk pengiraan matematik dan manipulasi array.</a:t>
            </a:r>
          </a:p>
          <a:p>
            <a:pPr marL="742950" lvl="1" indent="-285750">
              <a:buFont typeface="Arial" panose="020B0604020202020204" pitchFamily="34" charset="0"/>
              <a:buChar char="•"/>
            </a:pPr>
            <a:r>
              <a:rPr lang="en-MY" b="1"/>
              <a:t>SQL</a:t>
            </a:r>
            <a:r>
              <a:rPr lang="en-MY"/>
              <a:t>: Bahasa untuk bekerja dengan pangkalan data.</a:t>
            </a:r>
          </a:p>
          <a:p>
            <a:pPr lvl="1"/>
            <a:endParaRPr lang="en-MY"/>
          </a:p>
          <a:p>
            <a:r>
              <a:rPr lang="en-MY" b="1"/>
              <a:t>2. Pustaka Visualisasi</a:t>
            </a:r>
          </a:p>
          <a:p>
            <a:pPr>
              <a:buFont typeface="Arial" panose="020B0604020202020204" pitchFamily="34" charset="0"/>
              <a:buChar char="•"/>
            </a:pPr>
            <a:r>
              <a:rPr lang="en-MY"/>
              <a:t>Pustaka yang digunakan untuk memvisualisasikan data dan hasil analisis.</a:t>
            </a:r>
          </a:p>
          <a:p>
            <a:pPr marL="742950" lvl="1" indent="-285750">
              <a:buFont typeface="Arial" panose="020B0604020202020204" pitchFamily="34" charset="0"/>
              <a:buChar char="•"/>
            </a:pPr>
            <a:r>
              <a:rPr lang="en-MY" b="1"/>
              <a:t>Matplotlib</a:t>
            </a:r>
            <a:r>
              <a:rPr lang="en-MY"/>
              <a:t>: Pustaka untuk membuat visualisasi grafik.</a:t>
            </a:r>
          </a:p>
          <a:p>
            <a:pPr marL="742950" lvl="1" indent="-285750">
              <a:buFont typeface="Arial" panose="020B0604020202020204" pitchFamily="34" charset="0"/>
              <a:buChar char="•"/>
            </a:pPr>
            <a:r>
              <a:rPr lang="en-MY" b="1"/>
              <a:t>Seaborn</a:t>
            </a:r>
            <a:r>
              <a:rPr lang="en-MY"/>
              <a:t>: Pustaka untuk visualisasi statistik yang menarik.</a:t>
            </a:r>
          </a:p>
          <a:p>
            <a:pPr lvl="1"/>
            <a:endParaRPr lang="en-MY"/>
          </a:p>
        </p:txBody>
      </p:sp>
      <p:sp>
        <p:nvSpPr>
          <p:cNvPr id="8" name="TextBox 7">
            <a:extLst>
              <a:ext uri="{FF2B5EF4-FFF2-40B4-BE49-F238E27FC236}">
                <a16:creationId xmlns:a16="http://schemas.microsoft.com/office/drawing/2014/main" id="{4ACED1F7-3FDF-355B-FE7B-D8A8FB162B10}"/>
              </a:ext>
            </a:extLst>
          </p:cNvPr>
          <p:cNvSpPr txBox="1"/>
          <p:nvPr/>
        </p:nvSpPr>
        <p:spPr>
          <a:xfrm>
            <a:off x="7674429" y="249529"/>
            <a:ext cx="7315200" cy="3416320"/>
          </a:xfrm>
          <a:prstGeom prst="rect">
            <a:avLst/>
          </a:prstGeom>
          <a:noFill/>
        </p:spPr>
        <p:txBody>
          <a:bodyPr wrap="square">
            <a:spAutoFit/>
          </a:bodyPr>
          <a:lstStyle/>
          <a:p>
            <a:pPr lvl="1"/>
            <a:endParaRPr lang="en-MY"/>
          </a:p>
          <a:p>
            <a:r>
              <a:rPr lang="en-MY" b="1"/>
              <a:t>3. Rangka Kerja Pembelajaran Mesin</a:t>
            </a:r>
          </a:p>
          <a:p>
            <a:pPr>
              <a:buFont typeface="Arial" panose="020B0604020202020204" pitchFamily="34" charset="0"/>
              <a:buChar char="•"/>
            </a:pPr>
            <a:r>
              <a:rPr lang="en-MY"/>
              <a:t>Rangka kerja untuk membina, melatih, dan menilai model pembelajaran mesin.</a:t>
            </a:r>
          </a:p>
          <a:p>
            <a:pPr marL="742950" lvl="1" indent="-285750">
              <a:buFont typeface="Arial" panose="020B0604020202020204" pitchFamily="34" charset="0"/>
              <a:buChar char="•"/>
            </a:pPr>
            <a:r>
              <a:rPr lang="en-MY" b="1"/>
              <a:t>Scikit-learn</a:t>
            </a:r>
            <a:r>
              <a:rPr lang="en-MY"/>
              <a:t>: Pustaka Python untuk pembelajaran mesin asas.</a:t>
            </a:r>
          </a:p>
          <a:p>
            <a:pPr marL="742950" lvl="1" indent="-285750">
              <a:buFont typeface="Arial" panose="020B0604020202020204" pitchFamily="34" charset="0"/>
              <a:buChar char="•"/>
            </a:pPr>
            <a:r>
              <a:rPr lang="en-MY" b="1"/>
              <a:t>TensorFlow</a:t>
            </a:r>
            <a:r>
              <a:rPr lang="en-MY"/>
              <a:t>: Rangka kerja untuk pembelajaran mendalam.</a:t>
            </a:r>
          </a:p>
          <a:p>
            <a:pPr lvl="1"/>
            <a:endParaRPr lang="en-MY"/>
          </a:p>
          <a:p>
            <a:r>
              <a:rPr lang="en-MY" b="1"/>
              <a:t>4. Persekitaran Pembangunan</a:t>
            </a:r>
          </a:p>
          <a:p>
            <a:pPr>
              <a:buFont typeface="Arial" panose="020B0604020202020204" pitchFamily="34" charset="0"/>
              <a:buChar char="•"/>
            </a:pPr>
            <a:r>
              <a:rPr lang="en-MY"/>
              <a:t>Alat atau platform untuk pembangunan, ujian, dan penyebaran projek.</a:t>
            </a:r>
          </a:p>
          <a:p>
            <a:pPr>
              <a:buFont typeface="Arial" panose="020B0604020202020204" pitchFamily="34" charset="0"/>
              <a:buChar char="•"/>
            </a:pPr>
            <a:r>
              <a:rPr lang="en-MY"/>
              <a:t>Contoh:</a:t>
            </a:r>
          </a:p>
          <a:p>
            <a:pPr marL="742950" lvl="1" indent="-285750">
              <a:buFont typeface="Arial" panose="020B0604020202020204" pitchFamily="34" charset="0"/>
              <a:buChar char="•"/>
            </a:pPr>
            <a:r>
              <a:rPr lang="en-MY" b="1"/>
              <a:t>Jupyter Notebook</a:t>
            </a:r>
            <a:r>
              <a:rPr lang="en-MY"/>
              <a:t>: Alat untuk penulisan dan pelaksanaan kod secara interaktif.</a:t>
            </a:r>
          </a:p>
        </p:txBody>
      </p:sp>
      <p:pic>
        <p:nvPicPr>
          <p:cNvPr id="1026" name="Picture 2">
            <a:extLst>
              <a:ext uri="{FF2B5EF4-FFF2-40B4-BE49-F238E27FC236}">
                <a16:creationId xmlns:a16="http://schemas.microsoft.com/office/drawing/2014/main" id="{8F141092-ADD2-3EB5-EF2A-15F7882D36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9410" y="3742734"/>
            <a:ext cx="944159" cy="10360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AAFF5D5-D726-D0C8-8302-4CBEB6383B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43369" y="3596753"/>
            <a:ext cx="847145" cy="98202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ownload Python Logo Clipart Easy - Pandas Python Logo - Png Download  (#3678882) - PinClipart">
            <a:extLst>
              <a:ext uri="{FF2B5EF4-FFF2-40B4-BE49-F238E27FC236}">
                <a16:creationId xmlns:a16="http://schemas.microsoft.com/office/drawing/2014/main" id="{FC025AC8-582F-46CC-A7FF-A739435D790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839" b="89803" l="4773" r="92955">
                        <a14:foregroundMark x1="5568" y1="67442" x2="4773" y2="79428"/>
                        <a14:foregroundMark x1="4773" y1="79428" x2="4773" y2="79606"/>
                        <a14:foregroundMark x1="18864" y1="73524" x2="18523" y2="79785"/>
                        <a14:foregroundMark x1="22500" y1="71020" x2="21705" y2="76565"/>
                        <a14:foregroundMark x1="31932" y1="70304" x2="30000" y2="71020"/>
                        <a14:foregroundMark x1="41250" y1="69231" x2="42500" y2="69231"/>
                        <a14:foregroundMark x1="30227" y1="71199" x2="30114" y2="71914"/>
                        <a14:foregroundMark x1="31023" y1="70841" x2="30114" y2="72630"/>
                        <a14:foregroundMark x1="50568" y1="69410" x2="50568" y2="69410"/>
                        <a14:foregroundMark x1="50568" y1="69410" x2="50568" y2="69410"/>
                        <a14:foregroundMark x1="86023" y1="65295" x2="86023" y2="65295"/>
                        <a14:foregroundMark x1="87159" y1="27728" x2="87159" y2="27728"/>
                        <a14:foregroundMark x1="87159" y1="27728" x2="82955" y2="27549"/>
                        <a14:foregroundMark x1="82159" y1="19678" x2="77273" y2="21109"/>
                        <a14:foregroundMark x1="85341" y1="52594" x2="85227" y2="80322"/>
                        <a14:foregroundMark x1="90341" y1="27013" x2="92955" y2="18962"/>
                      </a14:backgroundRemoval>
                    </a14:imgEffect>
                  </a14:imgLayer>
                </a14:imgProps>
              </a:ext>
              <a:ext uri="{28A0092B-C50C-407E-A947-70E740481C1C}">
                <a14:useLocalDpi xmlns:a14="http://schemas.microsoft.com/office/drawing/2010/main" val="0"/>
              </a:ext>
            </a:extLst>
          </a:blip>
          <a:srcRect/>
          <a:stretch>
            <a:fillRect/>
          </a:stretch>
        </p:blipFill>
        <p:spPr bwMode="auto">
          <a:xfrm>
            <a:off x="8071354" y="4950857"/>
            <a:ext cx="1799794" cy="11432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tomizing Matplotlib: Creating Your Own Custom Style Sheets | by Marc  Matterson | Medium">
            <a:extLst>
              <a:ext uri="{FF2B5EF4-FFF2-40B4-BE49-F238E27FC236}">
                <a16:creationId xmlns:a16="http://schemas.microsoft.com/office/drawing/2014/main" id="{BD7B86C5-503C-5558-CBD7-D496CB17B5A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foregroundMark x1="12174" y1="47906" x2="12174" y2="50785"/>
                        <a14:foregroundMark x1="21739" y1="46335" x2="22857" y2="50785"/>
                        <a14:foregroundMark x1="27205" y1="45288" x2="29565" y2="45550"/>
                        <a14:foregroundMark x1="36273" y1="43194" x2="35031" y2="51309"/>
                        <a14:foregroundMark x1="42360" y1="48429" x2="42236" y2="54188"/>
                        <a14:foregroundMark x1="51304" y1="43717" x2="51677" y2="49215"/>
                        <a14:foregroundMark x1="66087" y1="42932" x2="65217" y2="49215"/>
                        <a14:foregroundMark x1="71553" y1="41361" x2="71056" y2="51309"/>
                        <a14:foregroundMark x1="75901" y1="45550" x2="75280" y2="53403"/>
                        <a14:foregroundMark x1="76522" y1="37173" x2="76522" y2="37173"/>
                        <a14:foregroundMark x1="80124" y1="39529" x2="80497" y2="44241"/>
                      </a14:backgroundRemoval>
                    </a14:imgEffect>
                  </a14:imgLayer>
                </a14:imgProps>
              </a:ext>
              <a:ext uri="{28A0092B-C50C-407E-A947-70E740481C1C}">
                <a14:useLocalDpi xmlns:a14="http://schemas.microsoft.com/office/drawing/2010/main" val="0"/>
              </a:ext>
            </a:extLst>
          </a:blip>
          <a:srcRect/>
          <a:stretch>
            <a:fillRect/>
          </a:stretch>
        </p:blipFill>
        <p:spPr bwMode="auto">
          <a:xfrm>
            <a:off x="9769988" y="4395749"/>
            <a:ext cx="3128181" cy="148442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053EA2D-3B5D-2005-0E65-687D86ED30D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68076" y="5642240"/>
            <a:ext cx="2540619" cy="1143279"/>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14" descr="GitHub - mwaskom/seaborn: Statistical data visualization in Python">
            <a:extLst>
              <a:ext uri="{FF2B5EF4-FFF2-40B4-BE49-F238E27FC236}">
                <a16:creationId xmlns:a16="http://schemas.microsoft.com/office/drawing/2014/main" id="{E9B1AE31-BA1C-FEBA-69BC-33C0E5467B30}"/>
              </a:ext>
            </a:extLst>
          </p:cNvPr>
          <p:cNvSpPr>
            <a:spLocks noChangeAspect="1" noChangeArrowheads="1"/>
          </p:cNvSpPr>
          <p:nvPr/>
        </p:nvSpPr>
        <p:spPr bwMode="auto">
          <a:xfrm>
            <a:off x="7162800" y="396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p>
        </p:txBody>
      </p:sp>
      <p:pic>
        <p:nvPicPr>
          <p:cNvPr id="11" name="Picture 2" descr="Citing and logo — seaborn 0.13.2 documentation">
            <a:extLst>
              <a:ext uri="{FF2B5EF4-FFF2-40B4-BE49-F238E27FC236}">
                <a16:creationId xmlns:a16="http://schemas.microsoft.com/office/drawing/2014/main" id="{9396D3A7-6BBC-49D8-9C89-0E6A9C38D61F}"/>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6098" b="90244" l="8780" r="89268">
                        <a14:foregroundMark x1="60000" y1="9756" x2="47805" y2="6098"/>
                        <a14:foregroundMark x1="73171" y1="54878" x2="56098" y2="66260"/>
                        <a14:foregroundMark x1="70244" y1="69919" x2="65366" y2="69919"/>
                        <a14:foregroundMark x1="59024" y1="72764" x2="43415" y2="72764"/>
                        <a14:foregroundMark x1="86829" y1="29675" x2="89756" y2="36992"/>
                        <a14:backgroundMark x1="80976" y1="84959" x2="25854" y2="82927"/>
                        <a14:backgroundMark x1="25854" y1="82927" x2="72683" y2="89024"/>
                        <a14:backgroundMark x1="86829" y1="87805" x2="83415" y2="91463"/>
                        <a14:backgroundMark x1="16098" y1="88211" x2="17561" y2="88211"/>
                        <a14:backgroundMark x1="20976" y1="88211" x2="9268" y2="86992"/>
                        <a14:backgroundMark x1="8780" y1="80488" x2="10244" y2="91463"/>
                        <a14:backgroundMark x1="5854" y1="82927" x2="21951" y2="92276"/>
                      </a14:backgroundRemoval>
                    </a14:imgEffect>
                  </a14:imgLayer>
                </a14:imgProps>
              </a:ext>
              <a:ext uri="{28A0092B-C50C-407E-A947-70E740481C1C}">
                <a14:useLocalDpi xmlns:a14="http://schemas.microsoft.com/office/drawing/2010/main" val="0"/>
              </a:ext>
            </a:extLst>
          </a:blip>
          <a:srcRect/>
          <a:stretch>
            <a:fillRect/>
          </a:stretch>
        </p:blipFill>
        <p:spPr bwMode="auto">
          <a:xfrm>
            <a:off x="16340237" y="5834688"/>
            <a:ext cx="197261" cy="23671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6036DE8B-ACE4-44D8-F90E-B1BBD1592B3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60314" y="3694773"/>
            <a:ext cx="2057400" cy="110996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iting and logo — seaborn 0.13.2 documentation">
            <a:extLst>
              <a:ext uri="{FF2B5EF4-FFF2-40B4-BE49-F238E27FC236}">
                <a16:creationId xmlns:a16="http://schemas.microsoft.com/office/drawing/2014/main" id="{676ACFA5-4FE5-714A-7640-351D2468602A}"/>
              </a:ext>
            </a:extLst>
          </p:cNvPr>
          <p:cNvPicPr>
            <a:picLocks noChangeAspect="1" noChangeArrowheads="1"/>
          </p:cNvPicPr>
          <p:nvPr/>
        </p:nvPicPr>
        <p:blipFill>
          <a:blip r:embed="rId12">
            <a:extLst>
              <a:ext uri="{BEBA8EAE-BF5A-486C-A8C5-ECC9F3942E4B}">
                <a14:imgProps xmlns:a14="http://schemas.microsoft.com/office/drawing/2010/main">
                  <a14:imgLayer r:embed="rId10">
                    <a14:imgEffect>
                      <a14:backgroundRemoval t="6911" b="89431" l="9268" r="90244">
                        <a14:foregroundMark x1="56585" y1="11789" x2="45854" y2="6911"/>
                        <a14:foregroundMark x1="67317" y1="68293" x2="44878" y2="73984"/>
                        <a14:foregroundMark x1="90244" y1="34553" x2="90244" y2="40244"/>
                      </a14:backgroundRemoval>
                    </a14:imgEffect>
                  </a14:imgLayer>
                </a14:imgProps>
              </a:ext>
              <a:ext uri="{28A0092B-C50C-407E-A947-70E740481C1C}">
                <a14:useLocalDpi xmlns:a14="http://schemas.microsoft.com/office/drawing/2010/main" val="0"/>
              </a:ext>
            </a:extLst>
          </a:blip>
          <a:srcRect/>
          <a:stretch>
            <a:fillRect/>
          </a:stretch>
        </p:blipFill>
        <p:spPr bwMode="auto">
          <a:xfrm>
            <a:off x="13000504" y="5219710"/>
            <a:ext cx="1419484" cy="1703381"/>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Power BI Logo, symbol, meaning, history, PNG, brand">
            <a:extLst>
              <a:ext uri="{FF2B5EF4-FFF2-40B4-BE49-F238E27FC236}">
                <a16:creationId xmlns:a16="http://schemas.microsoft.com/office/drawing/2014/main" id="{41D794B5-3317-0D43-6EE2-0ED1A50116F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58978" y="6610078"/>
            <a:ext cx="1939021" cy="1090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92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8B11AC03-B5E7-F433-7182-CDC8E3754311}"/>
              </a:ext>
            </a:extLst>
          </p:cNvPr>
          <p:cNvSpPr/>
          <p:nvPr/>
        </p:nvSpPr>
        <p:spPr>
          <a:xfrm>
            <a:off x="561212" y="87514"/>
            <a:ext cx="5670590" cy="708779"/>
          </a:xfrm>
          <a:prstGeom prst="rect">
            <a:avLst/>
          </a:prstGeom>
          <a:noFill/>
          <a:ln/>
        </p:spPr>
        <p:txBody>
          <a:bodyPr wrap="none" lIns="0" tIns="0" rIns="0" bIns="0" rtlCol="0" anchor="t"/>
          <a:lstStyle/>
          <a:p>
            <a:pPr marL="0" indent="0">
              <a:lnSpc>
                <a:spcPts val="5550"/>
              </a:lnSpc>
              <a:buNone/>
            </a:pPr>
            <a:r>
              <a:rPr lang="en-US" sz="4000" b="1">
                <a:solidFill>
                  <a:srgbClr val="1B1B27"/>
                </a:solidFill>
                <a:latin typeface="Raleway" pitchFamily="34" charset="0"/>
              </a:rPr>
              <a:t>EXPLORATORY DATA ANALYSIS</a:t>
            </a:r>
            <a:endParaRPr lang="en-US" sz="4000" b="1" dirty="0"/>
          </a:p>
        </p:txBody>
      </p:sp>
    </p:spTree>
    <p:extLst>
      <p:ext uri="{BB962C8B-B14F-4D97-AF65-F5344CB8AC3E}">
        <p14:creationId xmlns:p14="http://schemas.microsoft.com/office/powerpoint/2010/main" val="1256396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832</TotalTime>
  <Words>1825</Words>
  <Application>Microsoft Office PowerPoint</Application>
  <PresentationFormat>Custom</PresentationFormat>
  <Paragraphs>171</Paragraphs>
  <Slides>44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Bahnschrift SemiBold Condensed</vt:lpstr>
      <vt:lpstr>Roboto Bold</vt:lpstr>
      <vt:lpstr>var(--jp-code-font-family)</vt:lpstr>
      <vt:lpstr>zeitung</vt:lpstr>
      <vt:lpstr>Raleway</vt:lpstr>
      <vt:lpstr>Arial</vt:lpstr>
      <vt:lpstr>Roboto</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ahmad zaki ramli</cp:lastModifiedBy>
  <cp:revision>12</cp:revision>
  <dcterms:created xsi:type="dcterms:W3CDTF">2025-01-05T05:41:32Z</dcterms:created>
  <dcterms:modified xsi:type="dcterms:W3CDTF">2025-01-08T06:23:20Z</dcterms:modified>
</cp:coreProperties>
</file>