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58AD-C47D-77F3-832A-1D7ED69A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AA22-C074-1C44-3E39-BFF7F066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CF66-B235-BC02-A221-436F90B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6D10-7D57-035F-2646-22E63707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7E08-28A4-6652-D653-A116659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24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3A8-3E0E-239E-DEBC-B6C9F83B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8535E-FC83-72CA-1C5C-731ABC76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8FD-7A79-DAB2-20A5-0D8A5EF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DF83-8BC5-0699-34C8-DE334CD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2946-3BC9-6C9A-573F-0F563BEE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2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BC98A-2055-1264-AA5D-BD21E98CB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4A65-A1C2-690E-D38E-9E4F44FB4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0538-BE2E-0C3B-DFB2-C0DAB07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88B6-2D87-BDEF-94B7-FA49009A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6C3-2FA1-25A6-1EF1-612DF8B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93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C5D-A6D0-F4D2-7C5F-C760E870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8539-9A2A-4B50-2530-21E5D985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127D-8FD5-160C-1AEF-E95EB759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9494-C2F8-5AD9-5C9B-9616841D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4ECF-9906-DDB9-E8BE-6260C85D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12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EF8D-D48D-42EA-11EF-E9F12D1A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0D15-77B0-562D-B0EF-8A2F8C8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CA4B-0DC2-0149-D5B9-78836B9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3825-5106-3066-2A92-71D3AE8A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B17C-8E38-B622-9C8E-F9B769E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6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5AF5-88AF-FBC1-B005-89B6656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4FC3-D67D-182A-E435-68267EF0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8799-B390-EDB0-1237-2FD7E3D7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F3A73-97B2-75E7-029B-95FC058C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A87-C8D3-76E2-EB60-D25C72F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CDAA-0119-2397-13BB-0AB00E3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419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2CB4-621D-A04E-29ED-0A76F956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DE47-E0CF-33B2-D730-B2173958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A45B6-8586-C952-1208-2A8B7EE7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6A3D-6922-A210-9563-DD84FDF63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6720-5BAC-2F75-C31C-1E3620586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2E80-27B3-AA8C-2C83-146067E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C1C82-AC34-E043-662D-39AFE51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3471D-DEA2-A520-1F20-46960C2B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55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4A09-0542-38FD-5776-9355770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57DA4-FB1F-6ACE-C165-26AFFA1F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E3534-E84D-C607-B8B2-29DD192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79DFF-21C7-583D-B3FC-3E13BD8F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5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6E512-AE44-357A-61A0-9A92658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3940-1D58-CBE2-1424-CD5E7216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8B35-4476-AD8E-C0C2-39423782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FF84-0C3A-459D-A1FB-6CB41B60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863D-0445-8EA9-383C-99D09DE9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9CD0-56CB-4B0A-45DE-4319A0AC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0145-FCEE-58A8-A891-90C7B6B9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E3D4-5DFF-F4C7-7F5B-11E3F23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04A6-6A85-50F0-FC4D-02048FA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06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029F-5988-9040-EDB2-F75452FE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1CF53-71B8-397D-99B8-AEF353561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9C6F1-CC07-EAD0-1C73-BBF6D7B2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D2B2-3814-C8EB-F228-AC061C5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5BDA-CE83-7420-B849-A9EC6191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6CF1-ADF4-7A4E-1DD3-6B8A0A6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26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70C0"/>
            </a:gs>
            <a:gs pos="51000">
              <a:srgbClr val="92D05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AD352-3C51-AB57-DD12-E8A7D3C2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6648-06F6-9D86-DB18-A8837108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19AB-609E-6AB0-A979-0CC6A2C9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276A-AE8B-472B-9059-99ABAC07D406}" type="datetimeFigureOut">
              <a:rPr lang="en-IL" smtClean="0"/>
              <a:t>5/12/23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4101-67C4-7025-8F10-AE139B27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75A3-1CFE-B64B-B9BF-26FE5E5AF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14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0070C0"/>
            </a:gs>
            <a:gs pos="51000">
              <a:srgbClr val="92D05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3339-8AF5-97C7-7F49-475CE0342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406400"/>
            <a:ext cx="9144000" cy="2387600"/>
          </a:xfrm>
        </p:spPr>
        <p:txBody>
          <a:bodyPr>
            <a:normAutofit/>
          </a:bodyPr>
          <a:lstStyle/>
          <a:p>
            <a:r>
              <a:rPr lang="he-IL" sz="4800" dirty="0"/>
              <a:t>קורס: סמינר בהנדסת תוכנה</a:t>
            </a:r>
            <a:br>
              <a:rPr lang="he-IL" sz="4800" dirty="0"/>
            </a:br>
            <a:r>
              <a:rPr lang="he-IL" sz="4800" dirty="0"/>
              <a:t>נושא: יוספוס פלאביוס</a:t>
            </a:r>
            <a:br>
              <a:rPr lang="he-IL" sz="4800" dirty="0"/>
            </a:br>
            <a:r>
              <a:rPr lang="he-IL" sz="4800" dirty="0"/>
              <a:t>מרצה: מר יצחק אביב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EF332-8B1B-2081-8579-D716869C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pPr algn="ctr" rtl="1"/>
            <a:r>
              <a:rPr lang="he-IL" dirty="0"/>
              <a:t>מגישים:</a:t>
            </a:r>
          </a:p>
          <a:p>
            <a:pPr algn="ctr" rtl="1"/>
            <a:r>
              <a:rPr lang="he-IL" dirty="0"/>
              <a:t>אחמד זחאלקה-318701869</a:t>
            </a:r>
          </a:p>
          <a:p>
            <a:pPr algn="ctr" rtl="1"/>
            <a:r>
              <a:rPr lang="he-IL" dirty="0"/>
              <a:t>מתן </a:t>
            </a:r>
            <a:r>
              <a:rPr lang="he-IL"/>
              <a:t>עובדיה כהן-צדק-318391130</a:t>
            </a: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57BB-8817-858B-E7D2-E23F8C16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59B-7C2E-315D-F5B5-9F0517E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מהלך המשחק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5198-DD78-4F98-4877-E744E5E2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he-IL" sz="2000" dirty="0"/>
              <a:t>המשחק מתחיל בכך שהמשתמש השחקן מכניס את הפרמטרים הדרושים</a:t>
            </a:r>
            <a:r>
              <a:rPr lang="en-US" sz="2000" dirty="0"/>
              <a:t> </a:t>
            </a:r>
            <a:r>
              <a:rPr lang="he-IL" sz="2000" dirty="0"/>
              <a:t>לתחילת המשחק: מספר הנינג'ות הכולל שיששתפו בהריגות,</a:t>
            </a:r>
          </a:p>
          <a:p>
            <a:pPr marL="0" indent="0" algn="just" rtl="1">
              <a:buNone/>
            </a:pPr>
            <a:r>
              <a:rPr lang="he-IL" sz="2000" dirty="0"/>
              <a:t>גודל הקפיצה בין הנינג'ות, מספר הנינג'ות שיישרדו את המשחק,</a:t>
            </a:r>
            <a:r>
              <a:rPr lang="en-US" sz="2000" dirty="0"/>
              <a:t> </a:t>
            </a:r>
            <a:r>
              <a:rPr lang="he-IL" sz="2000" dirty="0"/>
              <a:t>נינג'ה שממנו יתחילו</a:t>
            </a:r>
            <a:r>
              <a:rPr lang="en-US" sz="2000" dirty="0"/>
              <a:t> </a:t>
            </a:r>
          </a:p>
          <a:p>
            <a:pPr marL="0" indent="0" algn="just" rtl="1">
              <a:buNone/>
            </a:pPr>
            <a:r>
              <a:rPr lang="he-IL" sz="2000" dirty="0"/>
              <a:t>ההריגות ,מהירות ומכוון שייקבע את הכיוון</a:t>
            </a:r>
            <a:r>
              <a:rPr lang="en-US" sz="2000" dirty="0"/>
              <a:t> </a:t>
            </a:r>
            <a:r>
              <a:rPr lang="he-IL" sz="2000" dirty="0"/>
              <a:t>שבו ישוחק המשחק.</a:t>
            </a:r>
          </a:p>
          <a:p>
            <a:pPr marL="0" indent="0" algn="just" rtl="1">
              <a:buNone/>
            </a:pPr>
            <a:r>
              <a:rPr lang="he-IL" sz="2000" dirty="0"/>
              <a:t>בסוף המשחק יישארו חיים מספר נינג'ות כמספר הנינג'ות</a:t>
            </a:r>
            <a:r>
              <a:rPr lang="en-US" sz="2000" dirty="0"/>
              <a:t> </a:t>
            </a:r>
            <a:r>
              <a:rPr lang="he-IL" sz="2000" dirty="0"/>
              <a:t>שהמשתמש הכניס כפרמטר </a:t>
            </a:r>
            <a:r>
              <a:rPr lang="en-US" sz="2000" dirty="0"/>
              <a:t>                          </a:t>
            </a:r>
            <a:r>
              <a:rPr lang="he-IL" sz="2000" dirty="0"/>
              <a:t>בתחילת המשחק.</a:t>
            </a:r>
          </a:p>
          <a:p>
            <a:pPr marL="0" indent="0" algn="r" rtl="1">
              <a:buNone/>
            </a:pP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DA2E9-39BE-4F35-6C45-AE39114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ABE6CCA4-51A8-A8D1-1449-3E7BD578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2" y="2467264"/>
            <a:ext cx="1880158" cy="4253948"/>
          </a:xfrm>
          <a:prstGeom prst="rect">
            <a:avLst/>
          </a:prstGeom>
        </p:spPr>
      </p:pic>
      <p:pic>
        <p:nvPicPr>
          <p:cNvPr id="8" name="תמונה 7" descr="תמונה שמכילה צילום מסך, חשיכה, עיצוב&#10;&#10;התיאור נוצר באופן אוטומטי">
            <a:extLst>
              <a:ext uri="{FF2B5EF4-FFF2-40B4-BE49-F238E27FC236}">
                <a16:creationId xmlns:a16="http://schemas.microsoft.com/office/drawing/2014/main" id="{813F7AC6-66C0-128F-16E6-D9897716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4001294"/>
            <a:ext cx="5440680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70C0"/>
            </a:gs>
            <a:gs pos="51000">
              <a:srgbClr val="92D050"/>
            </a:gs>
            <a:gs pos="93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712-2FB8-F799-4052-4257BD8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510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האלגוריתם המרכזי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2A53-96D4-11EF-E721-1FECBBC2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6050"/>
            <a:ext cx="10515600" cy="4351338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הפונקציה </a:t>
            </a:r>
            <a:r>
              <a:rPr lang="en-GB" sz="2400" dirty="0">
                <a:latin typeface="Harlow Solid Italic" panose="04030604020F02020D02" pitchFamily="82" charset="0"/>
              </a:rPr>
              <a:t>yp</a:t>
            </a:r>
            <a:r>
              <a:rPr lang="he-IL" sz="2400" dirty="0"/>
              <a:t> לוקחת ארבעה ארגומנטים שלמים:</a:t>
            </a:r>
            <a:r>
              <a:rPr lang="en-US" sz="2400" dirty="0"/>
              <a:t>n</a:t>
            </a:r>
            <a:r>
              <a:rPr lang="he-IL" sz="2400" dirty="0"/>
              <a:t>, </a:t>
            </a:r>
            <a:r>
              <a:rPr lang="en-GB" sz="2400" dirty="0"/>
              <a:t>m</a:t>
            </a:r>
            <a:r>
              <a:rPr lang="he-IL" sz="2400" dirty="0"/>
              <a:t>, </a:t>
            </a:r>
            <a:r>
              <a:rPr lang="en-US" sz="2400" dirty="0"/>
              <a:t>s</a:t>
            </a:r>
            <a:r>
              <a:rPr lang="he-IL" sz="2400" dirty="0"/>
              <a:t>, ו-</a:t>
            </a:r>
            <a:r>
              <a:rPr lang="en-US" sz="2400" dirty="0"/>
              <a:t>k</a:t>
            </a:r>
            <a:r>
              <a:rPr lang="he-IL" sz="2400" dirty="0"/>
              <a:t>. </a:t>
            </a:r>
            <a:r>
              <a:rPr lang="en-US" sz="2400" dirty="0"/>
              <a:t>n</a:t>
            </a:r>
            <a:r>
              <a:rPr lang="he-IL" sz="2400" dirty="0"/>
              <a:t> מייצג את מספר החיילים במעגל,</a:t>
            </a:r>
            <a:r>
              <a:rPr lang="en-GB" sz="2400" dirty="0"/>
              <a:t>m </a:t>
            </a:r>
            <a:r>
              <a:rPr lang="he-IL" sz="2400" dirty="0"/>
              <a:t> מייצג את מספר הנינג'ות שיש לדלג עליהם לפני הוצאת הנינג'ה הבא להורג, </a:t>
            </a:r>
            <a:r>
              <a:rPr lang="en-US" sz="2400" dirty="0"/>
              <a:t>s</a:t>
            </a:r>
            <a:r>
              <a:rPr lang="he-IL" sz="2400" dirty="0"/>
              <a:t> מייצג את הנינג'ה ממנו מתחיל התהליך ו-</a:t>
            </a:r>
            <a:r>
              <a:rPr lang="en-GB" sz="2400" dirty="0"/>
              <a:t>k </a:t>
            </a:r>
            <a:r>
              <a:rPr lang="he-IL" sz="2400" dirty="0"/>
              <a:t> מייצג את מספר הנינג'ות שישרדו בסוף התהליך.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ניצור רשימה </a:t>
            </a:r>
            <a:r>
              <a:rPr lang="en-US" sz="2400" dirty="0"/>
              <a:t>l</a:t>
            </a:r>
            <a:r>
              <a:rPr lang="he-IL" sz="2400" dirty="0"/>
              <a:t> המכילה מספרים שלמים מ-1 עד </a:t>
            </a:r>
            <a:r>
              <a:rPr lang="en-US" sz="2400" dirty="0"/>
              <a:t>n</a:t>
            </a:r>
            <a:r>
              <a:rPr lang="he-IL" sz="2400" dirty="0"/>
              <a:t> המייצגת את מיקומי הנינג'ות במעגל.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המשתנה </a:t>
            </a:r>
            <a:r>
              <a:rPr lang="en-US" sz="2400" dirty="0" err="1"/>
              <a:t>i</a:t>
            </a:r>
            <a:r>
              <a:rPr lang="he-IL" sz="2400" dirty="0"/>
              <a:t> מוגדר ל-0, המייצג את המיקום ההתחלתי במעגל.</a:t>
            </a:r>
            <a:endParaRPr lang="en-US" sz="24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ניצור לולאה עוד אורך הרשימה </a:t>
            </a:r>
            <a:r>
              <a:rPr lang="en-US" sz="2400" dirty="0"/>
              <a:t>l</a:t>
            </a:r>
            <a:r>
              <a:rPr lang="he-IL" sz="2400" dirty="0"/>
              <a:t> גדולה מ-</a:t>
            </a:r>
            <a:r>
              <a:rPr lang="en-US" sz="2400" dirty="0"/>
              <a:t>k</a:t>
            </a:r>
            <a:r>
              <a:rPr lang="he-IL" sz="2400" dirty="0"/>
              <a:t>, מה שמצביע על כך שעדיין יש נינג'ות שאמורים להיהרג. בכל איטרציה המשתנה </a:t>
            </a:r>
            <a:r>
              <a:rPr lang="en-US" sz="2400" dirty="0" err="1"/>
              <a:t>i</a:t>
            </a:r>
            <a:r>
              <a:rPr lang="he-IL" sz="2400" dirty="0"/>
              <a:t> מוגדל ב-</a:t>
            </a:r>
            <a:r>
              <a:rPr lang="en-GB" sz="2400" dirty="0"/>
              <a:t>m modulo</a:t>
            </a:r>
            <a:r>
              <a:rPr lang="he-IL" sz="2400" dirty="0"/>
              <a:t> אורך הרשימה </a:t>
            </a:r>
            <a:r>
              <a:rPr lang="en-US" sz="2400" dirty="0"/>
              <a:t>l</a:t>
            </a:r>
            <a:r>
              <a:rPr lang="he-IL" sz="2400" dirty="0"/>
              <a:t>, בכדי לדלג על </a:t>
            </a:r>
            <a:r>
              <a:rPr lang="en-US" sz="2400" dirty="0"/>
              <a:t>m</a:t>
            </a:r>
            <a:r>
              <a:rPr lang="he-IL" sz="2400" dirty="0"/>
              <a:t> הנינג'ות הבאות ולהסיר את הנינג'ה הבא מהמעגל. מיקומו של המוסר נקבע לפי האינדקס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he-IL" sz="2400" dirty="0"/>
              <a:t> ברשימה </a:t>
            </a:r>
            <a:r>
              <a:rPr lang="en-US" sz="2400" dirty="0"/>
              <a:t>l</a:t>
            </a:r>
            <a:r>
              <a:rPr lang="he-IL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9D8F5-E975-1CAC-3638-C1653304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6" y="4944588"/>
            <a:ext cx="1974850" cy="19748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330200">
              <a:schemeClr val="accent1">
                <a:alpha val="13000"/>
              </a:schemeClr>
            </a:glow>
            <a:reflection blurRad="63500" stA="96000" endPos="0" dist="50800" dir="5400000" sy="-100000" algn="bl" rotWithShape="0"/>
            <a:softEdge rad="2159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C03A-7B10-67BF-EF77-0E8B2B2D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93E7-F09B-C9E6-800C-987C243E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הוכחת נכונות האלגוריתם</a:t>
            </a:r>
            <a:br>
              <a:rPr lang="he-IL" dirty="0"/>
            </a:br>
            <a:br>
              <a:rPr lang="he-IL" dirty="0"/>
            </a:br>
            <a:r>
              <a:rPr lang="he-IL" sz="3200" dirty="0"/>
              <a:t>למה אינדוקציה?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D502-64D5-C60D-8DB4-39E1A17C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3876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ניתן להוכיח את נכונות האלגוריתם באמצעות אינדוקציה מתמטית.</a:t>
            </a:r>
          </a:p>
          <a:p>
            <a:pPr marL="0" indent="0" algn="r" rtl="1">
              <a:buNone/>
            </a:pPr>
            <a:r>
              <a:rPr lang="he-IL" dirty="0"/>
              <a:t>מקרה בסיס הוא כאשר</a:t>
            </a:r>
            <a:r>
              <a:rPr lang="en-GB" dirty="0"/>
              <a:t>n=1</a:t>
            </a:r>
            <a:r>
              <a:rPr lang="he-IL" dirty="0"/>
              <a:t> ו-</a:t>
            </a:r>
            <a:r>
              <a:rPr lang="en-GB" dirty="0"/>
              <a:t>k=1</a:t>
            </a:r>
            <a:r>
              <a:rPr lang="he-IL" dirty="0"/>
              <a:t>,</a:t>
            </a:r>
            <a:r>
              <a:rPr lang="en-GB" dirty="0"/>
              <a:t> </a:t>
            </a:r>
            <a:r>
              <a:rPr lang="he-IL" dirty="0"/>
              <a:t>ובמקרה זה האדם היחיד במעגל הוא הניצול.</a:t>
            </a:r>
          </a:p>
          <a:p>
            <a:pPr marL="0" indent="0" algn="r" rtl="1">
              <a:buNone/>
            </a:pPr>
            <a:r>
              <a:rPr lang="he-IL" dirty="0"/>
              <a:t>השערת האינדוקציה תהינה שהאלגוריתם עובד עבור מעגלים עם </a:t>
            </a:r>
            <a:r>
              <a:rPr lang="en-GB" dirty="0"/>
              <a:t>n-1</a:t>
            </a:r>
            <a:r>
              <a:rPr lang="he-IL" dirty="0"/>
              <a:t> אנשים ו-</a:t>
            </a:r>
            <a:r>
              <a:rPr lang="en-GB" dirty="0"/>
              <a:t>k</a:t>
            </a:r>
            <a:r>
              <a:rPr lang="he-IL" dirty="0"/>
              <a:t> שורדים.</a:t>
            </a:r>
          </a:p>
          <a:p>
            <a:pPr marL="0" indent="0" algn="r" rtl="1">
              <a:buNone/>
            </a:pPr>
            <a:r>
              <a:rPr lang="he-IL" dirty="0"/>
              <a:t> נוכל להוכיח שהאלגוריתם עובד עבור </a:t>
            </a:r>
            <a:r>
              <a:rPr lang="en-GB" dirty="0"/>
              <a:t>n</a:t>
            </a:r>
            <a:r>
              <a:rPr lang="he-IL" dirty="0"/>
              <a:t> נינג'ות ו-</a:t>
            </a:r>
            <a:r>
              <a:rPr lang="en-GB" dirty="0"/>
              <a:t>k</a:t>
            </a:r>
            <a:r>
              <a:rPr lang="he-IL" dirty="0"/>
              <a:t> שורדים בכך שנראה שאם נסיר את הניצול ה-</a:t>
            </a:r>
            <a:r>
              <a:rPr lang="en-GB" dirty="0"/>
              <a:t>k</a:t>
            </a:r>
            <a:r>
              <a:rPr lang="he-IL" dirty="0"/>
              <a:t> מהמעגל, הבעיה מצטמצמת למעגל עם </a:t>
            </a:r>
            <a:r>
              <a:rPr lang="en-GB" dirty="0"/>
              <a:t>n-1</a:t>
            </a:r>
            <a:r>
              <a:rPr lang="he-IL" dirty="0"/>
              <a:t> אנשים      ו-</a:t>
            </a:r>
            <a:r>
              <a:rPr lang="en-GB" dirty="0"/>
              <a:t>k-1</a:t>
            </a:r>
            <a:r>
              <a:rPr lang="he-IL" dirty="0"/>
              <a:t> שורדים, והימקום של השורד ה-</a:t>
            </a:r>
            <a:r>
              <a:rPr lang="en-US" dirty="0"/>
              <a:t>k</a:t>
            </a:r>
            <a:r>
              <a:rPr lang="he-IL" dirty="0"/>
              <a:t> במעגל המופחת שווה למיקום במעגל המקורי בתוספת המיקום של האדם שהוצא.</a:t>
            </a:r>
          </a:p>
          <a:p>
            <a:pPr marL="0" indent="0" algn="r" rtl="1">
              <a:buNone/>
            </a:pPr>
            <a:r>
              <a:rPr lang="he-IL" dirty="0"/>
              <a:t>ניתן להוכיח שזה נכון על ידי אינדוקציה ב-</a:t>
            </a:r>
            <a:r>
              <a:rPr lang="en-GB" dirty="0"/>
              <a:t>n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C93E-8F13-CE4A-727B-7D371912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E96A-B21B-084E-7BE3-A12A5724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הוכחת נכונות האלגוריתם – המשך</a:t>
            </a:r>
            <a:br>
              <a:rPr lang="he-IL" dirty="0"/>
            </a:br>
            <a:br>
              <a:rPr lang="he-IL" dirty="0"/>
            </a:br>
            <a:r>
              <a:rPr lang="he-IL" sz="3100" dirty="0"/>
              <a:t>אינדוקציה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CBE7-6386-390B-7720-81D2ED7A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47850"/>
            <a:ext cx="10515600" cy="4954825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000" dirty="0"/>
              <a:t>אנו רוצים להוכיח שהאלגוריתם עובד עבור מעגל של </a:t>
            </a:r>
            <a:r>
              <a:rPr lang="en-GB" sz="2000" dirty="0"/>
              <a:t>n</a:t>
            </a:r>
            <a:r>
              <a:rPr lang="he-IL" sz="2000" dirty="0"/>
              <a:t> נינג'ות ו-</a:t>
            </a:r>
            <a:r>
              <a:rPr lang="en-GB" sz="2000" dirty="0"/>
              <a:t>k</a:t>
            </a:r>
            <a:r>
              <a:rPr lang="he-IL" sz="2000" dirty="0"/>
              <a:t> שורדים בהתחשב בכך שהוא עובד עבור מעגל של    </a:t>
            </a:r>
            <a:r>
              <a:rPr lang="en-GB" sz="2000" dirty="0"/>
              <a:t>n-1</a:t>
            </a:r>
            <a:r>
              <a:rPr lang="he-IL" sz="2000" dirty="0"/>
              <a:t> נינג'ות ו-</a:t>
            </a:r>
            <a:r>
              <a:rPr lang="en-GB" sz="2000" dirty="0"/>
              <a:t>k-1</a:t>
            </a:r>
            <a:r>
              <a:rPr lang="he-IL" sz="2000" dirty="0"/>
              <a:t> שורדים. נוכיח זאת באמצעות אינדוקציה מתמטית על </a:t>
            </a:r>
            <a:r>
              <a:rPr lang="en-US" sz="2000" dirty="0"/>
              <a:t>n</a:t>
            </a:r>
            <a:r>
              <a:rPr lang="he-IL" sz="2000" dirty="0"/>
              <a:t>.</a:t>
            </a:r>
            <a:endParaRPr lang="en-GB" sz="2000" dirty="0"/>
          </a:p>
          <a:p>
            <a:pPr marL="0" indent="0" algn="r" rtl="1">
              <a:buNone/>
            </a:pPr>
            <a:r>
              <a:rPr lang="he-IL" sz="2000" dirty="0"/>
              <a:t>מקרה בסיס: כאשר </a:t>
            </a:r>
            <a:r>
              <a:rPr lang="en-GB" sz="2000" dirty="0"/>
              <a:t>n=1</a:t>
            </a:r>
            <a:r>
              <a:rPr lang="he-IL" sz="2000" dirty="0"/>
              <a:t> ו-</a:t>
            </a:r>
            <a:r>
              <a:rPr lang="en-GB" sz="2000" dirty="0"/>
              <a:t>k=1</a:t>
            </a:r>
            <a:r>
              <a:rPr lang="he-IL" sz="2000" dirty="0"/>
              <a:t>,</a:t>
            </a:r>
            <a:r>
              <a:rPr lang="en-GB" sz="2000" dirty="0"/>
              <a:t> </a:t>
            </a:r>
            <a:r>
              <a:rPr lang="he-IL" sz="2000" dirty="0"/>
              <a:t>האלגוריתם מחזיר בצורה נכונה את הנינג'ה היחיד במעגל בתור השורד.</a:t>
            </a:r>
          </a:p>
          <a:p>
            <a:pPr marL="0" indent="0" algn="r" rtl="1">
              <a:buNone/>
            </a:pPr>
            <a:r>
              <a:rPr lang="he-IL" sz="2000" dirty="0"/>
              <a:t>השערת אינדוקציה: נניח שהאלגוריתם עובד עבור מעגל של </a:t>
            </a:r>
            <a:r>
              <a:rPr lang="en-GB" sz="2000" dirty="0"/>
              <a:t>n-1</a:t>
            </a:r>
            <a:r>
              <a:rPr lang="he-IL" sz="2000" dirty="0"/>
              <a:t> נינג'ות ו-</a:t>
            </a:r>
            <a:r>
              <a:rPr lang="en-GB" sz="2000" dirty="0"/>
              <a:t>k-1</a:t>
            </a:r>
            <a:r>
              <a:rPr lang="he-IL" sz="2000" dirty="0"/>
              <a:t> שורדים.</a:t>
            </a:r>
          </a:p>
          <a:p>
            <a:pPr marL="0" indent="0" algn="r" rtl="1">
              <a:buNone/>
            </a:pPr>
            <a:r>
              <a:rPr lang="he-IL" sz="2000" dirty="0"/>
              <a:t>שלב האינדוקציה: שקול מעגל של </a:t>
            </a:r>
            <a:r>
              <a:rPr lang="en-GB" sz="2000" dirty="0"/>
              <a:t>n</a:t>
            </a:r>
            <a:r>
              <a:rPr lang="he-IL" sz="2000" dirty="0"/>
              <a:t> נינג'ות עם </a:t>
            </a:r>
            <a:r>
              <a:rPr lang="en-GB" sz="2000" dirty="0"/>
              <a:t>k</a:t>
            </a:r>
            <a:r>
              <a:rPr lang="he-IL" sz="2000" dirty="0"/>
              <a:t> שורדים, ותן ל-</a:t>
            </a:r>
            <a:r>
              <a:rPr lang="en-GB" sz="2000" dirty="0"/>
              <a:t>p</a:t>
            </a:r>
            <a:r>
              <a:rPr lang="he-IL" sz="2000" dirty="0"/>
              <a:t> להיות המיקום של השורד ה-</a:t>
            </a:r>
            <a:r>
              <a:rPr lang="en-GB" sz="2000" dirty="0"/>
              <a:t>k</a:t>
            </a:r>
            <a:r>
              <a:rPr lang="he-IL" sz="2000" dirty="0"/>
              <a:t> במעגל המקורי. ניתן להניח שהשורדים ממוספרים מ-1 עד </a:t>
            </a:r>
            <a:r>
              <a:rPr lang="en-GB" sz="2000" dirty="0"/>
              <a:t>k</a:t>
            </a:r>
            <a:r>
              <a:rPr lang="he-IL" sz="2000" dirty="0"/>
              <a:t> לפי סדר הרחקה, כאשר השורד האחרון שהוצא ממוספר כ-</a:t>
            </a:r>
            <a:r>
              <a:rPr lang="en-GB" sz="2000" dirty="0"/>
              <a:t>k</a:t>
            </a:r>
            <a:r>
              <a:rPr lang="he-IL" sz="2000" dirty="0"/>
              <a:t>. ללא אובדן כלליות, תנו למיקום של השורד הראשון שהוסר להיות 0.</a:t>
            </a:r>
          </a:p>
          <a:p>
            <a:pPr marL="0" indent="0" algn="r" rtl="1">
              <a:buNone/>
            </a:pPr>
            <a:r>
              <a:rPr lang="he-IL" sz="2000" dirty="0"/>
              <a:t>כעת נוציא את השורד ה</a:t>
            </a:r>
            <a:r>
              <a:rPr lang="en-US" sz="2000" dirty="0"/>
              <a:t>'k</a:t>
            </a:r>
            <a:r>
              <a:rPr lang="he-IL" sz="2000" dirty="0"/>
              <a:t> מהמעגל. לאחר מכן נוכל ליישם את האלגוריתם על המעגל המופחת של </a:t>
            </a:r>
            <a:r>
              <a:rPr lang="en-GB" sz="2000" dirty="0"/>
              <a:t>n-1</a:t>
            </a:r>
            <a:r>
              <a:rPr lang="he-IL" sz="2000" dirty="0"/>
              <a:t> אנשים ו-</a:t>
            </a:r>
            <a:r>
              <a:rPr lang="en-GB" sz="2000" dirty="0"/>
              <a:t>k-1 </a:t>
            </a:r>
            <a:r>
              <a:rPr lang="he-IL" sz="2000" dirty="0"/>
              <a:t>שורדים. לפי השערת האינדוקציה, השורד במעגל המופחת הזה נמצא במיקום </a:t>
            </a:r>
            <a:r>
              <a:rPr lang="en-GB" sz="2000" dirty="0"/>
              <a:t>q</a:t>
            </a:r>
            <a:r>
              <a:rPr lang="he-IL" sz="2000" dirty="0"/>
              <a:t> במעגל המקורי,                            שבו </a:t>
            </a:r>
            <a:r>
              <a:rPr lang="en-GB" sz="2000" dirty="0"/>
              <a:t>q = (p + m - 1) % n</a:t>
            </a:r>
            <a:r>
              <a:rPr lang="he-IL" sz="2000" dirty="0"/>
              <a:t>.</a:t>
            </a:r>
            <a:endParaRPr lang="en-GB" sz="2000" dirty="0"/>
          </a:p>
          <a:p>
            <a:pPr marL="0" indent="0" algn="r" rtl="1">
              <a:buNone/>
            </a:pPr>
            <a:r>
              <a:rPr lang="he-IL" sz="2000" dirty="0"/>
              <a:t>כעת, כאשר האלגוריתם יושם על המעגל המקורי, השורד ה-</a:t>
            </a:r>
            <a:r>
              <a:rPr lang="en-GB" sz="2000" dirty="0"/>
              <a:t>k</a:t>
            </a:r>
            <a:r>
              <a:rPr lang="he-IL" sz="2000" dirty="0"/>
              <a:t> הוא האדם שהיה במיקום                                              </a:t>
            </a:r>
            <a:r>
              <a:rPr lang="en-GB" sz="2000" dirty="0"/>
              <a:t>p + m - 1) % n</a:t>
            </a:r>
            <a:r>
              <a:rPr lang="he-IL" sz="2000" dirty="0"/>
              <a:t>)</a:t>
            </a:r>
            <a:r>
              <a:rPr lang="en-GB" sz="2000" dirty="0"/>
              <a:t> </a:t>
            </a:r>
            <a:r>
              <a:rPr lang="he-IL" sz="2000" dirty="0"/>
              <a:t>במעגל המופחת. לכן, הניצול במעגל המקורי נמצא במיקום </a:t>
            </a:r>
            <a:r>
              <a:rPr lang="en-GB" sz="2000" dirty="0"/>
              <a:t>p + m - 1) % n + 1</a:t>
            </a:r>
            <a:r>
              <a:rPr lang="he-IL" sz="2000" dirty="0"/>
              <a:t>),</a:t>
            </a:r>
            <a:r>
              <a:rPr lang="en-GB" sz="2000" dirty="0"/>
              <a:t> </a:t>
            </a:r>
            <a:r>
              <a:rPr lang="he-IL" sz="2000" dirty="0"/>
              <a:t>מכיוון שהשורד ה-</a:t>
            </a:r>
            <a:r>
              <a:rPr lang="en-GB" sz="2000" dirty="0"/>
              <a:t>k </a:t>
            </a:r>
            <a:r>
              <a:rPr lang="he-IL" sz="2000" dirty="0"/>
              <a:t>הוסר מהמעגל.</a:t>
            </a:r>
          </a:p>
          <a:p>
            <a:pPr marL="0" indent="0" algn="r" rtl="1">
              <a:buNone/>
            </a:pPr>
            <a:r>
              <a:rPr lang="he-IL" sz="2000" dirty="0"/>
              <a:t>לפיכך, האלגוריתם עובד עבור מעגל של </a:t>
            </a:r>
            <a:r>
              <a:rPr lang="en-GB" sz="2000" dirty="0"/>
              <a:t>n</a:t>
            </a:r>
            <a:r>
              <a:rPr lang="he-IL" sz="2000" dirty="0"/>
              <a:t> נינג'ות ו-</a:t>
            </a:r>
            <a:r>
              <a:rPr lang="en-GB" sz="2000" dirty="0"/>
              <a:t>k</a:t>
            </a:r>
            <a:r>
              <a:rPr lang="he-IL" sz="2000" dirty="0"/>
              <a:t> שורדים, בהתחשב בכך שהוא עובד עבור מעגל של </a:t>
            </a:r>
            <a:r>
              <a:rPr lang="en-GB" sz="2000" dirty="0"/>
              <a:t>n-1</a:t>
            </a:r>
            <a:r>
              <a:rPr lang="he-IL" sz="2000" dirty="0"/>
              <a:t> אנשים    ו-</a:t>
            </a:r>
            <a:r>
              <a:rPr lang="en-GB" sz="2000" dirty="0"/>
              <a:t>k-1</a:t>
            </a:r>
            <a:r>
              <a:rPr lang="he-IL" sz="2000" dirty="0"/>
              <a:t> שורדים. באינדוקציה, האלגוריתם נכון עבור כל </a:t>
            </a:r>
            <a:r>
              <a:rPr lang="en-GB" sz="2000" dirty="0"/>
              <a:t>n &gt; 0</a:t>
            </a:r>
            <a:r>
              <a:rPr lang="he-IL" sz="2000" dirty="0"/>
              <a:t> </a:t>
            </a:r>
            <a:r>
              <a:rPr lang="en-GB" sz="2000" dirty="0"/>
              <a:t> </a:t>
            </a:r>
            <a:r>
              <a:rPr lang="he-IL" sz="2000" dirty="0"/>
              <a:t>ו- </a:t>
            </a:r>
            <a:r>
              <a:rPr lang="en-GB" sz="2000" dirty="0"/>
              <a:t>k &gt; 0</a:t>
            </a:r>
            <a:r>
              <a:rPr lang="he-IL" sz="2000" dirty="0"/>
              <a:t> </a:t>
            </a:r>
            <a:r>
              <a:rPr lang="en-GB" sz="2000" dirty="0"/>
              <a:t>.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720D-C4BC-261F-891F-2F36B0BC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6FB50-3B02-CC24-AB0D-D9162C95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83" y="267833"/>
            <a:ext cx="1744032" cy="14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549-365F-B04E-C7C6-8FC1663E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סיבוכיות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6EE3-7B0B-B8A6-0066-D88C282C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מורכבות הזמן של אלגוריתם זה היא </a:t>
            </a:r>
            <a:r>
              <a:rPr lang="en-GB" dirty="0"/>
              <a:t>O(n^2)</a:t>
            </a:r>
            <a:r>
              <a:rPr lang="he-IL" dirty="0"/>
              <a:t> במקרה הגרוע, שכן כל איטרציה של הלולאה כוללת הסרה של אלמנט מהרשימה, מה שלוקח זמן </a:t>
            </a:r>
            <a:r>
              <a:rPr lang="en-GB" dirty="0"/>
              <a:t>O(n)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כאשר משתמשים ברשימת </a:t>
            </a:r>
            <a:r>
              <a:rPr lang="en-US" dirty="0"/>
              <a:t>Python</a:t>
            </a:r>
            <a:r>
              <a:rPr lang="he-IL" dirty="0"/>
              <a:t> לייצוג מעגל האנשים, פעולת ההסרה בתוך הלולאה לוקחת זמן </a:t>
            </a:r>
            <a:r>
              <a:rPr lang="en-US" dirty="0"/>
              <a:t>O(n)</a:t>
            </a:r>
            <a:r>
              <a:rPr lang="he-IL" dirty="0"/>
              <a:t>, מכיוון שהיא כרוכה בהזזה של כל האלמנטים ברשימה שמאלה לאחר הסרת אלמנט. המשמעות היא שמורכבות הזמן הכוללת של האלגוריתם היא </a:t>
            </a:r>
            <a:r>
              <a:rPr lang="en-US" dirty="0"/>
              <a:t>O(n^2)</a:t>
            </a:r>
            <a:r>
              <a:rPr lang="he-IL" dirty="0"/>
              <a:t>, מכיוון שהלולאה פועלת </a:t>
            </a:r>
            <a:r>
              <a:rPr lang="en-US" dirty="0"/>
              <a:t>n</a:t>
            </a:r>
            <a:r>
              <a:rPr lang="he-IL" dirty="0"/>
              <a:t> פעמים, וכל איטרציה של הלולאה לוקחת זמן </a:t>
            </a:r>
            <a:r>
              <a:rPr lang="en-US" dirty="0"/>
              <a:t>O(n)</a:t>
            </a:r>
            <a:r>
              <a:rPr lang="he-IL" dirty="0"/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59B70-1A57-445A-DB5A-9362CB8F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74C3-EF03-CBBC-AA86-870AEA4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נוסחאות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286E-9F42-AFD9-114C-95137398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קיימת גם נוסחה המשמשת באלגוריתם כדי לחשב את מיקומו של האדם ששרד כאשר </a:t>
            </a:r>
            <a:r>
              <a:rPr lang="en-GB" dirty="0"/>
              <a:t>m=1</a:t>
            </a:r>
            <a:r>
              <a:rPr lang="he-IL" dirty="0"/>
              <a:t> ו-</a:t>
            </a:r>
            <a:r>
              <a:rPr lang="en-GB" dirty="0"/>
              <a:t>k=1</a:t>
            </a:r>
            <a:r>
              <a:rPr lang="he-IL" dirty="0"/>
              <a:t> </a:t>
            </a:r>
            <a:r>
              <a:rPr lang="pt-BR" b="0" i="0" dirty="0">
                <a:effectLst/>
                <a:latin typeface="Söhne"/>
              </a:rPr>
              <a:t>2 * (n - 2^floor(log2(n))) + 1</a:t>
            </a:r>
            <a:r>
              <a:rPr lang="he-IL" b="0" i="0" dirty="0">
                <a:effectLst/>
                <a:latin typeface="Söhne"/>
              </a:rPr>
              <a:t> </a:t>
            </a:r>
            <a:r>
              <a:rPr lang="he-IL" dirty="0"/>
              <a:t>ניתן לגזור את הנוסחה הזו באמצעות אינדוקציה מתמטית על </a:t>
            </a:r>
            <a:r>
              <a:rPr lang="en-GB" dirty="0"/>
              <a:t>n</a:t>
            </a:r>
            <a:r>
              <a:rPr lang="he-IL" dirty="0"/>
              <a:t> כפי שתואר בתשובה הקודמת.</a:t>
            </a:r>
          </a:p>
          <a:p>
            <a:pPr marL="0" indent="0" algn="r" rtl="1">
              <a:buNone/>
            </a:pPr>
            <a:r>
              <a:rPr lang="he-IL" dirty="0"/>
              <a:t>הנוסחה המשמשת לחישוב מיקומו של האדם השורד מבוססת על התבוננות שאם </a:t>
            </a:r>
            <a:r>
              <a:rPr lang="en-GB" dirty="0"/>
              <a:t>n</a:t>
            </a:r>
            <a:r>
              <a:rPr lang="he-IL" dirty="0"/>
              <a:t> הוא חזקת 2 (כלומר, </a:t>
            </a:r>
            <a:r>
              <a:rPr lang="en-GB" dirty="0"/>
              <a:t>n = 2^k</a:t>
            </a:r>
            <a:r>
              <a:rPr lang="he-IL" dirty="0"/>
              <a:t> עבור מספר שלם לא שלילי כלשהו    </a:t>
            </a:r>
            <a:r>
              <a:rPr lang="en-US" dirty="0"/>
              <a:t>k</a:t>
            </a:r>
            <a:r>
              <a:rPr lang="he-IL" dirty="0"/>
              <a:t>), אז מיקומו של האדם שנותר בחיים הוא 1. אחרת, אנו יכול לכתוב את     </a:t>
            </a:r>
            <a:r>
              <a:rPr lang="en-GB" dirty="0"/>
              <a:t>n</a:t>
            </a:r>
            <a:r>
              <a:rPr lang="he-IL" dirty="0"/>
              <a:t> בצורה </a:t>
            </a:r>
            <a:r>
              <a:rPr lang="en-GB" dirty="0"/>
              <a:t>n = 2^k + m</a:t>
            </a:r>
            <a:r>
              <a:rPr lang="he-IL" dirty="0"/>
              <a:t>, כאשר </a:t>
            </a:r>
            <a:r>
              <a:rPr lang="en-GB" dirty="0"/>
              <a:t>m</a:t>
            </a:r>
            <a:r>
              <a:rPr lang="he-IL" dirty="0"/>
              <a:t> הוא בין 1 ל-2^</a:t>
            </a:r>
            <a:r>
              <a:rPr lang="en-GB" dirty="0"/>
              <a:t>k</a:t>
            </a:r>
            <a:r>
              <a:rPr lang="he-IL" dirty="0"/>
              <a:t>. במקרה זה, ניתן לחשב את מיקומו של האדם שנותר בחיים כ- </a:t>
            </a:r>
            <a:r>
              <a:rPr lang="en-US" dirty="0"/>
              <a:t>2m + 1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230F8-F6F0-A4FE-210C-37FB55D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84977-FDF8-A3EC-C0FE-59135686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94" y="5112759"/>
            <a:ext cx="2858686" cy="15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D59-F66B-E85F-DEBE-8BFF3A1E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מקורות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22AC-C0EE-03E0-7709-FA5DB6E5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"The Josephus Problem" by Clifford A. </a:t>
            </a:r>
            <a:r>
              <a:rPr lang="en-GB" b="0" i="0" dirty="0" err="1">
                <a:effectLst/>
                <a:latin typeface="Söhne"/>
              </a:rPr>
              <a:t>Pickover</a:t>
            </a:r>
            <a:r>
              <a:rPr lang="en-GB" b="0" i="0" dirty="0">
                <a:effectLst/>
                <a:latin typeface="Söhne"/>
              </a:rPr>
              <a:t>: This book provides an introduction to the Josephus problem and its history, as well as several algorithms for solving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"Discrete Mathematics and Its Applications" by Kenneth H. Rosen: This textbook includes a chapter on the Josephus problem, which provides an overview of the problem, as well as several algorithms for solving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"Concrete Mathematics" by Ronald L. Graham, Donald E. Knuth, and Oren </a:t>
            </a:r>
            <a:r>
              <a:rPr lang="en-GB" b="0" i="0" dirty="0" err="1">
                <a:effectLst/>
                <a:latin typeface="Söhne"/>
              </a:rPr>
              <a:t>Patashnik</a:t>
            </a:r>
            <a:r>
              <a:rPr lang="en-GB" b="0" i="0" dirty="0">
                <a:effectLst/>
                <a:latin typeface="Söhne"/>
              </a:rPr>
              <a:t>: This book includes a chapter on the Josephus problem, which provides a detailed analysis of the problem and several algorithms for solving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"The Art of Computer Programming" by Donald E. Knuth: This classic book series includes a section on the Josephus problem, which provides a detailed analysis of the problem and several algorithms for solving it.</a:t>
            </a:r>
          </a:p>
          <a:p>
            <a:pPr algn="r" rtl="1"/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7646A-5E17-CB72-AA18-0F08F8D0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22C23-B789-25B6-8DD2-67C87CCE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548" y="230188"/>
            <a:ext cx="1729332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996</Words>
  <Application>Microsoft Macintosh PowerPoint</Application>
  <PresentationFormat>מסך רחב</PresentationFormat>
  <Paragraphs>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Harlow Solid Italic</vt:lpstr>
      <vt:lpstr>Söhne</vt:lpstr>
      <vt:lpstr>Office Theme</vt:lpstr>
      <vt:lpstr>קורס: סמינר בהנדסת תוכנה נושא: יוספוס פלאביוס מרצה: מר יצחק אביב</vt:lpstr>
      <vt:lpstr>מהלך המשחק</vt:lpstr>
      <vt:lpstr>האלגוריתם המרכזי</vt:lpstr>
      <vt:lpstr>הוכחת נכונות האלגוריתם  למה אינדוקציה?</vt:lpstr>
      <vt:lpstr>הוכחת נכונות האלגוריתם – המשך  אינדוקציה</vt:lpstr>
      <vt:lpstr>סיבוכיות</vt:lpstr>
      <vt:lpstr>נוסחאות</vt:lpstr>
      <vt:lpstr>מקורות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קורס: סמינר בהנדסת תוכנה נושא: יוספוס פלאביוס מרצה: מר יצחק אביב</dc:title>
  <dc:creator>Matan Ovadya Cohen Tsedek</dc:creator>
  <cp:lastModifiedBy>Ahmad Zhalka</cp:lastModifiedBy>
  <cp:revision>2</cp:revision>
  <dcterms:created xsi:type="dcterms:W3CDTF">2023-05-08T08:07:46Z</dcterms:created>
  <dcterms:modified xsi:type="dcterms:W3CDTF">2023-05-12T00:56:12Z</dcterms:modified>
</cp:coreProperties>
</file>