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1"/>
  </p:notesMasterIdLst>
  <p:handoutMasterIdLst>
    <p:handoutMasterId r:id="rId20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6" r:id="rId111"/>
    <p:sldId id="365"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FFFD2"/>
    <a:srgbClr val="F0FFF0"/>
    <a:srgbClr val="3333FF"/>
    <a:srgbClr val="3333CC"/>
    <a:srgbClr val="009900"/>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9" d="100"/>
          <a:sy n="99" d="100"/>
        </p:scale>
        <p:origin x="1022" y="-211"/>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handoutMaster" Target="handoutMasters/handout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8/15/2023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8/15/2023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8/15/2023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346E-51FB-2A6B-E22B-48DF0C8972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4957FD-A73A-75BD-3C0D-B4A246CC9706}"/>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const read = async (params, credentials, signal) =&gt; { </a:t>
            </a:r>
          </a:p>
          <a:p>
            <a:r>
              <a:rPr lang="en-US" sz="1800" b="0" dirty="0">
                <a:solidFill>
                  <a:srgbClr val="008000"/>
                </a:solidFill>
                <a:effectLst/>
                <a:latin typeface="Consolas" panose="020B0609020204030204" pitchFamily="49" charset="0"/>
              </a:rPr>
              <a:t>try {</a:t>
            </a:r>
          </a:p>
          <a:p>
            <a:r>
              <a:rPr lang="en-US" sz="1800" b="0" dirty="0">
                <a:solidFill>
                  <a:srgbClr val="008000"/>
                </a:solidFill>
                <a:effectLst/>
                <a:latin typeface="Consolas" panose="020B0609020204030204" pitchFamily="49" charset="0"/>
              </a:rPr>
              <a:t>let response = await fetch('/</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 + </a:t>
            </a:r>
            <a:r>
              <a:rPr lang="en-US" sz="1800" b="0" dirty="0" err="1">
                <a:solidFill>
                  <a:srgbClr val="008000"/>
                </a:solidFill>
                <a:effectLst/>
                <a:latin typeface="Consolas" panose="020B0609020204030204" pitchFamily="49" charset="0"/>
              </a:rPr>
              <a:t>params.userId</a:t>
            </a:r>
            <a:r>
              <a:rPr lang="en-US" sz="1800" b="0" dirty="0">
                <a:solidFill>
                  <a:srgbClr val="008000"/>
                </a:solidFill>
                <a:effectLst/>
                <a:latin typeface="Consolas" panose="020B0609020204030204" pitchFamily="49" charset="0"/>
              </a:rPr>
              <a:t>, { </a:t>
            </a:r>
          </a:p>
          <a:p>
            <a:r>
              <a:rPr lang="en-US" sz="1800" b="0" dirty="0">
                <a:solidFill>
                  <a:srgbClr val="008000"/>
                </a:solidFill>
                <a:effectLst/>
                <a:latin typeface="Consolas" panose="020B0609020204030204" pitchFamily="49" charset="0"/>
              </a:rPr>
              <a:t>method: 'GET',</a:t>
            </a:r>
          </a:p>
          <a:p>
            <a:r>
              <a:rPr lang="en-US" sz="1800" b="0" dirty="0">
                <a:solidFill>
                  <a:srgbClr val="008000"/>
                </a:solidFill>
                <a:effectLst/>
                <a:latin typeface="Consolas" panose="020B0609020204030204" pitchFamily="49" charset="0"/>
              </a:rPr>
              <a:t>signal: signal, </a:t>
            </a:r>
          </a:p>
          <a:p>
            <a:r>
              <a:rPr lang="en-US" sz="1800" b="0" dirty="0">
                <a:solidFill>
                  <a:srgbClr val="008000"/>
                </a:solidFill>
                <a:effectLst/>
                <a:latin typeface="Consolas" panose="020B0609020204030204" pitchFamily="49" charset="0"/>
              </a:rPr>
              <a:t>headers: {</a:t>
            </a:r>
          </a:p>
          <a:p>
            <a:r>
              <a:rPr lang="en-US" sz="1800" b="0" dirty="0">
                <a:solidFill>
                  <a:srgbClr val="008000"/>
                </a:solidFill>
                <a:effectLst/>
                <a:latin typeface="Consolas" panose="020B0609020204030204" pitchFamily="49" charset="0"/>
              </a:rPr>
              <a:t>'Accept': 'application/</a:t>
            </a:r>
            <a:r>
              <a:rPr lang="en-US" sz="1800" b="0" dirty="0" err="1">
                <a:solidFill>
                  <a:srgbClr val="008000"/>
                </a:solidFill>
                <a:effectLst/>
                <a:latin typeface="Consolas" panose="020B0609020204030204" pitchFamily="49" charset="0"/>
              </a:rPr>
              <a:t>json</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'Content-Type': 'application/</a:t>
            </a:r>
            <a:r>
              <a:rPr lang="en-US" sz="1800" b="0" dirty="0" err="1">
                <a:solidFill>
                  <a:srgbClr val="008000"/>
                </a:solidFill>
                <a:effectLst/>
                <a:latin typeface="Consolas" panose="020B0609020204030204" pitchFamily="49" charset="0"/>
              </a:rPr>
              <a:t>json</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'Authorization': 'Bearer ' + credentials.t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return await </a:t>
            </a:r>
            <a:r>
              <a:rPr lang="en-US" sz="1800" b="0" dirty="0" err="1">
                <a:solidFill>
                  <a:srgbClr val="008000"/>
                </a:solidFill>
                <a:effectLst/>
                <a:latin typeface="Consolas" panose="020B0609020204030204" pitchFamily="49" charset="0"/>
              </a:rPr>
              <a:t>response.json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catch(err) {</a:t>
            </a:r>
          </a:p>
          <a:p>
            <a:r>
              <a:rPr lang="en-US" sz="1800" b="0" dirty="0">
                <a:solidFill>
                  <a:srgbClr val="008000"/>
                </a:solidFill>
                <a:effectLst/>
                <a:latin typeface="Consolas" panose="020B0609020204030204" pitchFamily="49" charset="0"/>
              </a:rPr>
              <a:t>console.log(err)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2910FFEA-0326-DEE4-E33A-B5AEC354AED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5AB4D62-337A-A439-9244-36D520DB02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DC90C4-887F-2C3F-779F-82247642E7AA}"/>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7313745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2F8-D403-9354-1FC0-E41C955B3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7D691B-E0CC-9FCE-7B66-7DA41C3DF116}"/>
              </a:ext>
            </a:extLst>
          </p:cNvPr>
          <p:cNvSpPr>
            <a:spLocks noGrp="1"/>
          </p:cNvSpPr>
          <p:nvPr>
            <p:ph idx="1"/>
          </p:nvPr>
        </p:nvSpPr>
        <p:spPr/>
        <p:txBody>
          <a:bodyPr/>
          <a:lstStyle/>
          <a:p>
            <a:r>
              <a:rPr lang="en-US" dirty="0"/>
              <a:t>This profile information can be fetched from the server if the user is signed in. </a:t>
            </a:r>
          </a:p>
          <a:p>
            <a:r>
              <a:rPr lang="en-US" dirty="0"/>
              <a:t>To verify this, the component has to provide the JWT credential to the read fetch call; otherwise, the user should be redirected to the Sign In view.</a:t>
            </a:r>
          </a:p>
          <a:p>
            <a:r>
              <a:rPr lang="en-US" dirty="0"/>
              <a:t>In the Profile component definition, we need to initialize the state with an empty user and set </a:t>
            </a:r>
            <a:r>
              <a:rPr lang="en-US" dirty="0" err="1"/>
              <a:t>redirectToSignin</a:t>
            </a:r>
            <a:r>
              <a:rPr lang="en-US" dirty="0"/>
              <a:t> to false.</a:t>
            </a:r>
          </a:p>
        </p:txBody>
      </p:sp>
      <p:sp>
        <p:nvSpPr>
          <p:cNvPr id="4" name="Date Placeholder 3">
            <a:extLst>
              <a:ext uri="{FF2B5EF4-FFF2-40B4-BE49-F238E27FC236}">
                <a16:creationId xmlns:a16="http://schemas.microsoft.com/office/drawing/2014/main" id="{14355AF4-1991-2F28-4D41-DB85A95EB45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A999AFE-1326-AD29-3F00-A76E44F683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F462BE-A18A-859B-C930-309F6D7BA2C4}"/>
              </a:ext>
            </a:extLst>
          </p:cNvPr>
          <p:cNvSpPr>
            <a:spLocks noGrp="1"/>
          </p:cNvSpPr>
          <p:nvPr>
            <p:ph type="sldNum" sz="quarter" idx="12"/>
          </p:nvPr>
        </p:nvSpPr>
        <p:spPr/>
        <p:txBody>
          <a:bodyPr/>
          <a:lstStyle/>
          <a:p>
            <a:fld id="{7C5CF243-786F-4254-B068-4C9F0B6EA12F}" type="slidenum">
              <a:rPr lang="en-US" altLang="en-US" smtClean="0"/>
              <a:pPr/>
              <a:t>100</a:t>
            </a:fld>
            <a:endParaRPr lang="en-US" altLang="en-US"/>
          </a:p>
        </p:txBody>
      </p:sp>
    </p:spTree>
    <p:extLst>
      <p:ext uri="{BB962C8B-B14F-4D97-AF65-F5344CB8AC3E}">
        <p14:creationId xmlns:p14="http://schemas.microsoft.com/office/powerpoint/2010/main" val="589300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01B8-926E-4BB0-5AC1-D558A3CBE465}"/>
              </a:ext>
            </a:extLst>
          </p:cNvPr>
          <p:cNvSpPr>
            <a:spLocks noGrp="1"/>
          </p:cNvSpPr>
          <p:nvPr>
            <p:ph type="title"/>
          </p:nvPr>
        </p:nvSpPr>
        <p:spPr/>
        <p:txBody>
          <a:bodyPr/>
          <a:lstStyle/>
          <a:p>
            <a:r>
              <a:rPr lang="en-US" dirty="0" err="1"/>
              <a:t>mern</a:t>
            </a:r>
            <a:r>
              <a:rPr lang="en-US" dirty="0"/>
              <a:t>-skeleton/client/user/Profile.js:</a:t>
            </a:r>
          </a:p>
        </p:txBody>
      </p:sp>
      <p:sp>
        <p:nvSpPr>
          <p:cNvPr id="3" name="Content Placeholder 2">
            <a:extLst>
              <a:ext uri="{FF2B5EF4-FFF2-40B4-BE49-F238E27FC236}">
                <a16:creationId xmlns:a16="http://schemas.microsoft.com/office/drawing/2014/main" id="{3BDD45E2-B30B-EBE6-C9F5-BCA6195591AD}"/>
              </a:ext>
            </a:extLst>
          </p:cNvPr>
          <p:cNvSpPr>
            <a:spLocks noGrp="1"/>
          </p:cNvSpPr>
          <p:nvPr>
            <p:ph idx="1"/>
          </p:nvPr>
        </p:nvSpPr>
        <p:spPr/>
        <p:txBody>
          <a:bodyPr/>
          <a:lstStyle/>
          <a:p>
            <a:r>
              <a:rPr lang="en-US" dirty="0"/>
              <a:t>export default function Profile({ match }) {</a:t>
            </a:r>
          </a:p>
          <a:p>
            <a:r>
              <a:rPr lang="en-US" dirty="0"/>
              <a:t>...</a:t>
            </a:r>
          </a:p>
          <a:p>
            <a:r>
              <a:rPr lang="en-US" dirty="0"/>
              <a:t>const [user, </a:t>
            </a:r>
            <a:r>
              <a:rPr lang="en-US" dirty="0" err="1"/>
              <a:t>setUser</a:t>
            </a:r>
            <a:r>
              <a:rPr lang="en-US" dirty="0"/>
              <a:t>] = </a:t>
            </a:r>
            <a:r>
              <a:rPr lang="en-US" dirty="0" err="1"/>
              <a:t>useState</a:t>
            </a:r>
            <a:r>
              <a:rPr lang="en-US" dirty="0"/>
              <a:t>({})</a:t>
            </a:r>
          </a:p>
          <a:p>
            <a:r>
              <a:rPr lang="en-US" dirty="0"/>
              <a:t>const [</a:t>
            </a:r>
            <a:r>
              <a:rPr lang="en-US" dirty="0" err="1"/>
              <a:t>redirectToSignin</a:t>
            </a:r>
            <a:r>
              <a:rPr lang="en-US" dirty="0"/>
              <a:t>, </a:t>
            </a:r>
            <a:r>
              <a:rPr lang="en-US" dirty="0" err="1"/>
              <a:t>setRedirectToSignin</a:t>
            </a:r>
            <a:r>
              <a:rPr lang="en-US" dirty="0"/>
              <a:t>] = </a:t>
            </a:r>
            <a:r>
              <a:rPr lang="en-US" dirty="0" err="1"/>
              <a:t>useState</a:t>
            </a:r>
            <a:r>
              <a:rPr lang="en-US" dirty="0"/>
              <a:t>(false)</a:t>
            </a:r>
          </a:p>
          <a:p>
            <a:r>
              <a:rPr lang="en-US" dirty="0"/>
              <a:t>... </a:t>
            </a:r>
          </a:p>
          <a:p>
            <a:r>
              <a:rPr lang="en-US" dirty="0"/>
              <a:t>}</a:t>
            </a:r>
          </a:p>
        </p:txBody>
      </p:sp>
      <p:sp>
        <p:nvSpPr>
          <p:cNvPr id="4" name="Date Placeholder 3">
            <a:extLst>
              <a:ext uri="{FF2B5EF4-FFF2-40B4-BE49-F238E27FC236}">
                <a16:creationId xmlns:a16="http://schemas.microsoft.com/office/drawing/2014/main" id="{116FBEFF-C0B9-CF9A-E021-CEF943034CE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ABB5D6E-53A3-3CB0-05D2-E4D87C1F35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0A3350-A867-1CB5-0568-B398557FF0D7}"/>
              </a:ext>
            </a:extLst>
          </p:cNvPr>
          <p:cNvSpPr>
            <a:spLocks noGrp="1"/>
          </p:cNvSpPr>
          <p:nvPr>
            <p:ph type="sldNum" sz="quarter" idx="12"/>
          </p:nvPr>
        </p:nvSpPr>
        <p:spPr/>
        <p:txBody>
          <a:bodyPr/>
          <a:lstStyle/>
          <a:p>
            <a:fld id="{7C5CF243-786F-4254-B068-4C9F0B6EA12F}" type="slidenum">
              <a:rPr lang="en-US" altLang="en-US" smtClean="0"/>
              <a:pPr/>
              <a:t>101</a:t>
            </a:fld>
            <a:endParaRPr lang="en-US" altLang="en-US"/>
          </a:p>
        </p:txBody>
      </p:sp>
    </p:spTree>
    <p:extLst>
      <p:ext uri="{BB962C8B-B14F-4D97-AF65-F5344CB8AC3E}">
        <p14:creationId xmlns:p14="http://schemas.microsoft.com/office/powerpoint/2010/main" val="34672753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DE8-E02D-303F-0F1E-85C097E580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197334-58DB-CEB7-79DF-7C927EB8B361}"/>
              </a:ext>
            </a:extLst>
          </p:cNvPr>
          <p:cNvSpPr>
            <a:spLocks noGrp="1"/>
          </p:cNvSpPr>
          <p:nvPr>
            <p:ph idx="1"/>
          </p:nvPr>
        </p:nvSpPr>
        <p:spPr/>
        <p:txBody>
          <a:bodyPr/>
          <a:lstStyle/>
          <a:p>
            <a:r>
              <a:rPr lang="en-US" dirty="0"/>
              <a:t>We also need to get access to the match props passed by the Route component, which will contain a :</a:t>
            </a:r>
            <a:r>
              <a:rPr lang="en-US" dirty="0" err="1"/>
              <a:t>userId</a:t>
            </a:r>
            <a:r>
              <a:rPr lang="en-US" dirty="0"/>
              <a:t> parameter value. </a:t>
            </a:r>
          </a:p>
          <a:p>
            <a:r>
              <a:rPr lang="en-US" dirty="0"/>
              <a:t>This can be accessed as </a:t>
            </a:r>
            <a:r>
              <a:rPr lang="en-US" dirty="0" err="1"/>
              <a:t>match.params.userId</a:t>
            </a:r>
            <a:r>
              <a:rPr lang="en-US" dirty="0"/>
              <a:t>.</a:t>
            </a:r>
          </a:p>
          <a:p>
            <a:r>
              <a:rPr lang="en-US" dirty="0"/>
              <a:t>The Profile component should fetch user information and render the view with these details. </a:t>
            </a:r>
          </a:p>
          <a:p>
            <a:r>
              <a:rPr lang="en-US" dirty="0"/>
              <a:t>To implement this, we will use the </a:t>
            </a:r>
            <a:r>
              <a:rPr lang="en-US" dirty="0" err="1"/>
              <a:t>useEffect</a:t>
            </a:r>
            <a:r>
              <a:rPr lang="en-US" dirty="0"/>
              <a:t> hook, as we did in the Users component.</a:t>
            </a:r>
          </a:p>
        </p:txBody>
      </p:sp>
      <p:sp>
        <p:nvSpPr>
          <p:cNvPr id="4" name="Date Placeholder 3">
            <a:extLst>
              <a:ext uri="{FF2B5EF4-FFF2-40B4-BE49-F238E27FC236}">
                <a16:creationId xmlns:a16="http://schemas.microsoft.com/office/drawing/2014/main" id="{248CC7C1-721C-CCAE-A54E-8DFE9112057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DC02135-CEE3-9B12-6349-94C150C65BD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CE0BA0A-0528-9C6D-678C-D3724714BFBA}"/>
              </a:ext>
            </a:extLst>
          </p:cNvPr>
          <p:cNvSpPr>
            <a:spLocks noGrp="1"/>
          </p:cNvSpPr>
          <p:nvPr>
            <p:ph type="sldNum" sz="quarter" idx="12"/>
          </p:nvPr>
        </p:nvSpPr>
        <p:spPr/>
        <p:txBody>
          <a:bodyPr/>
          <a:lstStyle/>
          <a:p>
            <a:fld id="{7C5CF243-786F-4254-B068-4C9F0B6EA12F}" type="slidenum">
              <a:rPr lang="en-US" altLang="en-US" smtClean="0"/>
              <a:pPr/>
              <a:t>102</a:t>
            </a:fld>
            <a:endParaRPr lang="en-US" altLang="en-US"/>
          </a:p>
        </p:txBody>
      </p:sp>
    </p:spTree>
    <p:extLst>
      <p:ext uri="{BB962C8B-B14F-4D97-AF65-F5344CB8AC3E}">
        <p14:creationId xmlns:p14="http://schemas.microsoft.com/office/powerpoint/2010/main" val="37205350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3233-8E14-2789-0558-8CD4FCF17E72}"/>
              </a:ext>
            </a:extLst>
          </p:cNvPr>
          <p:cNvSpPr>
            <a:spLocks noGrp="1"/>
          </p:cNvSpPr>
          <p:nvPr>
            <p:ph type="title"/>
          </p:nvPr>
        </p:nvSpPr>
        <p:spPr/>
        <p:txBody>
          <a:bodyPr/>
          <a:lstStyle/>
          <a:p>
            <a:br>
              <a:rPr lang="en-US" dirty="0"/>
            </a:br>
            <a:r>
              <a:rPr lang="en-US" dirty="0" err="1"/>
              <a:t>mern</a:t>
            </a:r>
            <a:r>
              <a:rPr lang="en-US" dirty="0"/>
              <a:t>-skeleton/client/user/Profile.js:</a:t>
            </a:r>
            <a:br>
              <a:rPr lang="en-US" dirty="0"/>
            </a:br>
            <a:endParaRPr lang="en-US" dirty="0"/>
          </a:p>
        </p:txBody>
      </p:sp>
      <p:sp>
        <p:nvSpPr>
          <p:cNvPr id="3" name="Content Placeholder 2">
            <a:extLst>
              <a:ext uri="{FF2B5EF4-FFF2-40B4-BE49-F238E27FC236}">
                <a16:creationId xmlns:a16="http://schemas.microsoft.com/office/drawing/2014/main" id="{5992777F-FA07-B98A-B55F-D19DA3D0EEA7}"/>
              </a:ext>
            </a:extLst>
          </p:cNvPr>
          <p:cNvSpPr>
            <a:spLocks noGrp="1"/>
          </p:cNvSpPr>
          <p:nvPr>
            <p:ph idx="1"/>
          </p:nvPr>
        </p:nvSpPr>
        <p:spPr/>
        <p:txBody>
          <a:bodyPr/>
          <a:lstStyle/>
          <a:p>
            <a:r>
              <a:rPr lang="en-US" sz="1600" dirty="0" err="1"/>
              <a:t>useEffect</a:t>
            </a:r>
            <a:r>
              <a:rPr lang="en-US" sz="1600" dirty="0"/>
              <a:t>(() =&gt; {</a:t>
            </a:r>
          </a:p>
          <a:p>
            <a:r>
              <a:rPr lang="en-US" sz="1600" dirty="0"/>
              <a:t>const </a:t>
            </a:r>
            <a:r>
              <a:rPr lang="en-US" sz="1600" dirty="0" err="1"/>
              <a:t>abortController</a:t>
            </a:r>
            <a:r>
              <a:rPr lang="en-US" sz="1600" dirty="0"/>
              <a:t> = new </a:t>
            </a:r>
            <a:r>
              <a:rPr lang="en-US" sz="1600" dirty="0" err="1"/>
              <a:t>AbortController</a:t>
            </a:r>
            <a:r>
              <a:rPr lang="en-US" sz="1600" dirty="0"/>
              <a:t>()</a:t>
            </a:r>
          </a:p>
          <a:p>
            <a:r>
              <a:rPr lang="en-US" sz="1600" dirty="0"/>
              <a:t>const signal = </a:t>
            </a:r>
            <a:r>
              <a:rPr lang="en-US" sz="1600" dirty="0" err="1"/>
              <a:t>abortController.signal</a:t>
            </a:r>
            <a:endParaRPr lang="en-US" sz="1600" dirty="0"/>
          </a:p>
          <a:p>
            <a:r>
              <a:rPr lang="en-US" sz="1600" dirty="0"/>
              <a:t>const </a:t>
            </a:r>
            <a:r>
              <a:rPr lang="en-US" sz="1600" dirty="0" err="1"/>
              <a:t>jwt</a:t>
            </a:r>
            <a:r>
              <a:rPr lang="en-US" sz="1600" dirty="0"/>
              <a:t> = </a:t>
            </a:r>
            <a:r>
              <a:rPr lang="en-US" sz="1600" dirty="0" err="1"/>
              <a:t>auth.isAuthenticated</a:t>
            </a:r>
            <a:r>
              <a:rPr lang="en-US" sz="1600" dirty="0"/>
              <a:t>() </a:t>
            </a:r>
          </a:p>
          <a:p>
            <a:r>
              <a:rPr lang="en-US" sz="1600" dirty="0"/>
              <a:t>read({</a:t>
            </a:r>
          </a:p>
          <a:p>
            <a:r>
              <a:rPr lang="en-US" sz="1600" dirty="0" err="1"/>
              <a:t>userId</a:t>
            </a:r>
            <a:r>
              <a:rPr lang="en-US" sz="1600" dirty="0"/>
              <a:t>: </a:t>
            </a:r>
            <a:r>
              <a:rPr lang="en-US" sz="1600" dirty="0" err="1"/>
              <a:t>match.params.userId</a:t>
            </a:r>
            <a:endParaRPr lang="en-US" sz="1600" dirty="0"/>
          </a:p>
          <a:p>
            <a:r>
              <a:rPr lang="en-US" sz="1600" dirty="0"/>
              <a:t>}, {t: </a:t>
            </a:r>
            <a:r>
              <a:rPr lang="en-US" sz="1600" dirty="0" err="1"/>
              <a:t>jwt.token</a:t>
            </a:r>
            <a:r>
              <a:rPr lang="en-US" sz="1600" dirty="0"/>
              <a:t>}, signal).then((data) =&gt; { </a:t>
            </a:r>
          </a:p>
          <a:p>
            <a:r>
              <a:rPr lang="en-US" sz="1600" dirty="0"/>
              <a:t>if (data &amp;&amp; </a:t>
            </a:r>
            <a:r>
              <a:rPr lang="en-US" sz="1600" dirty="0" err="1"/>
              <a:t>data.error</a:t>
            </a:r>
            <a:r>
              <a:rPr lang="en-US" sz="1600" dirty="0"/>
              <a:t>) {</a:t>
            </a:r>
          </a:p>
          <a:p>
            <a:r>
              <a:rPr lang="en-US" sz="1600" dirty="0" err="1"/>
              <a:t>setRedirectToSignin</a:t>
            </a:r>
            <a:r>
              <a:rPr lang="en-US" sz="1600" dirty="0"/>
              <a:t>(true) </a:t>
            </a:r>
          </a:p>
          <a:p>
            <a:r>
              <a:rPr lang="en-US" sz="1600" dirty="0"/>
              <a:t>} else {</a:t>
            </a:r>
          </a:p>
          <a:p>
            <a:r>
              <a:rPr lang="en-US" sz="1600" dirty="0" err="1"/>
              <a:t>setUser</a:t>
            </a:r>
            <a:r>
              <a:rPr lang="en-US" sz="1600" dirty="0"/>
              <a:t>(data) </a:t>
            </a:r>
          </a:p>
          <a:p>
            <a:r>
              <a:rPr lang="en-US" sz="1600" dirty="0"/>
              <a:t>}</a:t>
            </a:r>
          </a:p>
          <a:p>
            <a:r>
              <a:rPr lang="en-US" sz="1600" dirty="0"/>
              <a:t>})</a:t>
            </a:r>
          </a:p>
          <a:p>
            <a:r>
              <a:rPr lang="en-US" sz="1600" dirty="0"/>
              <a:t>return function cleanup(){ </a:t>
            </a:r>
          </a:p>
          <a:p>
            <a:r>
              <a:rPr lang="en-US" sz="1600" dirty="0" err="1"/>
              <a:t>abortController.abort</a:t>
            </a:r>
            <a:r>
              <a:rPr lang="en-US" sz="1600" dirty="0"/>
              <a:t>()</a:t>
            </a:r>
          </a:p>
          <a:p>
            <a:r>
              <a:rPr lang="en-US" sz="1600" dirty="0"/>
              <a:t>}</a:t>
            </a:r>
          </a:p>
          <a:p>
            <a:r>
              <a:rPr lang="en-US" sz="1600" dirty="0"/>
              <a:t>}, [</a:t>
            </a:r>
            <a:r>
              <a:rPr lang="en-US" sz="1600" dirty="0" err="1"/>
              <a:t>match.params.userId</a:t>
            </a:r>
            <a:r>
              <a:rPr lang="en-US" sz="1600" dirty="0"/>
              <a:t>])</a:t>
            </a:r>
          </a:p>
        </p:txBody>
      </p:sp>
      <p:sp>
        <p:nvSpPr>
          <p:cNvPr id="4" name="Date Placeholder 3">
            <a:extLst>
              <a:ext uri="{FF2B5EF4-FFF2-40B4-BE49-F238E27FC236}">
                <a16:creationId xmlns:a16="http://schemas.microsoft.com/office/drawing/2014/main" id="{9828011B-ED9F-53AD-8D65-E98B111C018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43E15FC-8A8C-D873-F1C8-D7CF8F3894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7AB60D-C3DC-5749-CC75-53EFB331CA6C}"/>
              </a:ext>
            </a:extLst>
          </p:cNvPr>
          <p:cNvSpPr>
            <a:spLocks noGrp="1"/>
          </p:cNvSpPr>
          <p:nvPr>
            <p:ph type="sldNum" sz="quarter" idx="12"/>
          </p:nvPr>
        </p:nvSpPr>
        <p:spPr/>
        <p:txBody>
          <a:bodyPr/>
          <a:lstStyle/>
          <a:p>
            <a:fld id="{7C5CF243-786F-4254-B068-4C9F0B6EA12F}" type="slidenum">
              <a:rPr lang="en-US" altLang="en-US" smtClean="0"/>
              <a:pPr/>
              <a:t>103</a:t>
            </a:fld>
            <a:endParaRPr lang="en-US" altLang="en-US"/>
          </a:p>
        </p:txBody>
      </p:sp>
    </p:spTree>
    <p:extLst>
      <p:ext uri="{BB962C8B-B14F-4D97-AF65-F5344CB8AC3E}">
        <p14:creationId xmlns:p14="http://schemas.microsoft.com/office/powerpoint/2010/main" val="21187429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A275-986A-8DFA-2B03-B3BAD0FC3422}"/>
              </a:ext>
            </a:extLst>
          </p:cNvPr>
          <p:cNvSpPr>
            <a:spLocks noGrp="1"/>
          </p:cNvSpPr>
          <p:nvPr>
            <p:ph type="title"/>
          </p:nvPr>
        </p:nvSpPr>
        <p:spPr/>
        <p:txBody>
          <a:bodyPr/>
          <a:lstStyle/>
          <a:p>
            <a:r>
              <a:rPr lang="en-US" dirty="0"/>
              <a:t>Updated </a:t>
            </a:r>
            <a:r>
              <a:rPr lang="en-US" dirty="0" err="1"/>
              <a:t>mern</a:t>
            </a:r>
            <a:r>
              <a:rPr lang="en-US" dirty="0"/>
              <a:t>-skeleton/client/user/Profile.js: </a:t>
            </a:r>
          </a:p>
        </p:txBody>
      </p:sp>
      <p:sp>
        <p:nvSpPr>
          <p:cNvPr id="3" name="Content Placeholder 2">
            <a:extLst>
              <a:ext uri="{FF2B5EF4-FFF2-40B4-BE49-F238E27FC236}">
                <a16:creationId xmlns:a16="http://schemas.microsoft.com/office/drawing/2014/main" id="{6E533B71-732C-5FF4-8F38-BCB13FF1D0D4}"/>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React, {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 } from 'react';</a:t>
            </a:r>
          </a:p>
          <a:p>
            <a:r>
              <a:rPr lang="en-US" sz="900" b="0" dirty="0">
                <a:solidFill>
                  <a:srgbClr val="008000"/>
                </a:solidFill>
                <a:effectLst/>
                <a:latin typeface="Consolas" panose="020B0609020204030204" pitchFamily="49" charset="0"/>
              </a:rPr>
              <a:t>import auth from './auth/auth-helper.js';</a:t>
            </a:r>
          </a:p>
          <a:p>
            <a:r>
              <a:rPr lang="en-US" sz="900" b="0" dirty="0">
                <a:solidFill>
                  <a:srgbClr val="008000"/>
                </a:solidFill>
                <a:effectLst/>
                <a:latin typeface="Consolas" panose="020B0609020204030204" pitchFamily="49" charset="0"/>
              </a:rPr>
              <a:t>import React, {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 }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read from 'react';</a:t>
            </a:r>
          </a:p>
          <a:p>
            <a:r>
              <a:rPr lang="en-US" sz="900" b="0" dirty="0">
                <a:solidFill>
                  <a:srgbClr val="008000"/>
                </a:solidFill>
                <a:effectLst/>
                <a:latin typeface="Consolas" panose="020B0609020204030204" pitchFamily="49" charset="0"/>
              </a:rPr>
              <a:t>import match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setUser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setRedirectToSignin</a:t>
            </a:r>
            <a:r>
              <a:rPr lang="en-US" sz="900" b="0" dirty="0">
                <a:solidFill>
                  <a:srgbClr val="008000"/>
                </a:solidFill>
                <a:effectLst/>
                <a:latin typeface="Consolas" panose="020B0609020204030204" pitchFamily="49" charset="0"/>
              </a:rPr>
              <a:t> from 'react';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export default function Profile({ match })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[user, </a:t>
            </a:r>
            <a:r>
              <a:rPr lang="en-US" sz="900" b="0" dirty="0" err="1">
                <a:solidFill>
                  <a:srgbClr val="008000"/>
                </a:solidFill>
                <a:effectLst/>
                <a:latin typeface="Consolas" panose="020B0609020204030204" pitchFamily="49" charset="0"/>
              </a:rPr>
              <a:t>setUser</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redirectToSignin</a:t>
            </a:r>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setRedirectToSignin</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(false)</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r>
              <a:rPr lang="en-US" sz="900" b="0" dirty="0" err="1">
                <a:solidFill>
                  <a:srgbClr val="008000"/>
                </a:solidFill>
                <a:effectLst/>
                <a:latin typeface="Consolas" panose="020B0609020204030204" pitchFamily="49" charset="0"/>
              </a:rPr>
              <a:t>useEffect</a:t>
            </a:r>
            <a:r>
              <a:rPr lang="en-US" sz="900" b="0" dirty="0">
                <a:solidFill>
                  <a:srgbClr val="008000"/>
                </a:solidFill>
                <a:effectLst/>
                <a:latin typeface="Consolas" panose="020B0609020204030204" pitchFamily="49" charset="0"/>
              </a:rPr>
              <a:t>(() =&gt; {</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abortController</a:t>
            </a:r>
            <a:r>
              <a:rPr lang="en-US" sz="900" b="0" dirty="0">
                <a:solidFill>
                  <a:srgbClr val="008000"/>
                </a:solidFill>
                <a:effectLst/>
                <a:latin typeface="Consolas" panose="020B0609020204030204" pitchFamily="49" charset="0"/>
              </a:rPr>
              <a:t> = new </a:t>
            </a:r>
            <a:r>
              <a:rPr lang="en-US" sz="900" b="0" dirty="0" err="1">
                <a:solidFill>
                  <a:srgbClr val="008000"/>
                </a:solidFill>
                <a:effectLst/>
                <a:latin typeface="Consolas" panose="020B0609020204030204" pitchFamily="49" charset="0"/>
              </a:rPr>
              <a:t>AbortController</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signal = </a:t>
            </a:r>
            <a:r>
              <a:rPr lang="en-US" sz="900" b="0" dirty="0" err="1">
                <a:solidFill>
                  <a:srgbClr val="008000"/>
                </a:solidFill>
                <a:effectLst/>
                <a:latin typeface="Consolas" panose="020B0609020204030204" pitchFamily="49" charset="0"/>
              </a:rPr>
              <a:t>abortController.signal</a:t>
            </a:r>
            <a:endParaRPr lang="en-US" sz="900" b="0" dirty="0">
              <a:solidFill>
                <a:srgbClr val="008000"/>
              </a:solidFill>
              <a:effectLst/>
              <a:latin typeface="Consolas" panose="020B0609020204030204" pitchFamily="49" charset="0"/>
            </a:endParaRP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jwt</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auth.isAuthenticated</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read({</a:t>
            </a:r>
          </a:p>
          <a:p>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match.params.userId</a:t>
            </a:r>
            <a:endParaRPr lang="en-US" sz="900" b="0" dirty="0">
              <a:solidFill>
                <a:srgbClr val="008000"/>
              </a:solidFill>
              <a:effectLst/>
              <a:latin typeface="Consolas" panose="020B0609020204030204" pitchFamily="49" charset="0"/>
            </a:endParaRPr>
          </a:p>
          <a:p>
            <a:r>
              <a:rPr lang="en-US" sz="900" b="0" dirty="0">
                <a:solidFill>
                  <a:srgbClr val="008000"/>
                </a:solidFill>
                <a:effectLst/>
                <a:latin typeface="Consolas" panose="020B0609020204030204" pitchFamily="49" charset="0"/>
              </a:rPr>
              <a:t>}, {t: </a:t>
            </a:r>
            <a:r>
              <a:rPr lang="en-US" sz="900" b="0" dirty="0" err="1">
                <a:solidFill>
                  <a:srgbClr val="008000"/>
                </a:solidFill>
                <a:effectLst/>
                <a:latin typeface="Consolas" panose="020B0609020204030204" pitchFamily="49" charset="0"/>
              </a:rPr>
              <a:t>jwt.token</a:t>
            </a:r>
            <a:r>
              <a:rPr lang="en-US" sz="900" b="0" dirty="0">
                <a:solidFill>
                  <a:srgbClr val="008000"/>
                </a:solidFill>
                <a:effectLst/>
                <a:latin typeface="Consolas" panose="020B0609020204030204" pitchFamily="49" charset="0"/>
              </a:rPr>
              <a:t>}, signal).then((data) =&gt; { </a:t>
            </a:r>
          </a:p>
          <a:p>
            <a:r>
              <a:rPr lang="en-US" sz="900" b="0" dirty="0">
                <a:solidFill>
                  <a:srgbClr val="008000"/>
                </a:solidFill>
                <a:effectLst/>
                <a:latin typeface="Consolas" panose="020B0609020204030204" pitchFamily="49" charset="0"/>
              </a:rPr>
              <a:t>if (data &amp;&amp; </a:t>
            </a:r>
            <a:r>
              <a:rPr lang="en-US" sz="900" b="0" dirty="0" err="1">
                <a:solidFill>
                  <a:srgbClr val="008000"/>
                </a:solidFill>
                <a:effectLst/>
                <a:latin typeface="Consolas" panose="020B0609020204030204" pitchFamily="49" charset="0"/>
              </a:rPr>
              <a:t>data.error</a:t>
            </a:r>
            <a:r>
              <a:rPr lang="en-US" sz="900" b="0" dirty="0">
                <a:solidFill>
                  <a:srgbClr val="008000"/>
                </a:solidFill>
                <a:effectLst/>
                <a:latin typeface="Consolas" panose="020B0609020204030204" pitchFamily="49" charset="0"/>
              </a:rPr>
              <a:t>) {</a:t>
            </a:r>
          </a:p>
          <a:p>
            <a:r>
              <a:rPr lang="en-US" sz="900" b="0" dirty="0" err="1">
                <a:solidFill>
                  <a:srgbClr val="008000"/>
                </a:solidFill>
                <a:effectLst/>
                <a:latin typeface="Consolas" panose="020B0609020204030204" pitchFamily="49" charset="0"/>
              </a:rPr>
              <a:t>setRedirectToSignin</a:t>
            </a:r>
            <a:r>
              <a:rPr lang="en-US" sz="900" b="0" dirty="0">
                <a:solidFill>
                  <a:srgbClr val="008000"/>
                </a:solidFill>
                <a:effectLst/>
                <a:latin typeface="Consolas" panose="020B0609020204030204" pitchFamily="49" charset="0"/>
              </a:rPr>
              <a:t>(true) </a:t>
            </a:r>
          </a:p>
          <a:p>
            <a:r>
              <a:rPr lang="en-US" sz="900" b="0" dirty="0">
                <a:solidFill>
                  <a:srgbClr val="008000"/>
                </a:solidFill>
                <a:effectLst/>
                <a:latin typeface="Consolas" panose="020B0609020204030204" pitchFamily="49" charset="0"/>
              </a:rPr>
              <a:t>} else {</a:t>
            </a:r>
          </a:p>
          <a:p>
            <a:r>
              <a:rPr lang="en-US" sz="900" b="0" dirty="0" err="1">
                <a:solidFill>
                  <a:srgbClr val="008000"/>
                </a:solidFill>
                <a:effectLst/>
                <a:latin typeface="Consolas" panose="020B0609020204030204" pitchFamily="49" charset="0"/>
              </a:rPr>
              <a:t>setUser</a:t>
            </a:r>
            <a:r>
              <a:rPr lang="en-US" sz="900" b="0" dirty="0">
                <a:solidFill>
                  <a:srgbClr val="008000"/>
                </a:solidFill>
                <a:effectLst/>
                <a:latin typeface="Consolas" panose="020B0609020204030204" pitchFamily="49" charset="0"/>
              </a:rPr>
              <a:t>(data)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return function cleanup(){ </a:t>
            </a:r>
          </a:p>
          <a:p>
            <a:r>
              <a:rPr lang="en-US" sz="900" b="0" dirty="0" err="1">
                <a:solidFill>
                  <a:srgbClr val="008000"/>
                </a:solidFill>
                <a:effectLst/>
                <a:latin typeface="Consolas" panose="020B0609020204030204" pitchFamily="49" charset="0"/>
              </a:rPr>
              <a:t>abortController.abort</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match.params.userId</a:t>
            </a:r>
            <a:r>
              <a:rPr lang="en-US" sz="9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D1090ECF-2E8A-1520-5D46-0814FA8E701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1FDC17E-5CD3-E55D-5DB1-3F08632764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E60772-1B46-D940-204F-50D03B7A08C0}"/>
              </a:ext>
            </a:extLst>
          </p:cNvPr>
          <p:cNvSpPr>
            <a:spLocks noGrp="1"/>
          </p:cNvSpPr>
          <p:nvPr>
            <p:ph type="sldNum" sz="quarter" idx="12"/>
          </p:nvPr>
        </p:nvSpPr>
        <p:spPr/>
        <p:txBody>
          <a:bodyPr/>
          <a:lstStyle/>
          <a:p>
            <a:fld id="{7C5CF243-786F-4254-B068-4C9F0B6EA12F}" type="slidenum">
              <a:rPr lang="en-US" altLang="en-US" smtClean="0"/>
              <a:pPr/>
              <a:t>104</a:t>
            </a:fld>
            <a:endParaRPr lang="en-US" altLang="en-US"/>
          </a:p>
        </p:txBody>
      </p:sp>
    </p:spTree>
    <p:extLst>
      <p:ext uri="{BB962C8B-B14F-4D97-AF65-F5344CB8AC3E}">
        <p14:creationId xmlns:p14="http://schemas.microsoft.com/office/powerpoint/2010/main" val="34357424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D782-B4C2-83E0-E20D-B5AACBEEC4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56CDD-FE7E-17CF-35CC-FF3B4DA62AB8}"/>
              </a:ext>
            </a:extLst>
          </p:cNvPr>
          <p:cNvSpPr>
            <a:spLocks noGrp="1"/>
          </p:cNvSpPr>
          <p:nvPr>
            <p:ph idx="1"/>
          </p:nvPr>
        </p:nvSpPr>
        <p:spPr/>
        <p:txBody>
          <a:bodyPr/>
          <a:lstStyle/>
          <a:p>
            <a:r>
              <a:rPr lang="en-US" dirty="0"/>
              <a:t>This effect uses the </a:t>
            </a:r>
            <a:r>
              <a:rPr lang="en-US" dirty="0" err="1"/>
              <a:t>match.params.userId</a:t>
            </a:r>
            <a:r>
              <a:rPr lang="en-US" dirty="0"/>
              <a:t> value and calls the read user fetch method. </a:t>
            </a:r>
          </a:p>
          <a:p>
            <a:r>
              <a:rPr lang="en-US" dirty="0"/>
              <a:t>Since this method also requires credentials to authorize the signed-in user, the JWT is retrieved from </a:t>
            </a:r>
            <a:r>
              <a:rPr lang="en-US" dirty="0" err="1"/>
              <a:t>sessionStorage</a:t>
            </a:r>
            <a:r>
              <a:rPr lang="en-US" dirty="0"/>
              <a:t> using the </a:t>
            </a:r>
            <a:r>
              <a:rPr lang="en-US" dirty="0" err="1"/>
              <a:t>isAuthenticated</a:t>
            </a:r>
            <a:r>
              <a:rPr lang="en-US" dirty="0"/>
              <a:t> method from auth-helper.js, and passed in the call to read.</a:t>
            </a:r>
          </a:p>
          <a:p>
            <a:r>
              <a:rPr lang="en-US" dirty="0"/>
              <a:t>Once the server responds, either the state is updated with the user information or the view is redirected to the Sign In view if the current user is not authenticated. </a:t>
            </a:r>
          </a:p>
        </p:txBody>
      </p:sp>
      <p:sp>
        <p:nvSpPr>
          <p:cNvPr id="4" name="Date Placeholder 3">
            <a:extLst>
              <a:ext uri="{FF2B5EF4-FFF2-40B4-BE49-F238E27FC236}">
                <a16:creationId xmlns:a16="http://schemas.microsoft.com/office/drawing/2014/main" id="{182700B4-3F4D-1784-B04A-2267EAAEC9D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0476006-9C09-8F22-BCC6-E05F70C357D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9CC3EA3-FED3-6273-F627-12E57BF70B37}"/>
              </a:ext>
            </a:extLst>
          </p:cNvPr>
          <p:cNvSpPr>
            <a:spLocks noGrp="1"/>
          </p:cNvSpPr>
          <p:nvPr>
            <p:ph type="sldNum" sz="quarter" idx="12"/>
          </p:nvPr>
        </p:nvSpPr>
        <p:spPr/>
        <p:txBody>
          <a:bodyPr/>
          <a:lstStyle/>
          <a:p>
            <a:fld id="{7C5CF243-786F-4254-B068-4C9F0B6EA12F}" type="slidenum">
              <a:rPr lang="en-US" altLang="en-US" smtClean="0"/>
              <a:pPr/>
              <a:t>105</a:t>
            </a:fld>
            <a:endParaRPr lang="en-US" altLang="en-US"/>
          </a:p>
        </p:txBody>
      </p:sp>
    </p:spTree>
    <p:extLst>
      <p:ext uri="{BB962C8B-B14F-4D97-AF65-F5344CB8AC3E}">
        <p14:creationId xmlns:p14="http://schemas.microsoft.com/office/powerpoint/2010/main" val="6612213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6498-9E1E-E621-1D4D-F54D9F9F19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96326-B889-C980-38B6-56C9DB663F7B}"/>
              </a:ext>
            </a:extLst>
          </p:cNvPr>
          <p:cNvSpPr>
            <a:spLocks noGrp="1"/>
          </p:cNvSpPr>
          <p:nvPr>
            <p:ph idx="1"/>
          </p:nvPr>
        </p:nvSpPr>
        <p:spPr/>
        <p:txBody>
          <a:bodyPr/>
          <a:lstStyle/>
          <a:p>
            <a:r>
              <a:rPr lang="en-US" dirty="0"/>
              <a:t>We also add a cleanup function in this effect hook to abort the fetch signal when the component unmounts.</a:t>
            </a:r>
          </a:p>
          <a:p>
            <a:r>
              <a:rPr lang="en-US" dirty="0"/>
              <a:t>This effect only needs to rerun when the </a:t>
            </a:r>
            <a:r>
              <a:rPr lang="en-US" dirty="0" err="1"/>
              <a:t>userId</a:t>
            </a:r>
            <a:r>
              <a:rPr lang="en-US" dirty="0"/>
              <a:t> parameter changes in the route, for example, when the app goes from one profile view to the other. </a:t>
            </a:r>
          </a:p>
          <a:p>
            <a:r>
              <a:rPr lang="en-US" dirty="0"/>
              <a:t>To ensure this effect reruns when the </a:t>
            </a:r>
            <a:r>
              <a:rPr lang="en-US" dirty="0" err="1"/>
              <a:t>userId</a:t>
            </a:r>
            <a:r>
              <a:rPr lang="en-US" dirty="0"/>
              <a:t> value updates, we will add [</a:t>
            </a:r>
            <a:r>
              <a:rPr lang="en-US" dirty="0" err="1"/>
              <a:t>match.params.userId</a:t>
            </a:r>
            <a:r>
              <a:rPr lang="en-US" dirty="0"/>
              <a:t>] in the second argument to </a:t>
            </a:r>
            <a:r>
              <a:rPr lang="en-US" dirty="0" err="1"/>
              <a:t>useEffect</a:t>
            </a:r>
            <a:r>
              <a:rPr lang="en-US" dirty="0"/>
              <a:t>.</a:t>
            </a:r>
          </a:p>
          <a:p>
            <a:r>
              <a:rPr lang="en-US" dirty="0"/>
              <a:t>If the current user is not authenticated, we set up the conditional redirect to the Sign In view.</a:t>
            </a:r>
          </a:p>
          <a:p>
            <a:endParaRPr lang="en-US" dirty="0"/>
          </a:p>
        </p:txBody>
      </p:sp>
      <p:sp>
        <p:nvSpPr>
          <p:cNvPr id="4" name="Date Placeholder 3">
            <a:extLst>
              <a:ext uri="{FF2B5EF4-FFF2-40B4-BE49-F238E27FC236}">
                <a16:creationId xmlns:a16="http://schemas.microsoft.com/office/drawing/2014/main" id="{6855F125-9984-46D1-36ED-B18E3F2D29A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BB22849-764D-5F1D-2239-ADC75E6AFC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0CBF522-BD82-6FC9-87D6-DFD5DE39D40D}"/>
              </a:ext>
            </a:extLst>
          </p:cNvPr>
          <p:cNvSpPr>
            <a:spLocks noGrp="1"/>
          </p:cNvSpPr>
          <p:nvPr>
            <p:ph type="sldNum" sz="quarter" idx="12"/>
          </p:nvPr>
        </p:nvSpPr>
        <p:spPr/>
        <p:txBody>
          <a:bodyPr/>
          <a:lstStyle/>
          <a:p>
            <a:fld id="{7C5CF243-786F-4254-B068-4C9F0B6EA12F}" type="slidenum">
              <a:rPr lang="en-US" altLang="en-US" smtClean="0"/>
              <a:pPr/>
              <a:t>106</a:t>
            </a:fld>
            <a:endParaRPr lang="en-US" altLang="en-US"/>
          </a:p>
        </p:txBody>
      </p:sp>
    </p:spTree>
    <p:extLst>
      <p:ext uri="{BB962C8B-B14F-4D97-AF65-F5344CB8AC3E}">
        <p14:creationId xmlns:p14="http://schemas.microsoft.com/office/powerpoint/2010/main" val="31157157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7960-5675-8B21-8BA1-943CEACB4A91}"/>
              </a:ext>
            </a:extLst>
          </p:cNvPr>
          <p:cNvSpPr>
            <a:spLocks noGrp="1"/>
          </p:cNvSpPr>
          <p:nvPr>
            <p:ph type="title"/>
          </p:nvPr>
        </p:nvSpPr>
        <p:spPr/>
        <p:txBody>
          <a:bodyPr/>
          <a:lstStyle/>
          <a:p>
            <a:br>
              <a:rPr lang="en-US" dirty="0"/>
            </a:br>
            <a:r>
              <a:rPr lang="en-US" dirty="0" err="1"/>
              <a:t>mern</a:t>
            </a:r>
            <a:r>
              <a:rPr lang="en-US" dirty="0"/>
              <a:t>-skeleton/client/user/Profile.js</a:t>
            </a:r>
            <a:br>
              <a:rPr lang="en-US" dirty="0"/>
            </a:br>
            <a:endParaRPr lang="en-US" dirty="0"/>
          </a:p>
        </p:txBody>
      </p:sp>
      <p:sp>
        <p:nvSpPr>
          <p:cNvPr id="3" name="Content Placeholder 2">
            <a:extLst>
              <a:ext uri="{FF2B5EF4-FFF2-40B4-BE49-F238E27FC236}">
                <a16:creationId xmlns:a16="http://schemas.microsoft.com/office/drawing/2014/main" id="{4C27B61F-B984-673C-F0BB-C23AC7C356CE}"/>
              </a:ext>
            </a:extLst>
          </p:cNvPr>
          <p:cNvSpPr>
            <a:spLocks noGrp="1"/>
          </p:cNvSpPr>
          <p:nvPr>
            <p:ph idx="1"/>
          </p:nvPr>
        </p:nvSpPr>
        <p:spPr/>
        <p:txBody>
          <a:bodyPr/>
          <a:lstStyle/>
          <a:p>
            <a:r>
              <a:rPr lang="en-US" dirty="0"/>
              <a:t>if (</a:t>
            </a:r>
            <a:r>
              <a:rPr lang="en-US" dirty="0" err="1"/>
              <a:t>redirectToSignin</a:t>
            </a:r>
            <a:r>
              <a:rPr lang="en-US" dirty="0"/>
              <a:t>) {</a:t>
            </a:r>
          </a:p>
          <a:p>
            <a:r>
              <a:rPr lang="en-US" dirty="0"/>
              <a:t>return &lt;Redirect to='/</a:t>
            </a:r>
            <a:r>
              <a:rPr lang="en-US" dirty="0" err="1"/>
              <a:t>signin</a:t>
            </a:r>
            <a:r>
              <a:rPr lang="en-US" dirty="0"/>
              <a:t>'/&gt; </a:t>
            </a:r>
          </a:p>
          <a:p>
            <a:r>
              <a:rPr lang="en-US" dirty="0"/>
              <a:t>}</a:t>
            </a:r>
          </a:p>
        </p:txBody>
      </p:sp>
      <p:sp>
        <p:nvSpPr>
          <p:cNvPr id="4" name="Date Placeholder 3">
            <a:extLst>
              <a:ext uri="{FF2B5EF4-FFF2-40B4-BE49-F238E27FC236}">
                <a16:creationId xmlns:a16="http://schemas.microsoft.com/office/drawing/2014/main" id="{DFF9B504-A85C-3DE8-B221-7B4F789C348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038BDF6-94FE-916A-FA76-2CE165A841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0A3D0F0-A4D4-94B2-C943-A868681C5BC2}"/>
              </a:ext>
            </a:extLst>
          </p:cNvPr>
          <p:cNvSpPr>
            <a:spLocks noGrp="1"/>
          </p:cNvSpPr>
          <p:nvPr>
            <p:ph type="sldNum" sz="quarter" idx="12"/>
          </p:nvPr>
        </p:nvSpPr>
        <p:spPr/>
        <p:txBody>
          <a:bodyPr/>
          <a:lstStyle/>
          <a:p>
            <a:fld id="{7C5CF243-786F-4254-B068-4C9F0B6EA12F}" type="slidenum">
              <a:rPr lang="en-US" altLang="en-US" smtClean="0"/>
              <a:pPr/>
              <a:t>107</a:t>
            </a:fld>
            <a:endParaRPr lang="en-US" altLang="en-US"/>
          </a:p>
        </p:txBody>
      </p:sp>
    </p:spTree>
    <p:extLst>
      <p:ext uri="{BB962C8B-B14F-4D97-AF65-F5344CB8AC3E}">
        <p14:creationId xmlns:p14="http://schemas.microsoft.com/office/powerpoint/2010/main" val="12788138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69EF-EEE0-3BA5-9197-80A27662AABB}"/>
              </a:ext>
            </a:extLst>
          </p:cNvPr>
          <p:cNvSpPr>
            <a:spLocks noGrp="1"/>
          </p:cNvSpPr>
          <p:nvPr>
            <p:ph type="title"/>
          </p:nvPr>
        </p:nvSpPr>
        <p:spPr/>
        <p:txBody>
          <a:bodyPr/>
          <a:lstStyle/>
          <a:p>
            <a:r>
              <a:rPr lang="en-US" dirty="0"/>
              <a:t>Updated </a:t>
            </a:r>
            <a:r>
              <a:rPr lang="en-US" dirty="0" err="1"/>
              <a:t>mern</a:t>
            </a:r>
            <a:r>
              <a:rPr lang="en-US"/>
              <a:t>-skeleton/client/user/Profile.js</a:t>
            </a:r>
            <a:endParaRPr lang="en-US" dirty="0"/>
          </a:p>
        </p:txBody>
      </p:sp>
      <p:sp>
        <p:nvSpPr>
          <p:cNvPr id="3" name="Content Placeholder 2">
            <a:extLst>
              <a:ext uri="{FF2B5EF4-FFF2-40B4-BE49-F238E27FC236}">
                <a16:creationId xmlns:a16="http://schemas.microsoft.com/office/drawing/2014/main" id="{4481AB11-6475-A76B-2743-59B56DD5BB9A}"/>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//import React,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 } from 'react';</a:t>
            </a:r>
          </a:p>
          <a:p>
            <a:r>
              <a:rPr lang="en-US" sz="450" b="0" dirty="0">
                <a:solidFill>
                  <a:srgbClr val="008000"/>
                </a:solidFill>
                <a:effectLst/>
                <a:latin typeface="Consolas" panose="020B0609020204030204" pitchFamily="49" charset="0"/>
              </a:rPr>
              <a:t>import auth from './auth/auth-helper.js';</a:t>
            </a:r>
          </a:p>
          <a:p>
            <a:r>
              <a:rPr lang="en-US" sz="450" b="0" dirty="0">
                <a:solidFill>
                  <a:srgbClr val="008000"/>
                </a:solidFill>
                <a:effectLst/>
                <a:latin typeface="Consolas" panose="020B0609020204030204" pitchFamily="49" charset="0"/>
              </a:rPr>
              <a:t>import React, { </a:t>
            </a:r>
            <a:r>
              <a:rPr lang="en-US" sz="450" b="0" dirty="0" err="1">
                <a:solidFill>
                  <a:srgbClr val="008000"/>
                </a:solidFill>
                <a:effectLst/>
                <a:latin typeface="Consolas" panose="020B0609020204030204" pitchFamily="49" charset="0"/>
              </a:rPr>
              <a:t>useState,useEffect</a:t>
            </a:r>
            <a:r>
              <a:rPr lang="en-US" sz="450" b="0" dirty="0">
                <a:solidFill>
                  <a:srgbClr val="008000"/>
                </a:solidFill>
                <a:effectLst/>
                <a:latin typeface="Consolas" panose="020B0609020204030204" pitchFamily="49" charset="0"/>
              </a:rPr>
              <a:t> } from 'react';</a:t>
            </a:r>
          </a:p>
          <a:p>
            <a:r>
              <a:rPr lang="en-US" sz="450" b="0" dirty="0">
                <a:solidFill>
                  <a:srgbClr val="008000"/>
                </a:solidFill>
                <a:effectLst/>
                <a:latin typeface="Consolas" panose="020B0609020204030204" pitchFamily="49" charset="0"/>
              </a:rPr>
              <a:t>import { Redirect } from 'react-router-</a:t>
            </a:r>
            <a:r>
              <a:rPr lang="en-US" sz="450" b="0" dirty="0" err="1">
                <a:solidFill>
                  <a:srgbClr val="008000"/>
                </a:solidFill>
                <a:effectLst/>
                <a:latin typeface="Consolas" panose="020B0609020204030204" pitchFamily="49" charset="0"/>
              </a:rPr>
              <a:t>dom</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 read } from './</a:t>
            </a:r>
            <a:r>
              <a:rPr lang="en-US" sz="450" b="0" dirty="0" err="1">
                <a:solidFill>
                  <a:srgbClr val="008000"/>
                </a:solidFill>
                <a:effectLst/>
                <a:latin typeface="Consolas" panose="020B0609020204030204" pitchFamily="49" charset="0"/>
              </a:rPr>
              <a:t>someApiModule</a:t>
            </a:r>
            <a:r>
              <a:rPr lang="en-US" sz="450" b="0" dirty="0">
                <a:solidFill>
                  <a:srgbClr val="008000"/>
                </a:solidFill>
                <a:effectLst/>
                <a:latin typeface="Consolas" panose="020B0609020204030204" pitchFamily="49" charset="0"/>
              </a:rPr>
              <a:t>'; // Replace with the actual module that contains the read function</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 from 'react'</a:t>
            </a:r>
          </a:p>
          <a:p>
            <a:r>
              <a:rPr lang="en-US" sz="450" b="0" dirty="0">
                <a:solidFill>
                  <a:srgbClr val="008000"/>
                </a:solidFill>
                <a:effectLst/>
                <a:latin typeface="Consolas" panose="020B0609020204030204" pitchFamily="49" charset="0"/>
              </a:rPr>
              <a:t>import read from 'react';</a:t>
            </a:r>
          </a:p>
          <a:p>
            <a:r>
              <a:rPr lang="en-US" sz="450" b="0" dirty="0">
                <a:solidFill>
                  <a:srgbClr val="008000"/>
                </a:solidFill>
                <a:effectLst/>
                <a:latin typeface="Consolas" panose="020B0609020204030204" pitchFamily="49" charset="0"/>
              </a:rPr>
              <a:t>import match from 'react';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setUser</a:t>
            </a:r>
            <a:r>
              <a:rPr lang="en-US" sz="450" b="0" dirty="0">
                <a:solidFill>
                  <a:srgbClr val="008000"/>
                </a:solidFill>
                <a:effectLst/>
                <a:latin typeface="Consolas" panose="020B0609020204030204" pitchFamily="49" charset="0"/>
              </a:rPr>
              <a:t> from 'react';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setRedirectToSignin</a:t>
            </a:r>
            <a:r>
              <a:rPr lang="en-US" sz="450" b="0" dirty="0">
                <a:solidFill>
                  <a:srgbClr val="008000"/>
                </a:solidFill>
                <a:effectLst/>
                <a:latin typeface="Consolas" panose="020B0609020204030204" pitchFamily="49" charset="0"/>
              </a:rPr>
              <a:t> from 'react';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export default function Profile({ match })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[user, </a:t>
            </a:r>
            <a:r>
              <a:rPr lang="en-US" sz="450" b="0" dirty="0" err="1">
                <a:solidFill>
                  <a:srgbClr val="008000"/>
                </a:solidFill>
                <a:effectLst/>
                <a:latin typeface="Consolas" panose="020B0609020204030204" pitchFamily="49" charset="0"/>
              </a:rPr>
              <a:t>setUser</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redirectToSignin</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setRedirectToSignin</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useEffect</a:t>
            </a:r>
            <a:r>
              <a:rPr lang="en-US" sz="450" b="0" dirty="0">
                <a:solidFill>
                  <a:srgbClr val="008000"/>
                </a:solidFill>
                <a:effectLst/>
                <a:latin typeface="Consolas" panose="020B0609020204030204" pitchFamily="49" charset="0"/>
              </a:rPr>
              <a:t>(() =&gt; {</a:t>
            </a: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abortController</a:t>
            </a:r>
            <a:r>
              <a:rPr lang="en-US" sz="450" b="0" dirty="0">
                <a:solidFill>
                  <a:srgbClr val="008000"/>
                </a:solidFill>
                <a:effectLst/>
                <a:latin typeface="Consolas" panose="020B0609020204030204" pitchFamily="49" charset="0"/>
              </a:rPr>
              <a:t> = new </a:t>
            </a:r>
            <a:r>
              <a:rPr lang="en-US" sz="450" b="0" dirty="0" err="1">
                <a:solidFill>
                  <a:srgbClr val="008000"/>
                </a:solidFill>
                <a:effectLst/>
                <a:latin typeface="Consolas" panose="020B0609020204030204" pitchFamily="49" charset="0"/>
              </a:rPr>
              <a:t>AbortController</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signal = </a:t>
            </a:r>
            <a:r>
              <a:rPr lang="en-US" sz="450" b="0" dirty="0" err="1">
                <a:solidFill>
                  <a:srgbClr val="008000"/>
                </a:solidFill>
                <a:effectLst/>
                <a:latin typeface="Consolas" panose="020B0609020204030204" pitchFamily="49" charset="0"/>
              </a:rPr>
              <a:t>abortController.signal</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jwt</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auth.isAuthenticated</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read({</a:t>
            </a:r>
          </a:p>
          <a:p>
            <a:r>
              <a:rPr lang="en-US" sz="450" b="0" dirty="0" err="1">
                <a:solidFill>
                  <a:srgbClr val="008000"/>
                </a:solidFill>
                <a:effectLst/>
                <a:latin typeface="Consolas" panose="020B0609020204030204" pitchFamily="49" charset="0"/>
              </a:rPr>
              <a:t>userId</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match.params.userId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 {t: </a:t>
            </a:r>
            <a:r>
              <a:rPr lang="en-US" sz="450" b="0" dirty="0" err="1">
                <a:solidFill>
                  <a:srgbClr val="008000"/>
                </a:solidFill>
                <a:effectLst/>
                <a:latin typeface="Consolas" panose="020B0609020204030204" pitchFamily="49" charset="0"/>
              </a:rPr>
              <a:t>jwt.token</a:t>
            </a:r>
            <a:r>
              <a:rPr lang="en-US" sz="450" b="0" dirty="0">
                <a:solidFill>
                  <a:srgbClr val="008000"/>
                </a:solidFill>
                <a:effectLst/>
                <a:latin typeface="Consolas" panose="020B0609020204030204" pitchFamily="49" charset="0"/>
              </a:rPr>
              <a:t>}, signal).then((data) =&gt; { </a:t>
            </a:r>
          </a:p>
          <a:p>
            <a:r>
              <a:rPr lang="en-US" sz="450" b="0" dirty="0">
                <a:solidFill>
                  <a:srgbClr val="008000"/>
                </a:solidFill>
                <a:effectLst/>
                <a:latin typeface="Consolas" panose="020B0609020204030204" pitchFamily="49" charset="0"/>
              </a:rPr>
              <a:t>if (data &amp;&amp; </a:t>
            </a:r>
            <a:r>
              <a:rPr lang="en-US" sz="450" b="0" dirty="0" err="1">
                <a:solidFill>
                  <a:srgbClr val="008000"/>
                </a:solidFill>
                <a:effectLst/>
                <a:latin typeface="Consolas" panose="020B0609020204030204" pitchFamily="49" charset="0"/>
              </a:rPr>
              <a:t>data.error</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setRedirectToSignin</a:t>
            </a:r>
            <a:r>
              <a:rPr lang="en-US" sz="450" b="0" dirty="0">
                <a:solidFill>
                  <a:srgbClr val="008000"/>
                </a:solidFill>
                <a:effectLst/>
                <a:latin typeface="Consolas" panose="020B0609020204030204" pitchFamily="49" charset="0"/>
              </a:rPr>
              <a:t>(true) </a:t>
            </a:r>
          </a:p>
          <a:p>
            <a:r>
              <a:rPr lang="en-US" sz="450" b="0" dirty="0">
                <a:solidFill>
                  <a:srgbClr val="008000"/>
                </a:solidFill>
                <a:effectLst/>
                <a:latin typeface="Consolas" panose="020B0609020204030204" pitchFamily="49" charset="0"/>
              </a:rPr>
              <a:t>} else {</a:t>
            </a:r>
          </a:p>
          <a:p>
            <a:r>
              <a:rPr lang="en-US" sz="450" b="0" dirty="0" err="1">
                <a:solidFill>
                  <a:srgbClr val="008000"/>
                </a:solidFill>
                <a:effectLst/>
                <a:latin typeface="Consolas" panose="020B0609020204030204" pitchFamily="49" charset="0"/>
              </a:rPr>
              <a:t>setUser</a:t>
            </a:r>
            <a:r>
              <a:rPr lang="en-US" sz="450" b="0" dirty="0">
                <a:solidFill>
                  <a:srgbClr val="008000"/>
                </a:solidFill>
                <a:effectLst/>
                <a:latin typeface="Consolas" panose="020B0609020204030204" pitchFamily="49" charset="0"/>
              </a:rPr>
              <a:t>(data)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return function cleanup(){ </a:t>
            </a:r>
          </a:p>
          <a:p>
            <a:r>
              <a:rPr lang="en-US" sz="450" b="0" dirty="0" err="1">
                <a:solidFill>
                  <a:srgbClr val="008000"/>
                </a:solidFill>
                <a:effectLst/>
                <a:latin typeface="Consolas" panose="020B0609020204030204" pitchFamily="49" charset="0"/>
              </a:rPr>
              <a:t>abortController.abort</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match.params.userId</a:t>
            </a:r>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if (</a:t>
            </a:r>
            <a:r>
              <a:rPr lang="en-US" sz="450" b="0" dirty="0" err="1">
                <a:solidFill>
                  <a:srgbClr val="008000"/>
                </a:solidFill>
                <a:effectLst/>
                <a:latin typeface="Consolas" panose="020B0609020204030204" pitchFamily="49" charset="0"/>
              </a:rPr>
              <a:t>redirectToSignin</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return &lt;Redirect to='/</a:t>
            </a:r>
            <a:r>
              <a:rPr lang="en-US" sz="450" b="0" dirty="0" err="1">
                <a:solidFill>
                  <a:srgbClr val="008000"/>
                </a:solidFill>
                <a:effectLst/>
                <a:latin typeface="Consolas" panose="020B0609020204030204" pitchFamily="49" charset="0"/>
              </a:rPr>
              <a:t>signin</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return (</a:t>
            </a:r>
          </a:p>
          <a:p>
            <a:r>
              <a:rPr lang="en-US" sz="450" b="0" dirty="0">
                <a:solidFill>
                  <a:srgbClr val="008000"/>
                </a:solidFill>
                <a:effectLst/>
                <a:latin typeface="Consolas" panose="020B0609020204030204" pitchFamily="49" charset="0"/>
              </a:rPr>
              <a:t>&lt;Paper </a:t>
            </a:r>
            <a:r>
              <a:rPr lang="en-US" sz="450" b="0" dirty="0" err="1">
                <a:solidFill>
                  <a:srgbClr val="008000"/>
                </a:solidFill>
                <a:effectLst/>
                <a:latin typeface="Consolas" panose="020B0609020204030204" pitchFamily="49" charset="0"/>
              </a:rPr>
              <a:t>className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classes.root</a:t>
            </a:r>
            <a:r>
              <a:rPr lang="en-US" sz="450" b="0" dirty="0">
                <a:solidFill>
                  <a:srgbClr val="008000"/>
                </a:solidFill>
                <a:effectLst/>
                <a:latin typeface="Consolas" panose="020B0609020204030204" pitchFamily="49" charset="0"/>
              </a:rPr>
              <a:t>} elevation={4}&gt;</a:t>
            </a:r>
          </a:p>
          <a:p>
            <a:r>
              <a:rPr lang="en-US" sz="450" b="0" dirty="0">
                <a:solidFill>
                  <a:srgbClr val="008000"/>
                </a:solidFill>
                <a:effectLst/>
                <a:latin typeface="Consolas" panose="020B0609020204030204" pitchFamily="49" charset="0"/>
              </a:rPr>
              <a:t>&lt;Typography variant="h6" </a:t>
            </a:r>
            <a:r>
              <a:rPr lang="en-US" sz="450" b="0" dirty="0" err="1">
                <a:solidFill>
                  <a:srgbClr val="008000"/>
                </a:solidFill>
                <a:effectLst/>
                <a:latin typeface="Consolas" panose="020B0609020204030204" pitchFamily="49" charset="0"/>
              </a:rPr>
              <a:t>className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classes.title</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Profile</a:t>
            </a:r>
          </a:p>
          <a:p>
            <a:r>
              <a:rPr lang="en-US" sz="450" b="0" dirty="0">
                <a:solidFill>
                  <a:srgbClr val="008000"/>
                </a:solidFill>
                <a:effectLst/>
                <a:latin typeface="Consolas" panose="020B0609020204030204" pitchFamily="49" charset="0"/>
              </a:rPr>
              <a:t>&lt;/Typography&gt;</a:t>
            </a:r>
          </a:p>
          <a:p>
            <a:r>
              <a:rPr lang="en-US" sz="450" b="0" dirty="0">
                <a:solidFill>
                  <a:srgbClr val="008000"/>
                </a:solidFill>
                <a:effectLst/>
                <a:latin typeface="Consolas" panose="020B0609020204030204" pitchFamily="49" charset="0"/>
              </a:rPr>
              <a:t>&lt;List dense&gt;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ListItemAvatar</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&lt;Avatar&gt; </a:t>
            </a:r>
          </a:p>
          <a:p>
            <a:r>
              <a:rPr lang="en-US" sz="450" b="0" dirty="0">
                <a:solidFill>
                  <a:srgbClr val="008000"/>
                </a:solidFill>
                <a:effectLst/>
                <a:latin typeface="Consolas" panose="020B0609020204030204" pitchFamily="49" charset="0"/>
              </a:rPr>
              <a:t>&lt;Person/&gt;</a:t>
            </a:r>
          </a:p>
          <a:p>
            <a:r>
              <a:rPr lang="en-US" sz="450" b="0" dirty="0">
                <a:solidFill>
                  <a:srgbClr val="008000"/>
                </a:solidFill>
                <a:effectLst/>
                <a:latin typeface="Consolas" panose="020B0609020204030204" pitchFamily="49" charset="0"/>
              </a:rPr>
              <a:t>&lt;/Avatar&gt;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ListItemAvatar</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ListItemText</a:t>
            </a:r>
            <a:r>
              <a:rPr lang="en-US" sz="450" b="0" dirty="0">
                <a:solidFill>
                  <a:srgbClr val="008000"/>
                </a:solidFill>
                <a:effectLst/>
                <a:latin typeface="Consolas" panose="020B0609020204030204" pitchFamily="49" charset="0"/>
              </a:rPr>
              <a:t> primary={user.name} secondary={</a:t>
            </a:r>
            <a:r>
              <a:rPr lang="en-US" sz="450" b="0" dirty="0" err="1">
                <a:solidFill>
                  <a:srgbClr val="008000"/>
                </a:solidFill>
                <a:effectLst/>
                <a:latin typeface="Consolas" panose="020B0609020204030204" pitchFamily="49" charset="0"/>
              </a:rPr>
              <a:t>user.email</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&lt;Divider/&gt; </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ListItemText</a:t>
            </a:r>
            <a:r>
              <a:rPr lang="en-US" sz="450" b="0" dirty="0">
                <a:solidFill>
                  <a:srgbClr val="008000"/>
                </a:solidFill>
                <a:effectLst/>
                <a:latin typeface="Consolas" panose="020B0609020204030204" pitchFamily="49" charset="0"/>
              </a:rPr>
              <a:t> primary={"Joined: " + (</a:t>
            </a:r>
          </a:p>
          <a:p>
            <a:r>
              <a:rPr lang="en-US" sz="450" b="0" dirty="0">
                <a:solidFill>
                  <a:srgbClr val="008000"/>
                </a:solidFill>
                <a:effectLst/>
                <a:latin typeface="Consolas" panose="020B0609020204030204" pitchFamily="49" charset="0"/>
              </a:rPr>
              <a:t>new Date(</a:t>
            </a:r>
            <a:r>
              <a:rPr lang="en-US" sz="450" b="0" dirty="0" err="1">
                <a:solidFill>
                  <a:srgbClr val="008000"/>
                </a:solidFill>
                <a:effectLst/>
                <a:latin typeface="Consolas" panose="020B0609020204030204" pitchFamily="49" charset="0"/>
              </a:rPr>
              <a:t>user.created</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toDateString</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&lt;/List&gt; </a:t>
            </a:r>
          </a:p>
          <a:p>
            <a:r>
              <a:rPr lang="en-US" sz="450" b="0" dirty="0">
                <a:solidFill>
                  <a:srgbClr val="008000"/>
                </a:solidFill>
                <a:effectLst/>
                <a:latin typeface="Consolas" panose="020B0609020204030204" pitchFamily="49" charset="0"/>
              </a:rPr>
              <a:t>&lt;/Paper&gt;</a:t>
            </a:r>
          </a:p>
          <a:p>
            <a:r>
              <a:rPr lang="en-US" sz="4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C7F4AA8-AECB-3EB0-1680-77DE6662804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567C9EA-2A4F-D6F5-0F92-987E27EC646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DDDCFC7-B6EB-9FE5-93F7-EF34277DDD3C}"/>
              </a:ext>
            </a:extLst>
          </p:cNvPr>
          <p:cNvSpPr>
            <a:spLocks noGrp="1"/>
          </p:cNvSpPr>
          <p:nvPr>
            <p:ph type="sldNum" sz="quarter" idx="12"/>
          </p:nvPr>
        </p:nvSpPr>
        <p:spPr/>
        <p:txBody>
          <a:bodyPr/>
          <a:lstStyle/>
          <a:p>
            <a:fld id="{7C5CF243-786F-4254-B068-4C9F0B6EA12F}" type="slidenum">
              <a:rPr lang="en-US" altLang="en-US" smtClean="0"/>
              <a:pPr/>
              <a:t>108</a:t>
            </a:fld>
            <a:endParaRPr lang="en-US" altLang="en-US"/>
          </a:p>
        </p:txBody>
      </p:sp>
    </p:spTree>
    <p:extLst>
      <p:ext uri="{BB962C8B-B14F-4D97-AF65-F5344CB8AC3E}">
        <p14:creationId xmlns:p14="http://schemas.microsoft.com/office/powerpoint/2010/main" val="21264602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9EA1-E2CB-3C28-0E07-AC56D1FFAD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36252B-7420-53C9-EBE4-5660E15FCD56}"/>
              </a:ext>
            </a:extLst>
          </p:cNvPr>
          <p:cNvSpPr>
            <a:spLocks noGrp="1"/>
          </p:cNvSpPr>
          <p:nvPr>
            <p:ph idx="1"/>
          </p:nvPr>
        </p:nvSpPr>
        <p:spPr/>
        <p:txBody>
          <a:bodyPr/>
          <a:lstStyle/>
          <a:p>
            <a:r>
              <a:rPr lang="en-US" dirty="0"/>
              <a:t>The function will return the Profile view with the following elements if the user who's currently signed in is viewing another user's profile.</a:t>
            </a:r>
          </a:p>
          <a:p>
            <a:endParaRPr lang="en-US" dirty="0"/>
          </a:p>
        </p:txBody>
      </p:sp>
      <p:sp>
        <p:nvSpPr>
          <p:cNvPr id="4" name="Date Placeholder 3">
            <a:extLst>
              <a:ext uri="{FF2B5EF4-FFF2-40B4-BE49-F238E27FC236}">
                <a16:creationId xmlns:a16="http://schemas.microsoft.com/office/drawing/2014/main" id="{DC915353-16DB-23AE-934A-D9837108897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077C14E-6D54-52C2-0FCA-18B419B6D8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52EEA2-97C0-227D-B7D5-FF7A190B9A26}"/>
              </a:ext>
            </a:extLst>
          </p:cNvPr>
          <p:cNvSpPr>
            <a:spLocks noGrp="1"/>
          </p:cNvSpPr>
          <p:nvPr>
            <p:ph type="sldNum" sz="quarter" idx="12"/>
          </p:nvPr>
        </p:nvSpPr>
        <p:spPr/>
        <p:txBody>
          <a:bodyPr/>
          <a:lstStyle/>
          <a:p>
            <a:fld id="{7C5CF243-786F-4254-B068-4C9F0B6EA12F}" type="slidenum">
              <a:rPr lang="en-US" altLang="en-US" smtClean="0"/>
              <a:pPr/>
              <a:t>109</a:t>
            </a:fld>
            <a:endParaRPr lang="en-US" altLang="en-US"/>
          </a:p>
        </p:txBody>
      </p:sp>
    </p:spTree>
    <p:extLst>
      <p:ext uri="{BB962C8B-B14F-4D97-AF65-F5344CB8AC3E}">
        <p14:creationId xmlns:p14="http://schemas.microsoft.com/office/powerpoint/2010/main" val="210676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9725-D3CE-90F1-7AD8-1C6DEF15A996}"/>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r>
              <a:rPr lang="en-US" dirty="0"/>
              <a:t> </a:t>
            </a:r>
          </a:p>
        </p:txBody>
      </p:sp>
      <p:sp>
        <p:nvSpPr>
          <p:cNvPr id="3" name="Content Placeholder 2">
            <a:extLst>
              <a:ext uri="{FF2B5EF4-FFF2-40B4-BE49-F238E27FC236}">
                <a16:creationId xmlns:a16="http://schemas.microsoft.com/office/drawing/2014/main" id="{D087385F-7F43-7E18-2A78-ABC844121F0C}"/>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const create = async (user) =&gt; { </a:t>
            </a:r>
          </a:p>
          <a:p>
            <a:r>
              <a:rPr lang="en-US" sz="700" b="0" dirty="0">
                <a:solidFill>
                  <a:srgbClr val="008000"/>
                </a:solidFill>
                <a:effectLst/>
                <a:latin typeface="Consolas" panose="020B0609020204030204" pitchFamily="49" charset="0"/>
              </a:rPr>
              <a:t>try {</a:t>
            </a:r>
          </a:p>
          <a:p>
            <a:r>
              <a:rPr lang="en-US" sz="700" b="0" dirty="0">
                <a:solidFill>
                  <a:srgbClr val="008000"/>
                </a:solidFill>
                <a:effectLst/>
                <a:latin typeface="Consolas" panose="020B0609020204030204" pitchFamily="49" charset="0"/>
              </a:rPr>
              <a:t>let response = await fetch('/</a:t>
            </a:r>
            <a:r>
              <a:rPr lang="en-US" sz="700" b="0" dirty="0" err="1">
                <a:solidFill>
                  <a:srgbClr val="008000"/>
                </a:solidFill>
                <a:effectLst/>
                <a:latin typeface="Consolas" panose="020B0609020204030204" pitchFamily="49" charset="0"/>
              </a:rPr>
              <a:t>api</a:t>
            </a:r>
            <a:r>
              <a:rPr lang="en-US" sz="700" b="0" dirty="0">
                <a:solidFill>
                  <a:srgbClr val="008000"/>
                </a:solidFill>
                <a:effectLst/>
                <a:latin typeface="Consolas" panose="020B0609020204030204" pitchFamily="49" charset="0"/>
              </a:rPr>
              <a:t>/users/', { </a:t>
            </a:r>
          </a:p>
          <a:p>
            <a:r>
              <a:rPr lang="en-US" sz="700" b="0" dirty="0">
                <a:solidFill>
                  <a:srgbClr val="008000"/>
                </a:solidFill>
                <a:effectLst/>
                <a:latin typeface="Consolas" panose="020B0609020204030204" pitchFamily="49" charset="0"/>
              </a:rPr>
              <a:t>method: 'POST',</a:t>
            </a:r>
          </a:p>
          <a:p>
            <a:r>
              <a:rPr lang="en-US" sz="700" b="0" dirty="0">
                <a:solidFill>
                  <a:srgbClr val="008000"/>
                </a:solidFill>
                <a:effectLst/>
                <a:latin typeface="Consolas" panose="020B0609020204030204" pitchFamily="49" charset="0"/>
              </a:rPr>
              <a:t>headers: {</a:t>
            </a:r>
          </a:p>
          <a:p>
            <a:r>
              <a:rPr lang="en-US" sz="700" b="0" dirty="0">
                <a:solidFill>
                  <a:srgbClr val="008000"/>
                </a:solidFill>
                <a:effectLst/>
                <a:latin typeface="Consolas" panose="020B0609020204030204" pitchFamily="49" charset="0"/>
              </a:rPr>
              <a:t>'Accept': 'application/</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'Content-Type': 'application/</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body: </a:t>
            </a:r>
            <a:r>
              <a:rPr lang="en-US" sz="700" b="0" dirty="0" err="1">
                <a:solidFill>
                  <a:srgbClr val="008000"/>
                </a:solidFill>
                <a:effectLst/>
                <a:latin typeface="Consolas" panose="020B0609020204030204" pitchFamily="49" charset="0"/>
              </a:rPr>
              <a:t>JSON.stringify</a:t>
            </a:r>
            <a:r>
              <a:rPr lang="en-US" sz="700" b="0" dirty="0">
                <a:solidFill>
                  <a:srgbClr val="008000"/>
                </a:solidFill>
                <a:effectLst/>
                <a:latin typeface="Consolas" panose="020B0609020204030204" pitchFamily="49" charset="0"/>
              </a:rPr>
              <a:t>(user) </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return await </a:t>
            </a:r>
            <a:r>
              <a:rPr lang="en-US" sz="700" b="0" dirty="0" err="1">
                <a:solidFill>
                  <a:srgbClr val="008000"/>
                </a:solidFill>
                <a:effectLst/>
                <a:latin typeface="Consolas" panose="020B0609020204030204" pitchFamily="49" charset="0"/>
              </a:rPr>
              <a:t>response.json</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catch(err) {</a:t>
            </a:r>
          </a:p>
          <a:p>
            <a:r>
              <a:rPr lang="en-US" sz="700" b="0" dirty="0">
                <a:solidFill>
                  <a:srgbClr val="008000"/>
                </a:solidFill>
                <a:effectLst/>
                <a:latin typeface="Consolas" panose="020B0609020204030204" pitchFamily="49" charset="0"/>
              </a:rPr>
              <a:t>console.log(err) </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const list = async (signal) =&gt; { </a:t>
            </a:r>
          </a:p>
          <a:p>
            <a:r>
              <a:rPr lang="en-US" sz="700" b="0" dirty="0">
                <a:solidFill>
                  <a:srgbClr val="008000"/>
                </a:solidFill>
                <a:effectLst/>
                <a:latin typeface="Consolas" panose="020B0609020204030204" pitchFamily="49" charset="0"/>
              </a:rPr>
              <a:t>try {</a:t>
            </a:r>
          </a:p>
          <a:p>
            <a:r>
              <a:rPr lang="en-US" sz="700" b="0" dirty="0">
                <a:solidFill>
                  <a:srgbClr val="008000"/>
                </a:solidFill>
                <a:effectLst/>
                <a:latin typeface="Consolas" panose="020B0609020204030204" pitchFamily="49" charset="0"/>
              </a:rPr>
              <a:t>let response = await fetch('/</a:t>
            </a:r>
            <a:r>
              <a:rPr lang="en-US" sz="700" b="0" dirty="0" err="1">
                <a:solidFill>
                  <a:srgbClr val="008000"/>
                </a:solidFill>
                <a:effectLst/>
                <a:latin typeface="Consolas" panose="020B0609020204030204" pitchFamily="49" charset="0"/>
              </a:rPr>
              <a:t>api</a:t>
            </a:r>
            <a:r>
              <a:rPr lang="en-US" sz="700" b="0" dirty="0">
                <a:solidFill>
                  <a:srgbClr val="008000"/>
                </a:solidFill>
                <a:effectLst/>
                <a:latin typeface="Consolas" panose="020B0609020204030204" pitchFamily="49" charset="0"/>
              </a:rPr>
              <a:t>/users/', { </a:t>
            </a:r>
          </a:p>
          <a:p>
            <a:r>
              <a:rPr lang="en-US" sz="700" b="0" dirty="0">
                <a:solidFill>
                  <a:srgbClr val="008000"/>
                </a:solidFill>
                <a:effectLst/>
                <a:latin typeface="Consolas" panose="020B0609020204030204" pitchFamily="49" charset="0"/>
              </a:rPr>
              <a:t>method: 'GET',</a:t>
            </a:r>
          </a:p>
          <a:p>
            <a:r>
              <a:rPr lang="en-US" sz="700" b="0" dirty="0">
                <a:solidFill>
                  <a:srgbClr val="008000"/>
                </a:solidFill>
                <a:effectLst/>
                <a:latin typeface="Consolas" panose="020B0609020204030204" pitchFamily="49" charset="0"/>
              </a:rPr>
              <a:t>signal: signal, </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return await </a:t>
            </a:r>
            <a:r>
              <a:rPr lang="en-US" sz="700" b="0" dirty="0" err="1">
                <a:solidFill>
                  <a:srgbClr val="008000"/>
                </a:solidFill>
                <a:effectLst/>
                <a:latin typeface="Consolas" panose="020B0609020204030204" pitchFamily="49" charset="0"/>
              </a:rPr>
              <a:t>response.json</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catch(err) {</a:t>
            </a:r>
          </a:p>
          <a:p>
            <a:r>
              <a:rPr lang="en-US" sz="700" b="0" dirty="0">
                <a:solidFill>
                  <a:srgbClr val="008000"/>
                </a:solidFill>
                <a:effectLst/>
                <a:latin typeface="Consolas" panose="020B0609020204030204" pitchFamily="49" charset="0"/>
              </a:rPr>
              <a:t>console.log(err) </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const read = async (params, credentials, signal) =&gt; { </a:t>
            </a:r>
          </a:p>
          <a:p>
            <a:r>
              <a:rPr lang="en-US" sz="700" b="0" dirty="0">
                <a:solidFill>
                  <a:srgbClr val="008000"/>
                </a:solidFill>
                <a:effectLst/>
                <a:highlight>
                  <a:srgbClr val="FFFF00"/>
                </a:highlight>
                <a:latin typeface="Consolas" panose="020B0609020204030204" pitchFamily="49" charset="0"/>
              </a:rPr>
              <a:t>try {</a:t>
            </a:r>
          </a:p>
          <a:p>
            <a:r>
              <a:rPr lang="en-US" sz="700" b="0" dirty="0">
                <a:solidFill>
                  <a:srgbClr val="008000"/>
                </a:solidFill>
                <a:effectLst/>
                <a:highlight>
                  <a:srgbClr val="FFFF00"/>
                </a:highlight>
                <a:latin typeface="Consolas" panose="020B0609020204030204" pitchFamily="49" charset="0"/>
              </a:rPr>
              <a:t>let response = await fetch('/</a:t>
            </a:r>
            <a:r>
              <a:rPr lang="en-US" sz="700" b="0" dirty="0" err="1">
                <a:solidFill>
                  <a:srgbClr val="008000"/>
                </a:solidFill>
                <a:effectLst/>
                <a:highlight>
                  <a:srgbClr val="FFFF00"/>
                </a:highlight>
                <a:latin typeface="Consolas" panose="020B0609020204030204" pitchFamily="49" charset="0"/>
              </a:rPr>
              <a:t>api</a:t>
            </a:r>
            <a:r>
              <a:rPr lang="en-US" sz="700" b="0" dirty="0">
                <a:solidFill>
                  <a:srgbClr val="008000"/>
                </a:solidFill>
                <a:effectLst/>
                <a:highlight>
                  <a:srgbClr val="FFFF00"/>
                </a:highlight>
                <a:latin typeface="Consolas" panose="020B0609020204030204" pitchFamily="49" charset="0"/>
              </a:rPr>
              <a:t>/users/' + </a:t>
            </a:r>
            <a:r>
              <a:rPr lang="en-US" sz="700" b="0" dirty="0" err="1">
                <a:solidFill>
                  <a:srgbClr val="008000"/>
                </a:solidFill>
                <a:effectLst/>
                <a:highlight>
                  <a:srgbClr val="FFFF00"/>
                </a:highlight>
                <a:latin typeface="Consolas" panose="020B0609020204030204" pitchFamily="49" charset="0"/>
              </a:rPr>
              <a:t>params.userId</a:t>
            </a:r>
            <a:r>
              <a:rPr lang="en-US" sz="700" b="0" dirty="0">
                <a:solidFill>
                  <a:srgbClr val="008000"/>
                </a:solidFill>
                <a:effectLst/>
                <a:highlight>
                  <a:srgbClr val="FFFF00"/>
                </a:highlight>
                <a:latin typeface="Consolas" panose="020B0609020204030204" pitchFamily="49" charset="0"/>
              </a:rPr>
              <a:t>, { </a:t>
            </a:r>
          </a:p>
          <a:p>
            <a:r>
              <a:rPr lang="en-US" sz="700" b="0" dirty="0">
                <a:solidFill>
                  <a:srgbClr val="008000"/>
                </a:solidFill>
                <a:effectLst/>
                <a:highlight>
                  <a:srgbClr val="FFFF00"/>
                </a:highlight>
                <a:latin typeface="Consolas" panose="020B0609020204030204" pitchFamily="49" charset="0"/>
              </a:rPr>
              <a:t>method: 'GET',</a:t>
            </a:r>
          </a:p>
          <a:p>
            <a:r>
              <a:rPr lang="en-US" sz="700" b="0" dirty="0">
                <a:solidFill>
                  <a:srgbClr val="008000"/>
                </a:solidFill>
                <a:effectLst/>
                <a:highlight>
                  <a:srgbClr val="FFFF00"/>
                </a:highlight>
                <a:latin typeface="Consolas" panose="020B0609020204030204" pitchFamily="49" charset="0"/>
              </a:rPr>
              <a:t>signal: signal, </a:t>
            </a:r>
          </a:p>
          <a:p>
            <a:r>
              <a:rPr lang="en-US" sz="700" b="0" dirty="0">
                <a:solidFill>
                  <a:srgbClr val="008000"/>
                </a:solidFill>
                <a:effectLst/>
                <a:highlight>
                  <a:srgbClr val="FFFF00"/>
                </a:highlight>
                <a:latin typeface="Consolas" panose="020B0609020204030204" pitchFamily="49" charset="0"/>
              </a:rPr>
              <a:t>headers: {</a:t>
            </a:r>
          </a:p>
          <a:p>
            <a:r>
              <a:rPr lang="en-US" sz="700" b="0" dirty="0">
                <a:solidFill>
                  <a:srgbClr val="008000"/>
                </a:solidFill>
                <a:effectLst/>
                <a:highlight>
                  <a:srgbClr val="FFFF00"/>
                </a:highlight>
                <a:latin typeface="Consolas" panose="020B0609020204030204" pitchFamily="49" charset="0"/>
              </a:rPr>
              <a:t>'Accept': 'application/</a:t>
            </a:r>
            <a:r>
              <a:rPr lang="en-US" sz="700" b="0" dirty="0" err="1">
                <a:solidFill>
                  <a:srgbClr val="008000"/>
                </a:solidFill>
                <a:effectLst/>
                <a:highlight>
                  <a:srgbClr val="FFFF00"/>
                </a:highlight>
                <a:latin typeface="Consolas" panose="020B0609020204030204" pitchFamily="49" charset="0"/>
              </a:rPr>
              <a:t>json</a:t>
            </a:r>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'Content-Type': 'application/</a:t>
            </a:r>
            <a:r>
              <a:rPr lang="en-US" sz="700" b="0" dirty="0" err="1">
                <a:solidFill>
                  <a:srgbClr val="008000"/>
                </a:solidFill>
                <a:effectLst/>
                <a:highlight>
                  <a:srgbClr val="FFFF00"/>
                </a:highlight>
                <a:latin typeface="Consolas" panose="020B0609020204030204" pitchFamily="49" charset="0"/>
              </a:rPr>
              <a:t>json</a:t>
            </a:r>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'Authorization': 'Bearer ' + credentials.t </a:t>
            </a:r>
          </a:p>
          <a:p>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return await </a:t>
            </a:r>
            <a:r>
              <a:rPr lang="en-US" sz="700" b="0" dirty="0" err="1">
                <a:solidFill>
                  <a:srgbClr val="008000"/>
                </a:solidFill>
                <a:effectLst/>
                <a:highlight>
                  <a:srgbClr val="FFFF00"/>
                </a:highlight>
                <a:latin typeface="Consolas" panose="020B0609020204030204" pitchFamily="49" charset="0"/>
              </a:rPr>
              <a:t>response.json</a:t>
            </a:r>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catch(err) {</a:t>
            </a:r>
          </a:p>
          <a:p>
            <a:r>
              <a:rPr lang="en-US" sz="700" b="0" dirty="0">
                <a:solidFill>
                  <a:srgbClr val="008000"/>
                </a:solidFill>
                <a:effectLst/>
                <a:highlight>
                  <a:srgbClr val="FFFF00"/>
                </a:highlight>
                <a:latin typeface="Consolas" panose="020B0609020204030204" pitchFamily="49" charset="0"/>
              </a:rPr>
              <a:t>console.log(err) </a:t>
            </a:r>
          </a:p>
          <a:p>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6A9ED827-DF98-F52B-3588-2A494967059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0E147B3-0DE3-1E98-9FF6-895B5F7E50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A61F86F-A4A9-7590-FBDD-A9F92D9F04AD}"/>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10529765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49D-08B9-E585-0327-D788CD81FDED}"/>
              </a:ext>
            </a:extLst>
          </p:cNvPr>
          <p:cNvSpPr>
            <a:spLocks noGrp="1"/>
          </p:cNvSpPr>
          <p:nvPr>
            <p:ph type="title"/>
          </p:nvPr>
        </p:nvSpPr>
        <p:spPr/>
        <p:txBody>
          <a:bodyPr/>
          <a:lstStyle/>
          <a:p>
            <a:br>
              <a:rPr lang="en-US" sz="3600" dirty="0"/>
            </a:br>
            <a:r>
              <a:rPr lang="en-US" sz="3600" dirty="0" err="1"/>
              <a:t>mern</a:t>
            </a:r>
            <a:r>
              <a:rPr lang="en-US" sz="3600" dirty="0"/>
              <a:t>-skeleton/client/user/Profile.js:</a:t>
            </a:r>
            <a:br>
              <a:rPr lang="en-US" sz="3600" dirty="0"/>
            </a:br>
            <a:endParaRPr lang="en-US" dirty="0"/>
          </a:p>
        </p:txBody>
      </p:sp>
      <p:sp>
        <p:nvSpPr>
          <p:cNvPr id="3" name="Content Placeholder 2">
            <a:extLst>
              <a:ext uri="{FF2B5EF4-FFF2-40B4-BE49-F238E27FC236}">
                <a16:creationId xmlns:a16="http://schemas.microsoft.com/office/drawing/2014/main" id="{2E4201F0-6B06-9F15-5719-A0D0FCC7F763}"/>
              </a:ext>
            </a:extLst>
          </p:cNvPr>
          <p:cNvSpPr>
            <a:spLocks noGrp="1"/>
          </p:cNvSpPr>
          <p:nvPr>
            <p:ph idx="1"/>
          </p:nvPr>
        </p:nvSpPr>
        <p:spPr/>
        <p:txBody>
          <a:bodyPr/>
          <a:lstStyle/>
          <a:p>
            <a:r>
              <a:rPr lang="en-US" sz="1200" dirty="0"/>
              <a:t>return (</a:t>
            </a:r>
          </a:p>
          <a:p>
            <a:r>
              <a:rPr lang="en-US" sz="1200" dirty="0"/>
              <a:t>&lt;Paper </a:t>
            </a:r>
            <a:r>
              <a:rPr lang="en-US" sz="1200" dirty="0" err="1"/>
              <a:t>className</a:t>
            </a:r>
            <a:r>
              <a:rPr lang="en-US" sz="1200" dirty="0"/>
              <a:t>={</a:t>
            </a:r>
            <a:r>
              <a:rPr lang="en-US" sz="1200" dirty="0" err="1"/>
              <a:t>classes.root</a:t>
            </a:r>
            <a:r>
              <a:rPr lang="en-US" sz="1200" dirty="0"/>
              <a:t>} elevation={4}&gt;</a:t>
            </a:r>
          </a:p>
          <a:p>
            <a:r>
              <a:rPr lang="en-US" sz="1200" dirty="0"/>
              <a:t>&lt;Typography variant="h6" </a:t>
            </a:r>
            <a:r>
              <a:rPr lang="en-US" sz="1200" dirty="0" err="1"/>
              <a:t>className</a:t>
            </a:r>
            <a:r>
              <a:rPr lang="en-US" sz="1200" dirty="0"/>
              <a:t>={</a:t>
            </a:r>
            <a:r>
              <a:rPr lang="en-US" sz="1200" dirty="0" err="1"/>
              <a:t>classes.title</a:t>
            </a:r>
            <a:r>
              <a:rPr lang="en-US" sz="1200" dirty="0"/>
              <a:t>}&gt; </a:t>
            </a:r>
          </a:p>
          <a:p>
            <a:r>
              <a:rPr lang="en-US" sz="1200" dirty="0"/>
              <a:t>Profile</a:t>
            </a:r>
          </a:p>
          <a:p>
            <a:r>
              <a:rPr lang="en-US" sz="1200" dirty="0"/>
              <a:t>&lt;/Typography&gt;</a:t>
            </a:r>
          </a:p>
          <a:p>
            <a:r>
              <a:rPr lang="en-US" sz="1200" dirty="0"/>
              <a:t>&lt;List dense&gt;</a:t>
            </a:r>
          </a:p>
          <a:p>
            <a:r>
              <a:rPr lang="en-US" sz="1200" dirty="0"/>
              <a:t>&lt;</a:t>
            </a:r>
            <a:r>
              <a:rPr lang="en-US" sz="1200" dirty="0" err="1"/>
              <a:t>ListItem</a:t>
            </a:r>
            <a:r>
              <a:rPr lang="en-US" sz="1200" dirty="0"/>
              <a:t>&gt;</a:t>
            </a:r>
          </a:p>
          <a:p>
            <a:r>
              <a:rPr lang="en-US" sz="1200" dirty="0"/>
              <a:t>&lt;</a:t>
            </a:r>
            <a:r>
              <a:rPr lang="en-US" sz="1200" dirty="0" err="1"/>
              <a:t>ListItemAvatar</a:t>
            </a:r>
            <a:r>
              <a:rPr lang="en-US" sz="1200" dirty="0"/>
              <a:t>&gt;</a:t>
            </a:r>
          </a:p>
          <a:p>
            <a:r>
              <a:rPr lang="en-US" sz="1200" dirty="0"/>
              <a:t>&lt;Avatar&gt; </a:t>
            </a:r>
          </a:p>
          <a:p>
            <a:r>
              <a:rPr lang="en-US" sz="1200" dirty="0"/>
              <a:t>&lt;Person/&gt;</a:t>
            </a:r>
          </a:p>
          <a:p>
            <a:r>
              <a:rPr lang="en-US" sz="1200" dirty="0"/>
              <a:t>&lt;/Avatar&gt;</a:t>
            </a:r>
          </a:p>
          <a:p>
            <a:r>
              <a:rPr lang="en-US" sz="1200" dirty="0"/>
              <a:t>&lt;/</a:t>
            </a:r>
            <a:r>
              <a:rPr lang="en-US" sz="1200" dirty="0" err="1"/>
              <a:t>ListItemAvatar</a:t>
            </a:r>
            <a:r>
              <a:rPr lang="en-US" sz="1200" dirty="0"/>
              <a:t>&gt;</a:t>
            </a:r>
          </a:p>
          <a:p>
            <a:r>
              <a:rPr lang="en-US" sz="1200" dirty="0"/>
              <a:t>&lt;</a:t>
            </a:r>
            <a:r>
              <a:rPr lang="en-US" sz="1200" dirty="0" err="1"/>
              <a:t>ListItemText</a:t>
            </a:r>
            <a:r>
              <a:rPr lang="en-US" sz="1200" dirty="0"/>
              <a:t> primary={user.name} secondary={</a:t>
            </a:r>
            <a:r>
              <a:rPr lang="en-US" sz="1200" dirty="0" err="1"/>
              <a:t>user.email</a:t>
            </a:r>
            <a:r>
              <a:rPr lang="en-US" sz="1200" dirty="0"/>
              <a:t>}/&gt; </a:t>
            </a:r>
          </a:p>
          <a:p>
            <a:r>
              <a:rPr lang="en-US" sz="1200" dirty="0"/>
              <a:t>&lt;/</a:t>
            </a:r>
            <a:r>
              <a:rPr lang="en-US" sz="1200" dirty="0" err="1"/>
              <a:t>ListItem</a:t>
            </a:r>
            <a:r>
              <a:rPr lang="en-US" sz="1200" dirty="0"/>
              <a:t>&gt;</a:t>
            </a:r>
          </a:p>
          <a:p>
            <a:r>
              <a:rPr lang="en-US" sz="1200" dirty="0"/>
              <a:t>&lt;Divider/&gt; </a:t>
            </a:r>
          </a:p>
          <a:p>
            <a:r>
              <a:rPr lang="en-US" sz="1200" dirty="0"/>
              <a:t>&lt;</a:t>
            </a:r>
            <a:r>
              <a:rPr lang="en-US" sz="1200" dirty="0" err="1"/>
              <a:t>ListItem</a:t>
            </a:r>
            <a:r>
              <a:rPr lang="en-US" sz="1200" dirty="0"/>
              <a:t>&gt;</a:t>
            </a:r>
          </a:p>
          <a:p>
            <a:r>
              <a:rPr lang="en-US" sz="1200" dirty="0"/>
              <a:t>&lt;</a:t>
            </a:r>
            <a:r>
              <a:rPr lang="en-US" sz="1200" dirty="0" err="1"/>
              <a:t>ListItemText</a:t>
            </a:r>
            <a:r>
              <a:rPr lang="en-US" sz="1200" dirty="0"/>
              <a:t> primary={"Joined: " + (</a:t>
            </a:r>
          </a:p>
          <a:p>
            <a:r>
              <a:rPr lang="en-US" sz="1200" dirty="0"/>
              <a:t>new Date(</a:t>
            </a:r>
            <a:r>
              <a:rPr lang="en-US" sz="1200" dirty="0" err="1"/>
              <a:t>user.created</a:t>
            </a:r>
            <a:r>
              <a:rPr lang="en-US" sz="1200" dirty="0"/>
              <a:t>)).</a:t>
            </a:r>
            <a:r>
              <a:rPr lang="en-US" sz="1200" dirty="0" err="1"/>
              <a:t>toDateString</a:t>
            </a:r>
            <a:r>
              <a:rPr lang="en-US" sz="1200" dirty="0"/>
              <a:t>()}/&gt; </a:t>
            </a:r>
          </a:p>
          <a:p>
            <a:r>
              <a:rPr lang="en-US" sz="1200" dirty="0"/>
              <a:t>&lt;/</a:t>
            </a:r>
            <a:r>
              <a:rPr lang="en-US" sz="1200" dirty="0" err="1"/>
              <a:t>ListItem</a:t>
            </a:r>
            <a:r>
              <a:rPr lang="en-US" sz="1200" dirty="0"/>
              <a:t>&gt;</a:t>
            </a:r>
          </a:p>
          <a:p>
            <a:r>
              <a:rPr lang="en-US" sz="1200" dirty="0"/>
              <a:t>&lt;/List&gt; </a:t>
            </a:r>
          </a:p>
          <a:p>
            <a:r>
              <a:rPr lang="en-US" sz="1200" dirty="0"/>
              <a:t>&lt;/Paper&gt;</a:t>
            </a:r>
          </a:p>
          <a:p>
            <a:r>
              <a:rPr lang="en-US" sz="1200" dirty="0"/>
              <a:t>)</a:t>
            </a:r>
          </a:p>
        </p:txBody>
      </p:sp>
      <p:sp>
        <p:nvSpPr>
          <p:cNvPr id="4" name="Date Placeholder 3">
            <a:extLst>
              <a:ext uri="{FF2B5EF4-FFF2-40B4-BE49-F238E27FC236}">
                <a16:creationId xmlns:a16="http://schemas.microsoft.com/office/drawing/2014/main" id="{806CF70B-3785-60D6-AA9A-85687A576A9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06A3BDF-A64C-EC85-11AD-0516A61E07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7496694-7447-8016-F954-00C2068E3801}"/>
              </a:ext>
            </a:extLst>
          </p:cNvPr>
          <p:cNvSpPr>
            <a:spLocks noGrp="1"/>
          </p:cNvSpPr>
          <p:nvPr>
            <p:ph type="sldNum" sz="quarter" idx="12"/>
          </p:nvPr>
        </p:nvSpPr>
        <p:spPr/>
        <p:txBody>
          <a:bodyPr/>
          <a:lstStyle/>
          <a:p>
            <a:fld id="{7C5CF243-786F-4254-B068-4C9F0B6EA12F}" type="slidenum">
              <a:rPr lang="en-US" altLang="en-US" smtClean="0"/>
              <a:pPr/>
              <a:t>110</a:t>
            </a:fld>
            <a:endParaRPr lang="en-US" altLang="en-US"/>
          </a:p>
        </p:txBody>
      </p:sp>
    </p:spTree>
    <p:extLst>
      <p:ext uri="{BB962C8B-B14F-4D97-AF65-F5344CB8AC3E}">
        <p14:creationId xmlns:p14="http://schemas.microsoft.com/office/powerpoint/2010/main" val="4830611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B81D-13C4-FC66-3837-43D6EBD9E7C5}"/>
              </a:ext>
            </a:extLst>
          </p:cNvPr>
          <p:cNvSpPr>
            <a:spLocks noGrp="1"/>
          </p:cNvSpPr>
          <p:nvPr>
            <p:ph type="title"/>
          </p:nvPr>
        </p:nvSpPr>
        <p:spPr/>
        <p:txBody>
          <a:bodyPr/>
          <a:lstStyle/>
          <a:p>
            <a:br>
              <a:rPr lang="en-US" dirty="0"/>
            </a:br>
            <a:r>
              <a:rPr lang="en-US" dirty="0"/>
              <a:t>updated </a:t>
            </a:r>
            <a:r>
              <a:rPr lang="en-US" dirty="0" err="1"/>
              <a:t>mern</a:t>
            </a:r>
            <a:r>
              <a:rPr lang="en-US" dirty="0"/>
              <a:t>-skeleton/client/user/Profile.js</a:t>
            </a:r>
            <a:br>
              <a:rPr lang="en-US" dirty="0"/>
            </a:br>
            <a:endParaRPr lang="en-US" dirty="0"/>
          </a:p>
        </p:txBody>
      </p:sp>
      <p:sp>
        <p:nvSpPr>
          <p:cNvPr id="3" name="Content Placeholder 2">
            <a:extLst>
              <a:ext uri="{FF2B5EF4-FFF2-40B4-BE49-F238E27FC236}">
                <a16:creationId xmlns:a16="http://schemas.microsoft.com/office/drawing/2014/main" id="{101C824D-1B28-04EC-A30E-795455C6725B}"/>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//import React,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 } from 'react';</a:t>
            </a:r>
          </a:p>
          <a:p>
            <a:r>
              <a:rPr lang="en-US" sz="450" b="0" dirty="0">
                <a:solidFill>
                  <a:srgbClr val="008000"/>
                </a:solidFill>
                <a:effectLst/>
                <a:latin typeface="Consolas" panose="020B0609020204030204" pitchFamily="49" charset="0"/>
              </a:rPr>
              <a:t>import auth from './auth/auth-helper.js';</a:t>
            </a:r>
          </a:p>
          <a:p>
            <a:r>
              <a:rPr lang="en-US" sz="450" b="0" dirty="0">
                <a:solidFill>
                  <a:srgbClr val="008000"/>
                </a:solidFill>
                <a:effectLst/>
                <a:latin typeface="Consolas" panose="020B0609020204030204" pitchFamily="49" charset="0"/>
              </a:rPr>
              <a:t>import React, { </a:t>
            </a:r>
            <a:r>
              <a:rPr lang="en-US" sz="450" b="0" dirty="0" err="1">
                <a:solidFill>
                  <a:srgbClr val="008000"/>
                </a:solidFill>
                <a:effectLst/>
                <a:latin typeface="Consolas" panose="020B0609020204030204" pitchFamily="49" charset="0"/>
              </a:rPr>
              <a:t>useState,useEffect</a:t>
            </a:r>
            <a:r>
              <a:rPr lang="en-US" sz="450" b="0" dirty="0">
                <a:solidFill>
                  <a:srgbClr val="008000"/>
                </a:solidFill>
                <a:effectLst/>
                <a:latin typeface="Consolas" panose="020B0609020204030204" pitchFamily="49" charset="0"/>
              </a:rPr>
              <a:t> } from 'react';</a:t>
            </a:r>
          </a:p>
          <a:p>
            <a:r>
              <a:rPr lang="en-US" sz="450" b="0" dirty="0">
                <a:solidFill>
                  <a:srgbClr val="008000"/>
                </a:solidFill>
                <a:effectLst/>
                <a:latin typeface="Consolas" panose="020B0609020204030204" pitchFamily="49" charset="0"/>
              </a:rPr>
              <a:t>import { Redirect } from 'react-router-</a:t>
            </a:r>
            <a:r>
              <a:rPr lang="en-US" sz="450" b="0" dirty="0" err="1">
                <a:solidFill>
                  <a:srgbClr val="008000"/>
                </a:solidFill>
                <a:effectLst/>
                <a:latin typeface="Consolas" panose="020B0609020204030204" pitchFamily="49" charset="0"/>
              </a:rPr>
              <a:t>dom</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 read } from './</a:t>
            </a:r>
            <a:r>
              <a:rPr lang="en-US" sz="450" b="0" dirty="0" err="1">
                <a:solidFill>
                  <a:srgbClr val="008000"/>
                </a:solidFill>
                <a:effectLst/>
                <a:latin typeface="Consolas" panose="020B0609020204030204" pitchFamily="49" charset="0"/>
              </a:rPr>
              <a:t>someApiModule</a:t>
            </a:r>
            <a:r>
              <a:rPr lang="en-US" sz="450" b="0" dirty="0">
                <a:solidFill>
                  <a:srgbClr val="008000"/>
                </a:solidFill>
                <a:effectLst/>
                <a:latin typeface="Consolas" panose="020B0609020204030204" pitchFamily="49" charset="0"/>
              </a:rPr>
              <a:t>'; // Replace with the actual module that contains the read function</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 from 'react'</a:t>
            </a:r>
          </a:p>
          <a:p>
            <a:r>
              <a:rPr lang="en-US" sz="450" b="0" dirty="0">
                <a:solidFill>
                  <a:srgbClr val="008000"/>
                </a:solidFill>
                <a:effectLst/>
                <a:latin typeface="Consolas" panose="020B0609020204030204" pitchFamily="49" charset="0"/>
              </a:rPr>
              <a:t>import read from 'react';</a:t>
            </a:r>
          </a:p>
          <a:p>
            <a:r>
              <a:rPr lang="en-US" sz="450" b="0" dirty="0">
                <a:solidFill>
                  <a:srgbClr val="008000"/>
                </a:solidFill>
                <a:effectLst/>
                <a:latin typeface="Consolas" panose="020B0609020204030204" pitchFamily="49" charset="0"/>
              </a:rPr>
              <a:t>import match from 'react';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setUser</a:t>
            </a:r>
            <a:r>
              <a:rPr lang="en-US" sz="450" b="0" dirty="0">
                <a:solidFill>
                  <a:srgbClr val="008000"/>
                </a:solidFill>
                <a:effectLst/>
                <a:latin typeface="Consolas" panose="020B0609020204030204" pitchFamily="49" charset="0"/>
              </a:rPr>
              <a:t> from 'react';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setRedirectToSignin</a:t>
            </a:r>
            <a:r>
              <a:rPr lang="en-US" sz="450" b="0" dirty="0">
                <a:solidFill>
                  <a:srgbClr val="008000"/>
                </a:solidFill>
                <a:effectLst/>
                <a:latin typeface="Consolas" panose="020B0609020204030204" pitchFamily="49" charset="0"/>
              </a:rPr>
              <a:t> from 'react';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export default function Profile({ match })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[user, </a:t>
            </a:r>
            <a:r>
              <a:rPr lang="en-US" sz="450" b="0" dirty="0" err="1">
                <a:solidFill>
                  <a:srgbClr val="008000"/>
                </a:solidFill>
                <a:effectLst/>
                <a:latin typeface="Consolas" panose="020B0609020204030204" pitchFamily="49" charset="0"/>
              </a:rPr>
              <a:t>setUser</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redirectToSignin</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setRedirectToSignin</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useEffect</a:t>
            </a:r>
            <a:r>
              <a:rPr lang="en-US" sz="450" b="0" dirty="0">
                <a:solidFill>
                  <a:srgbClr val="008000"/>
                </a:solidFill>
                <a:effectLst/>
                <a:latin typeface="Consolas" panose="020B0609020204030204" pitchFamily="49" charset="0"/>
              </a:rPr>
              <a:t>(() =&gt; {</a:t>
            </a: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abortController</a:t>
            </a:r>
            <a:r>
              <a:rPr lang="en-US" sz="450" b="0" dirty="0">
                <a:solidFill>
                  <a:srgbClr val="008000"/>
                </a:solidFill>
                <a:effectLst/>
                <a:latin typeface="Consolas" panose="020B0609020204030204" pitchFamily="49" charset="0"/>
              </a:rPr>
              <a:t> = new </a:t>
            </a:r>
            <a:r>
              <a:rPr lang="en-US" sz="450" b="0" dirty="0" err="1">
                <a:solidFill>
                  <a:srgbClr val="008000"/>
                </a:solidFill>
                <a:effectLst/>
                <a:latin typeface="Consolas" panose="020B0609020204030204" pitchFamily="49" charset="0"/>
              </a:rPr>
              <a:t>AbortController</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signal = </a:t>
            </a:r>
            <a:r>
              <a:rPr lang="en-US" sz="450" b="0" dirty="0" err="1">
                <a:solidFill>
                  <a:srgbClr val="008000"/>
                </a:solidFill>
                <a:effectLst/>
                <a:latin typeface="Consolas" panose="020B0609020204030204" pitchFamily="49" charset="0"/>
              </a:rPr>
              <a:t>abortController.signal</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jwt</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auth.isAuthenticated</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read({</a:t>
            </a:r>
          </a:p>
          <a:p>
            <a:r>
              <a:rPr lang="en-US" sz="450" b="0" dirty="0" err="1">
                <a:solidFill>
                  <a:srgbClr val="008000"/>
                </a:solidFill>
                <a:effectLst/>
                <a:latin typeface="Consolas" panose="020B0609020204030204" pitchFamily="49" charset="0"/>
              </a:rPr>
              <a:t>userId</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match.params.userId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 {t: </a:t>
            </a:r>
            <a:r>
              <a:rPr lang="en-US" sz="450" b="0" dirty="0" err="1">
                <a:solidFill>
                  <a:srgbClr val="008000"/>
                </a:solidFill>
                <a:effectLst/>
                <a:latin typeface="Consolas" panose="020B0609020204030204" pitchFamily="49" charset="0"/>
              </a:rPr>
              <a:t>jwt.token</a:t>
            </a:r>
            <a:r>
              <a:rPr lang="en-US" sz="450" b="0" dirty="0">
                <a:solidFill>
                  <a:srgbClr val="008000"/>
                </a:solidFill>
                <a:effectLst/>
                <a:latin typeface="Consolas" panose="020B0609020204030204" pitchFamily="49" charset="0"/>
              </a:rPr>
              <a:t>}, signal).then((data) =&gt; { </a:t>
            </a:r>
          </a:p>
          <a:p>
            <a:r>
              <a:rPr lang="en-US" sz="450" b="0" dirty="0">
                <a:solidFill>
                  <a:srgbClr val="008000"/>
                </a:solidFill>
                <a:effectLst/>
                <a:latin typeface="Consolas" panose="020B0609020204030204" pitchFamily="49" charset="0"/>
              </a:rPr>
              <a:t>if (data &amp;&amp; </a:t>
            </a:r>
            <a:r>
              <a:rPr lang="en-US" sz="450" b="0" dirty="0" err="1">
                <a:solidFill>
                  <a:srgbClr val="008000"/>
                </a:solidFill>
                <a:effectLst/>
                <a:latin typeface="Consolas" panose="020B0609020204030204" pitchFamily="49" charset="0"/>
              </a:rPr>
              <a:t>data.error</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setRedirectToSignin</a:t>
            </a:r>
            <a:r>
              <a:rPr lang="en-US" sz="450" b="0" dirty="0">
                <a:solidFill>
                  <a:srgbClr val="008000"/>
                </a:solidFill>
                <a:effectLst/>
                <a:latin typeface="Consolas" panose="020B0609020204030204" pitchFamily="49" charset="0"/>
              </a:rPr>
              <a:t>(true) </a:t>
            </a:r>
          </a:p>
          <a:p>
            <a:r>
              <a:rPr lang="en-US" sz="450" b="0" dirty="0">
                <a:solidFill>
                  <a:srgbClr val="008000"/>
                </a:solidFill>
                <a:effectLst/>
                <a:latin typeface="Consolas" panose="020B0609020204030204" pitchFamily="49" charset="0"/>
              </a:rPr>
              <a:t>} else {</a:t>
            </a:r>
          </a:p>
          <a:p>
            <a:r>
              <a:rPr lang="en-US" sz="450" b="0" dirty="0" err="1">
                <a:solidFill>
                  <a:srgbClr val="008000"/>
                </a:solidFill>
                <a:effectLst/>
                <a:latin typeface="Consolas" panose="020B0609020204030204" pitchFamily="49" charset="0"/>
              </a:rPr>
              <a:t>setUser</a:t>
            </a:r>
            <a:r>
              <a:rPr lang="en-US" sz="450" b="0" dirty="0">
                <a:solidFill>
                  <a:srgbClr val="008000"/>
                </a:solidFill>
                <a:effectLst/>
                <a:latin typeface="Consolas" panose="020B0609020204030204" pitchFamily="49" charset="0"/>
              </a:rPr>
              <a:t>(data)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return function cleanup(){ </a:t>
            </a:r>
          </a:p>
          <a:p>
            <a:r>
              <a:rPr lang="en-US" sz="450" b="0" dirty="0" err="1">
                <a:solidFill>
                  <a:srgbClr val="008000"/>
                </a:solidFill>
                <a:effectLst/>
                <a:latin typeface="Consolas" panose="020B0609020204030204" pitchFamily="49" charset="0"/>
              </a:rPr>
              <a:t>abortController.abort</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match.params.userId</a:t>
            </a:r>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if (</a:t>
            </a:r>
            <a:r>
              <a:rPr lang="en-US" sz="450" b="0" dirty="0" err="1">
                <a:solidFill>
                  <a:srgbClr val="008000"/>
                </a:solidFill>
                <a:effectLst/>
                <a:latin typeface="Consolas" panose="020B0609020204030204" pitchFamily="49" charset="0"/>
              </a:rPr>
              <a:t>redirectToSignin</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return &lt;Redirect to='/</a:t>
            </a:r>
            <a:r>
              <a:rPr lang="en-US" sz="450" b="0" dirty="0" err="1">
                <a:solidFill>
                  <a:srgbClr val="008000"/>
                </a:solidFill>
                <a:effectLst/>
                <a:latin typeface="Consolas" panose="020B0609020204030204" pitchFamily="49" charset="0"/>
              </a:rPr>
              <a:t>signin</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return (</a:t>
            </a:r>
          </a:p>
          <a:p>
            <a:r>
              <a:rPr lang="en-US" sz="450" b="0" dirty="0">
                <a:solidFill>
                  <a:srgbClr val="008000"/>
                </a:solidFill>
                <a:effectLst/>
                <a:latin typeface="Consolas" panose="020B0609020204030204" pitchFamily="49" charset="0"/>
              </a:rPr>
              <a:t>&lt;Paper </a:t>
            </a:r>
            <a:r>
              <a:rPr lang="en-US" sz="450" b="0" dirty="0" err="1">
                <a:solidFill>
                  <a:srgbClr val="008000"/>
                </a:solidFill>
                <a:effectLst/>
                <a:latin typeface="Consolas" panose="020B0609020204030204" pitchFamily="49" charset="0"/>
              </a:rPr>
              <a:t>className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classes.root</a:t>
            </a:r>
            <a:r>
              <a:rPr lang="en-US" sz="450" b="0" dirty="0">
                <a:solidFill>
                  <a:srgbClr val="008000"/>
                </a:solidFill>
                <a:effectLst/>
                <a:latin typeface="Consolas" panose="020B0609020204030204" pitchFamily="49" charset="0"/>
              </a:rPr>
              <a:t>} elevation={4}&gt;</a:t>
            </a:r>
          </a:p>
          <a:p>
            <a:r>
              <a:rPr lang="en-US" sz="450" b="0" dirty="0">
                <a:solidFill>
                  <a:srgbClr val="008000"/>
                </a:solidFill>
                <a:effectLst/>
                <a:latin typeface="Consolas" panose="020B0609020204030204" pitchFamily="49" charset="0"/>
              </a:rPr>
              <a:t>&lt;Typography variant="h6" </a:t>
            </a:r>
            <a:r>
              <a:rPr lang="en-US" sz="450" b="0" dirty="0" err="1">
                <a:solidFill>
                  <a:srgbClr val="008000"/>
                </a:solidFill>
                <a:effectLst/>
                <a:latin typeface="Consolas" panose="020B0609020204030204" pitchFamily="49" charset="0"/>
              </a:rPr>
              <a:t>className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classes.title</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Profile</a:t>
            </a:r>
          </a:p>
          <a:p>
            <a:r>
              <a:rPr lang="en-US" sz="450" b="0" dirty="0">
                <a:solidFill>
                  <a:srgbClr val="008000"/>
                </a:solidFill>
                <a:effectLst/>
                <a:latin typeface="Consolas" panose="020B0609020204030204" pitchFamily="49" charset="0"/>
              </a:rPr>
              <a:t>&lt;/Typography&gt;</a:t>
            </a:r>
          </a:p>
          <a:p>
            <a:r>
              <a:rPr lang="en-US" sz="450" b="0" dirty="0">
                <a:solidFill>
                  <a:srgbClr val="008000"/>
                </a:solidFill>
                <a:effectLst/>
                <a:latin typeface="Consolas" panose="020B0609020204030204" pitchFamily="49" charset="0"/>
              </a:rPr>
              <a:t>&lt;List dense&gt;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ListItemAvatar</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&lt;Avatar&gt; </a:t>
            </a:r>
          </a:p>
          <a:p>
            <a:r>
              <a:rPr lang="en-US" sz="450" b="0" dirty="0">
                <a:solidFill>
                  <a:srgbClr val="008000"/>
                </a:solidFill>
                <a:effectLst/>
                <a:latin typeface="Consolas" panose="020B0609020204030204" pitchFamily="49" charset="0"/>
              </a:rPr>
              <a:t>&lt;Person/&gt;</a:t>
            </a:r>
          </a:p>
          <a:p>
            <a:r>
              <a:rPr lang="en-US" sz="450" b="0" dirty="0">
                <a:solidFill>
                  <a:srgbClr val="008000"/>
                </a:solidFill>
                <a:effectLst/>
                <a:latin typeface="Consolas" panose="020B0609020204030204" pitchFamily="49" charset="0"/>
              </a:rPr>
              <a:t>&lt;/Avatar&gt;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ListItemAvatar</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ListItemText</a:t>
            </a:r>
            <a:r>
              <a:rPr lang="en-US" sz="450" b="0" dirty="0">
                <a:solidFill>
                  <a:srgbClr val="008000"/>
                </a:solidFill>
                <a:effectLst/>
                <a:latin typeface="Consolas" panose="020B0609020204030204" pitchFamily="49" charset="0"/>
              </a:rPr>
              <a:t> primary={user.name} secondary={</a:t>
            </a:r>
            <a:r>
              <a:rPr lang="en-US" sz="450" b="0" dirty="0" err="1">
                <a:solidFill>
                  <a:srgbClr val="008000"/>
                </a:solidFill>
                <a:effectLst/>
                <a:latin typeface="Consolas" panose="020B0609020204030204" pitchFamily="49" charset="0"/>
              </a:rPr>
              <a:t>user.email</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&lt;Divider/&gt; </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ListItemText</a:t>
            </a:r>
            <a:r>
              <a:rPr lang="en-US" sz="450" b="0" dirty="0">
                <a:solidFill>
                  <a:srgbClr val="008000"/>
                </a:solidFill>
                <a:effectLst/>
                <a:latin typeface="Consolas" panose="020B0609020204030204" pitchFamily="49" charset="0"/>
              </a:rPr>
              <a:t> primary={"Joined: " + (</a:t>
            </a:r>
          </a:p>
          <a:p>
            <a:r>
              <a:rPr lang="en-US" sz="450" b="0" dirty="0">
                <a:solidFill>
                  <a:srgbClr val="008000"/>
                </a:solidFill>
                <a:effectLst/>
                <a:latin typeface="Consolas" panose="020B0609020204030204" pitchFamily="49" charset="0"/>
              </a:rPr>
              <a:t>new Date(</a:t>
            </a:r>
            <a:r>
              <a:rPr lang="en-US" sz="450" b="0" dirty="0" err="1">
                <a:solidFill>
                  <a:srgbClr val="008000"/>
                </a:solidFill>
                <a:effectLst/>
                <a:latin typeface="Consolas" panose="020B0609020204030204" pitchFamily="49" charset="0"/>
              </a:rPr>
              <a:t>user.created</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toDateString</a:t>
            </a:r>
            <a:r>
              <a:rPr lang="en-US" sz="450" b="0" dirty="0">
                <a:solidFill>
                  <a:srgbClr val="008000"/>
                </a:solidFill>
                <a:effectLst/>
                <a:latin typeface="Consolas" panose="020B0609020204030204" pitchFamily="49" charset="0"/>
              </a:rPr>
              <a:t>()}/&gt; </a:t>
            </a:r>
          </a:p>
          <a:p>
            <a:r>
              <a:rPr lang="en-US" sz="450" b="0" dirty="0">
                <a:solidFill>
                  <a:srgbClr val="008000"/>
                </a:solidFill>
                <a:effectLst/>
                <a:latin typeface="Consolas" panose="020B0609020204030204" pitchFamily="49" charset="0"/>
              </a:rPr>
              <a:t>&lt;/</a:t>
            </a:r>
            <a:r>
              <a:rPr lang="en-US" sz="450" b="0" dirty="0" err="1">
                <a:solidFill>
                  <a:srgbClr val="008000"/>
                </a:solidFill>
                <a:effectLst/>
                <a:latin typeface="Consolas" panose="020B0609020204030204" pitchFamily="49" charset="0"/>
              </a:rPr>
              <a:t>ListItem</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&lt;/List&gt; </a:t>
            </a:r>
          </a:p>
          <a:p>
            <a:r>
              <a:rPr lang="en-US" sz="450" b="0" dirty="0">
                <a:solidFill>
                  <a:srgbClr val="008000"/>
                </a:solidFill>
                <a:effectLst/>
                <a:latin typeface="Consolas" panose="020B0609020204030204" pitchFamily="49" charset="0"/>
              </a:rPr>
              <a:t>&lt;/Paper&gt;</a:t>
            </a:r>
          </a:p>
          <a:p>
            <a:r>
              <a:rPr lang="en-US" sz="4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2039190F-ED19-97A7-8D77-B451BA467EA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26AF9D6-04F1-437D-ED64-B98D3BBEE6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C9B4686-0E34-ECF6-2749-10BAE2B5D7CA}"/>
              </a:ext>
            </a:extLst>
          </p:cNvPr>
          <p:cNvSpPr>
            <a:spLocks noGrp="1"/>
          </p:cNvSpPr>
          <p:nvPr>
            <p:ph type="sldNum" sz="quarter" idx="12"/>
          </p:nvPr>
        </p:nvSpPr>
        <p:spPr/>
        <p:txBody>
          <a:bodyPr/>
          <a:lstStyle/>
          <a:p>
            <a:fld id="{7C5CF243-786F-4254-B068-4C9F0B6EA12F}" type="slidenum">
              <a:rPr lang="en-US" altLang="en-US" smtClean="0"/>
              <a:pPr/>
              <a:t>111</a:t>
            </a:fld>
            <a:endParaRPr lang="en-US" altLang="en-US"/>
          </a:p>
        </p:txBody>
      </p:sp>
    </p:spTree>
    <p:extLst>
      <p:ext uri="{BB962C8B-B14F-4D97-AF65-F5344CB8AC3E}">
        <p14:creationId xmlns:p14="http://schemas.microsoft.com/office/powerpoint/2010/main" val="16365763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DEFA-0AAE-72EA-B4AA-75E48C8E6421}"/>
              </a:ext>
            </a:extLst>
          </p:cNvPr>
          <p:cNvSpPr>
            <a:spLocks noGrp="1"/>
          </p:cNvSpPr>
          <p:nvPr>
            <p:ph type="title"/>
          </p:nvPr>
        </p:nvSpPr>
        <p:spPr/>
        <p:txBody>
          <a:bodyPr/>
          <a:lstStyle/>
          <a:p>
            <a:r>
              <a:rPr lang="en-US" dirty="0"/>
              <a:t>Updated </a:t>
            </a:r>
            <a:r>
              <a:rPr lang="en-US" dirty="0" err="1"/>
              <a:t>mern</a:t>
            </a:r>
            <a:r>
              <a:rPr lang="en-US" dirty="0"/>
              <a:t>-skeleton/client/user/Profile.js</a:t>
            </a:r>
          </a:p>
        </p:txBody>
      </p:sp>
      <p:sp>
        <p:nvSpPr>
          <p:cNvPr id="3" name="Content Placeholder 2">
            <a:extLst>
              <a:ext uri="{FF2B5EF4-FFF2-40B4-BE49-F238E27FC236}">
                <a16:creationId xmlns:a16="http://schemas.microsoft.com/office/drawing/2014/main" id="{C345DF05-EFF2-9B42-5943-0E2BFDF9F837}"/>
              </a:ext>
            </a:extLst>
          </p:cNvPr>
          <p:cNvSpPr>
            <a:spLocks noGrp="1"/>
          </p:cNvSpPr>
          <p:nvPr>
            <p:ph idx="1"/>
          </p:nvPr>
        </p:nvSpPr>
        <p:spPr/>
        <p:txBody>
          <a:bodyPr/>
          <a:lstStyle/>
          <a:p>
            <a:r>
              <a:rPr lang="en-US" sz="470" b="0" dirty="0">
                <a:solidFill>
                  <a:srgbClr val="008000"/>
                </a:solidFill>
                <a:effectLst/>
                <a:latin typeface="Consolas" panose="020B0609020204030204" pitchFamily="49" charset="0"/>
              </a:rPr>
              <a:t>//import React,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 } from 'react';</a:t>
            </a:r>
          </a:p>
          <a:p>
            <a:r>
              <a:rPr lang="en-US" sz="470" b="0" dirty="0">
                <a:solidFill>
                  <a:srgbClr val="008000"/>
                </a:solidFill>
                <a:effectLst/>
                <a:latin typeface="Consolas" panose="020B0609020204030204" pitchFamily="49" charset="0"/>
              </a:rPr>
              <a:t>import auth from './auth/auth-helper.js';</a:t>
            </a:r>
          </a:p>
          <a:p>
            <a:r>
              <a:rPr lang="en-US" sz="470" b="0" dirty="0">
                <a:solidFill>
                  <a:srgbClr val="008000"/>
                </a:solidFill>
                <a:effectLst/>
                <a:latin typeface="Consolas" panose="020B0609020204030204" pitchFamily="49" charset="0"/>
              </a:rPr>
              <a:t>import React, { </a:t>
            </a:r>
            <a:r>
              <a:rPr lang="en-US" sz="470" b="0" dirty="0" err="1">
                <a:solidFill>
                  <a:srgbClr val="008000"/>
                </a:solidFill>
                <a:effectLst/>
                <a:latin typeface="Consolas" panose="020B0609020204030204" pitchFamily="49" charset="0"/>
              </a:rPr>
              <a:t>useState,useEffect</a:t>
            </a:r>
            <a:r>
              <a:rPr lang="en-US" sz="470" b="0" dirty="0">
                <a:solidFill>
                  <a:srgbClr val="008000"/>
                </a:solidFill>
                <a:effectLst/>
                <a:latin typeface="Consolas" panose="020B0609020204030204" pitchFamily="49" charset="0"/>
              </a:rPr>
              <a:t> } from 'react';</a:t>
            </a:r>
          </a:p>
          <a:p>
            <a:r>
              <a:rPr lang="en-US" sz="470" b="0" dirty="0">
                <a:solidFill>
                  <a:srgbClr val="008000"/>
                </a:solidFill>
                <a:effectLst/>
                <a:latin typeface="Consolas" panose="020B0609020204030204" pitchFamily="49" charset="0"/>
              </a:rPr>
              <a:t>import { Redirect } from 'react-router-</a:t>
            </a:r>
            <a:r>
              <a:rPr lang="en-US" sz="470" b="0" dirty="0" err="1">
                <a:solidFill>
                  <a:srgbClr val="008000"/>
                </a:solidFill>
                <a:effectLst/>
                <a:latin typeface="Consolas" panose="020B0609020204030204" pitchFamily="49" charset="0"/>
              </a:rPr>
              <a:t>dom</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import { read } from './</a:t>
            </a:r>
            <a:r>
              <a:rPr lang="en-US" sz="470" b="0" dirty="0" err="1">
                <a:solidFill>
                  <a:srgbClr val="008000"/>
                </a:solidFill>
                <a:effectLst/>
                <a:latin typeface="Consolas" panose="020B0609020204030204" pitchFamily="49" charset="0"/>
              </a:rPr>
              <a:t>someApiModule</a:t>
            </a:r>
            <a:r>
              <a:rPr lang="en-US" sz="470" b="0" dirty="0">
                <a:solidFill>
                  <a:srgbClr val="008000"/>
                </a:solidFill>
                <a:effectLst/>
                <a:latin typeface="Consolas" panose="020B0609020204030204" pitchFamily="49" charset="0"/>
              </a:rPr>
              <a:t>'; // Replace with the actual module that contains the read function</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 from 'react'</a:t>
            </a:r>
          </a:p>
          <a:p>
            <a:r>
              <a:rPr lang="en-US" sz="470" b="0" dirty="0">
                <a:solidFill>
                  <a:srgbClr val="008000"/>
                </a:solidFill>
                <a:effectLst/>
                <a:latin typeface="Consolas" panose="020B0609020204030204" pitchFamily="49" charset="0"/>
              </a:rPr>
              <a:t>import read from 'react';</a:t>
            </a:r>
          </a:p>
          <a:p>
            <a:r>
              <a:rPr lang="en-US" sz="470" b="0" dirty="0">
                <a:solidFill>
                  <a:srgbClr val="008000"/>
                </a:solidFill>
                <a:effectLst/>
                <a:latin typeface="Consolas" panose="020B0609020204030204" pitchFamily="49" charset="0"/>
              </a:rPr>
              <a:t>import match from 'react';</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 from 'react';</a:t>
            </a:r>
          </a:p>
          <a:p>
            <a:r>
              <a:rPr lang="en-US" sz="470" b="0" dirty="0">
                <a:solidFill>
                  <a:srgbClr val="008000"/>
                </a:solidFill>
                <a:effectLst/>
                <a:latin typeface="Consolas" panose="020B0609020204030204" pitchFamily="49" charset="0"/>
              </a:rPr>
              <a:t>import </a:t>
            </a:r>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 from 'react';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export default function Profile({ match }) {</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[user, </a:t>
            </a:r>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redirectToSignin</a:t>
            </a:r>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useState</a:t>
            </a:r>
            <a:r>
              <a:rPr lang="en-US" sz="470" b="0" dirty="0">
                <a:solidFill>
                  <a:srgbClr val="008000"/>
                </a:solidFill>
                <a:effectLst/>
                <a:latin typeface="Consolas" panose="020B0609020204030204" pitchFamily="49" charset="0"/>
              </a:rPr>
              <a:t>(false)</a:t>
            </a:r>
          </a:p>
          <a:p>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a:t>
            </a:r>
          </a:p>
          <a:p>
            <a:r>
              <a:rPr lang="en-US" sz="470" b="0" dirty="0" err="1">
                <a:solidFill>
                  <a:srgbClr val="008000"/>
                </a:solidFill>
                <a:effectLst/>
                <a:latin typeface="Consolas" panose="020B0609020204030204" pitchFamily="49" charset="0"/>
              </a:rPr>
              <a:t>useEffect</a:t>
            </a:r>
            <a:r>
              <a:rPr lang="en-US" sz="470" b="0" dirty="0">
                <a:solidFill>
                  <a:srgbClr val="008000"/>
                </a:solidFill>
                <a:effectLst/>
                <a:latin typeface="Consolas" panose="020B0609020204030204" pitchFamily="49" charset="0"/>
              </a:rPr>
              <a:t>(() =&gt; {</a:t>
            </a: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abortController</a:t>
            </a:r>
            <a:r>
              <a:rPr lang="en-US" sz="470" b="0" dirty="0">
                <a:solidFill>
                  <a:srgbClr val="008000"/>
                </a:solidFill>
                <a:effectLst/>
                <a:latin typeface="Consolas" panose="020B0609020204030204" pitchFamily="49" charset="0"/>
              </a:rPr>
              <a:t> = new </a:t>
            </a:r>
            <a:r>
              <a:rPr lang="en-US" sz="470" b="0" dirty="0" err="1">
                <a:solidFill>
                  <a:srgbClr val="008000"/>
                </a:solidFill>
                <a:effectLst/>
                <a:latin typeface="Consolas" panose="020B0609020204030204" pitchFamily="49" charset="0"/>
              </a:rPr>
              <a:t>AbortController</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const signal = </a:t>
            </a:r>
            <a:r>
              <a:rPr lang="en-US" sz="470" b="0" dirty="0" err="1">
                <a:solidFill>
                  <a:srgbClr val="008000"/>
                </a:solidFill>
                <a:effectLst/>
                <a:latin typeface="Consolas" panose="020B0609020204030204" pitchFamily="49" charset="0"/>
              </a:rPr>
              <a:t>abortController.signal</a:t>
            </a:r>
            <a:endParaRPr lang="en-US" sz="470" b="0" dirty="0">
              <a:solidFill>
                <a:srgbClr val="008000"/>
              </a:solidFill>
              <a:effectLst/>
              <a:latin typeface="Consolas" panose="020B0609020204030204" pitchFamily="49" charset="0"/>
            </a:endParaRPr>
          </a:p>
          <a:p>
            <a:r>
              <a:rPr lang="en-US" sz="470" b="0" dirty="0">
                <a:solidFill>
                  <a:srgbClr val="008000"/>
                </a:solidFill>
                <a:effectLst/>
                <a:latin typeface="Consolas" panose="020B0609020204030204" pitchFamily="49" charset="0"/>
              </a:rPr>
              <a:t>const </a:t>
            </a:r>
            <a:r>
              <a:rPr lang="en-US" sz="470" b="0" dirty="0" err="1">
                <a:solidFill>
                  <a:srgbClr val="008000"/>
                </a:solidFill>
                <a:effectLst/>
                <a:latin typeface="Consolas" panose="020B0609020204030204" pitchFamily="49" charset="0"/>
              </a:rPr>
              <a:t>jwt</a:t>
            </a:r>
            <a:r>
              <a:rPr lang="en-US" sz="470" b="0" dirty="0">
                <a:solidFill>
                  <a:srgbClr val="008000"/>
                </a:solidFill>
                <a:effectLst/>
                <a:latin typeface="Consolas" panose="020B0609020204030204" pitchFamily="49" charset="0"/>
              </a:rPr>
              <a:t> = </a:t>
            </a:r>
            <a:r>
              <a:rPr lang="en-US" sz="470" b="0" dirty="0" err="1">
                <a:solidFill>
                  <a:srgbClr val="008000"/>
                </a:solidFill>
                <a:effectLst/>
                <a:latin typeface="Consolas" panose="020B0609020204030204" pitchFamily="49" charset="0"/>
              </a:rPr>
              <a:t>auth.isAuthenticated</a:t>
            </a:r>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read({</a:t>
            </a:r>
          </a:p>
          <a:p>
            <a:r>
              <a:rPr lang="en-US" sz="470" b="0" dirty="0" err="1">
                <a:solidFill>
                  <a:srgbClr val="008000"/>
                </a:solidFill>
                <a:effectLst/>
                <a:latin typeface="Consolas" panose="020B0609020204030204" pitchFamily="49" charset="0"/>
              </a:rPr>
              <a:t>userId</a:t>
            </a:r>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match.params.userId</a:t>
            </a:r>
            <a:endParaRPr lang="en-US" sz="470" b="0" dirty="0">
              <a:solidFill>
                <a:srgbClr val="008000"/>
              </a:solidFill>
              <a:effectLst/>
              <a:latin typeface="Consolas" panose="020B0609020204030204" pitchFamily="49" charset="0"/>
            </a:endParaRPr>
          </a:p>
          <a:p>
            <a:r>
              <a:rPr lang="en-US" sz="470" b="0" dirty="0">
                <a:solidFill>
                  <a:srgbClr val="008000"/>
                </a:solidFill>
                <a:effectLst/>
                <a:latin typeface="Consolas" panose="020B0609020204030204" pitchFamily="49" charset="0"/>
              </a:rPr>
              <a:t>}, {t: </a:t>
            </a:r>
            <a:r>
              <a:rPr lang="en-US" sz="470" b="0" dirty="0" err="1">
                <a:solidFill>
                  <a:srgbClr val="008000"/>
                </a:solidFill>
                <a:effectLst/>
                <a:latin typeface="Consolas" panose="020B0609020204030204" pitchFamily="49" charset="0"/>
              </a:rPr>
              <a:t>jwt.token</a:t>
            </a:r>
            <a:r>
              <a:rPr lang="en-US" sz="470" b="0" dirty="0">
                <a:solidFill>
                  <a:srgbClr val="008000"/>
                </a:solidFill>
                <a:effectLst/>
                <a:latin typeface="Consolas" panose="020B0609020204030204" pitchFamily="49" charset="0"/>
              </a:rPr>
              <a:t>}, signal).then((data) =&gt; { </a:t>
            </a:r>
          </a:p>
          <a:p>
            <a:r>
              <a:rPr lang="en-US" sz="470" b="0" dirty="0">
                <a:solidFill>
                  <a:srgbClr val="008000"/>
                </a:solidFill>
                <a:effectLst/>
                <a:latin typeface="Consolas" panose="020B0609020204030204" pitchFamily="49" charset="0"/>
              </a:rPr>
              <a:t>if (data &amp;&amp; </a:t>
            </a:r>
            <a:r>
              <a:rPr lang="en-US" sz="470" b="0" dirty="0" err="1">
                <a:solidFill>
                  <a:srgbClr val="008000"/>
                </a:solidFill>
                <a:effectLst/>
                <a:latin typeface="Consolas" panose="020B0609020204030204" pitchFamily="49" charset="0"/>
              </a:rPr>
              <a:t>data.error</a:t>
            </a:r>
            <a:r>
              <a:rPr lang="en-US" sz="470" b="0" dirty="0">
                <a:solidFill>
                  <a:srgbClr val="008000"/>
                </a:solidFill>
                <a:effectLst/>
                <a:latin typeface="Consolas" panose="020B0609020204030204" pitchFamily="49" charset="0"/>
              </a:rPr>
              <a:t>) {</a:t>
            </a:r>
          </a:p>
          <a:p>
            <a:r>
              <a:rPr lang="en-US" sz="470" b="0" dirty="0" err="1">
                <a:solidFill>
                  <a:srgbClr val="008000"/>
                </a:solidFill>
                <a:effectLst/>
                <a:latin typeface="Consolas" panose="020B0609020204030204" pitchFamily="49" charset="0"/>
              </a:rPr>
              <a:t>setRedirectToSignin</a:t>
            </a:r>
            <a:r>
              <a:rPr lang="en-US" sz="470" b="0" dirty="0">
                <a:solidFill>
                  <a:srgbClr val="008000"/>
                </a:solidFill>
                <a:effectLst/>
                <a:latin typeface="Consolas" panose="020B0609020204030204" pitchFamily="49" charset="0"/>
              </a:rPr>
              <a:t>(true) </a:t>
            </a:r>
          </a:p>
          <a:p>
            <a:r>
              <a:rPr lang="en-US" sz="470" b="0" dirty="0">
                <a:solidFill>
                  <a:srgbClr val="008000"/>
                </a:solidFill>
                <a:effectLst/>
                <a:latin typeface="Consolas" panose="020B0609020204030204" pitchFamily="49" charset="0"/>
              </a:rPr>
              <a:t>} else {</a:t>
            </a:r>
          </a:p>
          <a:p>
            <a:r>
              <a:rPr lang="en-US" sz="470" b="0" dirty="0" err="1">
                <a:solidFill>
                  <a:srgbClr val="008000"/>
                </a:solidFill>
                <a:effectLst/>
                <a:latin typeface="Consolas" panose="020B0609020204030204" pitchFamily="49" charset="0"/>
              </a:rPr>
              <a:t>setUser</a:t>
            </a:r>
            <a:r>
              <a:rPr lang="en-US" sz="470" b="0" dirty="0">
                <a:solidFill>
                  <a:srgbClr val="008000"/>
                </a:solidFill>
                <a:effectLst/>
                <a:latin typeface="Consolas" panose="020B0609020204030204" pitchFamily="49" charset="0"/>
              </a:rPr>
              <a:t>(data) </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return function cleanup(){ </a:t>
            </a:r>
          </a:p>
          <a:p>
            <a:r>
              <a:rPr lang="en-US" sz="470" b="0" dirty="0" err="1">
                <a:solidFill>
                  <a:srgbClr val="008000"/>
                </a:solidFill>
                <a:effectLst/>
                <a:latin typeface="Consolas" panose="020B0609020204030204" pitchFamily="49" charset="0"/>
              </a:rPr>
              <a:t>abortController.abort</a:t>
            </a:r>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a:t>
            </a:r>
          </a:p>
          <a:p>
            <a:r>
              <a:rPr lang="en-US" sz="470" b="0" dirty="0">
                <a:solidFill>
                  <a:srgbClr val="008000"/>
                </a:solidFill>
                <a:effectLst/>
                <a:latin typeface="Consolas" panose="020B0609020204030204" pitchFamily="49" charset="0"/>
              </a:rPr>
              <a:t>}, [</a:t>
            </a:r>
            <a:r>
              <a:rPr lang="en-US" sz="470" b="0" dirty="0" err="1">
                <a:solidFill>
                  <a:srgbClr val="008000"/>
                </a:solidFill>
                <a:effectLst/>
                <a:latin typeface="Consolas" panose="020B0609020204030204" pitchFamily="49" charset="0"/>
              </a:rPr>
              <a:t>match.params.userId</a:t>
            </a:r>
            <a:r>
              <a:rPr lang="en-US" sz="470" b="0" dirty="0">
                <a:solidFill>
                  <a:srgbClr val="008000"/>
                </a:solidFill>
                <a:effectLst/>
                <a:latin typeface="Consolas" panose="020B0609020204030204" pitchFamily="49" charset="0"/>
              </a:rPr>
              <a: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if (</a:t>
            </a:r>
            <a:r>
              <a:rPr lang="en-US" sz="470" b="0" dirty="0" err="1">
                <a:solidFill>
                  <a:srgbClr val="008000"/>
                </a:solidFill>
                <a:effectLst/>
                <a:latin typeface="Consolas" panose="020B0609020204030204" pitchFamily="49" charset="0"/>
              </a:rPr>
              <a:t>redirectToSignin</a:t>
            </a:r>
            <a:r>
              <a:rPr lang="en-US" sz="470" b="0" dirty="0">
                <a:solidFill>
                  <a:srgbClr val="008000"/>
                </a:solidFill>
                <a:effectLst/>
                <a:latin typeface="Consolas" panose="020B0609020204030204" pitchFamily="49" charset="0"/>
              </a:rPr>
              <a:t>) {</a:t>
            </a:r>
          </a:p>
          <a:p>
            <a:r>
              <a:rPr lang="en-US" sz="470" b="0" dirty="0">
                <a:solidFill>
                  <a:srgbClr val="008000"/>
                </a:solidFill>
                <a:effectLst/>
                <a:latin typeface="Consolas" panose="020B0609020204030204" pitchFamily="49" charset="0"/>
              </a:rPr>
              <a:t>return &lt;Redirect to='/</a:t>
            </a:r>
            <a:r>
              <a:rPr lang="en-US" sz="470" b="0" dirty="0" err="1">
                <a:solidFill>
                  <a:srgbClr val="008000"/>
                </a:solidFill>
                <a:effectLst/>
                <a:latin typeface="Consolas" panose="020B0609020204030204" pitchFamily="49" charset="0"/>
              </a:rPr>
              <a:t>signin</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a:t>
            </a:r>
          </a:p>
          <a:p>
            <a:br>
              <a:rPr lang="en-US" sz="470" b="0" dirty="0">
                <a:solidFill>
                  <a:srgbClr val="008000"/>
                </a:solidFill>
                <a:effectLst/>
                <a:latin typeface="Consolas" panose="020B0609020204030204" pitchFamily="49" charset="0"/>
              </a:rPr>
            </a:br>
            <a:r>
              <a:rPr lang="en-US" sz="470" b="0" dirty="0">
                <a:solidFill>
                  <a:srgbClr val="008000"/>
                </a:solidFill>
                <a:effectLst/>
                <a:latin typeface="Consolas" panose="020B0609020204030204" pitchFamily="49" charset="0"/>
              </a:rPr>
              <a:t>return (</a:t>
            </a:r>
          </a:p>
          <a:p>
            <a:r>
              <a:rPr lang="en-US" sz="470" b="0" dirty="0">
                <a:solidFill>
                  <a:srgbClr val="008000"/>
                </a:solidFill>
                <a:effectLst/>
                <a:latin typeface="Consolas" panose="020B0609020204030204" pitchFamily="49" charset="0"/>
              </a:rPr>
              <a:t>&lt;Paper </a:t>
            </a:r>
            <a:r>
              <a:rPr lang="en-US" sz="470" b="0" dirty="0" err="1">
                <a:solidFill>
                  <a:srgbClr val="008000"/>
                </a:solidFill>
                <a:effectLst/>
                <a:latin typeface="Consolas" panose="020B0609020204030204" pitchFamily="49" charset="0"/>
              </a:rPr>
              <a:t>className</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classes.root</a:t>
            </a:r>
            <a:r>
              <a:rPr lang="en-US" sz="470" b="0" dirty="0">
                <a:solidFill>
                  <a:srgbClr val="008000"/>
                </a:solidFill>
                <a:effectLst/>
                <a:latin typeface="Consolas" panose="020B0609020204030204" pitchFamily="49" charset="0"/>
              </a:rPr>
              <a:t>} elevation={4}&gt;</a:t>
            </a:r>
          </a:p>
          <a:p>
            <a:r>
              <a:rPr lang="en-US" sz="470" b="0" dirty="0">
                <a:solidFill>
                  <a:srgbClr val="008000"/>
                </a:solidFill>
                <a:effectLst/>
                <a:latin typeface="Consolas" panose="020B0609020204030204" pitchFamily="49" charset="0"/>
              </a:rPr>
              <a:t>&lt;Typography variant="h6" </a:t>
            </a:r>
            <a:r>
              <a:rPr lang="en-US" sz="470" b="0" dirty="0" err="1">
                <a:solidFill>
                  <a:srgbClr val="008000"/>
                </a:solidFill>
                <a:effectLst/>
                <a:latin typeface="Consolas" panose="020B0609020204030204" pitchFamily="49" charset="0"/>
              </a:rPr>
              <a:t>className</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classes.title</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Profile</a:t>
            </a:r>
          </a:p>
          <a:p>
            <a:r>
              <a:rPr lang="en-US" sz="470" b="0" dirty="0">
                <a:solidFill>
                  <a:srgbClr val="008000"/>
                </a:solidFill>
                <a:effectLst/>
                <a:latin typeface="Consolas" panose="020B0609020204030204" pitchFamily="49" charset="0"/>
              </a:rPr>
              <a:t>&lt;/Typography&gt;</a:t>
            </a:r>
          </a:p>
          <a:p>
            <a:r>
              <a:rPr lang="en-US" sz="470" b="0" dirty="0">
                <a:solidFill>
                  <a:srgbClr val="008000"/>
                </a:solidFill>
                <a:effectLst/>
                <a:latin typeface="Consolas" panose="020B0609020204030204" pitchFamily="49" charset="0"/>
              </a:rPr>
              <a:t>&lt;List dense&gt;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ListItemAvatar</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&lt;Avatar&gt; </a:t>
            </a:r>
          </a:p>
          <a:p>
            <a:r>
              <a:rPr lang="en-US" sz="470" b="0" dirty="0">
                <a:solidFill>
                  <a:srgbClr val="008000"/>
                </a:solidFill>
                <a:effectLst/>
                <a:latin typeface="Consolas" panose="020B0609020204030204" pitchFamily="49" charset="0"/>
              </a:rPr>
              <a:t>&lt;Person/&gt;</a:t>
            </a:r>
          </a:p>
          <a:p>
            <a:r>
              <a:rPr lang="en-US" sz="470" b="0" dirty="0">
                <a:solidFill>
                  <a:srgbClr val="008000"/>
                </a:solidFill>
                <a:effectLst/>
                <a:latin typeface="Consolas" panose="020B0609020204030204" pitchFamily="49" charset="0"/>
              </a:rPr>
              <a:t>&lt;/Avatar&gt;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ListItemAvatar</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ListItemText</a:t>
            </a:r>
            <a:r>
              <a:rPr lang="en-US" sz="470" b="0" dirty="0">
                <a:solidFill>
                  <a:srgbClr val="008000"/>
                </a:solidFill>
                <a:effectLst/>
                <a:latin typeface="Consolas" panose="020B0609020204030204" pitchFamily="49" charset="0"/>
              </a:rPr>
              <a:t> primary={user.name} secondary={</a:t>
            </a:r>
            <a:r>
              <a:rPr lang="en-US" sz="470" b="0" dirty="0" err="1">
                <a:solidFill>
                  <a:srgbClr val="008000"/>
                </a:solidFill>
                <a:effectLst/>
                <a:latin typeface="Consolas" panose="020B0609020204030204" pitchFamily="49" charset="0"/>
              </a:rPr>
              <a:t>user.email</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&lt;Divider/&gt;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ListItemText</a:t>
            </a:r>
            <a:r>
              <a:rPr lang="en-US" sz="470" b="0" dirty="0">
                <a:solidFill>
                  <a:srgbClr val="008000"/>
                </a:solidFill>
                <a:effectLst/>
                <a:latin typeface="Consolas" panose="020B0609020204030204" pitchFamily="49" charset="0"/>
              </a:rPr>
              <a:t> primary={"Joined: " + (</a:t>
            </a:r>
          </a:p>
          <a:p>
            <a:r>
              <a:rPr lang="en-US" sz="470" b="0" dirty="0">
                <a:solidFill>
                  <a:srgbClr val="008000"/>
                </a:solidFill>
                <a:effectLst/>
                <a:latin typeface="Consolas" panose="020B0609020204030204" pitchFamily="49" charset="0"/>
              </a:rPr>
              <a:t>new Date(</a:t>
            </a:r>
            <a:r>
              <a:rPr lang="en-US" sz="470" b="0" dirty="0" err="1">
                <a:solidFill>
                  <a:srgbClr val="008000"/>
                </a:solidFill>
                <a:effectLst/>
                <a:latin typeface="Consolas" panose="020B0609020204030204" pitchFamily="49" charset="0"/>
              </a:rPr>
              <a:t>user.created</a:t>
            </a:r>
            <a:r>
              <a:rPr lang="en-US" sz="470" b="0" dirty="0">
                <a:solidFill>
                  <a:srgbClr val="008000"/>
                </a:solidFill>
                <a:effectLst/>
                <a:latin typeface="Consolas" panose="020B0609020204030204" pitchFamily="49" charset="0"/>
              </a:rPr>
              <a:t>)).</a:t>
            </a:r>
            <a:r>
              <a:rPr lang="en-US" sz="470" b="0" dirty="0" err="1">
                <a:solidFill>
                  <a:srgbClr val="008000"/>
                </a:solidFill>
                <a:effectLst/>
                <a:latin typeface="Consolas" panose="020B0609020204030204" pitchFamily="49" charset="0"/>
              </a:rPr>
              <a:t>toDateString</a:t>
            </a:r>
            <a:r>
              <a:rPr lang="en-US" sz="470" b="0" dirty="0">
                <a:solidFill>
                  <a:srgbClr val="008000"/>
                </a:solidFill>
                <a:effectLst/>
                <a:latin typeface="Consolas" panose="020B0609020204030204" pitchFamily="49" charset="0"/>
              </a:rPr>
              <a:t>()}/&gt; </a:t>
            </a:r>
          </a:p>
          <a:p>
            <a:r>
              <a:rPr lang="en-US" sz="470" b="0" dirty="0">
                <a:solidFill>
                  <a:srgbClr val="008000"/>
                </a:solidFill>
                <a:effectLst/>
                <a:latin typeface="Consolas" panose="020B0609020204030204" pitchFamily="49" charset="0"/>
              </a:rPr>
              <a:t>&lt;/</a:t>
            </a:r>
            <a:r>
              <a:rPr lang="en-US" sz="470" b="0" dirty="0" err="1">
                <a:solidFill>
                  <a:srgbClr val="008000"/>
                </a:solidFill>
                <a:effectLst/>
                <a:latin typeface="Consolas" panose="020B0609020204030204" pitchFamily="49" charset="0"/>
              </a:rPr>
              <a:t>ListItem</a:t>
            </a:r>
            <a:r>
              <a:rPr lang="en-US" sz="470" b="0" dirty="0">
                <a:solidFill>
                  <a:srgbClr val="008000"/>
                </a:solidFill>
                <a:effectLst/>
                <a:latin typeface="Consolas" panose="020B0609020204030204" pitchFamily="49" charset="0"/>
              </a:rPr>
              <a:t>&gt;</a:t>
            </a:r>
          </a:p>
          <a:p>
            <a:r>
              <a:rPr lang="en-US" sz="470" b="0" dirty="0">
                <a:solidFill>
                  <a:srgbClr val="008000"/>
                </a:solidFill>
                <a:effectLst/>
                <a:latin typeface="Consolas" panose="020B0609020204030204" pitchFamily="49" charset="0"/>
              </a:rPr>
              <a:t>&lt;/List&gt; </a:t>
            </a:r>
          </a:p>
          <a:p>
            <a:r>
              <a:rPr lang="en-US" sz="470" b="0" dirty="0">
                <a:solidFill>
                  <a:srgbClr val="008000"/>
                </a:solidFill>
                <a:effectLst/>
                <a:latin typeface="Consolas" panose="020B0609020204030204" pitchFamily="49" charset="0"/>
              </a:rPr>
              <a:t>&lt;/Paper&gt;</a:t>
            </a:r>
          </a:p>
          <a:p>
            <a:r>
              <a:rPr lang="en-US" sz="47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95D569C-5620-E42F-6020-C216445DFB8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5F75709-78B0-5910-9D18-9E23D925604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C92740-3A01-716F-BEC3-0AFFB0422524}"/>
              </a:ext>
            </a:extLst>
          </p:cNvPr>
          <p:cNvSpPr>
            <a:spLocks noGrp="1"/>
          </p:cNvSpPr>
          <p:nvPr>
            <p:ph type="sldNum" sz="quarter" idx="12"/>
          </p:nvPr>
        </p:nvSpPr>
        <p:spPr/>
        <p:txBody>
          <a:bodyPr/>
          <a:lstStyle/>
          <a:p>
            <a:fld id="{7C5CF243-786F-4254-B068-4C9F0B6EA12F}" type="slidenum">
              <a:rPr lang="en-US" altLang="en-US" smtClean="0"/>
              <a:pPr/>
              <a:t>112</a:t>
            </a:fld>
            <a:endParaRPr lang="en-US" altLang="en-US"/>
          </a:p>
        </p:txBody>
      </p:sp>
    </p:spTree>
    <p:extLst>
      <p:ext uri="{BB962C8B-B14F-4D97-AF65-F5344CB8AC3E}">
        <p14:creationId xmlns:p14="http://schemas.microsoft.com/office/powerpoint/2010/main" val="29167513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C0A1-68D7-4DC7-B47B-05C0EB59B5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437BB4-4E3E-A782-D5D3-6F3B1D108E4D}"/>
              </a:ext>
            </a:extLst>
          </p:cNvPr>
          <p:cNvSpPr>
            <a:spLocks noGrp="1"/>
          </p:cNvSpPr>
          <p:nvPr>
            <p:ph idx="1"/>
          </p:nvPr>
        </p:nvSpPr>
        <p:spPr/>
        <p:txBody>
          <a:bodyPr/>
          <a:lstStyle/>
          <a:p>
            <a:r>
              <a:rPr lang="en-US" dirty="0"/>
              <a:t>However, if the user that's currently signed in is viewing their own profile, they will be able to see edit and delete options in the Profile component, as shown in the following screen shot:</a:t>
            </a:r>
          </a:p>
          <a:p>
            <a:endParaRPr lang="en-US" dirty="0"/>
          </a:p>
        </p:txBody>
      </p:sp>
      <p:sp>
        <p:nvSpPr>
          <p:cNvPr id="4" name="Date Placeholder 3">
            <a:extLst>
              <a:ext uri="{FF2B5EF4-FFF2-40B4-BE49-F238E27FC236}">
                <a16:creationId xmlns:a16="http://schemas.microsoft.com/office/drawing/2014/main" id="{B9250B1E-B231-70DE-27B0-11314CC7AB2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6E0F369-6D2A-A366-6AB0-24487A500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E4C09B-16B6-DE55-A850-FAAAE7F7271A}"/>
              </a:ext>
            </a:extLst>
          </p:cNvPr>
          <p:cNvSpPr>
            <a:spLocks noGrp="1"/>
          </p:cNvSpPr>
          <p:nvPr>
            <p:ph type="sldNum" sz="quarter" idx="12"/>
          </p:nvPr>
        </p:nvSpPr>
        <p:spPr/>
        <p:txBody>
          <a:bodyPr/>
          <a:lstStyle/>
          <a:p>
            <a:fld id="{7C5CF243-786F-4254-B068-4C9F0B6EA12F}" type="slidenum">
              <a:rPr lang="en-US" altLang="en-US" smtClean="0"/>
              <a:pPr/>
              <a:t>113</a:t>
            </a:fld>
            <a:endParaRPr lang="en-US" altLang="en-US"/>
          </a:p>
        </p:txBody>
      </p:sp>
      <p:pic>
        <p:nvPicPr>
          <p:cNvPr id="8" name="Picture 7">
            <a:extLst>
              <a:ext uri="{FF2B5EF4-FFF2-40B4-BE49-F238E27FC236}">
                <a16:creationId xmlns:a16="http://schemas.microsoft.com/office/drawing/2014/main" id="{11D84F98-3824-2005-53A5-6F879DF55B55}"/>
              </a:ext>
            </a:extLst>
          </p:cNvPr>
          <p:cNvPicPr>
            <a:picLocks noChangeAspect="1"/>
          </p:cNvPicPr>
          <p:nvPr/>
        </p:nvPicPr>
        <p:blipFill>
          <a:blip r:embed="rId2"/>
          <a:stretch>
            <a:fillRect/>
          </a:stretch>
        </p:blipFill>
        <p:spPr>
          <a:xfrm>
            <a:off x="1447800" y="2548939"/>
            <a:ext cx="7239000" cy="3706724"/>
          </a:xfrm>
          <a:prstGeom prst="rect">
            <a:avLst/>
          </a:prstGeom>
        </p:spPr>
      </p:pic>
    </p:spTree>
    <p:extLst>
      <p:ext uri="{BB962C8B-B14F-4D97-AF65-F5344CB8AC3E}">
        <p14:creationId xmlns:p14="http://schemas.microsoft.com/office/powerpoint/2010/main" val="17113967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F5C7-8315-DB7C-BC97-512C81B0FA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4F55B-0C50-0ECB-7004-47E30688D3D2}"/>
              </a:ext>
            </a:extLst>
          </p:cNvPr>
          <p:cNvSpPr>
            <a:spLocks noGrp="1"/>
          </p:cNvSpPr>
          <p:nvPr>
            <p:ph idx="1"/>
          </p:nvPr>
        </p:nvSpPr>
        <p:spPr/>
        <p:txBody>
          <a:bodyPr/>
          <a:lstStyle/>
          <a:p>
            <a:r>
              <a:rPr lang="en-US" dirty="0"/>
              <a:t>To implement this feature, in the first </a:t>
            </a:r>
            <a:r>
              <a:rPr lang="en-US" dirty="0" err="1"/>
              <a:t>ListItem</a:t>
            </a:r>
            <a:r>
              <a:rPr lang="en-US" dirty="0"/>
              <a:t> component in the Profile, add a </a:t>
            </a:r>
            <a:r>
              <a:rPr lang="en-US" dirty="0" err="1"/>
              <a:t>ListItemSecondaryAction</a:t>
            </a:r>
            <a:r>
              <a:rPr lang="en-US" dirty="0"/>
              <a:t> component containing the Edit button and a </a:t>
            </a:r>
            <a:r>
              <a:rPr lang="en-US" dirty="0" err="1"/>
              <a:t>DeleteUser</a:t>
            </a:r>
            <a:r>
              <a:rPr lang="en-US" dirty="0"/>
              <a:t> component, which will render conditionally based on whether the current user is viewing their own profile.</a:t>
            </a:r>
          </a:p>
        </p:txBody>
      </p:sp>
      <p:sp>
        <p:nvSpPr>
          <p:cNvPr id="4" name="Date Placeholder 3">
            <a:extLst>
              <a:ext uri="{FF2B5EF4-FFF2-40B4-BE49-F238E27FC236}">
                <a16:creationId xmlns:a16="http://schemas.microsoft.com/office/drawing/2014/main" id="{D1E47995-C0C9-BA5A-E9C7-490A38CD4C3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F4194BA-BC22-9B94-3AB6-CC2035CAF72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A8BBD03-AFCB-496A-FDF3-39EEB1A9F12F}"/>
              </a:ext>
            </a:extLst>
          </p:cNvPr>
          <p:cNvSpPr>
            <a:spLocks noGrp="1"/>
          </p:cNvSpPr>
          <p:nvPr>
            <p:ph type="sldNum" sz="quarter" idx="12"/>
          </p:nvPr>
        </p:nvSpPr>
        <p:spPr/>
        <p:txBody>
          <a:bodyPr/>
          <a:lstStyle/>
          <a:p>
            <a:fld id="{7C5CF243-786F-4254-B068-4C9F0B6EA12F}" type="slidenum">
              <a:rPr lang="en-US" altLang="en-US" smtClean="0"/>
              <a:pPr/>
              <a:t>114</a:t>
            </a:fld>
            <a:endParaRPr lang="en-US" altLang="en-US"/>
          </a:p>
        </p:txBody>
      </p:sp>
    </p:spTree>
    <p:extLst>
      <p:ext uri="{BB962C8B-B14F-4D97-AF65-F5344CB8AC3E}">
        <p14:creationId xmlns:p14="http://schemas.microsoft.com/office/powerpoint/2010/main" val="35123620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0737-199A-D50E-591C-C0132D8964C4}"/>
              </a:ext>
            </a:extLst>
          </p:cNvPr>
          <p:cNvSpPr>
            <a:spLocks noGrp="1"/>
          </p:cNvSpPr>
          <p:nvPr>
            <p:ph type="title"/>
          </p:nvPr>
        </p:nvSpPr>
        <p:spPr/>
        <p:txBody>
          <a:bodyPr/>
          <a:lstStyle/>
          <a:p>
            <a:br>
              <a:rPr lang="en-US" dirty="0"/>
            </a:br>
            <a:r>
              <a:rPr lang="en-US" dirty="0" err="1"/>
              <a:t>mern</a:t>
            </a:r>
            <a:r>
              <a:rPr lang="en-US" dirty="0"/>
              <a:t>-skeleton/client/user/Profile.js:</a:t>
            </a:r>
            <a:br>
              <a:rPr lang="en-US" dirty="0"/>
            </a:br>
            <a:endParaRPr lang="en-US" dirty="0"/>
          </a:p>
        </p:txBody>
      </p:sp>
      <p:sp>
        <p:nvSpPr>
          <p:cNvPr id="3" name="Content Placeholder 2">
            <a:extLst>
              <a:ext uri="{FF2B5EF4-FFF2-40B4-BE49-F238E27FC236}">
                <a16:creationId xmlns:a16="http://schemas.microsoft.com/office/drawing/2014/main" id="{E0936E32-F22E-07F7-62F5-1A12E4E3F530}"/>
              </a:ext>
            </a:extLst>
          </p:cNvPr>
          <p:cNvSpPr>
            <a:spLocks noGrp="1"/>
          </p:cNvSpPr>
          <p:nvPr>
            <p:ph idx="1"/>
          </p:nvPr>
        </p:nvSpPr>
        <p:spPr/>
        <p:txBody>
          <a:bodyPr/>
          <a:lstStyle/>
          <a:p>
            <a:r>
              <a:rPr lang="en-US" dirty="0"/>
              <a:t>{ </a:t>
            </a:r>
            <a:r>
              <a:rPr lang="en-US" dirty="0" err="1"/>
              <a:t>auth.isAuthenticated</a:t>
            </a:r>
            <a:r>
              <a:rPr lang="en-US" dirty="0"/>
              <a:t>().user &amp;&amp; </a:t>
            </a:r>
            <a:r>
              <a:rPr lang="en-US" dirty="0" err="1"/>
              <a:t>auth.isAuthenticated</a:t>
            </a:r>
            <a:r>
              <a:rPr lang="en-US" dirty="0"/>
              <a:t>().</a:t>
            </a:r>
            <a:r>
              <a:rPr lang="en-US" dirty="0" err="1"/>
              <a:t>user._id</a:t>
            </a:r>
            <a:r>
              <a:rPr lang="en-US" dirty="0"/>
              <a:t> == </a:t>
            </a:r>
            <a:r>
              <a:rPr lang="en-US" dirty="0" err="1"/>
              <a:t>user._id</a:t>
            </a:r>
            <a:r>
              <a:rPr lang="en-US" dirty="0"/>
              <a:t> &amp;&amp; </a:t>
            </a:r>
          </a:p>
          <a:p>
            <a:r>
              <a:rPr lang="en-US" dirty="0"/>
              <a:t>(&lt;</a:t>
            </a:r>
            <a:r>
              <a:rPr lang="en-US" dirty="0" err="1"/>
              <a:t>ListItemSecondaryAction</a:t>
            </a:r>
            <a:r>
              <a:rPr lang="en-US" dirty="0"/>
              <a:t>&gt;</a:t>
            </a:r>
          </a:p>
          <a:p>
            <a:r>
              <a:rPr lang="en-US" dirty="0"/>
              <a:t>&lt;Link to={"/user/edit/" + </a:t>
            </a:r>
            <a:r>
              <a:rPr lang="en-US" dirty="0" err="1"/>
              <a:t>user._id</a:t>
            </a:r>
            <a:r>
              <a:rPr lang="en-US" dirty="0"/>
              <a:t>}&gt;</a:t>
            </a:r>
          </a:p>
          <a:p>
            <a:r>
              <a:rPr lang="en-US" dirty="0"/>
              <a:t>&lt;</a:t>
            </a:r>
            <a:r>
              <a:rPr lang="en-US" dirty="0" err="1"/>
              <a:t>IconButton</a:t>
            </a:r>
            <a:r>
              <a:rPr lang="en-US" dirty="0"/>
              <a:t> aria-label="Edit" color="primary"&gt; </a:t>
            </a:r>
          </a:p>
          <a:p>
            <a:r>
              <a:rPr lang="en-US" dirty="0"/>
              <a:t>&lt;Edit/&gt;</a:t>
            </a:r>
          </a:p>
          <a:p>
            <a:r>
              <a:rPr lang="en-US" dirty="0"/>
              <a:t>&lt;/</a:t>
            </a:r>
            <a:r>
              <a:rPr lang="en-US" dirty="0" err="1"/>
              <a:t>IconButton</a:t>
            </a:r>
            <a:r>
              <a:rPr lang="en-US" dirty="0"/>
              <a:t>&gt; </a:t>
            </a:r>
          </a:p>
          <a:p>
            <a:r>
              <a:rPr lang="en-US" dirty="0"/>
              <a:t>&lt;/Link&gt;</a:t>
            </a:r>
          </a:p>
          <a:p>
            <a:r>
              <a:rPr lang="en-US" dirty="0"/>
              <a:t>&lt;</a:t>
            </a:r>
            <a:r>
              <a:rPr lang="en-US" dirty="0" err="1"/>
              <a:t>DeleteUser</a:t>
            </a:r>
            <a:r>
              <a:rPr lang="en-US" dirty="0"/>
              <a:t> </a:t>
            </a:r>
            <a:r>
              <a:rPr lang="en-US" dirty="0" err="1"/>
              <a:t>userId</a:t>
            </a:r>
            <a:r>
              <a:rPr lang="en-US" dirty="0"/>
              <a:t>={</a:t>
            </a:r>
            <a:r>
              <a:rPr lang="en-US" dirty="0" err="1"/>
              <a:t>user._id</a:t>
            </a:r>
            <a:r>
              <a:rPr lang="en-US" dirty="0"/>
              <a:t>}/&gt; </a:t>
            </a:r>
          </a:p>
          <a:p>
            <a:r>
              <a:rPr lang="en-US" dirty="0"/>
              <a:t>&lt;/</a:t>
            </a:r>
            <a:r>
              <a:rPr lang="en-US" dirty="0" err="1"/>
              <a:t>ListItemSecondaryAction</a:t>
            </a:r>
            <a:r>
              <a:rPr lang="en-US" dirty="0"/>
              <a:t>&gt;)</a:t>
            </a:r>
          </a:p>
          <a:p>
            <a:r>
              <a:rPr lang="en-US" dirty="0"/>
              <a:t>}</a:t>
            </a:r>
          </a:p>
        </p:txBody>
      </p:sp>
      <p:sp>
        <p:nvSpPr>
          <p:cNvPr id="4" name="Date Placeholder 3">
            <a:extLst>
              <a:ext uri="{FF2B5EF4-FFF2-40B4-BE49-F238E27FC236}">
                <a16:creationId xmlns:a16="http://schemas.microsoft.com/office/drawing/2014/main" id="{B91F107C-9FD8-E502-1D2D-041291B8EAB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72D5F6A-5396-CBA0-DB5C-19596A8CC0E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8D87C6D-5B28-97A8-C218-D4C13AA9911B}"/>
              </a:ext>
            </a:extLst>
          </p:cNvPr>
          <p:cNvSpPr>
            <a:spLocks noGrp="1"/>
          </p:cNvSpPr>
          <p:nvPr>
            <p:ph type="sldNum" sz="quarter" idx="12"/>
          </p:nvPr>
        </p:nvSpPr>
        <p:spPr/>
        <p:txBody>
          <a:bodyPr/>
          <a:lstStyle/>
          <a:p>
            <a:fld id="{7C5CF243-786F-4254-B068-4C9F0B6EA12F}" type="slidenum">
              <a:rPr lang="en-US" altLang="en-US" smtClean="0"/>
              <a:pPr/>
              <a:t>115</a:t>
            </a:fld>
            <a:endParaRPr lang="en-US" altLang="en-US"/>
          </a:p>
        </p:txBody>
      </p:sp>
    </p:spTree>
    <p:extLst>
      <p:ext uri="{BB962C8B-B14F-4D97-AF65-F5344CB8AC3E}">
        <p14:creationId xmlns:p14="http://schemas.microsoft.com/office/powerpoint/2010/main" val="16448901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BC6D-DB43-DDEA-624E-1103C625293E}"/>
              </a:ext>
            </a:extLst>
          </p:cNvPr>
          <p:cNvSpPr>
            <a:spLocks noGrp="1"/>
          </p:cNvSpPr>
          <p:nvPr>
            <p:ph type="title"/>
          </p:nvPr>
        </p:nvSpPr>
        <p:spPr/>
        <p:txBody>
          <a:bodyPr/>
          <a:lstStyle/>
          <a:p>
            <a:br>
              <a:rPr lang="en-US" dirty="0"/>
            </a:br>
            <a:r>
              <a:rPr lang="en-US" dirty="0"/>
              <a:t>Updated </a:t>
            </a:r>
            <a:r>
              <a:rPr lang="en-US" dirty="0" err="1"/>
              <a:t>mern</a:t>
            </a:r>
            <a:r>
              <a:rPr lang="en-US" dirty="0"/>
              <a:t>-skeleton/client/user/Profile.js:</a:t>
            </a:r>
            <a:br>
              <a:rPr lang="en-US" dirty="0"/>
            </a:br>
            <a:endParaRPr lang="en-US" dirty="0"/>
          </a:p>
        </p:txBody>
      </p:sp>
      <p:sp>
        <p:nvSpPr>
          <p:cNvPr id="3" name="Content Placeholder 2">
            <a:extLst>
              <a:ext uri="{FF2B5EF4-FFF2-40B4-BE49-F238E27FC236}">
                <a16:creationId xmlns:a16="http://schemas.microsoft.com/office/drawing/2014/main" id="{070B053B-94DA-0A86-FF9E-8F5640F8B278}"/>
              </a:ext>
            </a:extLst>
          </p:cNvPr>
          <p:cNvSpPr>
            <a:spLocks noGrp="1"/>
          </p:cNvSpPr>
          <p:nvPr>
            <p:ph idx="1"/>
          </p:nvPr>
        </p:nvSpPr>
        <p:spPr/>
        <p:txBody>
          <a:bodyPr/>
          <a:lstStyle/>
          <a:p>
            <a:r>
              <a:rPr lang="en-US" sz="400" b="0" dirty="0">
                <a:solidFill>
                  <a:srgbClr val="008000"/>
                </a:solidFill>
                <a:effectLst/>
                <a:latin typeface="Consolas" panose="020B0609020204030204" pitchFamily="49" charset="0"/>
              </a:rPr>
              <a:t>//import React,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 } from 'react';</a:t>
            </a:r>
          </a:p>
          <a:p>
            <a:r>
              <a:rPr lang="en-US" sz="400" b="0" dirty="0">
                <a:solidFill>
                  <a:srgbClr val="008000"/>
                </a:solidFill>
                <a:effectLst/>
                <a:latin typeface="Consolas" panose="020B0609020204030204" pitchFamily="49" charset="0"/>
              </a:rPr>
              <a:t>import auth from './auth/auth-helper.js';</a:t>
            </a:r>
          </a:p>
          <a:p>
            <a:r>
              <a:rPr lang="en-US" sz="400" b="0" dirty="0">
                <a:solidFill>
                  <a:srgbClr val="008000"/>
                </a:solidFill>
                <a:effectLst/>
                <a:latin typeface="Consolas" panose="020B0609020204030204" pitchFamily="49" charset="0"/>
              </a:rPr>
              <a:t>import React, { </a:t>
            </a:r>
            <a:r>
              <a:rPr lang="en-US" sz="400" b="0" dirty="0" err="1">
                <a:solidFill>
                  <a:srgbClr val="008000"/>
                </a:solidFill>
                <a:effectLst/>
                <a:latin typeface="Consolas" panose="020B0609020204030204" pitchFamily="49" charset="0"/>
              </a:rPr>
              <a:t>useState,useEffect</a:t>
            </a:r>
            <a:r>
              <a:rPr lang="en-US" sz="400" b="0" dirty="0">
                <a:solidFill>
                  <a:srgbClr val="008000"/>
                </a:solidFill>
                <a:effectLst/>
                <a:latin typeface="Consolas" panose="020B0609020204030204" pitchFamily="49" charset="0"/>
              </a:rPr>
              <a:t> } from 'react';</a:t>
            </a:r>
          </a:p>
          <a:p>
            <a:r>
              <a:rPr lang="en-US" sz="400" b="0" dirty="0">
                <a:solidFill>
                  <a:srgbClr val="008000"/>
                </a:solidFill>
                <a:effectLst/>
                <a:latin typeface="Consolas" panose="020B0609020204030204" pitchFamily="49" charset="0"/>
              </a:rPr>
              <a:t>import { Redirect } from 'react-router-</a:t>
            </a:r>
            <a:r>
              <a:rPr lang="en-US" sz="400" b="0" dirty="0" err="1">
                <a:solidFill>
                  <a:srgbClr val="008000"/>
                </a:solidFill>
                <a:effectLst/>
                <a:latin typeface="Consolas" panose="020B0609020204030204" pitchFamily="49" charset="0"/>
              </a:rPr>
              <a:t>dom</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 read } from './</a:t>
            </a:r>
            <a:r>
              <a:rPr lang="en-US" sz="400" b="0" dirty="0" err="1">
                <a:solidFill>
                  <a:srgbClr val="008000"/>
                </a:solidFill>
                <a:effectLst/>
                <a:latin typeface="Consolas" panose="020B0609020204030204" pitchFamily="49" charset="0"/>
              </a:rPr>
              <a:t>someApiModule</a:t>
            </a:r>
            <a:r>
              <a:rPr lang="en-US" sz="400" b="0" dirty="0">
                <a:solidFill>
                  <a:srgbClr val="008000"/>
                </a:solidFill>
                <a:effectLst/>
                <a:latin typeface="Consolas" panose="020B0609020204030204" pitchFamily="49" charset="0"/>
              </a:rPr>
              <a:t>'; // Replace with the actual module that contains the read function</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 from 'react'</a:t>
            </a:r>
          </a:p>
          <a:p>
            <a:r>
              <a:rPr lang="en-US" sz="400" b="0" dirty="0">
                <a:solidFill>
                  <a:srgbClr val="008000"/>
                </a:solidFill>
                <a:effectLst/>
                <a:latin typeface="Consolas" panose="020B0609020204030204" pitchFamily="49" charset="0"/>
              </a:rPr>
              <a:t>import read from 'react';</a:t>
            </a:r>
          </a:p>
          <a:p>
            <a:r>
              <a:rPr lang="en-US" sz="400" b="0" dirty="0">
                <a:solidFill>
                  <a:srgbClr val="008000"/>
                </a:solidFill>
                <a:effectLst/>
                <a:latin typeface="Consolas" panose="020B0609020204030204" pitchFamily="49" charset="0"/>
              </a:rPr>
              <a:t>import match from 'react';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setUser</a:t>
            </a:r>
            <a:r>
              <a:rPr lang="en-US" sz="400" b="0" dirty="0">
                <a:solidFill>
                  <a:srgbClr val="008000"/>
                </a:solidFill>
                <a:effectLst/>
                <a:latin typeface="Consolas" panose="020B0609020204030204" pitchFamily="49" charset="0"/>
              </a:rPr>
              <a:t> from 'react';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setRedirectToSignin</a:t>
            </a:r>
            <a:r>
              <a:rPr lang="en-US" sz="400" b="0" dirty="0">
                <a:solidFill>
                  <a:srgbClr val="008000"/>
                </a:solidFill>
                <a:effectLst/>
                <a:latin typeface="Consolas" panose="020B0609020204030204" pitchFamily="49" charset="0"/>
              </a:rPr>
              <a:t> from 'react';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export default function Profile({ match })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[user, </a:t>
            </a:r>
            <a:r>
              <a:rPr lang="en-US" sz="400" b="0" dirty="0" err="1">
                <a:solidFill>
                  <a:srgbClr val="008000"/>
                </a:solidFill>
                <a:effectLst/>
                <a:latin typeface="Consolas" panose="020B0609020204030204" pitchFamily="49" charset="0"/>
              </a:rPr>
              <a:t>setUser</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a:t>
            </a:r>
            <a:r>
              <a:rPr lang="en-US" sz="400" b="0" dirty="0" err="1">
                <a:solidFill>
                  <a:srgbClr val="008000"/>
                </a:solidFill>
                <a:effectLst/>
                <a:latin typeface="Consolas" panose="020B0609020204030204" pitchFamily="49" charset="0"/>
              </a:rPr>
              <a:t>redirectToSignin</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setRedirectToSignin</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(false)</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=&gt; {</a:t>
            </a:r>
          </a:p>
          <a:p>
            <a:r>
              <a:rPr lang="en-US" sz="400" b="0" dirty="0">
                <a:solidFill>
                  <a:srgbClr val="008000"/>
                </a:solidFill>
                <a:effectLst/>
                <a:latin typeface="Consolas" panose="020B0609020204030204" pitchFamily="49" charset="0"/>
              </a:rPr>
              <a:t>const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 = new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signal = </a:t>
            </a:r>
            <a:r>
              <a:rPr lang="en-US" sz="400" b="0" dirty="0" err="1">
                <a:solidFill>
                  <a:srgbClr val="008000"/>
                </a:solidFill>
                <a:effectLst/>
                <a:latin typeface="Consolas" panose="020B0609020204030204" pitchFamily="49" charset="0"/>
              </a:rPr>
              <a:t>abortController.signal</a:t>
            </a:r>
            <a:endParaRPr lang="en-US" sz="400" b="0" dirty="0">
              <a:solidFill>
                <a:srgbClr val="008000"/>
              </a:solidFill>
              <a:effectLst/>
              <a:latin typeface="Consolas" panose="020B0609020204030204" pitchFamily="49" charset="0"/>
            </a:endParaRPr>
          </a:p>
          <a:p>
            <a:r>
              <a:rPr lang="en-US" sz="400" b="0" dirty="0">
                <a:solidFill>
                  <a:srgbClr val="008000"/>
                </a:solidFill>
                <a:effectLst/>
                <a:latin typeface="Consolas" panose="020B0609020204030204" pitchFamily="49" charset="0"/>
              </a:rPr>
              <a:t>const </a:t>
            </a:r>
            <a:r>
              <a:rPr lang="en-US" sz="400" b="0" dirty="0" err="1">
                <a:solidFill>
                  <a:srgbClr val="008000"/>
                </a:solidFill>
                <a:effectLst/>
                <a:latin typeface="Consolas" panose="020B0609020204030204" pitchFamily="49" charset="0"/>
              </a:rPr>
              <a:t>jwt</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auth.isAuthenticated</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read({</a:t>
            </a:r>
          </a:p>
          <a:p>
            <a:r>
              <a:rPr lang="en-US" sz="400" b="0" dirty="0" err="1">
                <a:solidFill>
                  <a:srgbClr val="008000"/>
                </a:solidFill>
                <a:effectLst/>
                <a:latin typeface="Consolas" panose="020B0609020204030204" pitchFamily="49" charset="0"/>
              </a:rPr>
              <a:t>userId</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match.params.userId</a:t>
            </a:r>
            <a:endParaRPr lang="en-US" sz="400" b="0" dirty="0">
              <a:solidFill>
                <a:srgbClr val="008000"/>
              </a:solidFill>
              <a:effectLst/>
              <a:latin typeface="Consolas" panose="020B0609020204030204" pitchFamily="49" charset="0"/>
            </a:endParaRPr>
          </a:p>
          <a:p>
            <a:r>
              <a:rPr lang="en-US" sz="400" b="0" dirty="0">
                <a:solidFill>
                  <a:srgbClr val="008000"/>
                </a:solidFill>
                <a:effectLst/>
                <a:latin typeface="Consolas" panose="020B0609020204030204" pitchFamily="49" charset="0"/>
              </a:rPr>
              <a:t>}, {t: </a:t>
            </a:r>
            <a:r>
              <a:rPr lang="en-US" sz="400" b="0" dirty="0" err="1">
                <a:solidFill>
                  <a:srgbClr val="008000"/>
                </a:solidFill>
                <a:effectLst/>
                <a:latin typeface="Consolas" panose="020B0609020204030204" pitchFamily="49" charset="0"/>
              </a:rPr>
              <a:t>jwt.token</a:t>
            </a:r>
            <a:r>
              <a:rPr lang="en-US" sz="400" b="0" dirty="0">
                <a:solidFill>
                  <a:srgbClr val="008000"/>
                </a:solidFill>
                <a:effectLst/>
                <a:latin typeface="Consolas" panose="020B0609020204030204" pitchFamily="49" charset="0"/>
              </a:rPr>
              <a:t>}, signal).then((data) =&gt; { </a:t>
            </a:r>
          </a:p>
          <a:p>
            <a:r>
              <a:rPr lang="en-US" sz="400" b="0" dirty="0">
                <a:solidFill>
                  <a:srgbClr val="008000"/>
                </a:solidFill>
                <a:effectLst/>
                <a:latin typeface="Consolas" panose="020B0609020204030204" pitchFamily="49" charset="0"/>
              </a:rPr>
              <a:t>if (data &amp;&amp; </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 {</a:t>
            </a:r>
          </a:p>
          <a:p>
            <a:r>
              <a:rPr lang="en-US" sz="400" b="0" dirty="0" err="1">
                <a:solidFill>
                  <a:srgbClr val="008000"/>
                </a:solidFill>
                <a:effectLst/>
                <a:latin typeface="Consolas" panose="020B0609020204030204" pitchFamily="49" charset="0"/>
              </a:rPr>
              <a:t>setRedirectToSignin</a:t>
            </a:r>
            <a:r>
              <a:rPr lang="en-US" sz="400" b="0" dirty="0">
                <a:solidFill>
                  <a:srgbClr val="008000"/>
                </a:solidFill>
                <a:effectLst/>
                <a:latin typeface="Consolas" panose="020B0609020204030204" pitchFamily="49" charset="0"/>
              </a:rPr>
              <a:t>(true) </a:t>
            </a:r>
          </a:p>
          <a:p>
            <a:r>
              <a:rPr lang="en-US" sz="400" b="0" dirty="0">
                <a:solidFill>
                  <a:srgbClr val="008000"/>
                </a:solidFill>
                <a:effectLst/>
                <a:latin typeface="Consolas" panose="020B0609020204030204" pitchFamily="49" charset="0"/>
              </a:rPr>
              <a:t>} else {</a:t>
            </a:r>
          </a:p>
          <a:p>
            <a:r>
              <a:rPr lang="en-US" sz="400" b="0" dirty="0" err="1">
                <a:solidFill>
                  <a:srgbClr val="008000"/>
                </a:solidFill>
                <a:effectLst/>
                <a:latin typeface="Consolas" panose="020B0609020204030204" pitchFamily="49" charset="0"/>
              </a:rPr>
              <a:t>setUser</a:t>
            </a:r>
            <a:r>
              <a:rPr lang="en-US" sz="400" b="0" dirty="0">
                <a:solidFill>
                  <a:srgbClr val="008000"/>
                </a:solidFill>
                <a:effectLst/>
                <a:latin typeface="Consolas" panose="020B0609020204030204" pitchFamily="49" charset="0"/>
              </a:rPr>
              <a:t>(data)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function cleanup(){ </a:t>
            </a:r>
          </a:p>
          <a:p>
            <a:r>
              <a:rPr lang="en-US" sz="400" b="0" dirty="0" err="1">
                <a:solidFill>
                  <a:srgbClr val="008000"/>
                </a:solidFill>
                <a:effectLst/>
                <a:latin typeface="Consolas" panose="020B0609020204030204" pitchFamily="49" charset="0"/>
              </a:rPr>
              <a:t>abortController.abort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match.params.userId</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if (</a:t>
            </a:r>
            <a:r>
              <a:rPr lang="en-US" sz="400" b="0" dirty="0" err="1">
                <a:solidFill>
                  <a:srgbClr val="008000"/>
                </a:solidFill>
                <a:effectLst/>
                <a:latin typeface="Consolas" panose="020B0609020204030204" pitchFamily="49" charset="0"/>
              </a:rPr>
              <a:t>redirectToSignin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return &lt;Redirect to='/</a:t>
            </a:r>
            <a:r>
              <a:rPr lang="en-US" sz="400" b="0" dirty="0" err="1">
                <a:solidFill>
                  <a:srgbClr val="008000"/>
                </a:solidFill>
                <a:effectLst/>
                <a:latin typeface="Consolas" panose="020B0609020204030204" pitchFamily="49" charset="0"/>
              </a:rPr>
              <a:t>signin</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return (</a:t>
            </a:r>
          </a:p>
          <a:p>
            <a:r>
              <a:rPr lang="en-US" sz="400" b="0" dirty="0">
                <a:solidFill>
                  <a:srgbClr val="008000"/>
                </a:solidFill>
                <a:effectLst/>
                <a:latin typeface="Consolas" panose="020B0609020204030204" pitchFamily="49" charset="0"/>
              </a:rPr>
              <a:t>&lt;Paper </a:t>
            </a:r>
            <a:r>
              <a:rPr lang="en-US" sz="400" b="0" dirty="0" err="1">
                <a:solidFill>
                  <a:srgbClr val="008000"/>
                </a:solidFill>
                <a:effectLst/>
                <a:latin typeface="Consolas" panose="020B0609020204030204" pitchFamily="49" charset="0"/>
              </a:rPr>
              <a:t>className</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classes.root</a:t>
            </a:r>
            <a:r>
              <a:rPr lang="en-US" sz="400" b="0" dirty="0">
                <a:solidFill>
                  <a:srgbClr val="008000"/>
                </a:solidFill>
                <a:effectLst/>
                <a:latin typeface="Consolas" panose="020B0609020204030204" pitchFamily="49" charset="0"/>
              </a:rPr>
              <a:t>} elevation={4}&gt;</a:t>
            </a:r>
          </a:p>
          <a:p>
            <a:r>
              <a:rPr lang="en-US" sz="400" b="0" dirty="0">
                <a:solidFill>
                  <a:srgbClr val="008000"/>
                </a:solidFill>
                <a:effectLst/>
                <a:latin typeface="Consolas" panose="020B0609020204030204" pitchFamily="49" charset="0"/>
              </a:rPr>
              <a:t>&lt;Typography variant="h6" </a:t>
            </a:r>
            <a:r>
              <a:rPr lang="en-US" sz="400" b="0" dirty="0" err="1">
                <a:solidFill>
                  <a:srgbClr val="008000"/>
                </a:solidFill>
                <a:effectLst/>
                <a:latin typeface="Consolas" panose="020B0609020204030204" pitchFamily="49" charset="0"/>
              </a:rPr>
              <a:t>className</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classes.title</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Profile</a:t>
            </a:r>
          </a:p>
          <a:p>
            <a:r>
              <a:rPr lang="en-US" sz="400" b="0" dirty="0">
                <a:solidFill>
                  <a:srgbClr val="008000"/>
                </a:solidFill>
                <a:effectLst/>
                <a:latin typeface="Consolas" panose="020B0609020204030204" pitchFamily="49" charset="0"/>
              </a:rPr>
              <a:t>&lt;/Typography&gt;</a:t>
            </a:r>
          </a:p>
          <a:p>
            <a:r>
              <a:rPr lang="en-US" sz="400" b="0" dirty="0">
                <a:solidFill>
                  <a:srgbClr val="008000"/>
                </a:solidFill>
                <a:effectLst/>
                <a:latin typeface="Consolas" panose="020B0609020204030204" pitchFamily="49" charset="0"/>
              </a:rPr>
              <a:t>&lt;List dense&gt;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ListItemAvatar</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&lt;Avatar&gt; </a:t>
            </a:r>
          </a:p>
          <a:p>
            <a:r>
              <a:rPr lang="en-US" sz="400" b="0" dirty="0">
                <a:solidFill>
                  <a:srgbClr val="008000"/>
                </a:solidFill>
                <a:effectLst/>
                <a:latin typeface="Consolas" panose="020B0609020204030204" pitchFamily="49" charset="0"/>
              </a:rPr>
              <a:t>&lt;Person/&gt;</a:t>
            </a:r>
          </a:p>
          <a:p>
            <a:r>
              <a:rPr lang="en-US" sz="400" b="0" dirty="0">
                <a:solidFill>
                  <a:srgbClr val="008000"/>
                </a:solidFill>
                <a:effectLst/>
                <a:latin typeface="Consolas" panose="020B0609020204030204" pitchFamily="49" charset="0"/>
              </a:rPr>
              <a:t>&lt;/Avatar&gt;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ListItemAvatar</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ListItemText</a:t>
            </a:r>
            <a:r>
              <a:rPr lang="en-US" sz="400" b="0" dirty="0">
                <a:solidFill>
                  <a:srgbClr val="008000"/>
                </a:solidFill>
                <a:effectLst/>
                <a:latin typeface="Consolas" panose="020B0609020204030204" pitchFamily="49" charset="0"/>
              </a:rPr>
              <a:t> primary={user.name} secondary={</a:t>
            </a:r>
            <a:r>
              <a:rPr lang="en-US" sz="400" b="0" dirty="0" err="1">
                <a:solidFill>
                  <a:srgbClr val="008000"/>
                </a:solidFill>
                <a:effectLst/>
                <a:latin typeface="Consolas" panose="020B0609020204030204" pitchFamily="49" charset="0"/>
              </a:rPr>
              <a:t>user.email</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&lt;Divider/&gt;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ListItemText</a:t>
            </a:r>
            <a:r>
              <a:rPr lang="en-US" sz="400" b="0" dirty="0">
                <a:solidFill>
                  <a:srgbClr val="008000"/>
                </a:solidFill>
                <a:effectLst/>
                <a:latin typeface="Consolas" panose="020B0609020204030204" pitchFamily="49" charset="0"/>
              </a:rPr>
              <a:t> primary={"Joined: " + (</a:t>
            </a:r>
          </a:p>
          <a:p>
            <a:r>
              <a:rPr lang="en-US" sz="400" b="0" dirty="0">
                <a:solidFill>
                  <a:srgbClr val="008000"/>
                </a:solidFill>
                <a:effectLst/>
                <a:latin typeface="Consolas" panose="020B0609020204030204" pitchFamily="49" charset="0"/>
              </a:rPr>
              <a:t>new Date(</a:t>
            </a:r>
            <a:r>
              <a:rPr lang="en-US" sz="400" b="0" dirty="0" err="1">
                <a:solidFill>
                  <a:srgbClr val="008000"/>
                </a:solidFill>
                <a:effectLst/>
                <a:latin typeface="Consolas" panose="020B0609020204030204" pitchFamily="49" charset="0"/>
              </a:rPr>
              <a:t>user.created</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toDateString</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&lt;/List&gt; </a:t>
            </a:r>
          </a:p>
          <a:p>
            <a:r>
              <a:rPr lang="en-US" sz="400" b="0" dirty="0">
                <a:solidFill>
                  <a:srgbClr val="008000"/>
                </a:solidFill>
                <a:effectLst/>
                <a:latin typeface="Consolas" panose="020B0609020204030204" pitchFamily="49" charset="0"/>
              </a:rPr>
              <a:t>&lt;/Paper&gt;</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auth.isAuthenticated</a:t>
            </a:r>
            <a:r>
              <a:rPr lang="en-US" sz="400" b="0" dirty="0">
                <a:solidFill>
                  <a:srgbClr val="008000"/>
                </a:solidFill>
                <a:effectLst/>
                <a:latin typeface="Consolas" panose="020B0609020204030204" pitchFamily="49" charset="0"/>
              </a:rPr>
              <a:t>().user &amp;&amp; </a:t>
            </a:r>
            <a:r>
              <a:rPr lang="en-US" sz="400" b="0" dirty="0" err="1">
                <a:solidFill>
                  <a:srgbClr val="008000"/>
                </a:solidFill>
                <a:effectLst/>
                <a:latin typeface="Consolas" panose="020B0609020204030204" pitchFamily="49" charset="0"/>
              </a:rPr>
              <a:t>auth.isAuthenticated</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user._id</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user._id</a:t>
            </a:r>
            <a:r>
              <a:rPr lang="en-US" sz="400" b="0" dirty="0">
                <a:solidFill>
                  <a:srgbClr val="008000"/>
                </a:solidFill>
                <a:effectLst/>
                <a:latin typeface="Consolas" panose="020B0609020204030204" pitchFamily="49" charset="0"/>
              </a:rPr>
              <a:t> &amp;&amp;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ListItemSecondaryAction</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&lt;Link to={"/user/edit/" + </a:t>
            </a:r>
            <a:r>
              <a:rPr lang="en-US" sz="400" b="0" dirty="0" err="1">
                <a:solidFill>
                  <a:srgbClr val="008000"/>
                </a:solidFill>
                <a:effectLst/>
                <a:latin typeface="Consolas" panose="020B0609020204030204" pitchFamily="49" charset="0"/>
              </a:rPr>
              <a:t>user._id</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IconButton</a:t>
            </a:r>
            <a:r>
              <a:rPr lang="en-US" sz="400" b="0" dirty="0">
                <a:solidFill>
                  <a:srgbClr val="008000"/>
                </a:solidFill>
                <a:effectLst/>
                <a:latin typeface="Consolas" panose="020B0609020204030204" pitchFamily="49" charset="0"/>
              </a:rPr>
              <a:t> aria-label="Edit" color="primary"&gt; </a:t>
            </a:r>
          </a:p>
          <a:p>
            <a:r>
              <a:rPr lang="en-US" sz="400" b="0" dirty="0">
                <a:solidFill>
                  <a:srgbClr val="008000"/>
                </a:solidFill>
                <a:effectLst/>
                <a:latin typeface="Consolas" panose="020B0609020204030204" pitchFamily="49" charset="0"/>
              </a:rPr>
              <a:t>&lt;Edit/&gt;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IconButton</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&lt;/Link&gt;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DeleteUser</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userId</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user._id</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ListItemSecondaryAction</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AFA6961-3973-A77E-8F69-FD548AD6097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EAFAC3C-56DC-36B5-A3FA-2084A3B019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99AD02-A179-7553-DC46-1E0B1CB8E838}"/>
              </a:ext>
            </a:extLst>
          </p:cNvPr>
          <p:cNvSpPr>
            <a:spLocks noGrp="1"/>
          </p:cNvSpPr>
          <p:nvPr>
            <p:ph type="sldNum" sz="quarter" idx="12"/>
          </p:nvPr>
        </p:nvSpPr>
        <p:spPr/>
        <p:txBody>
          <a:bodyPr/>
          <a:lstStyle/>
          <a:p>
            <a:fld id="{7C5CF243-786F-4254-B068-4C9F0B6EA12F}" type="slidenum">
              <a:rPr lang="en-US" altLang="en-US" smtClean="0"/>
              <a:pPr/>
              <a:t>116</a:t>
            </a:fld>
            <a:endParaRPr lang="en-US" altLang="en-US"/>
          </a:p>
        </p:txBody>
      </p:sp>
    </p:spTree>
    <p:extLst>
      <p:ext uri="{BB962C8B-B14F-4D97-AF65-F5344CB8AC3E}">
        <p14:creationId xmlns:p14="http://schemas.microsoft.com/office/powerpoint/2010/main" val="16068773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CB8D-A681-3417-3F13-4E6C220B0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EB8656-EC05-DFB7-5EBC-3FF0811C519F}"/>
              </a:ext>
            </a:extLst>
          </p:cNvPr>
          <p:cNvSpPr>
            <a:spLocks noGrp="1"/>
          </p:cNvSpPr>
          <p:nvPr>
            <p:ph idx="1"/>
          </p:nvPr>
        </p:nvSpPr>
        <p:spPr/>
        <p:txBody>
          <a:bodyPr/>
          <a:lstStyle/>
          <a:p>
            <a:r>
              <a:rPr lang="en-US" dirty="0"/>
              <a:t>The Edit button will route to the </a:t>
            </a:r>
            <a:r>
              <a:rPr lang="en-US" dirty="0" err="1"/>
              <a:t>EditProfile</a:t>
            </a:r>
            <a:r>
              <a:rPr lang="en-US" dirty="0"/>
              <a:t> component, while the custom </a:t>
            </a:r>
            <a:r>
              <a:rPr lang="en-US" dirty="0" err="1"/>
              <a:t>DeleteUser</a:t>
            </a:r>
            <a:r>
              <a:rPr lang="en-US" dirty="0"/>
              <a:t> component will handle the delete operation with the </a:t>
            </a:r>
            <a:r>
              <a:rPr lang="en-US" dirty="0" err="1"/>
              <a:t>userId</a:t>
            </a:r>
            <a:r>
              <a:rPr lang="en-US" dirty="0"/>
              <a:t> passed to it as a prop.</a:t>
            </a:r>
          </a:p>
          <a:p>
            <a:r>
              <a:rPr lang="en-US" dirty="0"/>
              <a:t>To add the Profile component to the app, add the Route to </a:t>
            </a:r>
            <a:r>
              <a:rPr lang="en-US" dirty="0" err="1"/>
              <a:t>MainRouter</a:t>
            </a:r>
            <a:r>
              <a:rPr lang="en-US" dirty="0"/>
              <a:t> in the Switch component.</a:t>
            </a:r>
          </a:p>
        </p:txBody>
      </p:sp>
      <p:sp>
        <p:nvSpPr>
          <p:cNvPr id="4" name="Date Placeholder 3">
            <a:extLst>
              <a:ext uri="{FF2B5EF4-FFF2-40B4-BE49-F238E27FC236}">
                <a16:creationId xmlns:a16="http://schemas.microsoft.com/office/drawing/2014/main" id="{7CC1A319-713A-9767-A616-99EC05F9C4E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44BD774-E8BD-1ADD-9567-554181FB51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1FE5C0-21DD-D69E-CB79-C77FF54F8138}"/>
              </a:ext>
            </a:extLst>
          </p:cNvPr>
          <p:cNvSpPr>
            <a:spLocks noGrp="1"/>
          </p:cNvSpPr>
          <p:nvPr>
            <p:ph type="sldNum" sz="quarter" idx="12"/>
          </p:nvPr>
        </p:nvSpPr>
        <p:spPr/>
        <p:txBody>
          <a:bodyPr/>
          <a:lstStyle/>
          <a:p>
            <a:fld id="{7C5CF243-786F-4254-B068-4C9F0B6EA12F}" type="slidenum">
              <a:rPr lang="en-US" altLang="en-US" smtClean="0"/>
              <a:pPr/>
              <a:t>117</a:t>
            </a:fld>
            <a:endParaRPr lang="en-US" altLang="en-US"/>
          </a:p>
        </p:txBody>
      </p:sp>
    </p:spTree>
    <p:extLst>
      <p:ext uri="{BB962C8B-B14F-4D97-AF65-F5344CB8AC3E}">
        <p14:creationId xmlns:p14="http://schemas.microsoft.com/office/powerpoint/2010/main" val="30796643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2982-6CA6-C3DE-9C65-372392BD01D3}"/>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1308CD0-F237-17E3-E97D-53EC67643AD0}"/>
              </a:ext>
            </a:extLst>
          </p:cNvPr>
          <p:cNvSpPr>
            <a:spLocks noGrp="1"/>
          </p:cNvSpPr>
          <p:nvPr>
            <p:ph idx="1"/>
          </p:nvPr>
        </p:nvSpPr>
        <p:spPr/>
        <p:txBody>
          <a:bodyPr/>
          <a:lstStyle/>
          <a:p>
            <a:pPr marL="0" indent="0">
              <a:buNone/>
            </a:pPr>
            <a:r>
              <a:rPr lang="en-US" dirty="0"/>
              <a:t>&lt;Route path="/user/:</a:t>
            </a:r>
            <a:r>
              <a:rPr lang="en-US" dirty="0" err="1"/>
              <a:t>userId</a:t>
            </a:r>
            <a:r>
              <a:rPr lang="en-US" dirty="0"/>
              <a:t>" component={Profile}/&gt;</a:t>
            </a:r>
          </a:p>
        </p:txBody>
      </p:sp>
      <p:sp>
        <p:nvSpPr>
          <p:cNvPr id="4" name="Date Placeholder 3">
            <a:extLst>
              <a:ext uri="{FF2B5EF4-FFF2-40B4-BE49-F238E27FC236}">
                <a16:creationId xmlns:a16="http://schemas.microsoft.com/office/drawing/2014/main" id="{79B88236-5126-0BEA-B5FD-70A5B314278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B1831B9-FAB9-4AB8-1DBD-EA956573ECA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35F9FE-D4B9-C4D4-36E9-B380122B3E08}"/>
              </a:ext>
            </a:extLst>
          </p:cNvPr>
          <p:cNvSpPr>
            <a:spLocks noGrp="1"/>
          </p:cNvSpPr>
          <p:nvPr>
            <p:ph type="sldNum" sz="quarter" idx="12"/>
          </p:nvPr>
        </p:nvSpPr>
        <p:spPr/>
        <p:txBody>
          <a:bodyPr/>
          <a:lstStyle/>
          <a:p>
            <a:fld id="{7C5CF243-786F-4254-B068-4C9F0B6EA12F}" type="slidenum">
              <a:rPr lang="en-US" altLang="en-US" smtClean="0"/>
              <a:pPr/>
              <a:t>118</a:t>
            </a:fld>
            <a:endParaRPr lang="en-US" altLang="en-US"/>
          </a:p>
        </p:txBody>
      </p:sp>
    </p:spTree>
    <p:extLst>
      <p:ext uri="{BB962C8B-B14F-4D97-AF65-F5344CB8AC3E}">
        <p14:creationId xmlns:p14="http://schemas.microsoft.com/office/powerpoint/2010/main" val="14631707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8573-7DFA-32CC-9E1E-112A14CDEB3B}"/>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BFC72F65-D350-6E93-65E9-8E63A28A9CF7}"/>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React from 'react'</a:t>
            </a:r>
          </a:p>
          <a:p>
            <a:r>
              <a:rPr lang="en-US" sz="1200" b="0" dirty="0">
                <a:solidFill>
                  <a:srgbClr val="008000"/>
                </a:solidFill>
                <a:effectLst/>
                <a:latin typeface="Consolas" panose="020B0609020204030204" pitchFamily="49" charset="0"/>
              </a:rPr>
              <a:t>import {Route, Routes} from 'react-router-</a:t>
            </a:r>
            <a:r>
              <a:rPr lang="en-US" sz="1200" b="0" dirty="0" err="1">
                <a:solidFill>
                  <a:srgbClr val="008000"/>
                </a:solidFill>
                <a:effectLst/>
                <a:latin typeface="Consolas" panose="020B0609020204030204" pitchFamily="49" charset="0"/>
              </a:rPr>
              <a:t>dom</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Home from './core/Home' </a:t>
            </a:r>
          </a:p>
          <a:p>
            <a:r>
              <a:rPr lang="en-US" sz="1200" b="0" dirty="0">
                <a:solidFill>
                  <a:srgbClr val="008000"/>
                </a:solidFill>
                <a:effectLst/>
                <a:latin typeface="Consolas" panose="020B0609020204030204" pitchFamily="49" charset="0"/>
              </a:rPr>
              <a:t>import Users from './user/</a:t>
            </a:r>
            <a:r>
              <a:rPr lang="en-US" sz="1200" b="0" dirty="0" err="1">
                <a:solidFill>
                  <a:srgbClr val="008000"/>
                </a:solidFill>
                <a:effectLst/>
                <a:latin typeface="Consolas" panose="020B0609020204030204" pitchFamily="49" charset="0"/>
              </a:rPr>
              <a:t>Users.jsx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Signup from './user/</a:t>
            </a:r>
            <a:r>
              <a:rPr lang="en-US" sz="1200" b="0" dirty="0" err="1">
                <a:solidFill>
                  <a:srgbClr val="008000"/>
                </a:solidFill>
                <a:effectLst/>
                <a:latin typeface="Consolas" panose="020B0609020204030204" pitchFamily="49" charset="0"/>
              </a:rPr>
              <a:t>Signup.jsx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from './auth/Signin.js'</a:t>
            </a:r>
          </a:p>
          <a:p>
            <a:r>
              <a:rPr lang="en-US" sz="1200" b="0" dirty="0">
                <a:solidFill>
                  <a:srgbClr val="008000"/>
                </a:solidFill>
                <a:effectLst/>
                <a:latin typeface="Consolas" panose="020B0609020204030204" pitchFamily="49" charset="0"/>
              </a:rPr>
              <a:t>import Profile from './user/Profile.js'</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MainRouter</a:t>
            </a:r>
            <a:r>
              <a:rPr lang="en-US" sz="1200" b="0" dirty="0">
                <a:solidFill>
                  <a:srgbClr val="008000"/>
                </a:solidFill>
                <a:effectLst/>
                <a:latin typeface="Consolas" panose="020B0609020204030204" pitchFamily="49" charset="0"/>
              </a:rPr>
              <a:t> = () =&gt; {</a:t>
            </a:r>
          </a:p>
          <a:p>
            <a:r>
              <a:rPr lang="en-US" sz="1200" b="0" dirty="0">
                <a:solidFill>
                  <a:srgbClr val="008000"/>
                </a:solidFill>
                <a:effectLst/>
                <a:latin typeface="Consolas" panose="020B0609020204030204" pitchFamily="49" charset="0"/>
              </a:rPr>
              <a:t>return ( &lt;div&gt;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        &lt;Route exact path="/" element={&lt;Home /&gt;} /&gt; </a:t>
            </a:r>
          </a:p>
          <a:p>
            <a:r>
              <a:rPr lang="en-US" sz="1200" b="0" dirty="0">
                <a:solidFill>
                  <a:srgbClr val="008000"/>
                </a:solidFill>
                <a:effectLst/>
                <a:latin typeface="Consolas" panose="020B0609020204030204" pitchFamily="49" charset="0"/>
              </a:rPr>
              <a:t>                &lt;Route path="/users" component={Users} /&gt;</a:t>
            </a:r>
          </a:p>
          <a:p>
            <a:r>
              <a:rPr lang="en-US" sz="1200" b="0" dirty="0">
                <a:solidFill>
                  <a:srgbClr val="008000"/>
                </a:solidFill>
                <a:effectLst/>
                <a:latin typeface="Consolas" panose="020B0609020204030204" pitchFamily="49" charset="0"/>
              </a:rPr>
              <a:t>                &lt;Route path="/signup" component={Signup} /&gt;</a:t>
            </a:r>
          </a:p>
          <a:p>
            <a:r>
              <a:rPr lang="en-US" sz="1200" b="0" dirty="0">
                <a:solidFill>
                  <a:srgbClr val="008000"/>
                </a:solidFill>
                <a:effectLst/>
                <a:latin typeface="Consolas" panose="020B0609020204030204" pitchFamily="49" charset="0"/>
              </a:rPr>
              <a:t>                &lt;Route path="/</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component={</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/&gt;</a:t>
            </a:r>
          </a:p>
          <a:p>
            <a:r>
              <a:rPr lang="en-US" sz="1200" b="0" dirty="0">
                <a:solidFill>
                  <a:srgbClr val="008000"/>
                </a:solidFill>
                <a:effectLst/>
                <a:latin typeface="Consolas" panose="020B0609020204030204" pitchFamily="49" charset="0"/>
              </a:rPr>
              <a:t>                &lt;Route path="/user/:</a:t>
            </a:r>
            <a:r>
              <a:rPr lang="en-US" sz="1200" b="0" dirty="0" err="1">
                <a:solidFill>
                  <a:srgbClr val="008000"/>
                </a:solidFill>
                <a:effectLst/>
                <a:latin typeface="Consolas" panose="020B0609020204030204" pitchFamily="49" charset="0"/>
              </a:rPr>
              <a:t>userId</a:t>
            </a:r>
            <a:r>
              <a:rPr lang="en-US" sz="1200" b="0" dirty="0">
                <a:solidFill>
                  <a:srgbClr val="008000"/>
                </a:solidFill>
                <a:effectLst/>
                <a:latin typeface="Consolas" panose="020B0609020204030204" pitchFamily="49" charset="0"/>
              </a:rPr>
              <a:t>" component={Profile}/&gt;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&lt;/div&gt;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export default </a:t>
            </a:r>
            <a:r>
              <a:rPr lang="en-US" sz="1200" b="0" dirty="0" err="1">
                <a:solidFill>
                  <a:srgbClr val="008000"/>
                </a:solidFill>
                <a:effectLst/>
                <a:latin typeface="Consolas" panose="020B0609020204030204" pitchFamily="49" charset="0"/>
              </a:rPr>
              <a:t>MainRouter</a:t>
            </a: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79187FE-1993-4812-E551-C6CF00D1B67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F9EA487-A99F-AE1D-25FD-2EDA8EFF3C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36A39-DDEC-2391-BD14-2F12F3BE2955}"/>
              </a:ext>
            </a:extLst>
          </p:cNvPr>
          <p:cNvSpPr>
            <a:spLocks noGrp="1"/>
          </p:cNvSpPr>
          <p:nvPr>
            <p:ph type="sldNum" sz="quarter" idx="12"/>
          </p:nvPr>
        </p:nvSpPr>
        <p:spPr/>
        <p:txBody>
          <a:bodyPr/>
          <a:lstStyle/>
          <a:p>
            <a:fld id="{7C5CF243-786F-4254-B068-4C9F0B6EA12F}" type="slidenum">
              <a:rPr lang="en-US" altLang="en-US" smtClean="0"/>
              <a:pPr/>
              <a:t>119</a:t>
            </a:fld>
            <a:endParaRPr lang="en-US" altLang="en-US"/>
          </a:p>
        </p:txBody>
      </p:sp>
    </p:spTree>
    <p:extLst>
      <p:ext uri="{BB962C8B-B14F-4D97-AF65-F5344CB8AC3E}">
        <p14:creationId xmlns:p14="http://schemas.microsoft.com/office/powerpoint/2010/main" val="43639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B004-F91B-48FB-1937-66B25A2286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425D56-1267-F6E9-21F1-D6E83A18C576}"/>
              </a:ext>
            </a:extLst>
          </p:cNvPr>
          <p:cNvSpPr>
            <a:spLocks noGrp="1"/>
          </p:cNvSpPr>
          <p:nvPr>
            <p:ph idx="1"/>
          </p:nvPr>
        </p:nvSpPr>
        <p:spPr/>
        <p:txBody>
          <a:bodyPr/>
          <a:lstStyle/>
          <a:p>
            <a:r>
              <a:rPr lang="en-US" dirty="0"/>
              <a:t>The JWT is attached to the GET fetch call in the Authorization header using the Bearer scheme, and then the response from the server is returned to the  component in a promise. </a:t>
            </a:r>
          </a:p>
          <a:p>
            <a:r>
              <a:rPr lang="en-US" dirty="0"/>
              <a:t>This promise, when it resolves, will either give the component the user details for the specific user or notify that access is restricted to authenticated users.</a:t>
            </a:r>
          </a:p>
          <a:p>
            <a:r>
              <a:rPr lang="en-US" dirty="0"/>
              <a:t> Similarly, the updated user API method also needs to be passed valid JWT credentials for the fetch call, as shown in the next section.</a:t>
            </a:r>
          </a:p>
        </p:txBody>
      </p:sp>
      <p:sp>
        <p:nvSpPr>
          <p:cNvPr id="4" name="Date Placeholder 3">
            <a:extLst>
              <a:ext uri="{FF2B5EF4-FFF2-40B4-BE49-F238E27FC236}">
                <a16:creationId xmlns:a16="http://schemas.microsoft.com/office/drawing/2014/main" id="{64792E03-1D2F-D7C6-AA9F-CE85ACAC785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07B6F8C-7C26-A9B6-C0A1-D8DAE55803E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15F10B7-07AD-760B-C4A5-FCA2CF3C5263}"/>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18022694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C5E7-2251-C0A1-1BC1-8B5C3F898E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B00F6-2E28-C632-00AA-D9DDA8AF8ADE}"/>
              </a:ext>
            </a:extLst>
          </p:cNvPr>
          <p:cNvSpPr>
            <a:spLocks noGrp="1"/>
          </p:cNvSpPr>
          <p:nvPr>
            <p:ph idx="1"/>
          </p:nvPr>
        </p:nvSpPr>
        <p:spPr/>
        <p:txBody>
          <a:bodyPr/>
          <a:lstStyle/>
          <a:p>
            <a:r>
              <a:rPr lang="en-US" dirty="0"/>
              <a:t>To visit this route in the browser and render a Profile with user details, the link should be composed with a valid user ID in it. In the next section, we will use this same approach of retrieving single user details and rendering it in the component to implement the Edit Profile view.</a:t>
            </a:r>
          </a:p>
        </p:txBody>
      </p:sp>
      <p:sp>
        <p:nvSpPr>
          <p:cNvPr id="4" name="Date Placeholder 3">
            <a:extLst>
              <a:ext uri="{FF2B5EF4-FFF2-40B4-BE49-F238E27FC236}">
                <a16:creationId xmlns:a16="http://schemas.microsoft.com/office/drawing/2014/main" id="{D69CBD93-893F-EEA1-724E-446DCDCD908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7A1D1B2-9CD0-A797-4A60-EE39D56E23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E31508-5CDC-AA6D-6294-A917F64F7C8E}"/>
              </a:ext>
            </a:extLst>
          </p:cNvPr>
          <p:cNvSpPr>
            <a:spLocks noGrp="1"/>
          </p:cNvSpPr>
          <p:nvPr>
            <p:ph type="sldNum" sz="quarter" idx="12"/>
          </p:nvPr>
        </p:nvSpPr>
        <p:spPr/>
        <p:txBody>
          <a:bodyPr/>
          <a:lstStyle/>
          <a:p>
            <a:fld id="{7C5CF243-786F-4254-B068-4C9F0B6EA12F}" type="slidenum">
              <a:rPr lang="en-US" altLang="en-US" smtClean="0"/>
              <a:pPr/>
              <a:t>120</a:t>
            </a:fld>
            <a:endParaRPr lang="en-US" altLang="en-US"/>
          </a:p>
        </p:txBody>
      </p:sp>
    </p:spTree>
    <p:extLst>
      <p:ext uri="{BB962C8B-B14F-4D97-AF65-F5344CB8AC3E}">
        <p14:creationId xmlns:p14="http://schemas.microsoft.com/office/powerpoint/2010/main" val="36157316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BCE-8C32-FAFD-3D9C-02250D0E7623}"/>
              </a:ext>
            </a:extLst>
          </p:cNvPr>
          <p:cNvSpPr>
            <a:spLocks noGrp="1"/>
          </p:cNvSpPr>
          <p:nvPr>
            <p:ph type="title"/>
          </p:nvPr>
        </p:nvSpPr>
        <p:spPr/>
        <p:txBody>
          <a:bodyPr/>
          <a:lstStyle/>
          <a:p>
            <a:r>
              <a:rPr lang="en-US" dirty="0"/>
              <a:t>The </a:t>
            </a:r>
            <a:r>
              <a:rPr lang="en-US" dirty="0" err="1"/>
              <a:t>EditProfile</a:t>
            </a:r>
            <a:r>
              <a:rPr lang="en-US" dirty="0"/>
              <a:t> component</a:t>
            </a:r>
          </a:p>
        </p:txBody>
      </p:sp>
      <p:sp>
        <p:nvSpPr>
          <p:cNvPr id="3" name="Content Placeholder 2">
            <a:extLst>
              <a:ext uri="{FF2B5EF4-FFF2-40B4-BE49-F238E27FC236}">
                <a16:creationId xmlns:a16="http://schemas.microsoft.com/office/drawing/2014/main" id="{C24DA5AA-EEAB-359E-C15B-1A997170D19A}"/>
              </a:ext>
            </a:extLst>
          </p:cNvPr>
          <p:cNvSpPr>
            <a:spLocks noGrp="1"/>
          </p:cNvSpPr>
          <p:nvPr>
            <p:ph idx="1"/>
          </p:nvPr>
        </p:nvSpPr>
        <p:spPr/>
        <p:txBody>
          <a:bodyPr/>
          <a:lstStyle/>
          <a:p>
            <a:r>
              <a:rPr lang="en-US" dirty="0"/>
              <a:t>The </a:t>
            </a:r>
            <a:r>
              <a:rPr lang="en-US" dirty="0" err="1"/>
              <a:t>EditProfile</a:t>
            </a:r>
            <a:r>
              <a:rPr lang="en-US" dirty="0"/>
              <a:t> component in client/user/EditProfile.js has similarities in its implementation to both the Signup and Profile components. </a:t>
            </a:r>
          </a:p>
          <a:p>
            <a:r>
              <a:rPr lang="en-US" dirty="0"/>
              <a:t>It allows the authorized user to edit their own profile information in a form similar to the signup form, as shown in the following screenshot:</a:t>
            </a:r>
          </a:p>
          <a:p>
            <a:endParaRPr lang="en-US" dirty="0"/>
          </a:p>
        </p:txBody>
      </p:sp>
      <p:sp>
        <p:nvSpPr>
          <p:cNvPr id="4" name="Date Placeholder 3">
            <a:extLst>
              <a:ext uri="{FF2B5EF4-FFF2-40B4-BE49-F238E27FC236}">
                <a16:creationId xmlns:a16="http://schemas.microsoft.com/office/drawing/2014/main" id="{9479CC89-71F0-5962-09BA-B55374088F3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350B2C1-82AE-6572-0071-D3EC1BF905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E61F183-61DB-51A0-691B-9F0DE8BB1763}"/>
              </a:ext>
            </a:extLst>
          </p:cNvPr>
          <p:cNvSpPr>
            <a:spLocks noGrp="1"/>
          </p:cNvSpPr>
          <p:nvPr>
            <p:ph type="sldNum" sz="quarter" idx="12"/>
          </p:nvPr>
        </p:nvSpPr>
        <p:spPr/>
        <p:txBody>
          <a:bodyPr/>
          <a:lstStyle/>
          <a:p>
            <a:fld id="{7C5CF243-786F-4254-B068-4C9F0B6EA12F}" type="slidenum">
              <a:rPr lang="en-US" altLang="en-US" smtClean="0"/>
              <a:pPr/>
              <a:t>121</a:t>
            </a:fld>
            <a:endParaRPr lang="en-US" altLang="en-US"/>
          </a:p>
        </p:txBody>
      </p:sp>
      <p:pic>
        <p:nvPicPr>
          <p:cNvPr id="8" name="Picture 7">
            <a:extLst>
              <a:ext uri="{FF2B5EF4-FFF2-40B4-BE49-F238E27FC236}">
                <a16:creationId xmlns:a16="http://schemas.microsoft.com/office/drawing/2014/main" id="{D18E6582-4534-9C0F-B053-C24250CECAF4}"/>
              </a:ext>
            </a:extLst>
          </p:cNvPr>
          <p:cNvPicPr>
            <a:picLocks noChangeAspect="1"/>
          </p:cNvPicPr>
          <p:nvPr/>
        </p:nvPicPr>
        <p:blipFill>
          <a:blip r:embed="rId2"/>
          <a:stretch>
            <a:fillRect/>
          </a:stretch>
        </p:blipFill>
        <p:spPr>
          <a:xfrm>
            <a:off x="2286000" y="3227746"/>
            <a:ext cx="5029200" cy="2985667"/>
          </a:xfrm>
          <a:prstGeom prst="rect">
            <a:avLst/>
          </a:prstGeom>
        </p:spPr>
      </p:pic>
    </p:spTree>
    <p:extLst>
      <p:ext uri="{BB962C8B-B14F-4D97-AF65-F5344CB8AC3E}">
        <p14:creationId xmlns:p14="http://schemas.microsoft.com/office/powerpoint/2010/main" val="4085454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3F24-2CEB-A90C-45DA-C92F2013B8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0E78D-3A81-74E5-58EC-B9B8190DF431}"/>
              </a:ext>
            </a:extLst>
          </p:cNvPr>
          <p:cNvSpPr>
            <a:spLocks noGrp="1"/>
          </p:cNvSpPr>
          <p:nvPr>
            <p:ph idx="1"/>
          </p:nvPr>
        </p:nvSpPr>
        <p:spPr/>
        <p:txBody>
          <a:bodyPr/>
          <a:lstStyle/>
          <a:p>
            <a:r>
              <a:rPr lang="en-US" dirty="0"/>
              <a:t>Upon loading at '/user/edit/:</a:t>
            </a:r>
            <a:r>
              <a:rPr lang="en-US" dirty="0" err="1"/>
              <a:t>userId</a:t>
            </a:r>
            <a:r>
              <a:rPr lang="en-US" dirty="0"/>
              <a:t>', the component will fetch the user's information with their ID after verifying JWT for auth, and then load the form with the received user information. </a:t>
            </a:r>
          </a:p>
          <a:p>
            <a:r>
              <a:rPr lang="en-US" dirty="0"/>
              <a:t>The form will allow the user to edit and submit only the changed information to the update fetch call, and, on successful update, redirect the user to the Profile view with updated information.</a:t>
            </a:r>
          </a:p>
          <a:p>
            <a:r>
              <a:rPr lang="en-US" dirty="0" err="1"/>
              <a:t>EditProfile</a:t>
            </a:r>
            <a:r>
              <a:rPr lang="en-US" dirty="0"/>
              <a:t> will load the user information the same way as in the Profile component, that is, by fetching with read in </a:t>
            </a:r>
            <a:r>
              <a:rPr lang="en-US" dirty="0" err="1"/>
              <a:t>useEffect</a:t>
            </a:r>
            <a:r>
              <a:rPr lang="en-US" dirty="0"/>
              <a:t> using the </a:t>
            </a:r>
            <a:r>
              <a:rPr lang="en-US" dirty="0" err="1"/>
              <a:t>userId</a:t>
            </a:r>
            <a:r>
              <a:rPr lang="en-US" dirty="0"/>
              <a:t> parameter from </a:t>
            </a:r>
            <a:r>
              <a:rPr lang="en-US" dirty="0" err="1"/>
              <a:t>match.params</a:t>
            </a:r>
            <a:r>
              <a:rPr lang="en-US" dirty="0"/>
              <a:t>. </a:t>
            </a:r>
          </a:p>
          <a:p>
            <a:r>
              <a:rPr lang="en-US" dirty="0"/>
              <a:t>It will gather credentials from </a:t>
            </a:r>
            <a:r>
              <a:rPr lang="en-US" dirty="0" err="1"/>
              <a:t>auth.isAuthenticated</a:t>
            </a:r>
            <a:r>
              <a:rPr lang="en-US" dirty="0"/>
              <a:t>. </a:t>
            </a:r>
          </a:p>
        </p:txBody>
      </p:sp>
      <p:sp>
        <p:nvSpPr>
          <p:cNvPr id="4" name="Date Placeholder 3">
            <a:extLst>
              <a:ext uri="{FF2B5EF4-FFF2-40B4-BE49-F238E27FC236}">
                <a16:creationId xmlns:a16="http://schemas.microsoft.com/office/drawing/2014/main" id="{ABFAC3C8-9836-70FB-2542-1EAF46EDB42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894615E-200D-AFDC-6E1B-D18C5A1C68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8DE41B-730B-08A7-C17E-64DAD0F30677}"/>
              </a:ext>
            </a:extLst>
          </p:cNvPr>
          <p:cNvSpPr>
            <a:spLocks noGrp="1"/>
          </p:cNvSpPr>
          <p:nvPr>
            <p:ph type="sldNum" sz="quarter" idx="12"/>
          </p:nvPr>
        </p:nvSpPr>
        <p:spPr/>
        <p:txBody>
          <a:bodyPr/>
          <a:lstStyle/>
          <a:p>
            <a:fld id="{7C5CF243-786F-4254-B068-4C9F0B6EA12F}" type="slidenum">
              <a:rPr lang="en-US" altLang="en-US" smtClean="0"/>
              <a:pPr/>
              <a:t>122</a:t>
            </a:fld>
            <a:endParaRPr lang="en-US" altLang="en-US"/>
          </a:p>
        </p:txBody>
      </p:sp>
    </p:spTree>
    <p:extLst>
      <p:ext uri="{BB962C8B-B14F-4D97-AF65-F5344CB8AC3E}">
        <p14:creationId xmlns:p14="http://schemas.microsoft.com/office/powerpoint/2010/main" val="2673062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47B-BFA9-C462-1247-8569F1543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50B8F-51AE-16E7-7C28-040FE29C87A1}"/>
              </a:ext>
            </a:extLst>
          </p:cNvPr>
          <p:cNvSpPr>
            <a:spLocks noGrp="1"/>
          </p:cNvSpPr>
          <p:nvPr>
            <p:ph idx="1"/>
          </p:nvPr>
        </p:nvSpPr>
        <p:spPr/>
        <p:txBody>
          <a:bodyPr/>
          <a:lstStyle/>
          <a:p>
            <a:r>
              <a:rPr lang="en-US" dirty="0"/>
              <a:t>The form view will contain the same elements as the Signup component, with the input values being updated in the state when they change.</a:t>
            </a:r>
          </a:p>
          <a:p>
            <a:r>
              <a:rPr lang="en-US" dirty="0"/>
              <a:t>On form submit, the component will call the update fetch method with the </a:t>
            </a:r>
            <a:r>
              <a:rPr lang="en-US" dirty="0" err="1"/>
              <a:t>userId</a:t>
            </a:r>
            <a:r>
              <a:rPr lang="en-US" dirty="0"/>
              <a:t>, JWT and updated user data.</a:t>
            </a:r>
          </a:p>
          <a:p>
            <a:endParaRPr lang="en-US" dirty="0"/>
          </a:p>
        </p:txBody>
      </p:sp>
      <p:sp>
        <p:nvSpPr>
          <p:cNvPr id="4" name="Date Placeholder 3">
            <a:extLst>
              <a:ext uri="{FF2B5EF4-FFF2-40B4-BE49-F238E27FC236}">
                <a16:creationId xmlns:a16="http://schemas.microsoft.com/office/drawing/2014/main" id="{DF1B26F9-C876-A83B-F3B0-E059AD31B1F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43960E1-72BC-4C7D-13E1-9B0D791009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2D30DEC-FF36-50AB-5479-47400907EA49}"/>
              </a:ext>
            </a:extLst>
          </p:cNvPr>
          <p:cNvSpPr>
            <a:spLocks noGrp="1"/>
          </p:cNvSpPr>
          <p:nvPr>
            <p:ph type="sldNum" sz="quarter" idx="12"/>
          </p:nvPr>
        </p:nvSpPr>
        <p:spPr/>
        <p:txBody>
          <a:bodyPr/>
          <a:lstStyle/>
          <a:p>
            <a:fld id="{7C5CF243-786F-4254-B068-4C9F0B6EA12F}" type="slidenum">
              <a:rPr lang="en-US" altLang="en-US" smtClean="0"/>
              <a:pPr/>
              <a:t>123</a:t>
            </a:fld>
            <a:endParaRPr lang="en-US" altLang="en-US"/>
          </a:p>
        </p:txBody>
      </p:sp>
    </p:spTree>
    <p:extLst>
      <p:ext uri="{BB962C8B-B14F-4D97-AF65-F5344CB8AC3E}">
        <p14:creationId xmlns:p14="http://schemas.microsoft.com/office/powerpoint/2010/main" val="25708694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4D6A-F899-4DB0-803E-52F90DE66A52}"/>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FCC6E95A-86FF-984C-FE2B-B7620F03566F}"/>
              </a:ext>
            </a:extLst>
          </p:cNvPr>
          <p:cNvSpPr>
            <a:spLocks noGrp="1"/>
          </p:cNvSpPr>
          <p:nvPr>
            <p:ph idx="1"/>
          </p:nvPr>
        </p:nvSpPr>
        <p:spPr/>
        <p:txBody>
          <a:bodyPr/>
          <a:lstStyle/>
          <a:p>
            <a:r>
              <a:rPr lang="en-US" sz="1500" dirty="0">
                <a:solidFill>
                  <a:srgbClr val="008000"/>
                </a:solidFill>
              </a:rPr>
              <a:t>const </a:t>
            </a:r>
            <a:r>
              <a:rPr lang="en-US" sz="1500" dirty="0" err="1">
                <a:solidFill>
                  <a:srgbClr val="008000"/>
                </a:solidFill>
              </a:rPr>
              <a:t>clickSubmit</a:t>
            </a:r>
            <a:r>
              <a:rPr lang="en-US" sz="1500" dirty="0">
                <a:solidFill>
                  <a:srgbClr val="008000"/>
                </a:solidFill>
              </a:rPr>
              <a:t> = () =&gt; {</a:t>
            </a:r>
          </a:p>
          <a:p>
            <a:r>
              <a:rPr lang="en-US" sz="1500" dirty="0">
                <a:solidFill>
                  <a:srgbClr val="008000"/>
                </a:solidFill>
              </a:rPr>
              <a:t>const </a:t>
            </a:r>
            <a:r>
              <a:rPr lang="en-US" sz="1500" dirty="0" err="1">
                <a:solidFill>
                  <a:srgbClr val="008000"/>
                </a:solidFill>
              </a:rPr>
              <a:t>jwt</a:t>
            </a:r>
            <a:r>
              <a:rPr lang="en-US" sz="1500" dirty="0">
                <a:solidFill>
                  <a:srgbClr val="008000"/>
                </a:solidFill>
              </a:rPr>
              <a:t> = </a:t>
            </a:r>
            <a:r>
              <a:rPr lang="en-US" sz="1500" dirty="0" err="1">
                <a:solidFill>
                  <a:srgbClr val="008000"/>
                </a:solidFill>
              </a:rPr>
              <a:t>auth.isAuthenticated</a:t>
            </a:r>
            <a:r>
              <a:rPr lang="en-US" sz="1500" dirty="0">
                <a:solidFill>
                  <a:srgbClr val="008000"/>
                </a:solidFill>
              </a:rPr>
              <a:t>() </a:t>
            </a:r>
          </a:p>
          <a:p>
            <a:r>
              <a:rPr lang="en-US" sz="1500" dirty="0">
                <a:solidFill>
                  <a:srgbClr val="008000"/>
                </a:solidFill>
              </a:rPr>
              <a:t>const user = {</a:t>
            </a:r>
          </a:p>
          <a:p>
            <a:r>
              <a:rPr lang="en-US" sz="1500" dirty="0">
                <a:solidFill>
                  <a:srgbClr val="008000"/>
                </a:solidFill>
              </a:rPr>
              <a:t>name: values.name || undefined,</a:t>
            </a:r>
          </a:p>
          <a:p>
            <a:r>
              <a:rPr lang="en-US" sz="1500" dirty="0">
                <a:solidFill>
                  <a:srgbClr val="008000"/>
                </a:solidFill>
              </a:rPr>
              <a:t>email: </a:t>
            </a:r>
            <a:r>
              <a:rPr lang="en-US" sz="1500" dirty="0" err="1">
                <a:solidFill>
                  <a:srgbClr val="008000"/>
                </a:solidFill>
              </a:rPr>
              <a:t>values.email</a:t>
            </a:r>
            <a:r>
              <a:rPr lang="en-US" sz="1500" dirty="0">
                <a:solidFill>
                  <a:srgbClr val="008000"/>
                </a:solidFill>
              </a:rPr>
              <a:t> || undefined, </a:t>
            </a:r>
          </a:p>
          <a:p>
            <a:r>
              <a:rPr lang="en-US" sz="1500" dirty="0">
                <a:solidFill>
                  <a:srgbClr val="008000"/>
                </a:solidFill>
              </a:rPr>
              <a:t>password: </a:t>
            </a:r>
            <a:r>
              <a:rPr lang="en-US" sz="1500" dirty="0" err="1">
                <a:solidFill>
                  <a:srgbClr val="008000"/>
                </a:solidFill>
              </a:rPr>
              <a:t>values.password</a:t>
            </a:r>
            <a:r>
              <a:rPr lang="en-US" sz="1500" dirty="0">
                <a:solidFill>
                  <a:srgbClr val="008000"/>
                </a:solidFill>
              </a:rPr>
              <a:t> || undefined</a:t>
            </a:r>
          </a:p>
          <a:p>
            <a:r>
              <a:rPr lang="en-US" sz="1500" dirty="0">
                <a:solidFill>
                  <a:srgbClr val="008000"/>
                </a:solidFill>
              </a:rPr>
              <a:t>} </a:t>
            </a:r>
          </a:p>
          <a:p>
            <a:r>
              <a:rPr lang="en-US" sz="1500" dirty="0">
                <a:solidFill>
                  <a:srgbClr val="008000"/>
                </a:solidFill>
              </a:rPr>
              <a:t>update({</a:t>
            </a:r>
          </a:p>
          <a:p>
            <a:r>
              <a:rPr lang="en-US" sz="1500" dirty="0" err="1">
                <a:solidFill>
                  <a:srgbClr val="008000"/>
                </a:solidFill>
              </a:rPr>
              <a:t>userId</a:t>
            </a:r>
            <a:r>
              <a:rPr lang="en-US" sz="1500" dirty="0">
                <a:solidFill>
                  <a:srgbClr val="008000"/>
                </a:solidFill>
              </a:rPr>
              <a:t>: </a:t>
            </a:r>
            <a:r>
              <a:rPr lang="en-US" sz="1500" dirty="0" err="1">
                <a:solidFill>
                  <a:srgbClr val="008000"/>
                </a:solidFill>
              </a:rPr>
              <a:t>match.params.userId</a:t>
            </a:r>
            <a:r>
              <a:rPr lang="en-US" sz="1500" dirty="0">
                <a:solidFill>
                  <a:srgbClr val="008000"/>
                </a:solidFill>
              </a:rPr>
              <a:t> </a:t>
            </a:r>
          </a:p>
          <a:p>
            <a:r>
              <a:rPr lang="en-US" sz="1500" dirty="0">
                <a:solidFill>
                  <a:srgbClr val="008000"/>
                </a:solidFill>
              </a:rPr>
              <a:t>}, {</a:t>
            </a:r>
          </a:p>
          <a:p>
            <a:r>
              <a:rPr lang="en-US" sz="1500" dirty="0">
                <a:solidFill>
                  <a:srgbClr val="008000"/>
                </a:solidFill>
              </a:rPr>
              <a:t>t: </a:t>
            </a:r>
            <a:r>
              <a:rPr lang="en-US" sz="1500" dirty="0" err="1">
                <a:solidFill>
                  <a:srgbClr val="008000"/>
                </a:solidFill>
              </a:rPr>
              <a:t>jwt.token</a:t>
            </a:r>
            <a:endParaRPr lang="en-US" sz="1500" dirty="0">
              <a:solidFill>
                <a:srgbClr val="008000"/>
              </a:solidFill>
            </a:endParaRPr>
          </a:p>
          <a:p>
            <a:r>
              <a:rPr lang="en-US" sz="1500" dirty="0">
                <a:solidFill>
                  <a:srgbClr val="008000"/>
                </a:solidFill>
              </a:rPr>
              <a:t>}, user).then((data) =&gt; { </a:t>
            </a:r>
          </a:p>
          <a:p>
            <a:r>
              <a:rPr lang="en-US" sz="1500" dirty="0">
                <a:solidFill>
                  <a:srgbClr val="008000"/>
                </a:solidFill>
              </a:rPr>
              <a:t>if (data &amp;&amp; </a:t>
            </a:r>
            <a:r>
              <a:rPr lang="en-US" sz="1500" dirty="0" err="1">
                <a:solidFill>
                  <a:srgbClr val="008000"/>
                </a:solidFill>
              </a:rPr>
              <a:t>data.error</a:t>
            </a:r>
            <a:r>
              <a:rPr lang="en-US" sz="1500" dirty="0">
                <a:solidFill>
                  <a:srgbClr val="008000"/>
                </a:solidFill>
              </a:rPr>
              <a:t>) {</a:t>
            </a:r>
          </a:p>
          <a:p>
            <a:r>
              <a:rPr lang="en-US" sz="1500" dirty="0" err="1">
                <a:solidFill>
                  <a:srgbClr val="008000"/>
                </a:solidFill>
              </a:rPr>
              <a:t>setValues</a:t>
            </a:r>
            <a:r>
              <a:rPr lang="en-US" sz="1500" dirty="0">
                <a:solidFill>
                  <a:srgbClr val="008000"/>
                </a:solidFill>
              </a:rPr>
              <a:t>({...values, error: </a:t>
            </a:r>
            <a:r>
              <a:rPr lang="en-US" sz="1500" dirty="0" err="1">
                <a:solidFill>
                  <a:srgbClr val="008000"/>
                </a:solidFill>
              </a:rPr>
              <a:t>data.error</a:t>
            </a:r>
            <a:r>
              <a:rPr lang="en-US" sz="1500" dirty="0">
                <a:solidFill>
                  <a:srgbClr val="008000"/>
                </a:solidFill>
              </a:rPr>
              <a:t>}) </a:t>
            </a:r>
          </a:p>
          <a:p>
            <a:r>
              <a:rPr lang="en-US" sz="1500" dirty="0">
                <a:solidFill>
                  <a:srgbClr val="008000"/>
                </a:solidFill>
              </a:rPr>
              <a:t>} else {</a:t>
            </a:r>
          </a:p>
          <a:p>
            <a:r>
              <a:rPr lang="en-US" sz="1500" dirty="0" err="1">
                <a:solidFill>
                  <a:srgbClr val="008000"/>
                </a:solidFill>
              </a:rPr>
              <a:t>setValues</a:t>
            </a:r>
            <a:r>
              <a:rPr lang="en-US" sz="1500" dirty="0">
                <a:solidFill>
                  <a:srgbClr val="008000"/>
                </a:solidFill>
              </a:rPr>
              <a:t>({...values, </a:t>
            </a:r>
            <a:r>
              <a:rPr lang="en-US" sz="1500" dirty="0" err="1">
                <a:solidFill>
                  <a:srgbClr val="008000"/>
                </a:solidFill>
              </a:rPr>
              <a:t>userId</a:t>
            </a:r>
            <a:r>
              <a:rPr lang="en-US" sz="1500" dirty="0">
                <a:solidFill>
                  <a:srgbClr val="008000"/>
                </a:solidFill>
              </a:rPr>
              <a:t>: </a:t>
            </a:r>
            <a:r>
              <a:rPr lang="en-US" sz="1500" dirty="0" err="1">
                <a:solidFill>
                  <a:srgbClr val="008000"/>
                </a:solidFill>
              </a:rPr>
              <a:t>data._id</a:t>
            </a:r>
            <a:r>
              <a:rPr lang="en-US" sz="1500" dirty="0">
                <a:solidFill>
                  <a:srgbClr val="008000"/>
                </a:solidFill>
              </a:rPr>
              <a:t>, </a:t>
            </a:r>
            <a:r>
              <a:rPr lang="en-US" sz="1500" dirty="0" err="1">
                <a:solidFill>
                  <a:srgbClr val="008000"/>
                </a:solidFill>
              </a:rPr>
              <a:t>redirectToProfile</a:t>
            </a:r>
            <a:r>
              <a:rPr lang="en-US" sz="1500" dirty="0">
                <a:solidFill>
                  <a:srgbClr val="008000"/>
                </a:solidFill>
              </a:rPr>
              <a:t>: true}) </a:t>
            </a:r>
          </a:p>
          <a:p>
            <a:r>
              <a:rPr lang="en-US" sz="1500" dirty="0">
                <a:solidFill>
                  <a:srgbClr val="008000"/>
                </a:solidFill>
              </a:rPr>
              <a:t>}</a:t>
            </a:r>
          </a:p>
          <a:p>
            <a:r>
              <a:rPr lang="en-US" sz="1500" dirty="0">
                <a:solidFill>
                  <a:srgbClr val="008000"/>
                </a:solidFill>
              </a:rPr>
              <a:t>}) </a:t>
            </a:r>
          </a:p>
          <a:p>
            <a:r>
              <a:rPr lang="en-US" sz="1500" dirty="0">
                <a:solidFill>
                  <a:srgbClr val="008000"/>
                </a:solidFill>
              </a:rPr>
              <a:t>}</a:t>
            </a:r>
          </a:p>
        </p:txBody>
      </p:sp>
      <p:sp>
        <p:nvSpPr>
          <p:cNvPr id="4" name="Date Placeholder 3">
            <a:extLst>
              <a:ext uri="{FF2B5EF4-FFF2-40B4-BE49-F238E27FC236}">
                <a16:creationId xmlns:a16="http://schemas.microsoft.com/office/drawing/2014/main" id="{D8A6CE93-5AD1-D89F-9A55-98622C2394C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7D4AC7C-A6BE-B094-7D03-A70FEB16E5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B6BA62B-5A10-068F-49EE-949562ED0A73}"/>
              </a:ext>
            </a:extLst>
          </p:cNvPr>
          <p:cNvSpPr>
            <a:spLocks noGrp="1"/>
          </p:cNvSpPr>
          <p:nvPr>
            <p:ph type="sldNum" sz="quarter" idx="12"/>
          </p:nvPr>
        </p:nvSpPr>
        <p:spPr/>
        <p:txBody>
          <a:bodyPr/>
          <a:lstStyle/>
          <a:p>
            <a:fld id="{7C5CF243-786F-4254-B068-4C9F0B6EA12F}" type="slidenum">
              <a:rPr lang="en-US" altLang="en-US" smtClean="0"/>
              <a:pPr/>
              <a:t>124</a:t>
            </a:fld>
            <a:endParaRPr lang="en-US" altLang="en-US"/>
          </a:p>
        </p:txBody>
      </p:sp>
    </p:spTree>
    <p:extLst>
      <p:ext uri="{BB962C8B-B14F-4D97-AF65-F5344CB8AC3E}">
        <p14:creationId xmlns:p14="http://schemas.microsoft.com/office/powerpoint/2010/main" val="39817700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5A1D-4E6C-8EE4-825D-BAF82C65B6F7}"/>
              </a:ext>
            </a:extLst>
          </p:cNvPr>
          <p:cNvSpPr>
            <a:spLocks noGrp="1"/>
          </p:cNvSpPr>
          <p:nvPr>
            <p:ph type="title"/>
          </p:nvPr>
        </p:nvSpPr>
        <p:spPr/>
        <p:txBody>
          <a:bodyPr/>
          <a:lstStyle/>
          <a:p>
            <a:br>
              <a:rPr lang="en-US" dirty="0"/>
            </a:br>
            <a:r>
              <a:rPr lang="en-US" dirty="0"/>
              <a:t>Updated </a:t>
            </a:r>
            <a:r>
              <a:rPr lang="en-US" dirty="0" err="1"/>
              <a:t>mern</a:t>
            </a:r>
            <a:r>
              <a:rPr lang="en-US" dirty="0"/>
              <a:t>-skeleton/client/user/EditProfile.js:</a:t>
            </a:r>
            <a:br>
              <a:rPr lang="en-US" dirty="0"/>
            </a:br>
            <a:r>
              <a:rPr lang="en-US" dirty="0"/>
              <a:t> </a:t>
            </a:r>
          </a:p>
        </p:txBody>
      </p:sp>
      <p:sp>
        <p:nvSpPr>
          <p:cNvPr id="3" name="Content Placeholder 2">
            <a:extLst>
              <a:ext uri="{FF2B5EF4-FFF2-40B4-BE49-F238E27FC236}">
                <a16:creationId xmlns:a16="http://schemas.microsoft.com/office/drawing/2014/main" id="{5D62F902-C0B3-7376-26E4-CB93876A24DB}"/>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auth from './auth/auth-helper.js';</a:t>
            </a:r>
          </a:p>
          <a:p>
            <a:r>
              <a:rPr lang="en-US" sz="1000" b="0" dirty="0">
                <a:solidFill>
                  <a:srgbClr val="008000"/>
                </a:solidFill>
                <a:effectLst/>
                <a:latin typeface="Consolas" panose="020B0609020204030204" pitchFamily="49" charset="0"/>
              </a:rPr>
              <a:t>import React, { </a:t>
            </a:r>
            <a:r>
              <a:rPr lang="en-US" sz="1000" b="0" dirty="0" err="1">
                <a:solidFill>
                  <a:srgbClr val="008000"/>
                </a:solidFill>
                <a:effectLst/>
                <a:latin typeface="Consolas" panose="020B0609020204030204" pitchFamily="49" charset="0"/>
              </a:rPr>
              <a:t>useState,useEffect</a:t>
            </a:r>
            <a:r>
              <a:rPr lang="en-US" sz="1000" b="0" dirty="0">
                <a:solidFill>
                  <a:srgbClr val="008000"/>
                </a:solidFill>
                <a:effectLst/>
                <a:latin typeface="Consolas" panose="020B0609020204030204" pitchFamily="49" charset="0"/>
              </a:rPr>
              <a:t> } from 'react';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clickSubmit</a:t>
            </a:r>
            <a:r>
              <a:rPr lang="en-US" sz="1000" b="0" dirty="0">
                <a:solidFill>
                  <a:srgbClr val="008000"/>
                </a:solidFill>
                <a:effectLst/>
                <a:latin typeface="Consolas" panose="020B0609020204030204" pitchFamily="49" charset="0"/>
              </a:rPr>
              <a:t> from 'react';</a:t>
            </a:r>
          </a:p>
          <a:p>
            <a:r>
              <a:rPr lang="en-US" sz="1000" b="0" dirty="0">
                <a:solidFill>
                  <a:srgbClr val="008000"/>
                </a:solidFill>
                <a:effectLst/>
                <a:latin typeface="Consolas" panose="020B0609020204030204" pitchFamily="49" charset="0"/>
              </a:rPr>
              <a:t>//import { read } from './</a:t>
            </a:r>
            <a:r>
              <a:rPr lang="en-US" sz="1000" b="0" dirty="0" err="1">
                <a:solidFill>
                  <a:srgbClr val="008000"/>
                </a:solidFill>
                <a:effectLst/>
                <a:latin typeface="Consolas" panose="020B0609020204030204" pitchFamily="49" charset="0"/>
              </a:rPr>
              <a:t>someApiModule</a:t>
            </a:r>
            <a:r>
              <a:rPr lang="en-US" sz="1000" b="0" dirty="0">
                <a:solidFill>
                  <a:srgbClr val="008000"/>
                </a:solidFill>
                <a:effectLst/>
                <a:latin typeface="Consolas" panose="020B0609020204030204" pitchFamily="49" charset="0"/>
              </a:rPr>
              <a:t>'; // Replace with the actual module that contains the read function</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useState</a:t>
            </a:r>
            <a:r>
              <a:rPr lang="en-US" sz="1000" b="0" dirty="0">
                <a:solidFill>
                  <a:srgbClr val="008000"/>
                </a:solidFill>
                <a:effectLst/>
                <a:latin typeface="Consolas" panose="020B0609020204030204" pitchFamily="49" charset="0"/>
              </a:rPr>
              <a:t> from 'react'</a:t>
            </a:r>
          </a:p>
          <a:p>
            <a:r>
              <a:rPr lang="en-US" sz="1000" b="0" dirty="0">
                <a:solidFill>
                  <a:srgbClr val="008000"/>
                </a:solidFill>
                <a:effectLst/>
                <a:latin typeface="Consolas" panose="020B0609020204030204" pitchFamily="49" charset="0"/>
              </a:rPr>
              <a:t>import read from 'react';</a:t>
            </a:r>
          </a:p>
          <a:p>
            <a:r>
              <a:rPr lang="en-US" sz="1000" b="0" dirty="0">
                <a:solidFill>
                  <a:srgbClr val="008000"/>
                </a:solidFill>
                <a:effectLst/>
                <a:latin typeface="Consolas" panose="020B0609020204030204" pitchFamily="49" charset="0"/>
              </a:rPr>
              <a:t>import match from 'react';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setValues</a:t>
            </a:r>
            <a:r>
              <a:rPr lang="en-US" sz="1000" b="0" dirty="0">
                <a:solidFill>
                  <a:srgbClr val="008000"/>
                </a:solidFill>
                <a:effectLst/>
                <a:latin typeface="Consolas" panose="020B0609020204030204" pitchFamily="49" charset="0"/>
              </a:rPr>
              <a:t> from 'react';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setRedirectToSignin</a:t>
            </a:r>
            <a:r>
              <a:rPr lang="en-US" sz="1000" b="0" dirty="0">
                <a:solidFill>
                  <a:srgbClr val="008000"/>
                </a:solidFill>
                <a:effectLst/>
                <a:latin typeface="Consolas" panose="020B0609020204030204" pitchFamily="49" charset="0"/>
              </a:rPr>
              <a:t> from 'react';</a:t>
            </a:r>
          </a:p>
          <a:p>
            <a:r>
              <a:rPr lang="en-US" sz="1000" b="0" dirty="0">
                <a:solidFill>
                  <a:srgbClr val="008000"/>
                </a:solidFill>
                <a:effectLst/>
                <a:latin typeface="Consolas" panose="020B0609020204030204" pitchFamily="49" charset="0"/>
              </a:rPr>
              <a:t>const </a:t>
            </a:r>
            <a:r>
              <a:rPr lang="en-US" sz="1000" b="0" dirty="0" err="1">
                <a:solidFill>
                  <a:srgbClr val="008000"/>
                </a:solidFill>
                <a:effectLst/>
                <a:latin typeface="Consolas" panose="020B0609020204030204" pitchFamily="49" charset="0"/>
              </a:rPr>
              <a:t>clickSubmit</a:t>
            </a:r>
            <a:r>
              <a:rPr lang="en-US" sz="1000" b="0" dirty="0">
                <a:solidFill>
                  <a:srgbClr val="008000"/>
                </a:solidFill>
                <a:effectLst/>
                <a:latin typeface="Consolas" panose="020B0609020204030204" pitchFamily="49" charset="0"/>
              </a:rPr>
              <a:t> = () =&gt; {</a:t>
            </a:r>
          </a:p>
          <a:p>
            <a:r>
              <a:rPr lang="en-US" sz="1000" b="0" dirty="0">
                <a:solidFill>
                  <a:srgbClr val="008000"/>
                </a:solidFill>
                <a:effectLst/>
                <a:latin typeface="Consolas" panose="020B0609020204030204" pitchFamily="49" charset="0"/>
              </a:rPr>
              <a:t>const </a:t>
            </a:r>
            <a:r>
              <a:rPr lang="en-US" sz="1000" b="0" dirty="0" err="1">
                <a:solidFill>
                  <a:srgbClr val="008000"/>
                </a:solidFill>
                <a:effectLst/>
                <a:latin typeface="Consolas" panose="020B0609020204030204" pitchFamily="49" charset="0"/>
              </a:rPr>
              <a:t>jwt</a:t>
            </a:r>
            <a:r>
              <a:rPr lang="en-US" sz="1000" b="0" dirty="0">
                <a:solidFill>
                  <a:srgbClr val="008000"/>
                </a:solidFill>
                <a:effectLst/>
                <a:latin typeface="Consolas" panose="020B0609020204030204" pitchFamily="49" charset="0"/>
              </a:rPr>
              <a:t> = </a:t>
            </a:r>
            <a:r>
              <a:rPr lang="en-US" sz="1000" b="0" dirty="0" err="1">
                <a:solidFill>
                  <a:srgbClr val="008000"/>
                </a:solidFill>
                <a:effectLst/>
                <a:latin typeface="Consolas" panose="020B0609020204030204" pitchFamily="49" charset="0"/>
              </a:rPr>
              <a:t>auth.isAuthenticated</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const user = {</a:t>
            </a:r>
          </a:p>
          <a:p>
            <a:r>
              <a:rPr lang="en-US" sz="1000" b="0" dirty="0">
                <a:solidFill>
                  <a:srgbClr val="008000"/>
                </a:solidFill>
                <a:effectLst/>
                <a:latin typeface="Consolas" panose="020B0609020204030204" pitchFamily="49" charset="0"/>
              </a:rPr>
              <a:t>name: values.name || undefined,</a:t>
            </a:r>
          </a:p>
          <a:p>
            <a:r>
              <a:rPr lang="en-US" sz="1000" b="0" dirty="0">
                <a:solidFill>
                  <a:srgbClr val="008000"/>
                </a:solidFill>
                <a:effectLst/>
                <a:latin typeface="Consolas" panose="020B0609020204030204" pitchFamily="49" charset="0"/>
              </a:rPr>
              <a:t>email: </a:t>
            </a:r>
            <a:r>
              <a:rPr lang="en-US" sz="1000" b="0" dirty="0" err="1">
                <a:solidFill>
                  <a:srgbClr val="008000"/>
                </a:solidFill>
                <a:effectLst/>
                <a:latin typeface="Consolas" panose="020B0609020204030204" pitchFamily="49" charset="0"/>
              </a:rPr>
              <a:t>values.email</a:t>
            </a:r>
            <a:r>
              <a:rPr lang="en-US" sz="1000" b="0" dirty="0">
                <a:solidFill>
                  <a:srgbClr val="008000"/>
                </a:solidFill>
                <a:effectLst/>
                <a:latin typeface="Consolas" panose="020B0609020204030204" pitchFamily="49" charset="0"/>
              </a:rPr>
              <a:t> || undefined, </a:t>
            </a:r>
          </a:p>
          <a:p>
            <a:r>
              <a:rPr lang="en-US" sz="1000" b="0" dirty="0">
                <a:solidFill>
                  <a:srgbClr val="008000"/>
                </a:solidFill>
                <a:effectLst/>
                <a:latin typeface="Consolas" panose="020B0609020204030204" pitchFamily="49" charset="0"/>
              </a:rPr>
              <a:t>password: </a:t>
            </a:r>
            <a:r>
              <a:rPr lang="en-US" sz="1000" b="0" dirty="0" err="1">
                <a:solidFill>
                  <a:srgbClr val="008000"/>
                </a:solidFill>
                <a:effectLst/>
                <a:latin typeface="Consolas" panose="020B0609020204030204" pitchFamily="49" charset="0"/>
              </a:rPr>
              <a:t>values.password</a:t>
            </a:r>
            <a:r>
              <a:rPr lang="en-US" sz="1000" b="0" dirty="0">
                <a:solidFill>
                  <a:srgbClr val="008000"/>
                </a:solidFill>
                <a:effectLst/>
                <a:latin typeface="Consolas" panose="020B0609020204030204" pitchFamily="49" charset="0"/>
              </a:rPr>
              <a:t> || undefined</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update({</a:t>
            </a:r>
          </a:p>
          <a:p>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match.params.userId</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t: </a:t>
            </a:r>
            <a:r>
              <a:rPr lang="en-US" sz="1000" b="0" dirty="0" err="1">
                <a:solidFill>
                  <a:srgbClr val="008000"/>
                </a:solidFill>
                <a:effectLst/>
                <a:latin typeface="Consolas" panose="020B0609020204030204" pitchFamily="49" charset="0"/>
              </a:rPr>
              <a:t>jwt.token</a:t>
            </a:r>
            <a:endParaRPr lang="en-US" sz="1000" b="0" dirty="0">
              <a:solidFill>
                <a:srgbClr val="008000"/>
              </a:solidFill>
              <a:effectLst/>
              <a:latin typeface="Consolas" panose="020B0609020204030204" pitchFamily="49" charset="0"/>
            </a:endParaRPr>
          </a:p>
          <a:p>
            <a:r>
              <a:rPr lang="en-US" sz="1000" b="0" dirty="0">
                <a:solidFill>
                  <a:srgbClr val="008000"/>
                </a:solidFill>
                <a:effectLst/>
                <a:latin typeface="Consolas" panose="020B0609020204030204" pitchFamily="49" charset="0"/>
              </a:rPr>
              <a:t>}, user).then((data) =&gt; { </a:t>
            </a:r>
          </a:p>
          <a:p>
            <a:r>
              <a:rPr lang="en-US" sz="1000" b="0" dirty="0">
                <a:solidFill>
                  <a:srgbClr val="008000"/>
                </a:solidFill>
                <a:effectLst/>
                <a:latin typeface="Consolas" panose="020B0609020204030204" pitchFamily="49" charset="0"/>
              </a:rPr>
              <a:t>if (data &amp;&amp; </a:t>
            </a:r>
            <a:r>
              <a:rPr lang="en-US" sz="1000" b="0" dirty="0" err="1">
                <a:solidFill>
                  <a:srgbClr val="008000"/>
                </a:solidFill>
                <a:effectLst/>
                <a:latin typeface="Consolas" panose="020B0609020204030204" pitchFamily="49" charset="0"/>
              </a:rPr>
              <a:t>data.error</a:t>
            </a:r>
            <a:r>
              <a:rPr lang="en-US" sz="1000" b="0" dirty="0">
                <a:solidFill>
                  <a:srgbClr val="008000"/>
                </a:solidFill>
                <a:effectLst/>
                <a:latin typeface="Consolas" panose="020B0609020204030204" pitchFamily="49" charset="0"/>
              </a:rPr>
              <a:t>) {</a:t>
            </a:r>
          </a:p>
          <a:p>
            <a:r>
              <a:rPr lang="en-US" sz="1000" b="0" dirty="0" err="1">
                <a:solidFill>
                  <a:srgbClr val="008000"/>
                </a:solidFill>
                <a:effectLst/>
                <a:latin typeface="Consolas" panose="020B0609020204030204" pitchFamily="49" charset="0"/>
              </a:rPr>
              <a:t>setValues</a:t>
            </a:r>
            <a:r>
              <a:rPr lang="en-US" sz="1000" b="0" dirty="0">
                <a:solidFill>
                  <a:srgbClr val="008000"/>
                </a:solidFill>
                <a:effectLst/>
                <a:latin typeface="Consolas" panose="020B0609020204030204" pitchFamily="49" charset="0"/>
              </a:rPr>
              <a:t>({...values, error: </a:t>
            </a:r>
            <a:r>
              <a:rPr lang="en-US" sz="1000" b="0" dirty="0" err="1">
                <a:solidFill>
                  <a:srgbClr val="008000"/>
                </a:solidFill>
                <a:effectLst/>
                <a:latin typeface="Consolas" panose="020B0609020204030204" pitchFamily="49" charset="0"/>
              </a:rPr>
              <a:t>data.error</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else {</a:t>
            </a:r>
          </a:p>
          <a:p>
            <a:r>
              <a:rPr lang="en-US" sz="1000" b="0" dirty="0" err="1">
                <a:solidFill>
                  <a:srgbClr val="008000"/>
                </a:solidFill>
                <a:effectLst/>
                <a:latin typeface="Consolas" panose="020B0609020204030204" pitchFamily="49" charset="0"/>
              </a:rPr>
              <a:t>setValues</a:t>
            </a:r>
            <a:r>
              <a:rPr lang="en-US" sz="1000" b="0" dirty="0">
                <a:solidFill>
                  <a:srgbClr val="008000"/>
                </a:solidFill>
                <a:effectLst/>
                <a:latin typeface="Consolas" panose="020B0609020204030204" pitchFamily="49" charset="0"/>
              </a:rPr>
              <a:t>({...values, </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data._id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redirectToProfile</a:t>
            </a:r>
            <a:r>
              <a:rPr lang="en-US" sz="1000" b="0" dirty="0">
                <a:solidFill>
                  <a:srgbClr val="008000"/>
                </a:solidFill>
                <a:effectLst/>
                <a:latin typeface="Consolas" panose="020B0609020204030204" pitchFamily="49" charset="0"/>
              </a:rPr>
              <a:t>: true})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0DDC24C-C798-D854-1870-96F55ADC4C8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D80ECBE-E90C-2009-F630-F6AD09EEFEE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A98A48-19C1-18DE-5E5D-6AF60B09B33C}"/>
              </a:ext>
            </a:extLst>
          </p:cNvPr>
          <p:cNvSpPr>
            <a:spLocks noGrp="1"/>
          </p:cNvSpPr>
          <p:nvPr>
            <p:ph type="sldNum" sz="quarter" idx="12"/>
          </p:nvPr>
        </p:nvSpPr>
        <p:spPr/>
        <p:txBody>
          <a:bodyPr/>
          <a:lstStyle/>
          <a:p>
            <a:fld id="{7C5CF243-786F-4254-B068-4C9F0B6EA12F}" type="slidenum">
              <a:rPr lang="en-US" altLang="en-US" smtClean="0"/>
              <a:pPr/>
              <a:t>125</a:t>
            </a:fld>
            <a:endParaRPr lang="en-US" altLang="en-US"/>
          </a:p>
        </p:txBody>
      </p:sp>
    </p:spTree>
    <p:extLst>
      <p:ext uri="{BB962C8B-B14F-4D97-AF65-F5344CB8AC3E}">
        <p14:creationId xmlns:p14="http://schemas.microsoft.com/office/powerpoint/2010/main" val="20350151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3093-CF68-2476-5C55-80E3B59B2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9E1F55-F8DD-B907-6275-57089B13699F}"/>
              </a:ext>
            </a:extLst>
          </p:cNvPr>
          <p:cNvSpPr>
            <a:spLocks noGrp="1"/>
          </p:cNvSpPr>
          <p:nvPr>
            <p:ph idx="1"/>
          </p:nvPr>
        </p:nvSpPr>
        <p:spPr/>
        <p:txBody>
          <a:bodyPr/>
          <a:lstStyle/>
          <a:p>
            <a:r>
              <a:rPr lang="en-US" dirty="0"/>
              <a:t>Depending on the response from the server, the user will either see an error message or be redirected to the updated Profile page using the Redirect component, as follows.</a:t>
            </a:r>
          </a:p>
          <a:p>
            <a:pPr marL="0" indent="0">
              <a:buNone/>
            </a:pPr>
            <a:r>
              <a:rPr lang="en-US" b="1" dirty="0" err="1"/>
              <a:t>mern</a:t>
            </a:r>
            <a:r>
              <a:rPr lang="en-US" b="1" dirty="0"/>
              <a:t>-skeleton/client/user/EditProfile.js:</a:t>
            </a:r>
          </a:p>
          <a:p>
            <a:r>
              <a:rPr lang="en-US" dirty="0"/>
              <a:t>if (</a:t>
            </a:r>
            <a:r>
              <a:rPr lang="en-US" dirty="0" err="1"/>
              <a:t>values.redirectToProfile</a:t>
            </a:r>
            <a:r>
              <a:rPr lang="en-US" dirty="0"/>
              <a:t>) {</a:t>
            </a:r>
          </a:p>
          <a:p>
            <a:r>
              <a:rPr lang="en-US" dirty="0"/>
              <a:t>return (&lt;Redirect to={'/user/' + </a:t>
            </a:r>
            <a:r>
              <a:rPr lang="en-US" dirty="0" err="1"/>
              <a:t>values.userId</a:t>
            </a:r>
            <a:r>
              <a:rPr lang="en-US" dirty="0"/>
              <a:t>}/&gt;) </a:t>
            </a:r>
          </a:p>
          <a:p>
            <a:r>
              <a:rPr lang="en-US" dirty="0"/>
              <a:t>}</a:t>
            </a:r>
          </a:p>
        </p:txBody>
      </p:sp>
      <p:sp>
        <p:nvSpPr>
          <p:cNvPr id="4" name="Date Placeholder 3">
            <a:extLst>
              <a:ext uri="{FF2B5EF4-FFF2-40B4-BE49-F238E27FC236}">
                <a16:creationId xmlns:a16="http://schemas.microsoft.com/office/drawing/2014/main" id="{E33F3223-481A-87B4-37E0-449FDBAD051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A9A54B5-851D-92D8-11B4-04FE69511B5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8A20239-DF02-83EF-C337-3A698ED2DEF1}"/>
              </a:ext>
            </a:extLst>
          </p:cNvPr>
          <p:cNvSpPr>
            <a:spLocks noGrp="1"/>
          </p:cNvSpPr>
          <p:nvPr>
            <p:ph type="sldNum" sz="quarter" idx="12"/>
          </p:nvPr>
        </p:nvSpPr>
        <p:spPr/>
        <p:txBody>
          <a:bodyPr/>
          <a:lstStyle/>
          <a:p>
            <a:fld id="{7C5CF243-786F-4254-B068-4C9F0B6EA12F}" type="slidenum">
              <a:rPr lang="en-US" altLang="en-US" smtClean="0"/>
              <a:pPr/>
              <a:t>126</a:t>
            </a:fld>
            <a:endParaRPr lang="en-US" altLang="en-US"/>
          </a:p>
        </p:txBody>
      </p:sp>
    </p:spTree>
    <p:extLst>
      <p:ext uri="{BB962C8B-B14F-4D97-AF65-F5344CB8AC3E}">
        <p14:creationId xmlns:p14="http://schemas.microsoft.com/office/powerpoint/2010/main" val="39599162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3E8E-CA6F-4FD2-CFE0-A68D98363FB1}"/>
              </a:ext>
            </a:extLst>
          </p:cNvPr>
          <p:cNvSpPr>
            <a:spLocks noGrp="1"/>
          </p:cNvSpPr>
          <p:nvPr>
            <p:ph type="title"/>
          </p:nvPr>
        </p:nvSpPr>
        <p:spPr/>
        <p:txBody>
          <a:bodyPr/>
          <a:lstStyle/>
          <a:p>
            <a:br>
              <a:rPr lang="en-US" dirty="0"/>
            </a:br>
            <a:r>
              <a:rPr lang="en-US" dirty="0"/>
              <a:t>Updated </a:t>
            </a: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44293041-1F9C-3966-92D3-048FC14EF4C1}"/>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auth from './auth/auth-helper.js';</a:t>
            </a:r>
          </a:p>
          <a:p>
            <a:r>
              <a:rPr lang="en-US" sz="900" b="0" dirty="0">
                <a:solidFill>
                  <a:srgbClr val="008000"/>
                </a:solidFill>
                <a:effectLst/>
                <a:latin typeface="Consolas" panose="020B0609020204030204" pitchFamily="49" charset="0"/>
              </a:rPr>
              <a:t>import React, { </a:t>
            </a:r>
            <a:r>
              <a:rPr lang="en-US" sz="900" b="0" dirty="0" err="1">
                <a:solidFill>
                  <a:srgbClr val="008000"/>
                </a:solidFill>
                <a:effectLst/>
                <a:latin typeface="Consolas" panose="020B0609020204030204" pitchFamily="49" charset="0"/>
              </a:rPr>
              <a:t>useState,useEffect</a:t>
            </a:r>
            <a:r>
              <a:rPr lang="en-US" sz="900" b="0" dirty="0">
                <a:solidFill>
                  <a:srgbClr val="008000"/>
                </a:solidFill>
                <a:effectLst/>
                <a:latin typeface="Consolas" panose="020B0609020204030204" pitchFamily="49" charset="0"/>
              </a:rPr>
              <a:t> }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clickSubmit</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 read } from './</a:t>
            </a:r>
            <a:r>
              <a:rPr lang="en-US" sz="900" b="0" dirty="0" err="1">
                <a:solidFill>
                  <a:srgbClr val="008000"/>
                </a:solidFill>
                <a:effectLst/>
                <a:latin typeface="Consolas" panose="020B0609020204030204" pitchFamily="49" charset="0"/>
              </a:rPr>
              <a:t>someApiModule</a:t>
            </a:r>
            <a:r>
              <a:rPr lang="en-US" sz="900" b="0" dirty="0">
                <a:solidFill>
                  <a:srgbClr val="008000"/>
                </a:solidFill>
                <a:effectLst/>
                <a:latin typeface="Consolas" panose="020B0609020204030204" pitchFamily="49" charset="0"/>
              </a:rPr>
              <a:t>'; // Replace with the actual module that contains the read function</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read from 'react';</a:t>
            </a:r>
          </a:p>
          <a:p>
            <a:r>
              <a:rPr lang="en-US" sz="900" b="0" dirty="0">
                <a:solidFill>
                  <a:srgbClr val="008000"/>
                </a:solidFill>
                <a:effectLst/>
                <a:latin typeface="Consolas" panose="020B0609020204030204" pitchFamily="49" charset="0"/>
              </a:rPr>
              <a:t>import match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setValues</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setRedirectToSignin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clickSubmit</a:t>
            </a:r>
            <a:r>
              <a:rPr lang="en-US" sz="900" b="0" dirty="0">
                <a:solidFill>
                  <a:srgbClr val="008000"/>
                </a:solidFill>
                <a:effectLst/>
                <a:latin typeface="Consolas" panose="020B0609020204030204" pitchFamily="49" charset="0"/>
              </a:rPr>
              <a:t> = () =&gt; {</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jwt</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auth.isAuthenticated</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const user = {</a:t>
            </a:r>
          </a:p>
          <a:p>
            <a:r>
              <a:rPr lang="en-US" sz="900" b="0" dirty="0">
                <a:solidFill>
                  <a:srgbClr val="008000"/>
                </a:solidFill>
                <a:effectLst/>
                <a:latin typeface="Consolas" panose="020B0609020204030204" pitchFamily="49" charset="0"/>
              </a:rPr>
              <a:t>name: values.name || undefined,</a:t>
            </a:r>
          </a:p>
          <a:p>
            <a:r>
              <a:rPr lang="en-US" sz="900" b="0" dirty="0">
                <a:solidFill>
                  <a:srgbClr val="008000"/>
                </a:solidFill>
                <a:effectLst/>
                <a:latin typeface="Consolas" panose="020B0609020204030204" pitchFamily="49" charset="0"/>
              </a:rPr>
              <a:t>email: </a:t>
            </a:r>
            <a:r>
              <a:rPr lang="en-US" sz="900" b="0" dirty="0" err="1">
                <a:solidFill>
                  <a:srgbClr val="008000"/>
                </a:solidFill>
                <a:effectLst/>
                <a:latin typeface="Consolas" panose="020B0609020204030204" pitchFamily="49" charset="0"/>
              </a:rPr>
              <a:t>values.email</a:t>
            </a:r>
            <a:r>
              <a:rPr lang="en-US" sz="900" b="0" dirty="0">
                <a:solidFill>
                  <a:srgbClr val="008000"/>
                </a:solidFill>
                <a:effectLst/>
                <a:latin typeface="Consolas" panose="020B0609020204030204" pitchFamily="49" charset="0"/>
              </a:rPr>
              <a:t> || undefined, </a:t>
            </a:r>
          </a:p>
          <a:p>
            <a:r>
              <a:rPr lang="en-US" sz="900" b="0" dirty="0">
                <a:solidFill>
                  <a:srgbClr val="008000"/>
                </a:solidFill>
                <a:effectLst/>
                <a:latin typeface="Consolas" panose="020B0609020204030204" pitchFamily="49" charset="0"/>
              </a:rPr>
              <a:t>password: </a:t>
            </a:r>
            <a:r>
              <a:rPr lang="en-US" sz="900" b="0" dirty="0" err="1">
                <a:solidFill>
                  <a:srgbClr val="008000"/>
                </a:solidFill>
                <a:effectLst/>
                <a:latin typeface="Consolas" panose="020B0609020204030204" pitchFamily="49" charset="0"/>
              </a:rPr>
              <a:t>values.password</a:t>
            </a:r>
            <a:r>
              <a:rPr lang="en-US" sz="900" b="0" dirty="0">
                <a:solidFill>
                  <a:srgbClr val="008000"/>
                </a:solidFill>
                <a:effectLst/>
                <a:latin typeface="Consolas" panose="020B0609020204030204" pitchFamily="49" charset="0"/>
              </a:rPr>
              <a:t> || undefined</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update({</a:t>
            </a:r>
          </a:p>
          <a:p>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match.params.userId</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t: </a:t>
            </a:r>
            <a:r>
              <a:rPr lang="en-US" sz="900" b="0" dirty="0" err="1">
                <a:solidFill>
                  <a:srgbClr val="008000"/>
                </a:solidFill>
                <a:effectLst/>
                <a:latin typeface="Consolas" panose="020B0609020204030204" pitchFamily="49" charset="0"/>
              </a:rPr>
              <a:t>jwt.token</a:t>
            </a:r>
            <a:endParaRPr lang="en-US" sz="900" b="0" dirty="0">
              <a:solidFill>
                <a:srgbClr val="008000"/>
              </a:solidFill>
              <a:effectLst/>
              <a:latin typeface="Consolas" panose="020B0609020204030204" pitchFamily="49" charset="0"/>
            </a:endParaRPr>
          </a:p>
          <a:p>
            <a:r>
              <a:rPr lang="en-US" sz="900" b="0" dirty="0">
                <a:solidFill>
                  <a:srgbClr val="008000"/>
                </a:solidFill>
                <a:effectLst/>
                <a:latin typeface="Consolas" panose="020B0609020204030204" pitchFamily="49" charset="0"/>
              </a:rPr>
              <a:t>}, user).then((data) =&gt; { </a:t>
            </a:r>
          </a:p>
          <a:p>
            <a:r>
              <a:rPr lang="en-US" sz="900" b="0" dirty="0">
                <a:solidFill>
                  <a:srgbClr val="008000"/>
                </a:solidFill>
                <a:effectLst/>
                <a:latin typeface="Consolas" panose="020B0609020204030204" pitchFamily="49" charset="0"/>
              </a:rPr>
              <a:t>if (data &amp;&amp; </a:t>
            </a:r>
            <a:r>
              <a:rPr lang="en-US" sz="900" b="0" dirty="0" err="1">
                <a:solidFill>
                  <a:srgbClr val="008000"/>
                </a:solidFill>
                <a:effectLst/>
                <a:latin typeface="Consolas" panose="020B0609020204030204" pitchFamily="49" charset="0"/>
              </a:rPr>
              <a:t>data.error</a:t>
            </a:r>
            <a:r>
              <a:rPr lang="en-US" sz="900" b="0" dirty="0">
                <a:solidFill>
                  <a:srgbClr val="008000"/>
                </a:solidFill>
                <a:effectLst/>
                <a:latin typeface="Consolas" panose="020B0609020204030204" pitchFamily="49" charset="0"/>
              </a:rPr>
              <a:t>) {</a:t>
            </a:r>
          </a:p>
          <a:p>
            <a:r>
              <a:rPr lang="en-US" sz="900" b="0" dirty="0" err="1">
                <a:solidFill>
                  <a:srgbClr val="008000"/>
                </a:solidFill>
                <a:effectLst/>
                <a:latin typeface="Consolas" panose="020B0609020204030204" pitchFamily="49" charset="0"/>
              </a:rPr>
              <a:t>setValues</a:t>
            </a:r>
            <a:r>
              <a:rPr lang="en-US" sz="900" b="0" dirty="0">
                <a:solidFill>
                  <a:srgbClr val="008000"/>
                </a:solidFill>
                <a:effectLst/>
                <a:latin typeface="Consolas" panose="020B0609020204030204" pitchFamily="49" charset="0"/>
              </a:rPr>
              <a:t>({...values, error: </a:t>
            </a:r>
            <a:r>
              <a:rPr lang="en-US" sz="900" b="0" dirty="0" err="1">
                <a:solidFill>
                  <a:srgbClr val="008000"/>
                </a:solidFill>
                <a:effectLst/>
                <a:latin typeface="Consolas" panose="020B0609020204030204" pitchFamily="49" charset="0"/>
              </a:rPr>
              <a:t>data.error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else {</a:t>
            </a:r>
          </a:p>
          <a:p>
            <a:r>
              <a:rPr lang="en-US" sz="900" b="0" dirty="0" err="1">
                <a:solidFill>
                  <a:srgbClr val="008000"/>
                </a:solidFill>
                <a:effectLst/>
                <a:latin typeface="Consolas" panose="020B0609020204030204" pitchFamily="49" charset="0"/>
              </a:rPr>
              <a:t>setValues</a:t>
            </a:r>
            <a:r>
              <a:rPr lang="en-US" sz="900" b="0" dirty="0">
                <a:solidFill>
                  <a:srgbClr val="008000"/>
                </a:solidFill>
                <a:effectLst/>
                <a:latin typeface="Consolas" panose="020B0609020204030204" pitchFamily="49" charset="0"/>
              </a:rPr>
              <a:t>({...values, </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data._id</a:t>
            </a:r>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redirectToProfile</a:t>
            </a:r>
            <a:r>
              <a:rPr lang="en-US" sz="900" b="0" dirty="0">
                <a:solidFill>
                  <a:srgbClr val="008000"/>
                </a:solidFill>
                <a:effectLst/>
                <a:latin typeface="Consolas" panose="020B0609020204030204" pitchFamily="49" charset="0"/>
              </a:rPr>
              <a:t>: true})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r>
              <a:rPr lang="en-US" sz="900" b="0" dirty="0">
                <a:solidFill>
                  <a:srgbClr val="008000"/>
                </a:solidFill>
                <a:effectLst/>
                <a:highlight>
                  <a:srgbClr val="FFFF00"/>
                </a:highlight>
                <a:latin typeface="Consolas" panose="020B0609020204030204" pitchFamily="49" charset="0"/>
              </a:rPr>
              <a:t>if (</a:t>
            </a:r>
            <a:r>
              <a:rPr lang="en-US" sz="900" b="0" dirty="0" err="1">
                <a:solidFill>
                  <a:srgbClr val="008000"/>
                </a:solidFill>
                <a:effectLst/>
                <a:highlight>
                  <a:srgbClr val="FFFF00"/>
                </a:highlight>
                <a:latin typeface="Consolas" panose="020B0609020204030204" pitchFamily="49" charset="0"/>
              </a:rPr>
              <a:t>values.redirectToProfile</a:t>
            </a:r>
            <a:r>
              <a:rPr lang="en-US" sz="900" b="0" dirty="0">
                <a:solidFill>
                  <a:srgbClr val="008000"/>
                </a:solidFill>
                <a:effectLst/>
                <a:highlight>
                  <a:srgbClr val="FFFF00"/>
                </a:highlight>
                <a:latin typeface="Consolas" panose="020B0609020204030204" pitchFamily="49" charset="0"/>
              </a:rPr>
              <a:t>) {</a:t>
            </a:r>
          </a:p>
          <a:p>
            <a:r>
              <a:rPr lang="en-US" sz="900" b="0" dirty="0">
                <a:solidFill>
                  <a:srgbClr val="008000"/>
                </a:solidFill>
                <a:effectLst/>
                <a:highlight>
                  <a:srgbClr val="FFFF00"/>
                </a:highlight>
                <a:latin typeface="Consolas" panose="020B0609020204030204" pitchFamily="49" charset="0"/>
              </a:rPr>
              <a:t>return (&lt;Redirect to={'/user/' + </a:t>
            </a:r>
            <a:r>
              <a:rPr lang="en-US" sz="900" b="0" dirty="0" err="1">
                <a:solidFill>
                  <a:srgbClr val="008000"/>
                </a:solidFill>
                <a:effectLst/>
                <a:highlight>
                  <a:srgbClr val="FFFF00"/>
                </a:highlight>
                <a:latin typeface="Consolas" panose="020B0609020204030204" pitchFamily="49" charset="0"/>
              </a:rPr>
              <a:t>values.userId</a:t>
            </a:r>
            <a:r>
              <a:rPr lang="en-US" sz="900" b="0" dirty="0">
                <a:solidFill>
                  <a:srgbClr val="008000"/>
                </a:solidFill>
                <a:effectLst/>
                <a:highlight>
                  <a:srgbClr val="FFFF00"/>
                </a:highlight>
                <a:latin typeface="Consolas" panose="020B0609020204030204" pitchFamily="49" charset="0"/>
              </a:rPr>
              <a:t>}/&gt;) </a:t>
            </a:r>
          </a:p>
          <a:p>
            <a:r>
              <a:rPr lang="en-US" sz="9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F07BAE1E-BEE3-C9F9-B2EC-D94D5D5D29A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50C8C06-AF94-807E-28EC-457C3B70755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47ED3C-957B-A8C2-0A04-E141FBD3319D}"/>
              </a:ext>
            </a:extLst>
          </p:cNvPr>
          <p:cNvSpPr>
            <a:spLocks noGrp="1"/>
          </p:cNvSpPr>
          <p:nvPr>
            <p:ph type="sldNum" sz="quarter" idx="12"/>
          </p:nvPr>
        </p:nvSpPr>
        <p:spPr/>
        <p:txBody>
          <a:bodyPr/>
          <a:lstStyle/>
          <a:p>
            <a:fld id="{7C5CF243-786F-4254-B068-4C9F0B6EA12F}" type="slidenum">
              <a:rPr lang="en-US" altLang="en-US" smtClean="0"/>
              <a:pPr/>
              <a:t>127</a:t>
            </a:fld>
            <a:endParaRPr lang="en-US" altLang="en-US"/>
          </a:p>
        </p:txBody>
      </p:sp>
    </p:spTree>
    <p:extLst>
      <p:ext uri="{BB962C8B-B14F-4D97-AF65-F5344CB8AC3E}">
        <p14:creationId xmlns:p14="http://schemas.microsoft.com/office/powerpoint/2010/main" val="8731018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E703-6715-5F72-F9B0-2E094E473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FC74B-6684-533E-BC8D-DC1A924EC381}"/>
              </a:ext>
            </a:extLst>
          </p:cNvPr>
          <p:cNvSpPr>
            <a:spLocks noGrp="1"/>
          </p:cNvSpPr>
          <p:nvPr>
            <p:ph idx="1"/>
          </p:nvPr>
        </p:nvSpPr>
        <p:spPr/>
        <p:txBody>
          <a:bodyPr/>
          <a:lstStyle/>
          <a:p>
            <a:r>
              <a:rPr lang="en-US" dirty="0"/>
              <a:t>To add the </a:t>
            </a:r>
            <a:r>
              <a:rPr lang="en-US" dirty="0" err="1"/>
              <a:t>EditProfile</a:t>
            </a:r>
            <a:r>
              <a:rPr lang="en-US" dirty="0"/>
              <a:t> component to the app, we will use a </a:t>
            </a:r>
            <a:r>
              <a:rPr lang="en-US" dirty="0" err="1"/>
              <a:t>PrivateRoute</a:t>
            </a:r>
            <a:r>
              <a:rPr lang="en-US" dirty="0"/>
              <a:t>, which will restrict the component from loading at all if the user is not signed in. </a:t>
            </a:r>
          </a:p>
          <a:p>
            <a:r>
              <a:rPr lang="en-US" dirty="0"/>
              <a:t>The order of placement in </a:t>
            </a:r>
            <a:r>
              <a:rPr lang="en-US" dirty="0" err="1"/>
              <a:t>MainRouter</a:t>
            </a:r>
            <a:r>
              <a:rPr lang="en-US" dirty="0"/>
              <a:t> will also be important.</a:t>
            </a:r>
          </a:p>
        </p:txBody>
      </p:sp>
      <p:sp>
        <p:nvSpPr>
          <p:cNvPr id="4" name="Date Placeholder 3">
            <a:extLst>
              <a:ext uri="{FF2B5EF4-FFF2-40B4-BE49-F238E27FC236}">
                <a16:creationId xmlns:a16="http://schemas.microsoft.com/office/drawing/2014/main" id="{2B2A9081-AFC3-45FA-CF24-86B116D71F2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5E83537-5632-DE9D-955C-BB78C2F3D4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406620-CF39-8257-E595-8C429FCF6082}"/>
              </a:ext>
            </a:extLst>
          </p:cNvPr>
          <p:cNvSpPr>
            <a:spLocks noGrp="1"/>
          </p:cNvSpPr>
          <p:nvPr>
            <p:ph type="sldNum" sz="quarter" idx="12"/>
          </p:nvPr>
        </p:nvSpPr>
        <p:spPr/>
        <p:txBody>
          <a:bodyPr/>
          <a:lstStyle/>
          <a:p>
            <a:fld id="{7C5CF243-786F-4254-B068-4C9F0B6EA12F}" type="slidenum">
              <a:rPr lang="en-US" altLang="en-US" smtClean="0"/>
              <a:pPr/>
              <a:t>128</a:t>
            </a:fld>
            <a:endParaRPr lang="en-US" altLang="en-US"/>
          </a:p>
        </p:txBody>
      </p:sp>
    </p:spTree>
    <p:extLst>
      <p:ext uri="{BB962C8B-B14F-4D97-AF65-F5344CB8AC3E}">
        <p14:creationId xmlns:p14="http://schemas.microsoft.com/office/powerpoint/2010/main" val="40079793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E09-94C4-8781-D5D2-20FF9A3C7966}"/>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F584928-0C73-81DB-4601-6BE7A200D577}"/>
              </a:ext>
            </a:extLst>
          </p:cNvPr>
          <p:cNvSpPr>
            <a:spLocks noGrp="1"/>
          </p:cNvSpPr>
          <p:nvPr>
            <p:ph idx="1"/>
          </p:nvPr>
        </p:nvSpPr>
        <p:spPr/>
        <p:txBody>
          <a:bodyPr/>
          <a:lstStyle/>
          <a:p>
            <a:r>
              <a:rPr lang="en-US" dirty="0"/>
              <a:t>&lt;Switch&gt;</a:t>
            </a:r>
          </a:p>
          <a:p>
            <a:r>
              <a:rPr lang="en-US" dirty="0"/>
              <a:t>...</a:t>
            </a:r>
          </a:p>
          <a:p>
            <a:r>
              <a:rPr lang="en-US" dirty="0"/>
              <a:t>&lt;</a:t>
            </a:r>
            <a:r>
              <a:rPr lang="en-US" dirty="0" err="1"/>
              <a:t>PrivateRoute</a:t>
            </a:r>
            <a:r>
              <a:rPr lang="en-US" dirty="0"/>
              <a:t> path="/user/edit/:</a:t>
            </a:r>
            <a:r>
              <a:rPr lang="en-US" dirty="0" err="1"/>
              <a:t>userId</a:t>
            </a:r>
            <a:r>
              <a:rPr lang="en-US" dirty="0"/>
              <a:t>" component={</a:t>
            </a:r>
            <a:r>
              <a:rPr lang="en-US" dirty="0" err="1"/>
              <a:t>EditProfile</a:t>
            </a:r>
            <a:r>
              <a:rPr lang="en-US" dirty="0"/>
              <a:t>}/&gt; </a:t>
            </a:r>
          </a:p>
          <a:p>
            <a:r>
              <a:rPr lang="en-US" dirty="0"/>
              <a:t>&lt;Route path="/user/:</a:t>
            </a:r>
            <a:r>
              <a:rPr lang="en-US" dirty="0" err="1"/>
              <a:t>userId</a:t>
            </a:r>
            <a:r>
              <a:rPr lang="en-US" dirty="0"/>
              <a:t>" component={Profile}/&gt;</a:t>
            </a:r>
          </a:p>
          <a:p>
            <a:r>
              <a:rPr lang="en-US" dirty="0"/>
              <a:t>&lt;/Switch&gt;</a:t>
            </a:r>
          </a:p>
        </p:txBody>
      </p:sp>
      <p:sp>
        <p:nvSpPr>
          <p:cNvPr id="4" name="Date Placeholder 3">
            <a:extLst>
              <a:ext uri="{FF2B5EF4-FFF2-40B4-BE49-F238E27FC236}">
                <a16:creationId xmlns:a16="http://schemas.microsoft.com/office/drawing/2014/main" id="{DF5CD8B9-50C6-430E-B27F-8375AB1612E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DF4EC9F-8648-09B6-5F62-9305516A85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587840-8121-2D0D-748C-A04BE451B88D}"/>
              </a:ext>
            </a:extLst>
          </p:cNvPr>
          <p:cNvSpPr>
            <a:spLocks noGrp="1"/>
          </p:cNvSpPr>
          <p:nvPr>
            <p:ph type="sldNum" sz="quarter" idx="12"/>
          </p:nvPr>
        </p:nvSpPr>
        <p:spPr/>
        <p:txBody>
          <a:bodyPr/>
          <a:lstStyle/>
          <a:p>
            <a:fld id="{7C5CF243-786F-4254-B068-4C9F0B6EA12F}" type="slidenum">
              <a:rPr lang="en-US" altLang="en-US" smtClean="0"/>
              <a:pPr/>
              <a:t>129</a:t>
            </a:fld>
            <a:endParaRPr lang="en-US" altLang="en-US"/>
          </a:p>
        </p:txBody>
      </p:sp>
    </p:spTree>
    <p:extLst>
      <p:ext uri="{BB962C8B-B14F-4D97-AF65-F5344CB8AC3E}">
        <p14:creationId xmlns:p14="http://schemas.microsoft.com/office/powerpoint/2010/main" val="105623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4D71-9513-0F44-DF29-F6506C4CD58B}"/>
              </a:ext>
            </a:extLst>
          </p:cNvPr>
          <p:cNvSpPr>
            <a:spLocks noGrp="1"/>
          </p:cNvSpPr>
          <p:nvPr>
            <p:ph type="title"/>
          </p:nvPr>
        </p:nvSpPr>
        <p:spPr/>
        <p:txBody>
          <a:bodyPr/>
          <a:lstStyle/>
          <a:p>
            <a:r>
              <a:rPr lang="en-US" dirty="0"/>
              <a:t>Updating a user's data</a:t>
            </a:r>
          </a:p>
        </p:txBody>
      </p:sp>
      <p:sp>
        <p:nvSpPr>
          <p:cNvPr id="3" name="Content Placeholder 2">
            <a:extLst>
              <a:ext uri="{FF2B5EF4-FFF2-40B4-BE49-F238E27FC236}">
                <a16:creationId xmlns:a16="http://schemas.microsoft.com/office/drawing/2014/main" id="{262F4548-E456-A0C4-0F7F-455F4E2F5A5C}"/>
              </a:ext>
            </a:extLst>
          </p:cNvPr>
          <p:cNvSpPr>
            <a:spLocks noGrp="1"/>
          </p:cNvSpPr>
          <p:nvPr>
            <p:ph idx="1"/>
          </p:nvPr>
        </p:nvSpPr>
        <p:spPr/>
        <p:txBody>
          <a:bodyPr/>
          <a:lstStyle/>
          <a:p>
            <a:r>
              <a:rPr lang="en-US" dirty="0"/>
              <a:t>The update method will take changed user data from the view component for a specific user, then use fetch to make a PUT call to update the existing user in the backend. </a:t>
            </a:r>
          </a:p>
          <a:p>
            <a:r>
              <a:rPr lang="en-US" dirty="0"/>
              <a:t>This is also a protected route that will require a valid JWT as the credential.</a:t>
            </a:r>
          </a:p>
        </p:txBody>
      </p:sp>
      <p:sp>
        <p:nvSpPr>
          <p:cNvPr id="4" name="Date Placeholder 3">
            <a:extLst>
              <a:ext uri="{FF2B5EF4-FFF2-40B4-BE49-F238E27FC236}">
                <a16:creationId xmlns:a16="http://schemas.microsoft.com/office/drawing/2014/main" id="{9C5BBDB7-AE9C-8BF5-CA2B-6F1D501380C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E2C5F15-45F6-B121-F91A-9F76550B6E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22247D7-22BB-BF3A-1F3E-D6C3153B3B28}"/>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1072331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2297-C5A7-33D1-3665-37A1787776CD}"/>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 </a:t>
            </a:r>
          </a:p>
        </p:txBody>
      </p:sp>
      <p:sp>
        <p:nvSpPr>
          <p:cNvPr id="3" name="Content Placeholder 2">
            <a:extLst>
              <a:ext uri="{FF2B5EF4-FFF2-40B4-BE49-F238E27FC236}">
                <a16:creationId xmlns:a16="http://schemas.microsoft.com/office/drawing/2014/main" id="{906172F8-504D-10A6-F825-2D8C129CEAFA}"/>
              </a:ext>
            </a:extLst>
          </p:cNvPr>
          <p:cNvSpPr>
            <a:spLocks noGrp="1"/>
          </p:cNvSpPr>
          <p:nvPr>
            <p:ph idx="1"/>
          </p:nvPr>
        </p:nvSpPr>
        <p:spPr/>
        <p:txBody>
          <a:bodyPr/>
          <a:lstStyle/>
          <a:p>
            <a:r>
              <a:rPr lang="en-US" sz="950" b="0" dirty="0">
                <a:solidFill>
                  <a:srgbClr val="008000"/>
                </a:solidFill>
                <a:effectLst/>
                <a:latin typeface="Consolas" panose="020B0609020204030204" pitchFamily="49" charset="0"/>
              </a:rPr>
              <a:t>import React from 'react'</a:t>
            </a:r>
          </a:p>
          <a:p>
            <a:r>
              <a:rPr lang="en-US" sz="950" b="0" dirty="0">
                <a:solidFill>
                  <a:srgbClr val="008000"/>
                </a:solidFill>
                <a:effectLst/>
                <a:latin typeface="Consolas" panose="020B0609020204030204" pitchFamily="49" charset="0"/>
              </a:rPr>
              <a:t>import {Route, Routes} from 'react-router-</a:t>
            </a:r>
            <a:r>
              <a:rPr lang="en-US" sz="950" b="0" dirty="0" err="1">
                <a:solidFill>
                  <a:srgbClr val="008000"/>
                </a:solidFill>
                <a:effectLst/>
                <a:latin typeface="Consolas" panose="020B0609020204030204" pitchFamily="49" charset="0"/>
              </a:rPr>
              <a:t>dom</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Home from './core/Home' </a:t>
            </a:r>
          </a:p>
          <a:p>
            <a:r>
              <a:rPr lang="en-US" sz="950" b="0" dirty="0">
                <a:solidFill>
                  <a:srgbClr val="008000"/>
                </a:solidFill>
                <a:effectLst/>
                <a:latin typeface="Consolas" panose="020B0609020204030204" pitchFamily="49" charset="0"/>
              </a:rPr>
              <a:t>import Users from './user/</a:t>
            </a:r>
            <a:r>
              <a:rPr lang="en-US" sz="950" b="0" dirty="0" err="1">
                <a:solidFill>
                  <a:srgbClr val="008000"/>
                </a:solidFill>
                <a:effectLst/>
                <a:latin typeface="Consolas" panose="020B0609020204030204" pitchFamily="49" charset="0"/>
              </a:rPr>
              <a:t>Users.jsx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Signup from './user/</a:t>
            </a:r>
            <a:r>
              <a:rPr lang="en-US" sz="950" b="0" dirty="0" err="1">
                <a:solidFill>
                  <a:srgbClr val="008000"/>
                </a:solidFill>
                <a:effectLst/>
                <a:latin typeface="Consolas" panose="020B0609020204030204" pitchFamily="49" charset="0"/>
              </a:rPr>
              <a:t>Signup.jsx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from './auth/Signin.js'</a:t>
            </a:r>
          </a:p>
          <a:p>
            <a:r>
              <a:rPr lang="en-US" sz="950" b="0" dirty="0">
                <a:solidFill>
                  <a:srgbClr val="008000"/>
                </a:solidFill>
                <a:effectLst/>
                <a:latin typeface="Consolas" panose="020B0609020204030204" pitchFamily="49" charset="0"/>
              </a:rPr>
              <a:t>import Profile from './user/Profile.js'</a:t>
            </a:r>
          </a:p>
          <a:p>
            <a:r>
              <a:rPr lang="en-US" sz="950" b="0" dirty="0">
                <a:solidFill>
                  <a:srgbClr val="008000"/>
                </a:solidFill>
                <a:effectLst/>
                <a:highlight>
                  <a:srgbClr val="FFFF00"/>
                </a:highlight>
                <a:latin typeface="Consolas" panose="020B0609020204030204" pitchFamily="49" charset="0"/>
              </a:rPr>
              <a:t>import Switch from 'react'</a:t>
            </a:r>
          </a:p>
          <a:p>
            <a:r>
              <a:rPr lang="en-US" sz="950" b="0" dirty="0">
                <a:solidFill>
                  <a:srgbClr val="008000"/>
                </a:solidFill>
                <a:effectLst/>
                <a:highlight>
                  <a:srgbClr val="FFFF00"/>
                </a:highlight>
                <a:latin typeface="Consolas" panose="020B0609020204030204" pitchFamily="49" charset="0"/>
              </a:rPr>
              <a:t>import </a:t>
            </a:r>
            <a:r>
              <a:rPr lang="en-US" sz="950" b="0" dirty="0" err="1">
                <a:solidFill>
                  <a:srgbClr val="008000"/>
                </a:solidFill>
                <a:effectLst/>
                <a:highlight>
                  <a:srgbClr val="FFFF00"/>
                </a:highlight>
                <a:latin typeface="Consolas" panose="020B0609020204030204" pitchFamily="49" charset="0"/>
              </a:rPr>
              <a:t>PrivateRoute</a:t>
            </a:r>
            <a:r>
              <a:rPr lang="en-US" sz="950" b="0" dirty="0">
                <a:solidFill>
                  <a:srgbClr val="008000"/>
                </a:solidFill>
                <a:effectLst/>
                <a:highlight>
                  <a:srgbClr val="FFFF00"/>
                </a:highlight>
                <a:latin typeface="Consolas" panose="020B0609020204030204" pitchFamily="49" charset="0"/>
              </a:rPr>
              <a:t> from 'react'</a:t>
            </a:r>
          </a:p>
          <a:p>
            <a:r>
              <a:rPr lang="en-US" sz="950" b="0" dirty="0">
                <a:solidFill>
                  <a:srgbClr val="008000"/>
                </a:solidFill>
                <a:effectLst/>
                <a:highlight>
                  <a:srgbClr val="FFFF00"/>
                </a:highlight>
                <a:latin typeface="Consolas" panose="020B0609020204030204" pitchFamily="49" charset="0"/>
              </a:rPr>
              <a:t>import </a:t>
            </a:r>
            <a:r>
              <a:rPr lang="en-US" sz="950" b="0" dirty="0" err="1">
                <a:solidFill>
                  <a:srgbClr val="008000"/>
                </a:solidFill>
                <a:effectLst/>
                <a:highlight>
                  <a:srgbClr val="FFFF00"/>
                </a:highlight>
                <a:latin typeface="Consolas" panose="020B0609020204030204" pitchFamily="49" charset="0"/>
              </a:rPr>
              <a:t>EditProfile</a:t>
            </a:r>
            <a:r>
              <a:rPr lang="en-US" sz="950" b="0" dirty="0">
                <a:solidFill>
                  <a:srgbClr val="008000"/>
                </a:solidFill>
                <a:effectLst/>
                <a:highlight>
                  <a:srgbClr val="FFFF00"/>
                </a:highlight>
                <a:latin typeface="Consolas" panose="020B0609020204030204" pitchFamily="49" charset="0"/>
              </a:rPr>
              <a:t> from 'react'</a:t>
            </a:r>
          </a:p>
          <a:p>
            <a:r>
              <a:rPr lang="en-US" sz="950" b="0" dirty="0">
                <a:solidFill>
                  <a:srgbClr val="008000"/>
                </a:solidFill>
                <a:effectLst/>
                <a:latin typeface="Consolas" panose="020B0609020204030204" pitchFamily="49" charset="0"/>
              </a:rPr>
              <a:t>const </a:t>
            </a:r>
            <a:r>
              <a:rPr lang="en-US" sz="950" b="0" dirty="0" err="1">
                <a:solidFill>
                  <a:srgbClr val="008000"/>
                </a:solidFill>
                <a:effectLst/>
                <a:latin typeface="Consolas" panose="020B0609020204030204" pitchFamily="49" charset="0"/>
              </a:rPr>
              <a:t>MainRouter</a:t>
            </a:r>
            <a:r>
              <a:rPr lang="en-US" sz="950" b="0" dirty="0">
                <a:solidFill>
                  <a:srgbClr val="008000"/>
                </a:solidFill>
                <a:effectLst/>
                <a:latin typeface="Consolas" panose="020B0609020204030204" pitchFamily="49" charset="0"/>
              </a:rPr>
              <a:t> = () =&gt; {</a:t>
            </a:r>
          </a:p>
          <a:p>
            <a:r>
              <a:rPr lang="en-US" sz="950" b="0" dirty="0">
                <a:solidFill>
                  <a:srgbClr val="008000"/>
                </a:solidFill>
                <a:effectLst/>
                <a:latin typeface="Consolas" panose="020B0609020204030204" pitchFamily="49" charset="0"/>
              </a:rPr>
              <a:t>return ( &lt;div&gt;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        &lt;Route exact path="/" element={&lt;Home /&gt;} /&gt; </a:t>
            </a:r>
          </a:p>
          <a:p>
            <a:r>
              <a:rPr lang="en-US" sz="950" b="0" dirty="0">
                <a:solidFill>
                  <a:srgbClr val="008000"/>
                </a:solidFill>
                <a:effectLst/>
                <a:latin typeface="Consolas" panose="020B0609020204030204" pitchFamily="49" charset="0"/>
              </a:rPr>
              <a:t>                &lt;Route path="/users" component={Users} /&gt;</a:t>
            </a:r>
          </a:p>
          <a:p>
            <a:r>
              <a:rPr lang="en-US" sz="950" b="0" dirty="0">
                <a:solidFill>
                  <a:srgbClr val="008000"/>
                </a:solidFill>
                <a:effectLst/>
                <a:latin typeface="Consolas" panose="020B0609020204030204" pitchFamily="49" charset="0"/>
              </a:rPr>
              <a:t>                &lt;Route path="/signup" component={Signup} /&gt;</a:t>
            </a:r>
          </a:p>
          <a:p>
            <a:r>
              <a:rPr lang="en-US" sz="950" b="0" dirty="0">
                <a:solidFill>
                  <a:srgbClr val="008000"/>
                </a:solidFill>
                <a:effectLst/>
                <a:latin typeface="Consolas" panose="020B0609020204030204" pitchFamily="49" charset="0"/>
              </a:rPr>
              <a:t>                &lt;Route path="/</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component={</a:t>
            </a:r>
            <a:r>
              <a:rPr lang="en-US" sz="950" b="0" dirty="0" err="1">
                <a:solidFill>
                  <a:srgbClr val="008000"/>
                </a:solidFill>
                <a:effectLst/>
                <a:latin typeface="Consolas" panose="020B0609020204030204" pitchFamily="49" charset="0"/>
              </a:rPr>
              <a:t>Signin</a:t>
            </a:r>
            <a:r>
              <a:rPr lang="en-US" sz="950" b="0" dirty="0">
                <a:solidFill>
                  <a:srgbClr val="008000"/>
                </a:solidFill>
                <a:effectLst/>
                <a:latin typeface="Consolas" panose="020B0609020204030204" pitchFamily="49" charset="0"/>
              </a:rPr>
              <a:t>} /&gt;</a:t>
            </a:r>
          </a:p>
          <a:p>
            <a:r>
              <a:rPr lang="en-US" sz="950" b="0" dirty="0">
                <a:solidFill>
                  <a:srgbClr val="008000"/>
                </a:solidFill>
                <a:effectLst/>
                <a:latin typeface="Consolas" panose="020B0609020204030204" pitchFamily="49" charset="0"/>
              </a:rPr>
              <a:t>                &lt;Route path="/user/:</a:t>
            </a:r>
            <a:r>
              <a:rPr lang="en-US" sz="950" b="0" dirty="0" err="1">
                <a:solidFill>
                  <a:srgbClr val="008000"/>
                </a:solidFill>
                <a:effectLst/>
                <a:latin typeface="Consolas" panose="020B0609020204030204" pitchFamily="49" charset="0"/>
              </a:rPr>
              <a:t>userId</a:t>
            </a:r>
            <a:r>
              <a:rPr lang="en-US" sz="950" b="0" dirty="0">
                <a:solidFill>
                  <a:srgbClr val="008000"/>
                </a:solidFill>
                <a:effectLst/>
                <a:latin typeface="Consolas" panose="020B0609020204030204" pitchFamily="49" charset="0"/>
              </a:rPr>
              <a:t>" component={Profile}/&gt;</a:t>
            </a:r>
          </a:p>
          <a:p>
            <a:r>
              <a:rPr lang="en-US" sz="950" b="0" dirty="0">
                <a:solidFill>
                  <a:srgbClr val="008000"/>
                </a:solidFill>
                <a:effectLst/>
                <a:latin typeface="Consolas" panose="020B0609020204030204" pitchFamily="49" charset="0"/>
              </a:rPr>
              <a:t>     </a:t>
            </a:r>
            <a:r>
              <a:rPr lang="en-US" sz="950" b="0" dirty="0">
                <a:solidFill>
                  <a:srgbClr val="008000"/>
                </a:solidFill>
                <a:effectLst/>
                <a:highlight>
                  <a:srgbClr val="FFFF00"/>
                </a:highlight>
                <a:latin typeface="Consolas" panose="020B0609020204030204" pitchFamily="49" charset="0"/>
              </a:rPr>
              <a:t>&lt;Switch&gt;</a:t>
            </a:r>
          </a:p>
          <a:p>
            <a:r>
              <a:rPr lang="en-US" sz="950" b="0" dirty="0">
                <a:solidFill>
                  <a:srgbClr val="008000"/>
                </a:solidFill>
                <a:effectLst/>
                <a:highlight>
                  <a:srgbClr val="FFFF00"/>
                </a:highlight>
                <a:latin typeface="Consolas" panose="020B0609020204030204" pitchFamily="49" charset="0"/>
              </a:rPr>
              <a:t>...</a:t>
            </a:r>
          </a:p>
          <a:p>
            <a:r>
              <a:rPr lang="en-US" sz="950" b="0" dirty="0">
                <a:solidFill>
                  <a:srgbClr val="008000"/>
                </a:solidFill>
                <a:effectLst/>
                <a:highlight>
                  <a:srgbClr val="FFFF00"/>
                </a:highlight>
                <a:latin typeface="Consolas" panose="020B0609020204030204" pitchFamily="49" charset="0"/>
              </a:rPr>
              <a:t>&lt;</a:t>
            </a:r>
            <a:r>
              <a:rPr lang="en-US" sz="950" b="0" dirty="0" err="1">
                <a:solidFill>
                  <a:srgbClr val="008000"/>
                </a:solidFill>
                <a:effectLst/>
                <a:highlight>
                  <a:srgbClr val="FFFF00"/>
                </a:highlight>
                <a:latin typeface="Consolas" panose="020B0609020204030204" pitchFamily="49" charset="0"/>
              </a:rPr>
              <a:t>PrivateRoute</a:t>
            </a:r>
            <a:r>
              <a:rPr lang="en-US" sz="950" b="0" dirty="0">
                <a:solidFill>
                  <a:srgbClr val="008000"/>
                </a:solidFill>
                <a:effectLst/>
                <a:highlight>
                  <a:srgbClr val="FFFF00"/>
                </a:highlight>
                <a:latin typeface="Consolas" panose="020B0609020204030204" pitchFamily="49" charset="0"/>
              </a:rPr>
              <a:t> path="/user/edit/:</a:t>
            </a:r>
            <a:r>
              <a:rPr lang="en-US" sz="950" b="0" dirty="0" err="1">
                <a:solidFill>
                  <a:srgbClr val="008000"/>
                </a:solidFill>
                <a:effectLst/>
                <a:highlight>
                  <a:srgbClr val="FFFF00"/>
                </a:highlight>
                <a:latin typeface="Consolas" panose="020B0609020204030204" pitchFamily="49" charset="0"/>
              </a:rPr>
              <a:t>userId</a:t>
            </a:r>
            <a:r>
              <a:rPr lang="en-US" sz="950" b="0" dirty="0">
                <a:solidFill>
                  <a:srgbClr val="008000"/>
                </a:solidFill>
                <a:effectLst/>
                <a:highlight>
                  <a:srgbClr val="FFFF00"/>
                </a:highlight>
                <a:latin typeface="Consolas" panose="020B0609020204030204" pitchFamily="49" charset="0"/>
              </a:rPr>
              <a:t>" component={</a:t>
            </a:r>
            <a:r>
              <a:rPr lang="en-US" sz="950" b="0" dirty="0" err="1">
                <a:solidFill>
                  <a:srgbClr val="008000"/>
                </a:solidFill>
                <a:effectLst/>
                <a:highlight>
                  <a:srgbClr val="FFFF00"/>
                </a:highlight>
                <a:latin typeface="Consolas" panose="020B0609020204030204" pitchFamily="49" charset="0"/>
              </a:rPr>
              <a:t>EditProfile</a:t>
            </a:r>
            <a:r>
              <a:rPr lang="en-US" sz="950" b="0" dirty="0">
                <a:solidFill>
                  <a:srgbClr val="008000"/>
                </a:solidFill>
                <a:effectLst/>
                <a:highlight>
                  <a:srgbClr val="FFFF00"/>
                </a:highlight>
                <a:latin typeface="Consolas" panose="020B0609020204030204" pitchFamily="49" charset="0"/>
              </a:rPr>
              <a:t>}/&gt; </a:t>
            </a:r>
          </a:p>
          <a:p>
            <a:r>
              <a:rPr lang="en-US" sz="950" b="0" dirty="0">
                <a:solidFill>
                  <a:srgbClr val="008000"/>
                </a:solidFill>
                <a:effectLst/>
                <a:highlight>
                  <a:srgbClr val="FFFF00"/>
                </a:highlight>
                <a:latin typeface="Consolas" panose="020B0609020204030204" pitchFamily="49" charset="0"/>
              </a:rPr>
              <a:t>&lt;Route path="/user/:</a:t>
            </a:r>
            <a:r>
              <a:rPr lang="en-US" sz="950" b="0" dirty="0" err="1">
                <a:solidFill>
                  <a:srgbClr val="008000"/>
                </a:solidFill>
                <a:effectLst/>
                <a:highlight>
                  <a:srgbClr val="FFFF00"/>
                </a:highlight>
                <a:latin typeface="Consolas" panose="020B0609020204030204" pitchFamily="49" charset="0"/>
              </a:rPr>
              <a:t>userId</a:t>
            </a:r>
            <a:r>
              <a:rPr lang="en-US" sz="950" b="0" dirty="0">
                <a:solidFill>
                  <a:srgbClr val="008000"/>
                </a:solidFill>
                <a:effectLst/>
                <a:highlight>
                  <a:srgbClr val="FFFF00"/>
                </a:highlight>
                <a:latin typeface="Consolas" panose="020B0609020204030204" pitchFamily="49" charset="0"/>
              </a:rPr>
              <a:t>" component={Profile}/&gt;</a:t>
            </a:r>
          </a:p>
          <a:p>
            <a:r>
              <a:rPr lang="en-US" sz="950" b="0" dirty="0">
                <a:solidFill>
                  <a:srgbClr val="008000"/>
                </a:solidFill>
                <a:effectLst/>
                <a:highlight>
                  <a:srgbClr val="FFFF00"/>
                </a:highlight>
                <a:latin typeface="Consolas" panose="020B0609020204030204" pitchFamily="49" charset="0"/>
              </a:rPr>
              <a:t>&lt;/Switch&gt;</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&lt;/div&gt; </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export default </a:t>
            </a:r>
            <a:r>
              <a:rPr lang="en-US" sz="950" b="0" dirty="0" err="1">
                <a:solidFill>
                  <a:srgbClr val="008000"/>
                </a:solidFill>
                <a:effectLst/>
                <a:latin typeface="Consolas" panose="020B0609020204030204" pitchFamily="49" charset="0"/>
              </a:rPr>
              <a:t>MainRouter</a:t>
            </a:r>
            <a:endParaRPr lang="en-US" sz="9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3E8AD2-1279-923B-6EB5-A682C50233B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11C5AE5-DB19-4DA6-DA81-99602F7553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2D4ADF-259E-76F7-F09B-A116060241E4}"/>
              </a:ext>
            </a:extLst>
          </p:cNvPr>
          <p:cNvSpPr>
            <a:spLocks noGrp="1"/>
          </p:cNvSpPr>
          <p:nvPr>
            <p:ph type="sldNum" sz="quarter" idx="12"/>
          </p:nvPr>
        </p:nvSpPr>
        <p:spPr/>
        <p:txBody>
          <a:bodyPr/>
          <a:lstStyle/>
          <a:p>
            <a:fld id="{7C5CF243-786F-4254-B068-4C9F0B6EA12F}" type="slidenum">
              <a:rPr lang="en-US" altLang="en-US" smtClean="0"/>
              <a:pPr/>
              <a:t>130</a:t>
            </a:fld>
            <a:endParaRPr lang="en-US" altLang="en-US"/>
          </a:p>
        </p:txBody>
      </p:sp>
    </p:spTree>
    <p:extLst>
      <p:ext uri="{BB962C8B-B14F-4D97-AF65-F5344CB8AC3E}">
        <p14:creationId xmlns:p14="http://schemas.microsoft.com/office/powerpoint/2010/main" val="38138892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59BE-FF38-23A0-335E-F04F5FDF19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C807B-D95F-2A62-73AC-5329767D438F}"/>
              </a:ext>
            </a:extLst>
          </p:cNvPr>
          <p:cNvSpPr>
            <a:spLocks noGrp="1"/>
          </p:cNvSpPr>
          <p:nvPr>
            <p:ph idx="1"/>
          </p:nvPr>
        </p:nvSpPr>
        <p:spPr/>
        <p:txBody>
          <a:bodyPr/>
          <a:lstStyle/>
          <a:p>
            <a:r>
              <a:rPr lang="en-US" dirty="0"/>
              <a:t>The route with the '/user/edit/:</a:t>
            </a:r>
            <a:r>
              <a:rPr lang="en-US" dirty="0" err="1"/>
              <a:t>userId</a:t>
            </a:r>
            <a:r>
              <a:rPr lang="en-US" dirty="0"/>
              <a:t>' path needs to be placed before the route with the '/user/:</a:t>
            </a:r>
            <a:r>
              <a:rPr lang="en-US" dirty="0" err="1"/>
              <a:t>userId</a:t>
            </a:r>
            <a:r>
              <a:rPr lang="en-US" dirty="0"/>
              <a:t>' path, so that the edit path is matched first exclusively in the Switch component when this route is requested, and not confused with the Profile route.</a:t>
            </a:r>
          </a:p>
          <a:p>
            <a:r>
              <a:rPr lang="en-US" dirty="0"/>
              <a:t>With this profile edit view added, we only have the user delete UI implementation left to complete the user-related frontend.</a:t>
            </a:r>
          </a:p>
        </p:txBody>
      </p:sp>
      <p:sp>
        <p:nvSpPr>
          <p:cNvPr id="4" name="Date Placeholder 3">
            <a:extLst>
              <a:ext uri="{FF2B5EF4-FFF2-40B4-BE49-F238E27FC236}">
                <a16:creationId xmlns:a16="http://schemas.microsoft.com/office/drawing/2014/main" id="{DD7F9333-0156-128A-D85A-C7349DCA449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793E9F8-D2F5-E03F-9BCB-67A742B922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50C349-BCBF-AE48-75E9-EABB341ADB0A}"/>
              </a:ext>
            </a:extLst>
          </p:cNvPr>
          <p:cNvSpPr>
            <a:spLocks noGrp="1"/>
          </p:cNvSpPr>
          <p:nvPr>
            <p:ph type="sldNum" sz="quarter" idx="12"/>
          </p:nvPr>
        </p:nvSpPr>
        <p:spPr/>
        <p:txBody>
          <a:bodyPr/>
          <a:lstStyle/>
          <a:p>
            <a:fld id="{7C5CF243-786F-4254-B068-4C9F0B6EA12F}" type="slidenum">
              <a:rPr lang="en-US" altLang="en-US" smtClean="0"/>
              <a:pPr/>
              <a:t>131</a:t>
            </a:fld>
            <a:endParaRPr lang="en-US" altLang="en-US"/>
          </a:p>
        </p:txBody>
      </p:sp>
    </p:spTree>
    <p:extLst>
      <p:ext uri="{BB962C8B-B14F-4D97-AF65-F5344CB8AC3E}">
        <p14:creationId xmlns:p14="http://schemas.microsoft.com/office/powerpoint/2010/main" val="18647605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474D-66E1-CE48-0FA3-4CAEBA7343E4}"/>
              </a:ext>
            </a:extLst>
          </p:cNvPr>
          <p:cNvSpPr>
            <a:spLocks noGrp="1"/>
          </p:cNvSpPr>
          <p:nvPr>
            <p:ph type="title"/>
          </p:nvPr>
        </p:nvSpPr>
        <p:spPr/>
        <p:txBody>
          <a:bodyPr/>
          <a:lstStyle/>
          <a:p>
            <a:r>
              <a:rPr lang="en-US" dirty="0"/>
              <a:t>The </a:t>
            </a:r>
            <a:r>
              <a:rPr lang="en-US" dirty="0" err="1"/>
              <a:t>DeleteUser</a:t>
            </a:r>
            <a:r>
              <a:rPr lang="en-US" dirty="0"/>
              <a:t> component</a:t>
            </a:r>
          </a:p>
        </p:txBody>
      </p:sp>
      <p:sp>
        <p:nvSpPr>
          <p:cNvPr id="3" name="Content Placeholder 2">
            <a:extLst>
              <a:ext uri="{FF2B5EF4-FFF2-40B4-BE49-F238E27FC236}">
                <a16:creationId xmlns:a16="http://schemas.microsoft.com/office/drawing/2014/main" id="{214499B7-5C3D-CCC2-4396-E628181DA871}"/>
              </a:ext>
            </a:extLst>
          </p:cNvPr>
          <p:cNvSpPr>
            <a:spLocks noGrp="1"/>
          </p:cNvSpPr>
          <p:nvPr>
            <p:ph idx="1"/>
          </p:nvPr>
        </p:nvSpPr>
        <p:spPr/>
        <p:txBody>
          <a:bodyPr/>
          <a:lstStyle/>
          <a:p>
            <a:r>
              <a:rPr lang="en-US" dirty="0"/>
              <a:t>The </a:t>
            </a:r>
            <a:r>
              <a:rPr lang="en-US" dirty="0" err="1"/>
              <a:t>DeleteUser</a:t>
            </a:r>
            <a:r>
              <a:rPr lang="en-US" dirty="0"/>
              <a:t> component in client/user/DeleteUser.js is basically a button that we will add to the Profile view that, when clicked, opens a Dialog component asking the user to confirm the delete action, as shown in the following screenshot:</a:t>
            </a:r>
          </a:p>
          <a:p>
            <a:endParaRPr lang="en-US" dirty="0"/>
          </a:p>
        </p:txBody>
      </p:sp>
      <p:sp>
        <p:nvSpPr>
          <p:cNvPr id="4" name="Date Placeholder 3">
            <a:extLst>
              <a:ext uri="{FF2B5EF4-FFF2-40B4-BE49-F238E27FC236}">
                <a16:creationId xmlns:a16="http://schemas.microsoft.com/office/drawing/2014/main" id="{B6172EB3-CCB0-E163-66B8-593C6203688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7096EDA-2CD9-A7FF-B34F-796B3682B1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B812BA-6A19-669F-FDF0-60D3BF6125C5}"/>
              </a:ext>
            </a:extLst>
          </p:cNvPr>
          <p:cNvSpPr>
            <a:spLocks noGrp="1"/>
          </p:cNvSpPr>
          <p:nvPr>
            <p:ph type="sldNum" sz="quarter" idx="12"/>
          </p:nvPr>
        </p:nvSpPr>
        <p:spPr/>
        <p:txBody>
          <a:bodyPr/>
          <a:lstStyle/>
          <a:p>
            <a:fld id="{7C5CF243-786F-4254-B068-4C9F0B6EA12F}" type="slidenum">
              <a:rPr lang="en-US" altLang="en-US" smtClean="0"/>
              <a:pPr/>
              <a:t>132</a:t>
            </a:fld>
            <a:endParaRPr lang="en-US" altLang="en-US"/>
          </a:p>
        </p:txBody>
      </p:sp>
      <p:pic>
        <p:nvPicPr>
          <p:cNvPr id="8" name="Picture 7">
            <a:extLst>
              <a:ext uri="{FF2B5EF4-FFF2-40B4-BE49-F238E27FC236}">
                <a16:creationId xmlns:a16="http://schemas.microsoft.com/office/drawing/2014/main" id="{D033B55E-A28B-300E-BE68-81FDD35AC7ED}"/>
              </a:ext>
            </a:extLst>
          </p:cNvPr>
          <p:cNvPicPr>
            <a:picLocks noChangeAspect="1"/>
          </p:cNvPicPr>
          <p:nvPr/>
        </p:nvPicPr>
        <p:blipFill>
          <a:blip r:embed="rId2"/>
          <a:stretch>
            <a:fillRect/>
          </a:stretch>
        </p:blipFill>
        <p:spPr>
          <a:xfrm>
            <a:off x="1295400" y="2819400"/>
            <a:ext cx="7315200" cy="3124200"/>
          </a:xfrm>
          <a:prstGeom prst="rect">
            <a:avLst/>
          </a:prstGeom>
        </p:spPr>
      </p:pic>
    </p:spTree>
    <p:extLst>
      <p:ext uri="{BB962C8B-B14F-4D97-AF65-F5344CB8AC3E}">
        <p14:creationId xmlns:p14="http://schemas.microsoft.com/office/powerpoint/2010/main" val="4796356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4371-BBBE-9CBB-B611-08F001167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186960-7CC1-9ADF-0F85-36ECE254A4FC}"/>
              </a:ext>
            </a:extLst>
          </p:cNvPr>
          <p:cNvSpPr>
            <a:spLocks noGrp="1"/>
          </p:cNvSpPr>
          <p:nvPr>
            <p:ph idx="1"/>
          </p:nvPr>
        </p:nvSpPr>
        <p:spPr/>
        <p:txBody>
          <a:bodyPr/>
          <a:lstStyle/>
          <a:p>
            <a:r>
              <a:rPr lang="en-US" dirty="0"/>
              <a:t>This component initializes the state with open set to false </a:t>
            </a:r>
            <a:r>
              <a:rPr lang="en-US" dirty="0" err="1"/>
              <a:t>forthe</a:t>
            </a:r>
            <a:r>
              <a:rPr lang="en-US" dirty="0"/>
              <a:t> Dialog component, as well as redirect set to false so that it isn't rendered first.</a:t>
            </a:r>
          </a:p>
        </p:txBody>
      </p:sp>
      <p:sp>
        <p:nvSpPr>
          <p:cNvPr id="4" name="Date Placeholder 3">
            <a:extLst>
              <a:ext uri="{FF2B5EF4-FFF2-40B4-BE49-F238E27FC236}">
                <a16:creationId xmlns:a16="http://schemas.microsoft.com/office/drawing/2014/main" id="{94BB6C94-8468-08ED-A260-45BD5C6689D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8B0A3E8-48B9-50B0-852F-FFF2DDC061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0D8F5-7CD6-18D0-533D-73DD7719D101}"/>
              </a:ext>
            </a:extLst>
          </p:cNvPr>
          <p:cNvSpPr>
            <a:spLocks noGrp="1"/>
          </p:cNvSpPr>
          <p:nvPr>
            <p:ph type="sldNum" sz="quarter" idx="12"/>
          </p:nvPr>
        </p:nvSpPr>
        <p:spPr/>
        <p:txBody>
          <a:bodyPr/>
          <a:lstStyle/>
          <a:p>
            <a:fld id="{7C5CF243-786F-4254-B068-4C9F0B6EA12F}" type="slidenum">
              <a:rPr lang="en-US" altLang="en-US" smtClean="0"/>
              <a:pPr/>
              <a:t>133</a:t>
            </a:fld>
            <a:endParaRPr lang="en-US" altLang="en-US"/>
          </a:p>
        </p:txBody>
      </p:sp>
    </p:spTree>
    <p:extLst>
      <p:ext uri="{BB962C8B-B14F-4D97-AF65-F5344CB8AC3E}">
        <p14:creationId xmlns:p14="http://schemas.microsoft.com/office/powerpoint/2010/main" val="2240051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BB2F-85F6-2216-4C48-C87834A8CE12}"/>
              </a:ext>
            </a:extLst>
          </p:cNvPr>
          <p:cNvSpPr>
            <a:spLocks noGrp="1"/>
          </p:cNvSpPr>
          <p:nvPr>
            <p:ph type="title"/>
          </p:nvPr>
        </p:nvSpPr>
        <p:spPr/>
        <p:txBody>
          <a:bodyPr/>
          <a:lstStyle/>
          <a:p>
            <a:r>
              <a:rPr lang="nb-NO" dirty="0"/>
              <a:t>mern-skeleton/client/user/DeleteUser.js:</a:t>
            </a:r>
            <a:endParaRPr lang="en-US" dirty="0"/>
          </a:p>
        </p:txBody>
      </p:sp>
      <p:sp>
        <p:nvSpPr>
          <p:cNvPr id="3" name="Content Placeholder 2">
            <a:extLst>
              <a:ext uri="{FF2B5EF4-FFF2-40B4-BE49-F238E27FC236}">
                <a16:creationId xmlns:a16="http://schemas.microsoft.com/office/drawing/2014/main" id="{2E2D60C1-890D-C06E-A17E-D14EEBF93E84}"/>
              </a:ext>
            </a:extLst>
          </p:cNvPr>
          <p:cNvSpPr>
            <a:spLocks noGrp="1"/>
          </p:cNvSpPr>
          <p:nvPr>
            <p:ph idx="1"/>
          </p:nvPr>
        </p:nvSpPr>
        <p:spPr/>
        <p:txBody>
          <a:bodyPr/>
          <a:lstStyle/>
          <a:p>
            <a:r>
              <a:rPr lang="en-US" dirty="0"/>
              <a:t>export default function </a:t>
            </a:r>
            <a:r>
              <a:rPr lang="en-US" dirty="0" err="1"/>
              <a:t>DeleteUser</a:t>
            </a:r>
            <a:r>
              <a:rPr lang="en-US" dirty="0"/>
              <a:t>(props) {</a:t>
            </a:r>
          </a:p>
          <a:p>
            <a:r>
              <a:rPr lang="en-US" dirty="0"/>
              <a:t>...</a:t>
            </a:r>
          </a:p>
          <a:p>
            <a:r>
              <a:rPr lang="en-US" dirty="0"/>
              <a:t>const [open, </a:t>
            </a:r>
            <a:r>
              <a:rPr lang="en-US" dirty="0" err="1"/>
              <a:t>setOpen</a:t>
            </a:r>
            <a:r>
              <a:rPr lang="en-US" dirty="0"/>
              <a:t>] = </a:t>
            </a:r>
            <a:r>
              <a:rPr lang="en-US" dirty="0" err="1"/>
              <a:t>useState</a:t>
            </a:r>
            <a:r>
              <a:rPr lang="en-US" dirty="0"/>
              <a:t>(false)</a:t>
            </a:r>
          </a:p>
          <a:p>
            <a:r>
              <a:rPr lang="en-US" dirty="0"/>
              <a:t>const [redirect, </a:t>
            </a:r>
            <a:r>
              <a:rPr lang="en-US" dirty="0" err="1"/>
              <a:t>setRedirect</a:t>
            </a:r>
            <a:r>
              <a:rPr lang="en-US" dirty="0"/>
              <a:t>] = </a:t>
            </a:r>
            <a:r>
              <a:rPr lang="en-US" dirty="0" err="1"/>
              <a:t>useState</a:t>
            </a:r>
            <a:r>
              <a:rPr lang="en-US" dirty="0"/>
              <a:t>(false)</a:t>
            </a:r>
          </a:p>
          <a:p>
            <a:r>
              <a:rPr lang="en-US" dirty="0"/>
              <a:t>... </a:t>
            </a:r>
          </a:p>
          <a:p>
            <a:r>
              <a:rPr lang="en-US" dirty="0"/>
              <a:t>}</a:t>
            </a:r>
          </a:p>
        </p:txBody>
      </p:sp>
      <p:sp>
        <p:nvSpPr>
          <p:cNvPr id="4" name="Date Placeholder 3">
            <a:extLst>
              <a:ext uri="{FF2B5EF4-FFF2-40B4-BE49-F238E27FC236}">
                <a16:creationId xmlns:a16="http://schemas.microsoft.com/office/drawing/2014/main" id="{739241CD-DF97-0015-2AF8-0A5CA1F4A30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BAA5A2B-E6D0-907A-654A-86DE86D6F4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448885-1E03-47F2-0C21-8F9CBD7FD0C4}"/>
              </a:ext>
            </a:extLst>
          </p:cNvPr>
          <p:cNvSpPr>
            <a:spLocks noGrp="1"/>
          </p:cNvSpPr>
          <p:nvPr>
            <p:ph type="sldNum" sz="quarter" idx="12"/>
          </p:nvPr>
        </p:nvSpPr>
        <p:spPr/>
        <p:txBody>
          <a:bodyPr/>
          <a:lstStyle/>
          <a:p>
            <a:fld id="{7C5CF243-786F-4254-B068-4C9F0B6EA12F}" type="slidenum">
              <a:rPr lang="en-US" altLang="en-US" smtClean="0"/>
              <a:pPr/>
              <a:t>134</a:t>
            </a:fld>
            <a:endParaRPr lang="en-US" altLang="en-US"/>
          </a:p>
        </p:txBody>
      </p:sp>
    </p:spTree>
    <p:extLst>
      <p:ext uri="{BB962C8B-B14F-4D97-AF65-F5344CB8AC3E}">
        <p14:creationId xmlns:p14="http://schemas.microsoft.com/office/powerpoint/2010/main" val="8920093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A63E-6C33-24BC-E0B2-D669DF6835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41F3D-7C09-8659-6496-1462ADE4B4D2}"/>
              </a:ext>
            </a:extLst>
          </p:cNvPr>
          <p:cNvSpPr>
            <a:spLocks noGrp="1"/>
          </p:cNvSpPr>
          <p:nvPr>
            <p:ph idx="1"/>
          </p:nvPr>
        </p:nvSpPr>
        <p:spPr/>
        <p:txBody>
          <a:bodyPr/>
          <a:lstStyle/>
          <a:p>
            <a:r>
              <a:rPr lang="en-US" dirty="0"/>
              <a:t>The </a:t>
            </a:r>
            <a:r>
              <a:rPr lang="en-US" dirty="0" err="1"/>
              <a:t>DeleteUser</a:t>
            </a:r>
            <a:r>
              <a:rPr lang="en-US" dirty="0"/>
              <a:t> component will also receive props from the parent component. </a:t>
            </a:r>
          </a:p>
          <a:p>
            <a:r>
              <a:rPr lang="en-US" dirty="0"/>
              <a:t>In this case, the props will contain the </a:t>
            </a:r>
            <a:r>
              <a:rPr lang="en-US" dirty="0" err="1"/>
              <a:t>userId</a:t>
            </a:r>
            <a:r>
              <a:rPr lang="en-US" dirty="0"/>
              <a:t> that was sent from the Profile component.</a:t>
            </a:r>
          </a:p>
          <a:p>
            <a:r>
              <a:rPr lang="en-US" dirty="0"/>
              <a:t>Next, we need some handler methods to open and close the dialog button. </a:t>
            </a:r>
          </a:p>
          <a:p>
            <a:r>
              <a:rPr lang="en-US" dirty="0"/>
              <a:t>The dialog is opened when the user clicks the delete button.</a:t>
            </a:r>
          </a:p>
          <a:p>
            <a:endParaRPr lang="en-US" dirty="0"/>
          </a:p>
        </p:txBody>
      </p:sp>
      <p:sp>
        <p:nvSpPr>
          <p:cNvPr id="4" name="Date Placeholder 3">
            <a:extLst>
              <a:ext uri="{FF2B5EF4-FFF2-40B4-BE49-F238E27FC236}">
                <a16:creationId xmlns:a16="http://schemas.microsoft.com/office/drawing/2014/main" id="{9683EFD3-845C-4901-B7D9-ECEDF5AAB0E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67F43F4-A542-9264-BA83-279038B72D9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8C3D548-EA30-70F8-1716-22B4960CB5FF}"/>
              </a:ext>
            </a:extLst>
          </p:cNvPr>
          <p:cNvSpPr>
            <a:spLocks noGrp="1"/>
          </p:cNvSpPr>
          <p:nvPr>
            <p:ph type="sldNum" sz="quarter" idx="12"/>
          </p:nvPr>
        </p:nvSpPr>
        <p:spPr/>
        <p:txBody>
          <a:bodyPr/>
          <a:lstStyle/>
          <a:p>
            <a:fld id="{7C5CF243-786F-4254-B068-4C9F0B6EA12F}" type="slidenum">
              <a:rPr lang="en-US" altLang="en-US" smtClean="0"/>
              <a:pPr/>
              <a:t>135</a:t>
            </a:fld>
            <a:endParaRPr lang="en-US" altLang="en-US"/>
          </a:p>
        </p:txBody>
      </p:sp>
    </p:spTree>
    <p:extLst>
      <p:ext uri="{BB962C8B-B14F-4D97-AF65-F5344CB8AC3E}">
        <p14:creationId xmlns:p14="http://schemas.microsoft.com/office/powerpoint/2010/main" val="23818199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8BF2-7A66-6DFE-62EA-D77261474219}"/>
              </a:ext>
            </a:extLst>
          </p:cNvPr>
          <p:cNvSpPr>
            <a:spLocks noGrp="1"/>
          </p:cNvSpPr>
          <p:nvPr>
            <p:ph type="title"/>
          </p:nvPr>
        </p:nvSpPr>
        <p:spPr/>
        <p:txBody>
          <a:bodyPr/>
          <a:lstStyle/>
          <a:p>
            <a:br>
              <a:rPr lang="en-US" dirty="0"/>
            </a:br>
            <a:r>
              <a:rPr lang="en-US" dirty="0" err="1"/>
              <a:t>mern</a:t>
            </a:r>
            <a:r>
              <a:rPr lang="en-US" dirty="0"/>
              <a:t>-skeleton/client/user/DeleteUser.js:</a:t>
            </a:r>
            <a:br>
              <a:rPr lang="en-US" dirty="0"/>
            </a:br>
            <a:endParaRPr lang="en-US" dirty="0"/>
          </a:p>
        </p:txBody>
      </p:sp>
      <p:sp>
        <p:nvSpPr>
          <p:cNvPr id="3" name="Content Placeholder 2">
            <a:extLst>
              <a:ext uri="{FF2B5EF4-FFF2-40B4-BE49-F238E27FC236}">
                <a16:creationId xmlns:a16="http://schemas.microsoft.com/office/drawing/2014/main" id="{6D37BC26-C3AE-6958-23C2-3970D62130E3}"/>
              </a:ext>
            </a:extLst>
          </p:cNvPr>
          <p:cNvSpPr>
            <a:spLocks noGrp="1"/>
          </p:cNvSpPr>
          <p:nvPr>
            <p:ph idx="1"/>
          </p:nvPr>
        </p:nvSpPr>
        <p:spPr/>
        <p:txBody>
          <a:bodyPr/>
          <a:lstStyle/>
          <a:p>
            <a:r>
              <a:rPr lang="en-US" dirty="0">
                <a:highlight>
                  <a:srgbClr val="FFFF00"/>
                </a:highlight>
              </a:rPr>
              <a:t>const </a:t>
            </a:r>
            <a:r>
              <a:rPr lang="en-US" dirty="0" err="1">
                <a:highlight>
                  <a:srgbClr val="FFFF00"/>
                </a:highlight>
              </a:rPr>
              <a:t>clickButton</a:t>
            </a:r>
            <a:r>
              <a:rPr lang="en-US" dirty="0">
                <a:highlight>
                  <a:srgbClr val="FFFF00"/>
                </a:highlight>
              </a:rPr>
              <a:t> = () =&gt; { </a:t>
            </a:r>
          </a:p>
          <a:p>
            <a:r>
              <a:rPr lang="en-US" dirty="0" err="1">
                <a:highlight>
                  <a:srgbClr val="FFFF00"/>
                </a:highlight>
              </a:rPr>
              <a:t>setOpen</a:t>
            </a:r>
            <a:r>
              <a:rPr lang="en-US" dirty="0">
                <a:highlight>
                  <a:srgbClr val="FFFF00"/>
                </a:highlight>
              </a:rPr>
              <a:t>(true)</a:t>
            </a:r>
          </a:p>
          <a:p>
            <a:r>
              <a:rPr lang="en-US" dirty="0">
                <a:highlight>
                  <a:srgbClr val="FFFF00"/>
                </a:highlight>
              </a:rPr>
              <a:t>}</a:t>
            </a:r>
          </a:p>
          <a:p>
            <a:endParaRPr lang="en-US" dirty="0"/>
          </a:p>
          <a:p>
            <a:pPr marL="0" indent="0">
              <a:buNone/>
            </a:pPr>
            <a:r>
              <a:rPr lang="en-US" dirty="0"/>
              <a:t>The dialog is closed when the user clicks cancel on the dialog.</a:t>
            </a:r>
          </a:p>
          <a:p>
            <a:endParaRPr lang="en-US" dirty="0"/>
          </a:p>
          <a:p>
            <a:r>
              <a:rPr lang="en-US" dirty="0">
                <a:highlight>
                  <a:srgbClr val="FFFF00"/>
                </a:highlight>
              </a:rPr>
              <a:t>const </a:t>
            </a:r>
            <a:r>
              <a:rPr lang="en-US" dirty="0" err="1">
                <a:highlight>
                  <a:srgbClr val="FFFF00"/>
                </a:highlight>
              </a:rPr>
              <a:t>handleRequestClose</a:t>
            </a:r>
            <a:r>
              <a:rPr lang="en-US" dirty="0">
                <a:highlight>
                  <a:srgbClr val="FFFF00"/>
                </a:highlight>
              </a:rPr>
              <a:t> = () =&gt; { </a:t>
            </a:r>
          </a:p>
          <a:p>
            <a:r>
              <a:rPr lang="en-US" dirty="0" err="1">
                <a:highlight>
                  <a:srgbClr val="FFFF00"/>
                </a:highlight>
              </a:rPr>
              <a:t>setOpen</a:t>
            </a:r>
            <a:r>
              <a:rPr lang="en-US" dirty="0">
                <a:highlight>
                  <a:srgbClr val="FFFF00"/>
                </a:highlight>
              </a:rPr>
              <a:t>(false)</a:t>
            </a:r>
          </a:p>
          <a:p>
            <a:r>
              <a:rPr lang="en-US" dirty="0">
                <a:highlight>
                  <a:srgbClr val="FFFF00"/>
                </a:highlight>
              </a:rPr>
              <a:t>}</a:t>
            </a:r>
          </a:p>
        </p:txBody>
      </p:sp>
      <p:sp>
        <p:nvSpPr>
          <p:cNvPr id="4" name="Date Placeholder 3">
            <a:extLst>
              <a:ext uri="{FF2B5EF4-FFF2-40B4-BE49-F238E27FC236}">
                <a16:creationId xmlns:a16="http://schemas.microsoft.com/office/drawing/2014/main" id="{2ABD3482-939F-0771-9107-EDEA23C66D2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70E5416-ECDF-55D3-FD5D-59B64096CB6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176D7CF-D653-2589-9824-01B10A072DEA}"/>
              </a:ext>
            </a:extLst>
          </p:cNvPr>
          <p:cNvSpPr>
            <a:spLocks noGrp="1"/>
          </p:cNvSpPr>
          <p:nvPr>
            <p:ph type="sldNum" sz="quarter" idx="12"/>
          </p:nvPr>
        </p:nvSpPr>
        <p:spPr/>
        <p:txBody>
          <a:bodyPr/>
          <a:lstStyle/>
          <a:p>
            <a:fld id="{7C5CF243-786F-4254-B068-4C9F0B6EA12F}" type="slidenum">
              <a:rPr lang="en-US" altLang="en-US" smtClean="0"/>
              <a:pPr/>
              <a:t>136</a:t>
            </a:fld>
            <a:endParaRPr lang="en-US" altLang="en-US"/>
          </a:p>
        </p:txBody>
      </p:sp>
    </p:spTree>
    <p:extLst>
      <p:ext uri="{BB962C8B-B14F-4D97-AF65-F5344CB8AC3E}">
        <p14:creationId xmlns:p14="http://schemas.microsoft.com/office/powerpoint/2010/main" val="3776672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D6B2-5919-9CBF-468C-9F5CABB7A434}"/>
              </a:ext>
            </a:extLst>
          </p:cNvPr>
          <p:cNvSpPr>
            <a:spLocks noGrp="1"/>
          </p:cNvSpPr>
          <p:nvPr>
            <p:ph type="title"/>
          </p:nvPr>
        </p:nvSpPr>
        <p:spPr/>
        <p:txBody>
          <a:bodyPr/>
          <a:lstStyle/>
          <a:p>
            <a:br>
              <a:rPr lang="en-US" dirty="0"/>
            </a:br>
            <a:r>
              <a:rPr lang="en-US" dirty="0"/>
              <a:t>Updated </a:t>
            </a:r>
            <a:r>
              <a:rPr lang="en-US" dirty="0" err="1"/>
              <a:t>mern</a:t>
            </a:r>
            <a:r>
              <a:rPr lang="en-US" dirty="0"/>
              <a:t>-skeleton/client/user/DeleteUser.js:</a:t>
            </a:r>
            <a:br>
              <a:rPr lang="en-US" dirty="0"/>
            </a:br>
            <a:endParaRPr lang="en-US" dirty="0"/>
          </a:p>
        </p:txBody>
      </p:sp>
      <p:sp>
        <p:nvSpPr>
          <p:cNvPr id="3" name="Content Placeholder 2">
            <a:extLst>
              <a:ext uri="{FF2B5EF4-FFF2-40B4-BE49-F238E27FC236}">
                <a16:creationId xmlns:a16="http://schemas.microsoft.com/office/drawing/2014/main" id="{5B9B8122-750E-F89F-C37E-45DC062D082B}"/>
              </a:ext>
            </a:extLst>
          </p:cNvPr>
          <p:cNvSpPr>
            <a:spLocks noGrp="1"/>
          </p:cNvSpPr>
          <p:nvPr>
            <p:ph idx="1"/>
          </p:nvPr>
        </p:nvSpPr>
        <p:spPr/>
        <p:txBody>
          <a:bodyPr/>
          <a:lstStyle/>
          <a:p>
            <a:r>
              <a:rPr lang="en-US" sz="2000" b="0" dirty="0">
                <a:solidFill>
                  <a:srgbClr val="008000"/>
                </a:solidFill>
                <a:effectLst/>
                <a:latin typeface="Consolas" panose="020B0609020204030204" pitchFamily="49" charset="0"/>
              </a:rPr>
              <a:t>import </a:t>
            </a:r>
            <a:r>
              <a:rPr lang="en-US" sz="2000" b="0" dirty="0" err="1">
                <a:solidFill>
                  <a:srgbClr val="008000"/>
                </a:solidFill>
                <a:effectLst/>
                <a:latin typeface="Consolas" panose="020B0609020204030204" pitchFamily="49" charset="0"/>
              </a:rPr>
              <a:t>useState</a:t>
            </a:r>
            <a:r>
              <a:rPr lang="en-US" sz="2000" b="0" dirty="0">
                <a:solidFill>
                  <a:srgbClr val="008000"/>
                </a:solidFill>
                <a:effectLst/>
                <a:latin typeface="Consolas" panose="020B0609020204030204" pitchFamily="49" charset="0"/>
              </a:rPr>
              <a:t> from 'react'</a:t>
            </a:r>
          </a:p>
          <a:p>
            <a:r>
              <a:rPr lang="en-US" sz="2000" b="0" dirty="0">
                <a:solidFill>
                  <a:srgbClr val="008000"/>
                </a:solidFill>
                <a:effectLst/>
                <a:latin typeface="Consolas" panose="020B0609020204030204" pitchFamily="49" charset="0"/>
              </a:rPr>
              <a:t>import </a:t>
            </a:r>
            <a:r>
              <a:rPr lang="en-US" sz="2000" b="0" dirty="0" err="1">
                <a:solidFill>
                  <a:srgbClr val="008000"/>
                </a:solidFill>
                <a:effectLst/>
                <a:latin typeface="Consolas" panose="020B0609020204030204" pitchFamily="49" charset="0"/>
              </a:rPr>
              <a:t>setOpen</a:t>
            </a:r>
            <a:r>
              <a:rPr lang="en-US" sz="2000" b="0" dirty="0">
                <a:solidFill>
                  <a:srgbClr val="008000"/>
                </a:solidFill>
                <a:effectLst/>
                <a:latin typeface="Consolas" panose="020B0609020204030204" pitchFamily="49" charset="0"/>
              </a:rPr>
              <a:t> from 'react'</a:t>
            </a:r>
          </a:p>
          <a:p>
            <a:r>
              <a:rPr lang="en-US" sz="2000" b="0" dirty="0">
                <a:solidFill>
                  <a:srgbClr val="008000"/>
                </a:solidFill>
                <a:effectLst/>
                <a:latin typeface="Consolas" panose="020B0609020204030204" pitchFamily="49" charset="0"/>
              </a:rPr>
              <a:t>export default function </a:t>
            </a:r>
            <a:r>
              <a:rPr lang="en-US" sz="2000" b="0" dirty="0" err="1">
                <a:solidFill>
                  <a:srgbClr val="008000"/>
                </a:solidFill>
                <a:effectLst/>
                <a:latin typeface="Consolas" panose="020B0609020204030204" pitchFamily="49" charset="0"/>
              </a:rPr>
              <a:t>DeleteUser</a:t>
            </a:r>
            <a:r>
              <a:rPr lang="en-US" sz="2000" b="0" dirty="0">
                <a:solidFill>
                  <a:srgbClr val="008000"/>
                </a:solidFill>
                <a:effectLst/>
                <a:latin typeface="Consolas" panose="020B0609020204030204" pitchFamily="49" charset="0"/>
              </a:rPr>
              <a:t>(props) {</a:t>
            </a:r>
          </a:p>
          <a:p>
            <a:r>
              <a:rPr lang="en-US" sz="2000" b="0" dirty="0">
                <a:solidFill>
                  <a:srgbClr val="008000"/>
                </a:solidFill>
                <a:effectLst/>
                <a:latin typeface="Consolas" panose="020B0609020204030204" pitchFamily="49" charset="0"/>
              </a:rPr>
              <a:t>//...</a:t>
            </a:r>
          </a:p>
          <a:p>
            <a:r>
              <a:rPr lang="en-US" sz="2000" b="0" dirty="0">
                <a:solidFill>
                  <a:srgbClr val="008000"/>
                </a:solidFill>
                <a:effectLst/>
                <a:latin typeface="Consolas" panose="020B0609020204030204" pitchFamily="49" charset="0"/>
              </a:rPr>
              <a:t>const [open, </a:t>
            </a:r>
            <a:r>
              <a:rPr lang="en-US" sz="2000" b="0" dirty="0" err="1">
                <a:solidFill>
                  <a:srgbClr val="008000"/>
                </a:solidFill>
                <a:effectLst/>
                <a:latin typeface="Consolas" panose="020B0609020204030204" pitchFamily="49" charset="0"/>
              </a:rPr>
              <a:t>setOpen</a:t>
            </a:r>
            <a:r>
              <a:rPr lang="en-US" sz="2000" b="0" dirty="0">
                <a:solidFill>
                  <a:srgbClr val="008000"/>
                </a:solidFill>
                <a:effectLst/>
                <a:latin typeface="Consolas" panose="020B0609020204030204" pitchFamily="49" charset="0"/>
              </a:rPr>
              <a:t>] = </a:t>
            </a:r>
            <a:r>
              <a:rPr lang="en-US" sz="2000" b="0" dirty="0" err="1">
                <a:solidFill>
                  <a:srgbClr val="008000"/>
                </a:solidFill>
                <a:effectLst/>
                <a:latin typeface="Consolas" panose="020B0609020204030204" pitchFamily="49" charset="0"/>
              </a:rPr>
              <a:t>useState</a:t>
            </a:r>
            <a:r>
              <a:rPr lang="en-US" sz="2000" b="0" dirty="0">
                <a:solidFill>
                  <a:srgbClr val="008000"/>
                </a:solidFill>
                <a:effectLst/>
                <a:latin typeface="Consolas" panose="020B0609020204030204" pitchFamily="49" charset="0"/>
              </a:rPr>
              <a:t>(false)</a:t>
            </a:r>
          </a:p>
          <a:p>
            <a:r>
              <a:rPr lang="en-US" sz="2000" b="0" dirty="0">
                <a:solidFill>
                  <a:srgbClr val="008000"/>
                </a:solidFill>
                <a:effectLst/>
                <a:latin typeface="Consolas" panose="020B0609020204030204" pitchFamily="49" charset="0"/>
              </a:rPr>
              <a:t>const [redirect, </a:t>
            </a:r>
            <a:r>
              <a:rPr lang="en-US" sz="2000" b="0" dirty="0" err="1">
                <a:solidFill>
                  <a:srgbClr val="008000"/>
                </a:solidFill>
                <a:effectLst/>
                <a:latin typeface="Consolas" panose="020B0609020204030204" pitchFamily="49" charset="0"/>
              </a:rPr>
              <a:t>setRedirect</a:t>
            </a:r>
            <a:r>
              <a:rPr lang="en-US" sz="2000" b="0" dirty="0">
                <a:solidFill>
                  <a:srgbClr val="008000"/>
                </a:solidFill>
                <a:effectLst/>
                <a:latin typeface="Consolas" panose="020B0609020204030204" pitchFamily="49" charset="0"/>
              </a:rPr>
              <a:t>] = </a:t>
            </a:r>
            <a:r>
              <a:rPr lang="en-US" sz="2000" b="0" dirty="0" err="1">
                <a:solidFill>
                  <a:srgbClr val="008000"/>
                </a:solidFill>
                <a:effectLst/>
                <a:latin typeface="Consolas" panose="020B0609020204030204" pitchFamily="49" charset="0"/>
              </a:rPr>
              <a:t>useState</a:t>
            </a:r>
            <a:r>
              <a:rPr lang="en-US" sz="2000" b="0" dirty="0">
                <a:solidFill>
                  <a:srgbClr val="008000"/>
                </a:solidFill>
                <a:effectLst/>
                <a:latin typeface="Consolas" panose="020B0609020204030204" pitchFamily="49" charset="0"/>
              </a:rPr>
              <a:t>(false)</a:t>
            </a:r>
          </a:p>
          <a:p>
            <a:r>
              <a:rPr lang="en-US" sz="2000" b="0" dirty="0">
                <a:solidFill>
                  <a:srgbClr val="008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a:t>
            </a:r>
          </a:p>
          <a:p>
            <a:r>
              <a:rPr lang="en-US" sz="2000" b="0" dirty="0">
                <a:solidFill>
                  <a:srgbClr val="008000"/>
                </a:solidFill>
                <a:effectLst/>
                <a:latin typeface="Consolas" panose="020B0609020204030204" pitchFamily="49" charset="0"/>
              </a:rPr>
              <a:t>const </a:t>
            </a:r>
            <a:r>
              <a:rPr lang="en-US" sz="2000" b="0" dirty="0" err="1">
                <a:solidFill>
                  <a:srgbClr val="008000"/>
                </a:solidFill>
                <a:effectLst/>
                <a:latin typeface="Consolas" panose="020B0609020204030204" pitchFamily="49" charset="0"/>
              </a:rPr>
              <a:t>clickButton</a:t>
            </a:r>
            <a:r>
              <a:rPr lang="en-US" sz="2000" b="0" dirty="0">
                <a:solidFill>
                  <a:srgbClr val="008000"/>
                </a:solidFill>
                <a:effectLst/>
                <a:latin typeface="Consolas" panose="020B0609020204030204" pitchFamily="49" charset="0"/>
              </a:rPr>
              <a:t> = () =&gt; { </a:t>
            </a:r>
          </a:p>
          <a:p>
            <a:r>
              <a:rPr lang="en-US" sz="2000" b="0" dirty="0" err="1">
                <a:solidFill>
                  <a:srgbClr val="008000"/>
                </a:solidFill>
                <a:effectLst/>
                <a:latin typeface="Consolas" panose="020B0609020204030204" pitchFamily="49" charset="0"/>
              </a:rPr>
              <a:t>setOpen</a:t>
            </a:r>
            <a:r>
              <a:rPr lang="en-US" sz="2000" b="0" dirty="0">
                <a:solidFill>
                  <a:srgbClr val="008000"/>
                </a:solidFill>
                <a:effectLst/>
                <a:latin typeface="Consolas" panose="020B0609020204030204" pitchFamily="49" charset="0"/>
              </a:rPr>
              <a:t>(true)</a:t>
            </a:r>
          </a:p>
          <a:p>
            <a:r>
              <a:rPr lang="en-US" sz="2000" b="0" dirty="0">
                <a:solidFill>
                  <a:srgbClr val="008000"/>
                </a:solidFill>
                <a:effectLst/>
                <a:latin typeface="Consolas" panose="020B0609020204030204" pitchFamily="49" charset="0"/>
              </a:rPr>
              <a:t>}</a:t>
            </a:r>
          </a:p>
          <a:p>
            <a:r>
              <a:rPr lang="en-US" sz="2000" b="0" dirty="0">
                <a:solidFill>
                  <a:srgbClr val="008000"/>
                </a:solidFill>
                <a:effectLst/>
                <a:latin typeface="Consolas" panose="020B0609020204030204" pitchFamily="49" charset="0"/>
              </a:rPr>
              <a:t>const </a:t>
            </a:r>
            <a:r>
              <a:rPr lang="en-US" sz="2000" b="0" dirty="0" err="1">
                <a:solidFill>
                  <a:srgbClr val="008000"/>
                </a:solidFill>
                <a:effectLst/>
                <a:latin typeface="Consolas" panose="020B0609020204030204" pitchFamily="49" charset="0"/>
              </a:rPr>
              <a:t>handleRequestClose</a:t>
            </a:r>
            <a:r>
              <a:rPr lang="en-US" sz="2000" b="0" dirty="0">
                <a:solidFill>
                  <a:srgbClr val="008000"/>
                </a:solidFill>
                <a:effectLst/>
                <a:latin typeface="Consolas" panose="020B0609020204030204" pitchFamily="49" charset="0"/>
              </a:rPr>
              <a:t> = () =&gt; { </a:t>
            </a:r>
          </a:p>
          <a:p>
            <a:r>
              <a:rPr lang="en-US" sz="2000" b="0" dirty="0" err="1">
                <a:solidFill>
                  <a:srgbClr val="008000"/>
                </a:solidFill>
                <a:effectLst/>
                <a:latin typeface="Consolas" panose="020B0609020204030204" pitchFamily="49" charset="0"/>
              </a:rPr>
              <a:t>setOpen</a:t>
            </a:r>
            <a:r>
              <a:rPr lang="en-US" sz="2000" b="0" dirty="0">
                <a:solidFill>
                  <a:srgbClr val="008000"/>
                </a:solidFill>
                <a:effectLst/>
                <a:latin typeface="Consolas" panose="020B0609020204030204" pitchFamily="49" charset="0"/>
              </a:rPr>
              <a:t>(false)</a:t>
            </a:r>
          </a:p>
          <a:p>
            <a:r>
              <a:rPr lang="en-US" sz="2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3C52383-2FC6-2345-8B22-832AF982D76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8176674-FB8B-6D85-CA7A-708F36DE8EF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56B181-EF6A-17B2-E5F4-3A5CCF06A6A9}"/>
              </a:ext>
            </a:extLst>
          </p:cNvPr>
          <p:cNvSpPr>
            <a:spLocks noGrp="1"/>
          </p:cNvSpPr>
          <p:nvPr>
            <p:ph type="sldNum" sz="quarter" idx="12"/>
          </p:nvPr>
        </p:nvSpPr>
        <p:spPr/>
        <p:txBody>
          <a:bodyPr/>
          <a:lstStyle/>
          <a:p>
            <a:fld id="{7C5CF243-786F-4254-B068-4C9F0B6EA12F}" type="slidenum">
              <a:rPr lang="en-US" altLang="en-US" smtClean="0"/>
              <a:pPr/>
              <a:t>137</a:t>
            </a:fld>
            <a:endParaRPr lang="en-US" altLang="en-US"/>
          </a:p>
        </p:txBody>
      </p:sp>
    </p:spTree>
    <p:extLst>
      <p:ext uri="{BB962C8B-B14F-4D97-AF65-F5344CB8AC3E}">
        <p14:creationId xmlns:p14="http://schemas.microsoft.com/office/powerpoint/2010/main" val="8611710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2780-658F-071D-EDB2-997ED05593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E053C-0814-2E11-990A-10A772D2193E}"/>
              </a:ext>
            </a:extLst>
          </p:cNvPr>
          <p:cNvSpPr>
            <a:spLocks noGrp="1"/>
          </p:cNvSpPr>
          <p:nvPr>
            <p:ph idx="1"/>
          </p:nvPr>
        </p:nvSpPr>
        <p:spPr/>
        <p:txBody>
          <a:bodyPr/>
          <a:lstStyle/>
          <a:p>
            <a:r>
              <a:rPr lang="en-US" dirty="0"/>
              <a:t>The component will have access to the </a:t>
            </a:r>
            <a:r>
              <a:rPr lang="en-US" dirty="0" err="1"/>
              <a:t>userId</a:t>
            </a:r>
            <a:r>
              <a:rPr lang="en-US" dirty="0"/>
              <a:t> that's passed in as a prop from the Profile component, which is needed to call the remove fetch method, along with the JWT credentials, after the user confirms the delete action in the dialog.</a:t>
            </a:r>
          </a:p>
        </p:txBody>
      </p:sp>
      <p:sp>
        <p:nvSpPr>
          <p:cNvPr id="4" name="Date Placeholder 3">
            <a:extLst>
              <a:ext uri="{FF2B5EF4-FFF2-40B4-BE49-F238E27FC236}">
                <a16:creationId xmlns:a16="http://schemas.microsoft.com/office/drawing/2014/main" id="{B50B549D-0262-3787-152F-0F6454FA94F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2C88392-4018-F663-40F0-C47C8FDC4B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1EA9C82-C143-A9EC-FADB-0A426787703B}"/>
              </a:ext>
            </a:extLst>
          </p:cNvPr>
          <p:cNvSpPr>
            <a:spLocks noGrp="1"/>
          </p:cNvSpPr>
          <p:nvPr>
            <p:ph type="sldNum" sz="quarter" idx="12"/>
          </p:nvPr>
        </p:nvSpPr>
        <p:spPr/>
        <p:txBody>
          <a:bodyPr/>
          <a:lstStyle/>
          <a:p>
            <a:fld id="{7C5CF243-786F-4254-B068-4C9F0B6EA12F}" type="slidenum">
              <a:rPr lang="en-US" altLang="en-US" smtClean="0"/>
              <a:pPr/>
              <a:t>138</a:t>
            </a:fld>
            <a:endParaRPr lang="en-US" altLang="en-US"/>
          </a:p>
        </p:txBody>
      </p:sp>
    </p:spTree>
    <p:extLst>
      <p:ext uri="{BB962C8B-B14F-4D97-AF65-F5344CB8AC3E}">
        <p14:creationId xmlns:p14="http://schemas.microsoft.com/office/powerpoint/2010/main" val="2380119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E1DD-D826-4FEB-DBD4-C83897BB730B}"/>
              </a:ext>
            </a:extLst>
          </p:cNvPr>
          <p:cNvSpPr>
            <a:spLocks noGrp="1"/>
          </p:cNvSpPr>
          <p:nvPr>
            <p:ph type="title"/>
          </p:nvPr>
        </p:nvSpPr>
        <p:spPr/>
        <p:txBody>
          <a:bodyPr/>
          <a:lstStyle/>
          <a:p>
            <a:br>
              <a:rPr lang="en-US" dirty="0"/>
            </a:br>
            <a:r>
              <a:rPr lang="en-US" dirty="0" err="1"/>
              <a:t>mern</a:t>
            </a:r>
            <a:r>
              <a:rPr lang="en-US" dirty="0"/>
              <a:t>-skeleton/client/user/DeleteUser.js:</a:t>
            </a:r>
            <a:br>
              <a:rPr lang="en-US" dirty="0"/>
            </a:br>
            <a:endParaRPr lang="en-US" dirty="0"/>
          </a:p>
        </p:txBody>
      </p:sp>
      <p:sp>
        <p:nvSpPr>
          <p:cNvPr id="3" name="Content Placeholder 2">
            <a:extLst>
              <a:ext uri="{FF2B5EF4-FFF2-40B4-BE49-F238E27FC236}">
                <a16:creationId xmlns:a16="http://schemas.microsoft.com/office/drawing/2014/main" id="{7EC5D31C-A42B-E398-2F10-F33C09C102C4}"/>
              </a:ext>
            </a:extLst>
          </p:cNvPr>
          <p:cNvSpPr>
            <a:spLocks noGrp="1"/>
          </p:cNvSpPr>
          <p:nvPr>
            <p:ph idx="1"/>
          </p:nvPr>
        </p:nvSpPr>
        <p:spPr/>
        <p:txBody>
          <a:bodyPr/>
          <a:lstStyle/>
          <a:p>
            <a:r>
              <a:rPr lang="en-US" sz="2200" dirty="0"/>
              <a:t>const </a:t>
            </a:r>
            <a:r>
              <a:rPr lang="en-US" sz="2200" dirty="0" err="1"/>
              <a:t>deleteAccount</a:t>
            </a:r>
            <a:r>
              <a:rPr lang="en-US" sz="2200" dirty="0"/>
              <a:t> = () =&gt; { </a:t>
            </a:r>
          </a:p>
          <a:p>
            <a:r>
              <a:rPr lang="en-US" sz="2200" dirty="0"/>
              <a:t>const </a:t>
            </a:r>
            <a:r>
              <a:rPr lang="en-US" sz="2200" dirty="0" err="1"/>
              <a:t>jwt</a:t>
            </a:r>
            <a:r>
              <a:rPr lang="en-US" sz="2200" dirty="0"/>
              <a:t> = </a:t>
            </a:r>
            <a:r>
              <a:rPr lang="en-US" sz="2200" dirty="0" err="1"/>
              <a:t>auth.isAuthenticated</a:t>
            </a:r>
            <a:r>
              <a:rPr lang="en-US" sz="2200" dirty="0"/>
              <a:t>()</a:t>
            </a:r>
          </a:p>
          <a:p>
            <a:r>
              <a:rPr lang="en-US" sz="2200" dirty="0"/>
              <a:t>remove({</a:t>
            </a:r>
          </a:p>
          <a:p>
            <a:r>
              <a:rPr lang="en-US" sz="2200" dirty="0" err="1"/>
              <a:t>userId</a:t>
            </a:r>
            <a:r>
              <a:rPr lang="en-US" sz="2200" dirty="0"/>
              <a:t>: </a:t>
            </a:r>
            <a:r>
              <a:rPr lang="en-US" sz="2200" dirty="0" err="1"/>
              <a:t>props.userId</a:t>
            </a:r>
            <a:endParaRPr lang="en-US" sz="2200" dirty="0"/>
          </a:p>
          <a:p>
            <a:r>
              <a:rPr lang="en-US" sz="2200" dirty="0"/>
              <a:t>}, {t: </a:t>
            </a:r>
            <a:r>
              <a:rPr lang="en-US" sz="2200" dirty="0" err="1"/>
              <a:t>jwt.token</a:t>
            </a:r>
            <a:r>
              <a:rPr lang="en-US" sz="2200" dirty="0"/>
              <a:t>}).then((data) =&gt; { </a:t>
            </a:r>
          </a:p>
          <a:p>
            <a:r>
              <a:rPr lang="en-US" sz="2200" dirty="0"/>
              <a:t>if (data &amp;&amp; </a:t>
            </a:r>
            <a:r>
              <a:rPr lang="en-US" sz="2200" dirty="0" err="1"/>
              <a:t>data.error</a:t>
            </a:r>
            <a:r>
              <a:rPr lang="en-US" sz="2200" dirty="0"/>
              <a:t>) {</a:t>
            </a:r>
          </a:p>
          <a:p>
            <a:r>
              <a:rPr lang="en-US" sz="2200" dirty="0"/>
              <a:t>console.log(</a:t>
            </a:r>
            <a:r>
              <a:rPr lang="en-US" sz="2200" dirty="0" err="1"/>
              <a:t>data.error</a:t>
            </a:r>
            <a:r>
              <a:rPr lang="en-US" sz="2200" dirty="0"/>
              <a:t>) </a:t>
            </a:r>
          </a:p>
          <a:p>
            <a:r>
              <a:rPr lang="en-US" sz="2200" dirty="0"/>
              <a:t>} else {</a:t>
            </a:r>
          </a:p>
          <a:p>
            <a:r>
              <a:rPr lang="en-US" sz="2200" dirty="0" err="1"/>
              <a:t>auth.clearJWT</a:t>
            </a:r>
            <a:r>
              <a:rPr lang="en-US" sz="2200" dirty="0"/>
              <a:t>(() =&gt; console.log('deleted')) </a:t>
            </a:r>
          </a:p>
          <a:p>
            <a:r>
              <a:rPr lang="en-US" sz="2200" dirty="0" err="1"/>
              <a:t>setRedirect</a:t>
            </a:r>
            <a:r>
              <a:rPr lang="en-US" sz="2200" dirty="0"/>
              <a:t>(true)</a:t>
            </a:r>
          </a:p>
          <a:p>
            <a:r>
              <a:rPr lang="en-US" sz="2200" dirty="0"/>
              <a:t>} </a:t>
            </a:r>
          </a:p>
          <a:p>
            <a:r>
              <a:rPr lang="en-US" sz="2200" dirty="0"/>
              <a:t>})</a:t>
            </a:r>
          </a:p>
          <a:p>
            <a:r>
              <a:rPr lang="en-US" sz="2200" dirty="0"/>
              <a:t>}</a:t>
            </a:r>
          </a:p>
        </p:txBody>
      </p:sp>
      <p:sp>
        <p:nvSpPr>
          <p:cNvPr id="4" name="Date Placeholder 3">
            <a:extLst>
              <a:ext uri="{FF2B5EF4-FFF2-40B4-BE49-F238E27FC236}">
                <a16:creationId xmlns:a16="http://schemas.microsoft.com/office/drawing/2014/main" id="{65F31986-DCF2-BF35-5699-3F69FB08A7A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54D6F6F-CE27-FC80-B92C-4B4DDA3C39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FC9F42-82C4-EB36-34C2-F1280360863D}"/>
              </a:ext>
            </a:extLst>
          </p:cNvPr>
          <p:cNvSpPr>
            <a:spLocks noGrp="1"/>
          </p:cNvSpPr>
          <p:nvPr>
            <p:ph type="sldNum" sz="quarter" idx="12"/>
          </p:nvPr>
        </p:nvSpPr>
        <p:spPr/>
        <p:txBody>
          <a:bodyPr/>
          <a:lstStyle/>
          <a:p>
            <a:fld id="{7C5CF243-786F-4254-B068-4C9F0B6EA12F}" type="slidenum">
              <a:rPr lang="en-US" altLang="en-US" smtClean="0"/>
              <a:pPr/>
              <a:t>139</a:t>
            </a:fld>
            <a:endParaRPr lang="en-US" altLang="en-US"/>
          </a:p>
        </p:txBody>
      </p:sp>
    </p:spTree>
    <p:extLst>
      <p:ext uri="{BB962C8B-B14F-4D97-AF65-F5344CB8AC3E}">
        <p14:creationId xmlns:p14="http://schemas.microsoft.com/office/powerpoint/2010/main" val="17965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1454-1221-2737-49C7-FEADB17D810A}"/>
              </a:ext>
            </a:extLst>
          </p:cNvPr>
          <p:cNvSpPr>
            <a:spLocks noGrp="1"/>
          </p:cNvSpPr>
          <p:nvPr>
            <p:ph type="title"/>
          </p:nvPr>
        </p:nvSpPr>
        <p:spPr/>
        <p:txBody>
          <a:bodyPr/>
          <a:lstStyle/>
          <a:p>
            <a:r>
              <a:rPr lang="en-US" dirty="0" err="1"/>
              <a:t>mern</a:t>
            </a:r>
            <a:r>
              <a:rPr lang="en-US" dirty="0"/>
              <a:t>-skeleton/client/user/api-user.js:</a:t>
            </a:r>
          </a:p>
        </p:txBody>
      </p:sp>
      <p:sp>
        <p:nvSpPr>
          <p:cNvPr id="3" name="Content Placeholder 2">
            <a:extLst>
              <a:ext uri="{FF2B5EF4-FFF2-40B4-BE49-F238E27FC236}">
                <a16:creationId xmlns:a16="http://schemas.microsoft.com/office/drawing/2014/main" id="{E99A0303-521B-0A7B-D7FC-19BAC5D5B330}"/>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const update = async (params, credentials, user) =&gt; { </a:t>
            </a:r>
          </a:p>
          <a:p>
            <a:r>
              <a:rPr lang="en-US" sz="1800" b="0" dirty="0">
                <a:solidFill>
                  <a:srgbClr val="008000"/>
                </a:solidFill>
                <a:effectLst/>
                <a:latin typeface="Consolas" panose="020B0609020204030204" pitchFamily="49" charset="0"/>
              </a:rPr>
              <a:t>try {</a:t>
            </a:r>
          </a:p>
          <a:p>
            <a:r>
              <a:rPr lang="en-US" sz="1800" b="0" dirty="0">
                <a:solidFill>
                  <a:srgbClr val="008000"/>
                </a:solidFill>
                <a:effectLst/>
                <a:latin typeface="Consolas" panose="020B0609020204030204" pitchFamily="49" charset="0"/>
              </a:rPr>
              <a:t>let response = await fetch('/</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 + </a:t>
            </a:r>
            <a:r>
              <a:rPr lang="en-US" sz="1800" b="0" dirty="0" err="1">
                <a:solidFill>
                  <a:srgbClr val="008000"/>
                </a:solidFill>
                <a:effectLst/>
                <a:latin typeface="Consolas" panose="020B0609020204030204" pitchFamily="49" charset="0"/>
              </a:rPr>
              <a:t>params.userId</a:t>
            </a:r>
            <a:r>
              <a:rPr lang="en-US" sz="1800" b="0" dirty="0">
                <a:solidFill>
                  <a:srgbClr val="008000"/>
                </a:solidFill>
                <a:effectLst/>
                <a:latin typeface="Consolas" panose="020B0609020204030204" pitchFamily="49" charset="0"/>
              </a:rPr>
              <a:t>, { </a:t>
            </a:r>
          </a:p>
          <a:p>
            <a:r>
              <a:rPr lang="en-US" sz="1800" b="0" dirty="0">
                <a:solidFill>
                  <a:srgbClr val="008000"/>
                </a:solidFill>
                <a:effectLst/>
                <a:latin typeface="Consolas" panose="020B0609020204030204" pitchFamily="49" charset="0"/>
              </a:rPr>
              <a:t>method: 'PUT',</a:t>
            </a:r>
          </a:p>
          <a:p>
            <a:r>
              <a:rPr lang="en-US" sz="1800" b="0" dirty="0">
                <a:solidFill>
                  <a:srgbClr val="008000"/>
                </a:solidFill>
                <a:effectLst/>
                <a:latin typeface="Consolas" panose="020B0609020204030204" pitchFamily="49" charset="0"/>
              </a:rPr>
              <a:t>headers: {</a:t>
            </a:r>
          </a:p>
          <a:p>
            <a:r>
              <a:rPr lang="en-US" sz="1800" b="0" dirty="0">
                <a:solidFill>
                  <a:srgbClr val="008000"/>
                </a:solidFill>
                <a:effectLst/>
                <a:latin typeface="Consolas" panose="020B0609020204030204" pitchFamily="49" charset="0"/>
              </a:rPr>
              <a:t>'Accept': 'application/</a:t>
            </a:r>
            <a:r>
              <a:rPr lang="en-US" sz="1800" b="0" dirty="0" err="1">
                <a:solidFill>
                  <a:srgbClr val="008000"/>
                </a:solidFill>
                <a:effectLst/>
                <a:latin typeface="Consolas" panose="020B0609020204030204" pitchFamily="49" charset="0"/>
              </a:rPr>
              <a:t>json</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'Content-Type': 'application/</a:t>
            </a:r>
            <a:r>
              <a:rPr lang="en-US" sz="1800" b="0" dirty="0" err="1">
                <a:solidFill>
                  <a:srgbClr val="008000"/>
                </a:solidFill>
                <a:effectLst/>
                <a:latin typeface="Consolas" panose="020B0609020204030204" pitchFamily="49" charset="0"/>
              </a:rPr>
              <a:t>json</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'Authorization': 'Bearer ' + credentials.t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body: </a:t>
            </a:r>
            <a:r>
              <a:rPr lang="en-US" sz="1800" b="0" dirty="0" err="1">
                <a:solidFill>
                  <a:srgbClr val="008000"/>
                </a:solidFill>
                <a:effectLst/>
                <a:latin typeface="Consolas" panose="020B0609020204030204" pitchFamily="49" charset="0"/>
              </a:rPr>
              <a:t>JSON.stringify</a:t>
            </a:r>
            <a:r>
              <a:rPr lang="en-US" sz="1800" b="0" dirty="0">
                <a:solidFill>
                  <a:srgbClr val="008000"/>
                </a:solidFill>
                <a:effectLst/>
                <a:latin typeface="Consolas" panose="020B0609020204030204" pitchFamily="49" charset="0"/>
              </a:rPr>
              <a:t>(user)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return await </a:t>
            </a:r>
            <a:r>
              <a:rPr lang="en-US" sz="1800" b="0" dirty="0" err="1">
                <a:solidFill>
                  <a:srgbClr val="008000"/>
                </a:solidFill>
                <a:effectLst/>
                <a:latin typeface="Consolas" panose="020B0609020204030204" pitchFamily="49" charset="0"/>
              </a:rPr>
              <a:t>response.json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catch(err) {</a:t>
            </a:r>
          </a:p>
          <a:p>
            <a:r>
              <a:rPr lang="en-US" sz="1800" b="0" dirty="0">
                <a:solidFill>
                  <a:srgbClr val="008000"/>
                </a:solidFill>
                <a:effectLst/>
                <a:latin typeface="Consolas" panose="020B0609020204030204" pitchFamily="49" charset="0"/>
              </a:rPr>
              <a:t>console.log(err)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F01D0C8-94D5-5F9D-803F-9161F5A36FD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979D461-FC55-4FBB-739C-BB8E09F137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044E2F7-3BCD-1427-55B4-F4C32F4D9C0D}"/>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2824349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4521-A892-1C7A-059A-EBDEA9D6508D}"/>
              </a:ext>
            </a:extLst>
          </p:cNvPr>
          <p:cNvSpPr>
            <a:spLocks noGrp="1"/>
          </p:cNvSpPr>
          <p:nvPr>
            <p:ph type="title"/>
          </p:nvPr>
        </p:nvSpPr>
        <p:spPr/>
        <p:txBody>
          <a:bodyPr/>
          <a:lstStyle/>
          <a:p>
            <a:br>
              <a:rPr lang="en-US" dirty="0"/>
            </a:br>
            <a:r>
              <a:rPr lang="en-US" dirty="0"/>
              <a:t>Updated </a:t>
            </a:r>
            <a:r>
              <a:rPr lang="en-US" dirty="0" err="1"/>
              <a:t>mern</a:t>
            </a:r>
            <a:r>
              <a:rPr lang="en-US" dirty="0"/>
              <a:t>-skeleton/client/user/DeleteUser.js:</a:t>
            </a:r>
            <a:br>
              <a:rPr lang="en-US" dirty="0"/>
            </a:br>
            <a:r>
              <a:rPr lang="en-US" dirty="0"/>
              <a:t> </a:t>
            </a:r>
          </a:p>
        </p:txBody>
      </p:sp>
      <p:sp>
        <p:nvSpPr>
          <p:cNvPr id="3" name="Content Placeholder 2">
            <a:extLst>
              <a:ext uri="{FF2B5EF4-FFF2-40B4-BE49-F238E27FC236}">
                <a16:creationId xmlns:a16="http://schemas.microsoft.com/office/drawing/2014/main" id="{91723DCA-D80E-1EBA-98EB-173D113D5E19}"/>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setOpen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props from 'react'</a:t>
            </a:r>
          </a:p>
          <a:p>
            <a:r>
              <a:rPr lang="en-US" sz="900" b="0" dirty="0">
                <a:solidFill>
                  <a:srgbClr val="008000"/>
                </a:solidFill>
                <a:effectLst/>
                <a:latin typeface="Consolas" panose="020B0609020204030204" pitchFamily="49" charset="0"/>
              </a:rPr>
              <a:t>import auth from './auth/auth-helper.js';</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setRedirect</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remove from 'react'</a:t>
            </a:r>
          </a:p>
          <a:p>
            <a:r>
              <a:rPr lang="en-US" sz="900" b="0" dirty="0">
                <a:solidFill>
                  <a:srgbClr val="008000"/>
                </a:solidFill>
                <a:effectLst/>
                <a:latin typeface="Consolas" panose="020B0609020204030204" pitchFamily="49" charset="0"/>
              </a:rPr>
              <a:t>export default function </a:t>
            </a:r>
            <a:r>
              <a:rPr lang="en-US" sz="900" b="0" dirty="0" err="1">
                <a:solidFill>
                  <a:srgbClr val="008000"/>
                </a:solidFill>
                <a:effectLst/>
                <a:latin typeface="Consolas" panose="020B0609020204030204" pitchFamily="49" charset="0"/>
              </a:rPr>
              <a:t>DeleteUser</a:t>
            </a:r>
            <a:r>
              <a:rPr lang="en-US" sz="900" b="0" dirty="0">
                <a:solidFill>
                  <a:srgbClr val="008000"/>
                </a:solidFill>
                <a:effectLst/>
                <a:latin typeface="Consolas" panose="020B0609020204030204" pitchFamily="49" charset="0"/>
              </a:rPr>
              <a:t>(props)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[open, </a:t>
            </a:r>
            <a:r>
              <a:rPr lang="en-US" sz="900" b="0" dirty="0" err="1">
                <a:solidFill>
                  <a:srgbClr val="008000"/>
                </a:solidFill>
                <a:effectLst/>
                <a:latin typeface="Consolas" panose="020B0609020204030204" pitchFamily="49" charset="0"/>
              </a:rPr>
              <a:t>setOpen</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(false)</a:t>
            </a:r>
          </a:p>
          <a:p>
            <a:r>
              <a:rPr lang="en-US" sz="900" b="0" dirty="0">
                <a:solidFill>
                  <a:srgbClr val="008000"/>
                </a:solidFill>
                <a:effectLst/>
                <a:latin typeface="Consolas" panose="020B0609020204030204" pitchFamily="49" charset="0"/>
              </a:rPr>
              <a:t>const [redirect, </a:t>
            </a:r>
            <a:r>
              <a:rPr lang="en-US" sz="900" b="0" dirty="0" err="1">
                <a:solidFill>
                  <a:srgbClr val="008000"/>
                </a:solidFill>
                <a:effectLst/>
                <a:latin typeface="Consolas" panose="020B0609020204030204" pitchFamily="49" charset="0"/>
              </a:rPr>
              <a:t>setRedirect</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useState</a:t>
            </a:r>
            <a:r>
              <a:rPr lang="en-US" sz="900" b="0" dirty="0">
                <a:solidFill>
                  <a:srgbClr val="008000"/>
                </a:solidFill>
                <a:effectLst/>
                <a:latin typeface="Consolas" panose="020B0609020204030204" pitchFamily="49" charset="0"/>
              </a:rPr>
              <a:t>(false)</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clickButton</a:t>
            </a:r>
            <a:r>
              <a:rPr lang="en-US" sz="900" b="0" dirty="0">
                <a:solidFill>
                  <a:srgbClr val="008000"/>
                </a:solidFill>
                <a:effectLst/>
                <a:latin typeface="Consolas" panose="020B0609020204030204" pitchFamily="49" charset="0"/>
              </a:rPr>
              <a:t> = () =&gt; { </a:t>
            </a:r>
          </a:p>
          <a:p>
            <a:r>
              <a:rPr lang="en-US" sz="900" b="0" dirty="0" err="1">
                <a:solidFill>
                  <a:srgbClr val="008000"/>
                </a:solidFill>
                <a:effectLst/>
                <a:latin typeface="Consolas" panose="020B0609020204030204" pitchFamily="49" charset="0"/>
              </a:rPr>
              <a:t>setOpen</a:t>
            </a:r>
            <a:r>
              <a:rPr lang="en-US" sz="900" b="0" dirty="0">
                <a:solidFill>
                  <a:srgbClr val="008000"/>
                </a:solidFill>
                <a:effectLst/>
                <a:latin typeface="Consolas" panose="020B0609020204030204" pitchFamily="49" charset="0"/>
              </a:rPr>
              <a:t>(true)</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handleRequestClose</a:t>
            </a:r>
            <a:r>
              <a:rPr lang="en-US" sz="900" b="0" dirty="0">
                <a:solidFill>
                  <a:srgbClr val="008000"/>
                </a:solidFill>
                <a:effectLst/>
                <a:latin typeface="Consolas" panose="020B0609020204030204" pitchFamily="49" charset="0"/>
              </a:rPr>
              <a:t> = () =&gt; { </a:t>
            </a:r>
          </a:p>
          <a:p>
            <a:r>
              <a:rPr lang="en-US" sz="900" b="0" dirty="0" err="1">
                <a:solidFill>
                  <a:srgbClr val="008000"/>
                </a:solidFill>
                <a:effectLst/>
                <a:latin typeface="Consolas" panose="020B0609020204030204" pitchFamily="49" charset="0"/>
              </a:rPr>
              <a:t>setOpen</a:t>
            </a:r>
            <a:r>
              <a:rPr lang="en-US" sz="900" b="0" dirty="0">
                <a:solidFill>
                  <a:srgbClr val="008000"/>
                </a:solidFill>
                <a:effectLst/>
                <a:latin typeface="Consolas" panose="020B0609020204030204" pitchFamily="49" charset="0"/>
              </a:rPr>
              <a:t>(false)</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deleteAccount</a:t>
            </a:r>
            <a:r>
              <a:rPr lang="en-US" sz="900" b="0" dirty="0">
                <a:solidFill>
                  <a:srgbClr val="008000"/>
                </a:solidFill>
                <a:effectLst/>
                <a:latin typeface="Consolas" panose="020B0609020204030204" pitchFamily="49" charset="0"/>
              </a:rPr>
              <a:t> = () =&gt; { </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jwt</a:t>
            </a:r>
            <a:r>
              <a:rPr lang="en-US" sz="900" b="0" dirty="0">
                <a:solidFill>
                  <a:srgbClr val="008000"/>
                </a:solidFill>
                <a:effectLst/>
                <a:latin typeface="Consolas" panose="020B0609020204030204" pitchFamily="49" charset="0"/>
              </a:rPr>
              <a:t> = </a:t>
            </a:r>
            <a:r>
              <a:rPr lang="en-US" sz="900" b="0" dirty="0" err="1">
                <a:solidFill>
                  <a:srgbClr val="008000"/>
                </a:solidFill>
                <a:effectLst/>
                <a:latin typeface="Consolas" panose="020B0609020204030204" pitchFamily="49" charset="0"/>
              </a:rPr>
              <a:t>auth.isAuthenticated</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remove({</a:t>
            </a:r>
          </a:p>
          <a:p>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a:t>
            </a:r>
            <a:r>
              <a:rPr lang="en-US" sz="900" b="0" dirty="0" err="1">
                <a:solidFill>
                  <a:srgbClr val="008000"/>
                </a:solidFill>
                <a:effectLst/>
                <a:latin typeface="Consolas" panose="020B0609020204030204" pitchFamily="49" charset="0"/>
              </a:rPr>
              <a:t>props.userId</a:t>
            </a:r>
            <a:endParaRPr lang="en-US" sz="900" b="0" dirty="0">
              <a:solidFill>
                <a:srgbClr val="008000"/>
              </a:solidFill>
              <a:effectLst/>
              <a:latin typeface="Consolas" panose="020B0609020204030204" pitchFamily="49" charset="0"/>
            </a:endParaRPr>
          </a:p>
          <a:p>
            <a:r>
              <a:rPr lang="en-US" sz="900" b="0" dirty="0">
                <a:solidFill>
                  <a:srgbClr val="008000"/>
                </a:solidFill>
                <a:effectLst/>
                <a:latin typeface="Consolas" panose="020B0609020204030204" pitchFamily="49" charset="0"/>
              </a:rPr>
              <a:t>}, {t: </a:t>
            </a:r>
            <a:r>
              <a:rPr lang="en-US" sz="900" b="0" dirty="0" err="1">
                <a:solidFill>
                  <a:srgbClr val="008000"/>
                </a:solidFill>
                <a:effectLst/>
                <a:latin typeface="Consolas" panose="020B0609020204030204" pitchFamily="49" charset="0"/>
              </a:rPr>
              <a:t>jwt.token</a:t>
            </a:r>
            <a:r>
              <a:rPr lang="en-US" sz="900" b="0" dirty="0">
                <a:solidFill>
                  <a:srgbClr val="008000"/>
                </a:solidFill>
                <a:effectLst/>
                <a:latin typeface="Consolas" panose="020B0609020204030204" pitchFamily="49" charset="0"/>
              </a:rPr>
              <a:t>}).then((data) =&gt; { </a:t>
            </a:r>
          </a:p>
          <a:p>
            <a:r>
              <a:rPr lang="en-US" sz="900" b="0" dirty="0">
                <a:solidFill>
                  <a:srgbClr val="008000"/>
                </a:solidFill>
                <a:effectLst/>
                <a:latin typeface="Consolas" panose="020B0609020204030204" pitchFamily="49" charset="0"/>
              </a:rPr>
              <a:t>if (data &amp;&amp; </a:t>
            </a:r>
            <a:r>
              <a:rPr lang="en-US" sz="900" b="0" dirty="0" err="1">
                <a:solidFill>
                  <a:srgbClr val="008000"/>
                </a:solidFill>
                <a:effectLst/>
                <a:latin typeface="Consolas" panose="020B0609020204030204" pitchFamily="49" charset="0"/>
              </a:rPr>
              <a:t>data.error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console.log(</a:t>
            </a:r>
            <a:r>
              <a:rPr lang="en-US" sz="900" b="0" dirty="0" err="1">
                <a:solidFill>
                  <a:srgbClr val="008000"/>
                </a:solidFill>
                <a:effectLst/>
                <a:latin typeface="Consolas" panose="020B0609020204030204" pitchFamily="49" charset="0"/>
              </a:rPr>
              <a:t>data.error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else {</a:t>
            </a:r>
          </a:p>
          <a:p>
            <a:r>
              <a:rPr lang="en-US" sz="900" b="0" dirty="0" err="1">
                <a:solidFill>
                  <a:srgbClr val="008000"/>
                </a:solidFill>
                <a:effectLst/>
                <a:latin typeface="Consolas" panose="020B0609020204030204" pitchFamily="49" charset="0"/>
              </a:rPr>
              <a:t>auth.clearJWT</a:t>
            </a:r>
            <a:r>
              <a:rPr lang="en-US" sz="900" b="0" dirty="0">
                <a:solidFill>
                  <a:srgbClr val="008000"/>
                </a:solidFill>
                <a:effectLst/>
                <a:latin typeface="Consolas" panose="020B0609020204030204" pitchFamily="49" charset="0"/>
              </a:rPr>
              <a:t>(() =&gt; console.log('deleted')) </a:t>
            </a:r>
          </a:p>
          <a:p>
            <a:r>
              <a:rPr lang="en-US" sz="900" b="0" dirty="0" err="1">
                <a:solidFill>
                  <a:srgbClr val="008000"/>
                </a:solidFill>
                <a:effectLst/>
                <a:latin typeface="Consolas" panose="020B0609020204030204" pitchFamily="49" charset="0"/>
              </a:rPr>
              <a:t>setRedirect</a:t>
            </a:r>
            <a:r>
              <a:rPr lang="en-US" sz="900" b="0" dirty="0">
                <a:solidFill>
                  <a:srgbClr val="008000"/>
                </a:solidFill>
                <a:effectLst/>
                <a:latin typeface="Consolas" panose="020B0609020204030204" pitchFamily="49" charset="0"/>
              </a:rPr>
              <a:t>(true)</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87F7E3C-83E0-0DDA-E2C4-B0F0161AE23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54A5BA5-979A-2BF1-0546-0B6D6C0509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004C14C-E3CD-03A0-38BF-762EE6496335}"/>
              </a:ext>
            </a:extLst>
          </p:cNvPr>
          <p:cNvSpPr>
            <a:spLocks noGrp="1"/>
          </p:cNvSpPr>
          <p:nvPr>
            <p:ph type="sldNum" sz="quarter" idx="12"/>
          </p:nvPr>
        </p:nvSpPr>
        <p:spPr/>
        <p:txBody>
          <a:bodyPr/>
          <a:lstStyle/>
          <a:p>
            <a:fld id="{7C5CF243-786F-4254-B068-4C9F0B6EA12F}" type="slidenum">
              <a:rPr lang="en-US" altLang="en-US" smtClean="0"/>
              <a:pPr/>
              <a:t>140</a:t>
            </a:fld>
            <a:endParaRPr lang="en-US" altLang="en-US"/>
          </a:p>
        </p:txBody>
      </p:sp>
    </p:spTree>
    <p:extLst>
      <p:ext uri="{BB962C8B-B14F-4D97-AF65-F5344CB8AC3E}">
        <p14:creationId xmlns:p14="http://schemas.microsoft.com/office/powerpoint/2010/main" val="13248249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9BF5-6C13-6163-938B-3CEB6580C5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399D94-0E72-F004-77BB-106A59DAD3AA}"/>
              </a:ext>
            </a:extLst>
          </p:cNvPr>
          <p:cNvSpPr>
            <a:spLocks noGrp="1"/>
          </p:cNvSpPr>
          <p:nvPr>
            <p:ph idx="1"/>
          </p:nvPr>
        </p:nvSpPr>
        <p:spPr/>
        <p:txBody>
          <a:bodyPr/>
          <a:lstStyle/>
          <a:p>
            <a:r>
              <a:rPr lang="en-US" dirty="0"/>
              <a:t>On confirmation, the </a:t>
            </a:r>
            <a:r>
              <a:rPr lang="en-US" dirty="0" err="1"/>
              <a:t>deleteAccount</a:t>
            </a:r>
            <a:r>
              <a:rPr lang="en-US" dirty="0"/>
              <a:t> function calls the remove fetch method with the </a:t>
            </a:r>
            <a:r>
              <a:rPr lang="en-US" dirty="0" err="1"/>
              <a:t>userId</a:t>
            </a:r>
            <a:r>
              <a:rPr lang="en-US" dirty="0"/>
              <a:t> from props and JWT from </a:t>
            </a:r>
            <a:r>
              <a:rPr lang="en-US" dirty="0" err="1"/>
              <a:t>isAuthenticated</a:t>
            </a:r>
            <a:r>
              <a:rPr lang="en-US" dirty="0"/>
              <a:t>. </a:t>
            </a:r>
          </a:p>
          <a:p>
            <a:r>
              <a:rPr lang="en-US" dirty="0"/>
              <a:t>On successful deletion, the user will be signed out and redirected to the Home view. </a:t>
            </a:r>
          </a:p>
          <a:p>
            <a:r>
              <a:rPr lang="en-US" dirty="0"/>
              <a:t>The Redirect component from React Router is used to redirect the current user to the Home view, as follows:</a:t>
            </a:r>
          </a:p>
          <a:p>
            <a:pPr marL="0" indent="0">
              <a:buNone/>
            </a:pPr>
            <a:r>
              <a:rPr lang="en-US" dirty="0">
                <a:highlight>
                  <a:srgbClr val="FFFF00"/>
                </a:highlight>
              </a:rPr>
              <a:t>if (redirect) {</a:t>
            </a:r>
          </a:p>
          <a:p>
            <a:pPr marL="0" indent="0">
              <a:buNone/>
            </a:pPr>
            <a:r>
              <a:rPr lang="en-US" dirty="0">
                <a:highlight>
                  <a:srgbClr val="FFFF00"/>
                </a:highlight>
              </a:rPr>
              <a:t>return &lt;Redirect to='/'/&gt; </a:t>
            </a:r>
          </a:p>
          <a:p>
            <a:pPr marL="0" indent="0">
              <a:buNone/>
            </a:pPr>
            <a:r>
              <a:rPr lang="en-US" dirty="0">
                <a:highlight>
                  <a:srgbClr val="FFFF00"/>
                </a:highlight>
              </a:rPr>
              <a:t>}</a:t>
            </a:r>
          </a:p>
          <a:p>
            <a:r>
              <a:rPr lang="en-US" dirty="0"/>
              <a:t>The component function returns the </a:t>
            </a:r>
            <a:r>
              <a:rPr lang="en-US" dirty="0" err="1"/>
              <a:t>DeleteUser</a:t>
            </a:r>
            <a:r>
              <a:rPr lang="en-US" dirty="0"/>
              <a:t> component elements, including a </a:t>
            </a:r>
            <a:r>
              <a:rPr lang="en-US" dirty="0" err="1"/>
              <a:t>DeleteIcon</a:t>
            </a:r>
            <a:r>
              <a:rPr lang="en-US" dirty="0"/>
              <a:t> button and the confirmation Dialog.</a:t>
            </a:r>
          </a:p>
          <a:p>
            <a:endParaRPr lang="en-US" dirty="0"/>
          </a:p>
        </p:txBody>
      </p:sp>
      <p:sp>
        <p:nvSpPr>
          <p:cNvPr id="4" name="Date Placeholder 3">
            <a:extLst>
              <a:ext uri="{FF2B5EF4-FFF2-40B4-BE49-F238E27FC236}">
                <a16:creationId xmlns:a16="http://schemas.microsoft.com/office/drawing/2014/main" id="{4538C372-875E-0BA4-C569-A6369AF362D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7BF6A05-9B77-2500-B4C7-3065524538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36F140-992E-C023-DB93-D70483D15201}"/>
              </a:ext>
            </a:extLst>
          </p:cNvPr>
          <p:cNvSpPr>
            <a:spLocks noGrp="1"/>
          </p:cNvSpPr>
          <p:nvPr>
            <p:ph type="sldNum" sz="quarter" idx="12"/>
          </p:nvPr>
        </p:nvSpPr>
        <p:spPr/>
        <p:txBody>
          <a:bodyPr/>
          <a:lstStyle/>
          <a:p>
            <a:fld id="{7C5CF243-786F-4254-B068-4C9F0B6EA12F}" type="slidenum">
              <a:rPr lang="en-US" altLang="en-US" smtClean="0"/>
              <a:pPr/>
              <a:t>141</a:t>
            </a:fld>
            <a:endParaRPr lang="en-US" altLang="en-US"/>
          </a:p>
        </p:txBody>
      </p:sp>
    </p:spTree>
    <p:extLst>
      <p:ext uri="{BB962C8B-B14F-4D97-AF65-F5344CB8AC3E}">
        <p14:creationId xmlns:p14="http://schemas.microsoft.com/office/powerpoint/2010/main" val="6706480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9C0E-9163-5D46-46F3-7914EF7E790B}"/>
              </a:ext>
            </a:extLst>
          </p:cNvPr>
          <p:cNvSpPr>
            <a:spLocks noGrp="1"/>
          </p:cNvSpPr>
          <p:nvPr>
            <p:ph type="title"/>
          </p:nvPr>
        </p:nvSpPr>
        <p:spPr/>
        <p:txBody>
          <a:bodyPr/>
          <a:lstStyle/>
          <a:p>
            <a:br>
              <a:rPr lang="en-US" dirty="0"/>
            </a:br>
            <a:r>
              <a:rPr lang="en-US" dirty="0" err="1"/>
              <a:t>mern</a:t>
            </a:r>
            <a:r>
              <a:rPr lang="en-US" dirty="0"/>
              <a:t>-skeleton/client/user/DeleteUser.js:</a:t>
            </a:r>
            <a:br>
              <a:rPr lang="en-US" dirty="0"/>
            </a:br>
            <a:endParaRPr lang="en-US" dirty="0"/>
          </a:p>
        </p:txBody>
      </p:sp>
      <p:sp>
        <p:nvSpPr>
          <p:cNvPr id="3" name="Content Placeholder 2">
            <a:extLst>
              <a:ext uri="{FF2B5EF4-FFF2-40B4-BE49-F238E27FC236}">
                <a16:creationId xmlns:a16="http://schemas.microsoft.com/office/drawing/2014/main" id="{BFACAA3F-7E8B-9044-E45D-6BED8D36C19D}"/>
              </a:ext>
            </a:extLst>
          </p:cNvPr>
          <p:cNvSpPr>
            <a:spLocks noGrp="1"/>
          </p:cNvSpPr>
          <p:nvPr>
            <p:ph idx="1"/>
          </p:nvPr>
        </p:nvSpPr>
        <p:spPr/>
        <p:txBody>
          <a:bodyPr/>
          <a:lstStyle/>
          <a:p>
            <a:r>
              <a:rPr lang="en-US" sz="1300" dirty="0"/>
              <a:t>return (&lt;span&gt;</a:t>
            </a:r>
          </a:p>
          <a:p>
            <a:r>
              <a:rPr lang="en-US" sz="1300" dirty="0"/>
              <a:t>&lt;</a:t>
            </a:r>
            <a:r>
              <a:rPr lang="en-US" sz="1300" dirty="0" err="1"/>
              <a:t>IconButton</a:t>
            </a:r>
            <a:r>
              <a:rPr lang="en-US" sz="1300" dirty="0"/>
              <a:t> aria-label="Delete"</a:t>
            </a:r>
          </a:p>
          <a:p>
            <a:r>
              <a:rPr lang="en-US" sz="1300" dirty="0" err="1"/>
              <a:t>onClick</a:t>
            </a:r>
            <a:r>
              <a:rPr lang="en-US" sz="1300" dirty="0"/>
              <a:t>={</a:t>
            </a:r>
            <a:r>
              <a:rPr lang="en-US" sz="1300" dirty="0" err="1"/>
              <a:t>clickButton</a:t>
            </a:r>
            <a:r>
              <a:rPr lang="en-US" sz="1300" dirty="0"/>
              <a:t>} color="secondary"&gt; </a:t>
            </a:r>
          </a:p>
          <a:p>
            <a:r>
              <a:rPr lang="en-US" sz="1300" dirty="0"/>
              <a:t>&lt;</a:t>
            </a:r>
            <a:r>
              <a:rPr lang="en-US" sz="1300" dirty="0" err="1"/>
              <a:t>DeleteIcon</a:t>
            </a:r>
            <a:r>
              <a:rPr lang="en-US" sz="1300" dirty="0"/>
              <a:t>/&gt;</a:t>
            </a:r>
          </a:p>
          <a:p>
            <a:r>
              <a:rPr lang="en-US" sz="1300" dirty="0"/>
              <a:t>&lt;/</a:t>
            </a:r>
            <a:r>
              <a:rPr lang="en-US" sz="1300" dirty="0" err="1"/>
              <a:t>IconButton</a:t>
            </a:r>
            <a:r>
              <a:rPr lang="en-US" sz="1300" dirty="0"/>
              <a:t>&gt;</a:t>
            </a:r>
          </a:p>
          <a:p>
            <a:r>
              <a:rPr lang="en-US" sz="1300" dirty="0"/>
              <a:t>&lt;Dialog open={open} </a:t>
            </a:r>
            <a:r>
              <a:rPr lang="en-US" sz="1300" dirty="0" err="1"/>
              <a:t>onClose</a:t>
            </a:r>
            <a:r>
              <a:rPr lang="en-US" sz="1300" dirty="0"/>
              <a:t>={</a:t>
            </a:r>
            <a:r>
              <a:rPr lang="en-US" sz="1300" dirty="0" err="1"/>
              <a:t>handleRequestClose</a:t>
            </a:r>
            <a:r>
              <a:rPr lang="en-US" sz="1300" dirty="0"/>
              <a:t>}&gt;Cancel</a:t>
            </a:r>
          </a:p>
          <a:p>
            <a:r>
              <a:rPr lang="en-US" sz="1300" dirty="0"/>
              <a:t>&lt;</a:t>
            </a:r>
            <a:r>
              <a:rPr lang="en-US" sz="1300" dirty="0" err="1"/>
              <a:t>DialogTitle</a:t>
            </a:r>
            <a:r>
              <a:rPr lang="en-US" sz="1300" dirty="0"/>
              <a:t>&gt;{"Delete Account"}&lt;/</a:t>
            </a:r>
            <a:r>
              <a:rPr lang="en-US" sz="1300" dirty="0" err="1"/>
              <a:t>DialogTitle</a:t>
            </a:r>
            <a:r>
              <a:rPr lang="en-US" sz="1300" dirty="0"/>
              <a:t>&gt; </a:t>
            </a:r>
          </a:p>
          <a:p>
            <a:r>
              <a:rPr lang="en-US" sz="1300" dirty="0"/>
              <a:t>&lt;</a:t>
            </a:r>
            <a:r>
              <a:rPr lang="en-US" sz="1300" dirty="0" err="1"/>
              <a:t>DialogContent</a:t>
            </a:r>
            <a:r>
              <a:rPr lang="en-US" sz="1300" dirty="0"/>
              <a:t>&gt;</a:t>
            </a:r>
          </a:p>
          <a:p>
            <a:r>
              <a:rPr lang="en-US" sz="1300" dirty="0"/>
              <a:t>&lt;</a:t>
            </a:r>
            <a:r>
              <a:rPr lang="en-US" sz="1300" dirty="0" err="1"/>
              <a:t>DialogContentText</a:t>
            </a:r>
            <a:r>
              <a:rPr lang="en-US" sz="1300" dirty="0"/>
              <a:t>&gt;</a:t>
            </a:r>
          </a:p>
          <a:p>
            <a:r>
              <a:rPr lang="en-US" sz="1300" dirty="0"/>
              <a:t>Confirm to delete your account. </a:t>
            </a:r>
          </a:p>
          <a:p>
            <a:r>
              <a:rPr lang="en-US" sz="1300" dirty="0"/>
              <a:t>&lt;/</a:t>
            </a:r>
            <a:r>
              <a:rPr lang="en-US" sz="1300" dirty="0" err="1"/>
              <a:t>DialogContentText</a:t>
            </a:r>
            <a:r>
              <a:rPr lang="en-US" sz="1300" dirty="0"/>
              <a:t>&gt;</a:t>
            </a:r>
          </a:p>
          <a:p>
            <a:r>
              <a:rPr lang="en-US" sz="1300" dirty="0"/>
              <a:t>&lt;/</a:t>
            </a:r>
            <a:r>
              <a:rPr lang="en-US" sz="1300" dirty="0" err="1"/>
              <a:t>DialogContent</a:t>
            </a:r>
            <a:r>
              <a:rPr lang="en-US" sz="1300" dirty="0"/>
              <a:t>&gt; </a:t>
            </a:r>
          </a:p>
          <a:p>
            <a:r>
              <a:rPr lang="en-US" sz="1300" dirty="0"/>
              <a:t>&lt;</a:t>
            </a:r>
            <a:r>
              <a:rPr lang="en-US" sz="1300" dirty="0" err="1"/>
              <a:t>DialogActions</a:t>
            </a:r>
            <a:r>
              <a:rPr lang="en-US" sz="1300" dirty="0"/>
              <a:t>&gt;</a:t>
            </a:r>
          </a:p>
          <a:p>
            <a:r>
              <a:rPr lang="en-US" sz="1300" dirty="0"/>
              <a:t>&lt;Button </a:t>
            </a:r>
            <a:r>
              <a:rPr lang="en-US" sz="1300" dirty="0" err="1"/>
              <a:t>onClick</a:t>
            </a:r>
            <a:r>
              <a:rPr lang="en-US" sz="1300" dirty="0"/>
              <a:t>={</a:t>
            </a:r>
            <a:r>
              <a:rPr lang="en-US" sz="1300" dirty="0" err="1"/>
              <a:t>handleRequestClose</a:t>
            </a:r>
            <a:r>
              <a:rPr lang="en-US" sz="1300" dirty="0"/>
              <a:t>} color="primary"&gt; </a:t>
            </a:r>
          </a:p>
          <a:p>
            <a:r>
              <a:rPr lang="en-US" sz="1300" dirty="0"/>
              <a:t>&lt;/Button&gt;</a:t>
            </a:r>
          </a:p>
          <a:p>
            <a:r>
              <a:rPr lang="en-US" sz="1300" dirty="0"/>
              <a:t>&lt;Button </a:t>
            </a:r>
            <a:r>
              <a:rPr lang="en-US" sz="1300" dirty="0" err="1"/>
              <a:t>onClick</a:t>
            </a:r>
            <a:r>
              <a:rPr lang="en-US" sz="1300" dirty="0"/>
              <a:t>={</a:t>
            </a:r>
            <a:r>
              <a:rPr lang="en-US" sz="1300" dirty="0" err="1"/>
              <a:t>deleteAccount</a:t>
            </a:r>
            <a:r>
              <a:rPr lang="en-US" sz="1300" dirty="0"/>
              <a:t>}</a:t>
            </a:r>
          </a:p>
          <a:p>
            <a:r>
              <a:rPr lang="en-US" sz="1300" dirty="0"/>
              <a:t>color="secondary" </a:t>
            </a:r>
            <a:r>
              <a:rPr lang="en-US" sz="1300" dirty="0" err="1"/>
              <a:t>autoFocus</a:t>
            </a:r>
            <a:r>
              <a:rPr lang="en-US" sz="1300" dirty="0"/>
              <a:t>="</a:t>
            </a:r>
            <a:r>
              <a:rPr lang="en-US" sz="1300" dirty="0" err="1"/>
              <a:t>autoFocus</a:t>
            </a:r>
            <a:r>
              <a:rPr lang="en-US" sz="1300" dirty="0"/>
              <a:t>"&gt; </a:t>
            </a:r>
          </a:p>
          <a:p>
            <a:r>
              <a:rPr lang="en-US" sz="1300" dirty="0"/>
              <a:t>Confirm</a:t>
            </a:r>
          </a:p>
          <a:p>
            <a:r>
              <a:rPr lang="en-US" sz="1300" dirty="0"/>
              <a:t>&lt;/Button&gt;</a:t>
            </a:r>
          </a:p>
          <a:p>
            <a:r>
              <a:rPr lang="en-US" sz="1300" dirty="0"/>
              <a:t>&lt;/</a:t>
            </a:r>
            <a:r>
              <a:rPr lang="en-US" sz="1300" dirty="0" err="1"/>
              <a:t>DialogActions</a:t>
            </a:r>
            <a:r>
              <a:rPr lang="en-US" sz="1300" dirty="0"/>
              <a:t>&gt;</a:t>
            </a:r>
          </a:p>
          <a:p>
            <a:r>
              <a:rPr lang="en-US" sz="1300" dirty="0"/>
              <a:t>&lt;/Dialog&gt; </a:t>
            </a:r>
          </a:p>
          <a:p>
            <a:r>
              <a:rPr lang="en-US" sz="1300" dirty="0"/>
              <a:t>&lt;/span&gt;)</a:t>
            </a:r>
          </a:p>
        </p:txBody>
      </p:sp>
      <p:sp>
        <p:nvSpPr>
          <p:cNvPr id="4" name="Date Placeholder 3">
            <a:extLst>
              <a:ext uri="{FF2B5EF4-FFF2-40B4-BE49-F238E27FC236}">
                <a16:creationId xmlns:a16="http://schemas.microsoft.com/office/drawing/2014/main" id="{071AFF57-581E-C565-3A3C-F220F776108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7C2B905-13E3-827F-6788-E6A308E824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8DA3EA-493B-EED5-49A8-B9F6264B97CD}"/>
              </a:ext>
            </a:extLst>
          </p:cNvPr>
          <p:cNvSpPr>
            <a:spLocks noGrp="1"/>
          </p:cNvSpPr>
          <p:nvPr>
            <p:ph type="sldNum" sz="quarter" idx="12"/>
          </p:nvPr>
        </p:nvSpPr>
        <p:spPr/>
        <p:txBody>
          <a:bodyPr/>
          <a:lstStyle/>
          <a:p>
            <a:fld id="{7C5CF243-786F-4254-B068-4C9F0B6EA12F}" type="slidenum">
              <a:rPr lang="en-US" altLang="en-US" smtClean="0"/>
              <a:pPr/>
              <a:t>142</a:t>
            </a:fld>
            <a:endParaRPr lang="en-US" altLang="en-US"/>
          </a:p>
        </p:txBody>
      </p:sp>
    </p:spTree>
    <p:extLst>
      <p:ext uri="{BB962C8B-B14F-4D97-AF65-F5344CB8AC3E}">
        <p14:creationId xmlns:p14="http://schemas.microsoft.com/office/powerpoint/2010/main" val="23994782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06AC-8C73-42A3-16CB-FB1D58051C2C}"/>
              </a:ext>
            </a:extLst>
          </p:cNvPr>
          <p:cNvSpPr>
            <a:spLocks noGrp="1"/>
          </p:cNvSpPr>
          <p:nvPr>
            <p:ph type="title"/>
          </p:nvPr>
        </p:nvSpPr>
        <p:spPr/>
        <p:txBody>
          <a:bodyPr/>
          <a:lstStyle/>
          <a:p>
            <a:br>
              <a:rPr lang="en-US" dirty="0"/>
            </a:br>
            <a:r>
              <a:rPr lang="en-US" dirty="0"/>
              <a:t>Updated </a:t>
            </a:r>
            <a:r>
              <a:rPr lang="en-US" dirty="0" err="1"/>
              <a:t>mern</a:t>
            </a:r>
            <a:r>
              <a:rPr lang="en-US" dirty="0"/>
              <a:t>-skeleton/client/user/DeleteUser.js:</a:t>
            </a:r>
            <a:br>
              <a:rPr lang="en-US" dirty="0"/>
            </a:br>
            <a:r>
              <a:rPr lang="en-US" dirty="0"/>
              <a:t> </a:t>
            </a:r>
          </a:p>
        </p:txBody>
      </p:sp>
      <p:sp>
        <p:nvSpPr>
          <p:cNvPr id="3" name="Content Placeholder 2">
            <a:extLst>
              <a:ext uri="{FF2B5EF4-FFF2-40B4-BE49-F238E27FC236}">
                <a16:creationId xmlns:a16="http://schemas.microsoft.com/office/drawing/2014/main" id="{AF4BD80D-722C-D082-EBC6-844CCA8ED817}"/>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props from 'react'</a:t>
            </a:r>
          </a:p>
          <a:p>
            <a:r>
              <a:rPr lang="en-US" sz="500" b="0" dirty="0">
                <a:solidFill>
                  <a:srgbClr val="008000"/>
                </a:solidFill>
                <a:effectLst/>
                <a:latin typeface="Consolas" panose="020B0609020204030204" pitchFamily="49" charset="0"/>
              </a:rPr>
              <a:t>import auth from './auth/auth-helper.js';</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setRedirect</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remove from 'react'</a:t>
            </a:r>
          </a:p>
          <a:p>
            <a:r>
              <a:rPr lang="en-US" sz="500" b="0" dirty="0">
                <a:solidFill>
                  <a:srgbClr val="008000"/>
                </a:solidFill>
                <a:effectLst/>
                <a:latin typeface="Consolas" panose="020B0609020204030204" pitchFamily="49" charset="0"/>
              </a:rPr>
              <a:t>import return from 'react'</a:t>
            </a:r>
          </a:p>
          <a:p>
            <a:r>
              <a:rPr lang="en-US" sz="500" b="0" dirty="0">
                <a:solidFill>
                  <a:srgbClr val="008000"/>
                </a:solidFill>
                <a:effectLst/>
                <a:latin typeface="Consolas" panose="020B0609020204030204" pitchFamily="49" charset="0"/>
              </a:rPr>
              <a:t>export default function </a:t>
            </a:r>
            <a:r>
              <a:rPr lang="en-US" sz="500" b="0" dirty="0" err="1">
                <a:solidFill>
                  <a:srgbClr val="008000"/>
                </a:solidFill>
                <a:effectLst/>
                <a:latin typeface="Consolas" panose="020B0609020204030204" pitchFamily="49" charset="0"/>
              </a:rPr>
              <a:t>DeleteUser</a:t>
            </a:r>
            <a:r>
              <a:rPr lang="en-US" sz="500" b="0" dirty="0">
                <a:solidFill>
                  <a:srgbClr val="008000"/>
                </a:solidFill>
                <a:effectLst/>
                <a:latin typeface="Consolas" panose="020B0609020204030204" pitchFamily="49" charset="0"/>
              </a:rPr>
              <a:t>(props)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[open, </a:t>
            </a:r>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(false)</a:t>
            </a:r>
          </a:p>
          <a:p>
            <a:r>
              <a:rPr lang="en-US" sz="500" b="0" dirty="0">
                <a:solidFill>
                  <a:srgbClr val="008000"/>
                </a:solidFill>
                <a:effectLst/>
                <a:latin typeface="Consolas" panose="020B0609020204030204" pitchFamily="49" charset="0"/>
              </a:rPr>
              <a:t>const [redirect, </a:t>
            </a:r>
            <a:r>
              <a:rPr lang="en-US" sz="500" b="0" dirty="0" err="1">
                <a:solidFill>
                  <a:srgbClr val="008000"/>
                </a:solidFill>
                <a:effectLst/>
                <a:latin typeface="Consolas" panose="020B0609020204030204" pitchFamily="49" charset="0"/>
              </a:rPr>
              <a:t>setRedirect</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(false)</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clickButton</a:t>
            </a:r>
            <a:r>
              <a:rPr lang="en-US" sz="500" b="0" dirty="0">
                <a:solidFill>
                  <a:srgbClr val="008000"/>
                </a:solidFill>
                <a:effectLst/>
                <a:latin typeface="Consolas" panose="020B0609020204030204" pitchFamily="49" charset="0"/>
              </a:rPr>
              <a:t> = () =&gt; { </a:t>
            </a:r>
          </a:p>
          <a:p>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(true)</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handleRequestClose</a:t>
            </a:r>
            <a:r>
              <a:rPr lang="en-US" sz="500" b="0" dirty="0">
                <a:solidFill>
                  <a:srgbClr val="008000"/>
                </a:solidFill>
                <a:effectLst/>
                <a:latin typeface="Consolas" panose="020B0609020204030204" pitchFamily="49" charset="0"/>
              </a:rPr>
              <a:t> = () =&gt; { </a:t>
            </a:r>
          </a:p>
          <a:p>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(false)</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deleteAccount</a:t>
            </a:r>
            <a:r>
              <a:rPr lang="en-US" sz="500" b="0" dirty="0">
                <a:solidFill>
                  <a:srgbClr val="008000"/>
                </a:solidFill>
                <a:effectLst/>
                <a:latin typeface="Consolas" panose="020B0609020204030204" pitchFamily="49" charset="0"/>
              </a:rPr>
              <a:t> = () =&gt; { </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jwt</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auth.isAuthenticated</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remove({</a:t>
            </a:r>
          </a:p>
          <a:p>
            <a:r>
              <a:rPr lang="en-US" sz="500" b="0" dirty="0" err="1">
                <a:solidFill>
                  <a:srgbClr val="008000"/>
                </a:solidFill>
                <a:effectLst/>
                <a:latin typeface="Consolas" panose="020B0609020204030204" pitchFamily="49" charset="0"/>
              </a:rPr>
              <a:t>userId</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props.userId</a:t>
            </a:r>
            <a:endParaRPr lang="en-US" sz="500" b="0" dirty="0">
              <a:solidFill>
                <a:srgbClr val="008000"/>
              </a:solidFill>
              <a:effectLst/>
              <a:latin typeface="Consolas" panose="020B0609020204030204" pitchFamily="49" charset="0"/>
            </a:endParaRPr>
          </a:p>
          <a:p>
            <a:r>
              <a:rPr lang="en-US" sz="500" b="0" dirty="0">
                <a:solidFill>
                  <a:srgbClr val="008000"/>
                </a:solidFill>
                <a:effectLst/>
                <a:latin typeface="Consolas" panose="020B0609020204030204" pitchFamily="49" charset="0"/>
              </a:rPr>
              <a:t>}, {t: </a:t>
            </a:r>
            <a:r>
              <a:rPr lang="en-US" sz="500" b="0" dirty="0" err="1">
                <a:solidFill>
                  <a:srgbClr val="008000"/>
                </a:solidFill>
                <a:effectLst/>
                <a:latin typeface="Consolas" panose="020B0609020204030204" pitchFamily="49" charset="0"/>
              </a:rPr>
              <a:t>jwt.token</a:t>
            </a:r>
            <a:r>
              <a:rPr lang="en-US" sz="500" b="0" dirty="0">
                <a:solidFill>
                  <a:srgbClr val="008000"/>
                </a:solidFill>
                <a:effectLst/>
                <a:latin typeface="Consolas" panose="020B0609020204030204" pitchFamily="49" charset="0"/>
              </a:rPr>
              <a:t>}).then((data) =&gt; { </a:t>
            </a:r>
          </a:p>
          <a:p>
            <a:r>
              <a:rPr lang="en-US" sz="500" b="0" dirty="0">
                <a:solidFill>
                  <a:srgbClr val="008000"/>
                </a:solidFill>
                <a:effectLst/>
                <a:latin typeface="Consolas" panose="020B0609020204030204" pitchFamily="49" charset="0"/>
              </a:rPr>
              <a:t>if (data &amp;&amp; </a:t>
            </a:r>
            <a:r>
              <a:rPr lang="en-US" sz="500" b="0" dirty="0" err="1">
                <a:solidFill>
                  <a:srgbClr val="008000"/>
                </a:solidFill>
                <a:effectLst/>
                <a:latin typeface="Consolas" panose="020B0609020204030204" pitchFamily="49" charset="0"/>
              </a:rPr>
              <a:t>data.error</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console.log(</a:t>
            </a:r>
            <a:r>
              <a:rPr lang="en-US" sz="500" b="0" dirty="0" err="1">
                <a:solidFill>
                  <a:srgbClr val="008000"/>
                </a:solidFill>
                <a:effectLst/>
                <a:latin typeface="Consolas" panose="020B0609020204030204" pitchFamily="49" charset="0"/>
              </a:rPr>
              <a:t>data.error</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else {</a:t>
            </a:r>
          </a:p>
          <a:p>
            <a:r>
              <a:rPr lang="en-US" sz="500" b="0" dirty="0" err="1">
                <a:solidFill>
                  <a:srgbClr val="008000"/>
                </a:solidFill>
                <a:effectLst/>
                <a:latin typeface="Consolas" panose="020B0609020204030204" pitchFamily="49" charset="0"/>
              </a:rPr>
              <a:t>auth.clearJWT</a:t>
            </a:r>
            <a:r>
              <a:rPr lang="en-US" sz="500" b="0" dirty="0">
                <a:solidFill>
                  <a:srgbClr val="008000"/>
                </a:solidFill>
                <a:effectLst/>
                <a:latin typeface="Consolas" panose="020B0609020204030204" pitchFamily="49" charset="0"/>
              </a:rPr>
              <a:t>(() =&gt; console.log('deleted')) </a:t>
            </a:r>
          </a:p>
          <a:p>
            <a:r>
              <a:rPr lang="en-US" sz="500" b="0" dirty="0" err="1">
                <a:solidFill>
                  <a:srgbClr val="008000"/>
                </a:solidFill>
                <a:effectLst/>
                <a:latin typeface="Consolas" panose="020B0609020204030204" pitchFamily="49" charset="0"/>
              </a:rPr>
              <a:t>setRedirect</a:t>
            </a:r>
            <a:r>
              <a:rPr lang="en-US" sz="500" b="0" dirty="0">
                <a:solidFill>
                  <a:srgbClr val="008000"/>
                </a:solidFill>
                <a:effectLst/>
                <a:latin typeface="Consolas" panose="020B0609020204030204" pitchFamily="49" charset="0"/>
              </a:rPr>
              <a:t>(true)</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return (&lt;span&gt;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 aria-label="Delete"</a:t>
            </a:r>
          </a:p>
          <a:p>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clickButton</a:t>
            </a:r>
            <a:r>
              <a:rPr lang="en-US" sz="500" b="0" dirty="0">
                <a:solidFill>
                  <a:srgbClr val="008000"/>
                </a:solidFill>
                <a:effectLst/>
                <a:latin typeface="Consolas" panose="020B0609020204030204" pitchFamily="49" charset="0"/>
              </a:rPr>
              <a:t>} color="secondary"&gt;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DeleteIcon</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&lt;Dialog open={open} </a:t>
            </a:r>
            <a:r>
              <a:rPr lang="en-US" sz="500" b="0" dirty="0" err="1">
                <a:solidFill>
                  <a:srgbClr val="008000"/>
                </a:solidFill>
                <a:effectLst/>
                <a:latin typeface="Consolas" panose="020B0609020204030204" pitchFamily="49" charset="0"/>
              </a:rPr>
              <a:t>onClose</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handleRequestClose</a:t>
            </a:r>
            <a:r>
              <a:rPr lang="en-US" sz="500" b="0" dirty="0">
                <a:solidFill>
                  <a:srgbClr val="008000"/>
                </a:solidFill>
                <a:effectLst/>
                <a:latin typeface="Consolas" panose="020B0609020204030204" pitchFamily="49" charset="0"/>
              </a:rPr>
              <a:t>}&gt;Cancel</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DialogTitle</a:t>
            </a:r>
            <a:r>
              <a:rPr lang="en-US" sz="500" b="0" dirty="0">
                <a:solidFill>
                  <a:srgbClr val="008000"/>
                </a:solidFill>
                <a:effectLst/>
                <a:latin typeface="Consolas" panose="020B0609020204030204" pitchFamily="49" charset="0"/>
              </a:rPr>
              <a:t>&gt;{"Delete Account"}&lt;/</a:t>
            </a:r>
            <a:r>
              <a:rPr lang="en-US" sz="500" b="0" dirty="0" err="1">
                <a:solidFill>
                  <a:srgbClr val="008000"/>
                </a:solidFill>
                <a:effectLst/>
                <a:latin typeface="Consolas" panose="020B0609020204030204" pitchFamily="49" charset="0"/>
              </a:rPr>
              <a:t>DialogTitle</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DialogContentText</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Confirm to delete your account.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DialogContentText</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DialogActions</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&lt;Button </a:t>
            </a:r>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handleRequestClose</a:t>
            </a:r>
            <a:r>
              <a:rPr lang="en-US" sz="500" b="0" dirty="0">
                <a:solidFill>
                  <a:srgbClr val="008000"/>
                </a:solidFill>
                <a:effectLst/>
                <a:latin typeface="Consolas" panose="020B0609020204030204" pitchFamily="49" charset="0"/>
              </a:rPr>
              <a:t>} color="primary"&gt; </a:t>
            </a:r>
          </a:p>
          <a:p>
            <a:r>
              <a:rPr lang="en-US" sz="500" b="0" dirty="0">
                <a:solidFill>
                  <a:srgbClr val="008000"/>
                </a:solidFill>
                <a:effectLst/>
                <a:latin typeface="Consolas" panose="020B0609020204030204" pitchFamily="49" charset="0"/>
              </a:rPr>
              <a:t>&lt;/Button&gt;</a:t>
            </a:r>
          </a:p>
          <a:p>
            <a:r>
              <a:rPr lang="en-US" sz="500" b="0" dirty="0">
                <a:solidFill>
                  <a:srgbClr val="008000"/>
                </a:solidFill>
                <a:effectLst/>
                <a:latin typeface="Consolas" panose="020B0609020204030204" pitchFamily="49" charset="0"/>
              </a:rPr>
              <a:t>&lt;Button </a:t>
            </a:r>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deleteAccount</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color="secondary" </a:t>
            </a:r>
            <a:r>
              <a:rPr lang="en-US" sz="500" b="0" dirty="0" err="1">
                <a:solidFill>
                  <a:srgbClr val="008000"/>
                </a:solidFill>
                <a:effectLst/>
                <a:latin typeface="Consolas" panose="020B0609020204030204" pitchFamily="49" charset="0"/>
              </a:rPr>
              <a:t>autoFocus</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autoFocus</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Confirm</a:t>
            </a:r>
          </a:p>
          <a:p>
            <a:r>
              <a:rPr lang="en-US" sz="500" b="0" dirty="0">
                <a:solidFill>
                  <a:srgbClr val="008000"/>
                </a:solidFill>
                <a:effectLst/>
                <a:latin typeface="Consolas" panose="020B0609020204030204" pitchFamily="49" charset="0"/>
              </a:rPr>
              <a:t>&lt;/Button&gt;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DialogActions</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&lt;/Dialog&gt; </a:t>
            </a:r>
          </a:p>
          <a:p>
            <a:r>
              <a:rPr lang="en-US" sz="500" b="0" dirty="0">
                <a:solidFill>
                  <a:srgbClr val="008000"/>
                </a:solidFill>
                <a:effectLst/>
                <a:latin typeface="Consolas" panose="020B0609020204030204" pitchFamily="49" charset="0"/>
              </a:rPr>
              <a:t>&lt;/span&gt;)</a:t>
            </a:r>
          </a:p>
          <a:p>
            <a:endParaRPr lang="en-US" dirty="0"/>
          </a:p>
        </p:txBody>
      </p:sp>
      <p:sp>
        <p:nvSpPr>
          <p:cNvPr id="4" name="Date Placeholder 3">
            <a:extLst>
              <a:ext uri="{FF2B5EF4-FFF2-40B4-BE49-F238E27FC236}">
                <a16:creationId xmlns:a16="http://schemas.microsoft.com/office/drawing/2014/main" id="{2921186B-573B-AB87-2FEB-0BA59A13322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602421E-DA9F-B193-474A-71977E29156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3166042-15E3-98CC-5D76-BF9BC2BE036E}"/>
              </a:ext>
            </a:extLst>
          </p:cNvPr>
          <p:cNvSpPr>
            <a:spLocks noGrp="1"/>
          </p:cNvSpPr>
          <p:nvPr>
            <p:ph type="sldNum" sz="quarter" idx="12"/>
          </p:nvPr>
        </p:nvSpPr>
        <p:spPr/>
        <p:txBody>
          <a:bodyPr/>
          <a:lstStyle/>
          <a:p>
            <a:fld id="{7C5CF243-786F-4254-B068-4C9F0B6EA12F}" type="slidenum">
              <a:rPr lang="en-US" altLang="en-US" smtClean="0"/>
              <a:pPr/>
              <a:t>143</a:t>
            </a:fld>
            <a:endParaRPr lang="en-US" altLang="en-US"/>
          </a:p>
        </p:txBody>
      </p:sp>
    </p:spTree>
    <p:extLst>
      <p:ext uri="{BB962C8B-B14F-4D97-AF65-F5344CB8AC3E}">
        <p14:creationId xmlns:p14="http://schemas.microsoft.com/office/powerpoint/2010/main" val="31366428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D41B-BA03-8389-9ADB-BE9EEAAFDA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D95F17-F019-0A9A-A451-0744F4BD9947}"/>
              </a:ext>
            </a:extLst>
          </p:cNvPr>
          <p:cNvSpPr>
            <a:spLocks noGrp="1"/>
          </p:cNvSpPr>
          <p:nvPr>
            <p:ph idx="1"/>
          </p:nvPr>
        </p:nvSpPr>
        <p:spPr/>
        <p:txBody>
          <a:bodyPr/>
          <a:lstStyle/>
          <a:p>
            <a:r>
              <a:rPr lang="en-US" dirty="0" err="1"/>
              <a:t>DeleteUser</a:t>
            </a:r>
            <a:r>
              <a:rPr lang="en-US" dirty="0"/>
              <a:t> takes the </a:t>
            </a:r>
            <a:r>
              <a:rPr lang="en-US" dirty="0" err="1"/>
              <a:t>userId</a:t>
            </a:r>
            <a:r>
              <a:rPr lang="en-US" dirty="0"/>
              <a:t> as a prop to be used in the delete fetch call, so we need to add a required prop validation check for this React component.</a:t>
            </a:r>
          </a:p>
          <a:p>
            <a:r>
              <a:rPr lang="en-US" dirty="0"/>
              <a:t>We'll do this next.</a:t>
            </a:r>
          </a:p>
        </p:txBody>
      </p:sp>
      <p:sp>
        <p:nvSpPr>
          <p:cNvPr id="4" name="Date Placeholder 3">
            <a:extLst>
              <a:ext uri="{FF2B5EF4-FFF2-40B4-BE49-F238E27FC236}">
                <a16:creationId xmlns:a16="http://schemas.microsoft.com/office/drawing/2014/main" id="{1EC49D20-2CA3-F163-B014-5EE23E68EA8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1CB73B2-9824-3FB8-6632-070FC4B0D2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30CA7EF-E6B3-3ABA-1AA9-E45B9FEAF75E}"/>
              </a:ext>
            </a:extLst>
          </p:cNvPr>
          <p:cNvSpPr>
            <a:spLocks noGrp="1"/>
          </p:cNvSpPr>
          <p:nvPr>
            <p:ph type="sldNum" sz="quarter" idx="12"/>
          </p:nvPr>
        </p:nvSpPr>
        <p:spPr/>
        <p:txBody>
          <a:bodyPr/>
          <a:lstStyle/>
          <a:p>
            <a:fld id="{7C5CF243-786F-4254-B068-4C9F0B6EA12F}" type="slidenum">
              <a:rPr lang="en-US" altLang="en-US" smtClean="0"/>
              <a:pPr/>
              <a:t>144</a:t>
            </a:fld>
            <a:endParaRPr lang="en-US" altLang="en-US"/>
          </a:p>
        </p:txBody>
      </p:sp>
    </p:spTree>
    <p:extLst>
      <p:ext uri="{BB962C8B-B14F-4D97-AF65-F5344CB8AC3E}">
        <p14:creationId xmlns:p14="http://schemas.microsoft.com/office/powerpoint/2010/main" val="22185444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00AA-9D90-E0BB-FB88-F4E60C5CB1E5}"/>
              </a:ext>
            </a:extLst>
          </p:cNvPr>
          <p:cNvSpPr>
            <a:spLocks noGrp="1"/>
          </p:cNvSpPr>
          <p:nvPr>
            <p:ph type="title"/>
          </p:nvPr>
        </p:nvSpPr>
        <p:spPr/>
        <p:txBody>
          <a:bodyPr/>
          <a:lstStyle/>
          <a:p>
            <a:r>
              <a:rPr lang="en-US" dirty="0"/>
              <a:t>Validating props with </a:t>
            </a:r>
            <a:r>
              <a:rPr lang="en-US" dirty="0" err="1"/>
              <a:t>PropTypes</a:t>
            </a:r>
            <a:endParaRPr lang="en-US" dirty="0"/>
          </a:p>
        </p:txBody>
      </p:sp>
      <p:sp>
        <p:nvSpPr>
          <p:cNvPr id="3" name="Content Placeholder 2">
            <a:extLst>
              <a:ext uri="{FF2B5EF4-FFF2-40B4-BE49-F238E27FC236}">
                <a16:creationId xmlns:a16="http://schemas.microsoft.com/office/drawing/2014/main" id="{9ED53298-5C93-A94D-F7A6-6FD57DB53B9D}"/>
              </a:ext>
            </a:extLst>
          </p:cNvPr>
          <p:cNvSpPr>
            <a:spLocks noGrp="1"/>
          </p:cNvSpPr>
          <p:nvPr>
            <p:ph idx="1"/>
          </p:nvPr>
        </p:nvSpPr>
        <p:spPr/>
        <p:txBody>
          <a:bodyPr/>
          <a:lstStyle/>
          <a:p>
            <a:r>
              <a:rPr lang="en-US" dirty="0"/>
              <a:t>To validate the required injection of </a:t>
            </a:r>
            <a:r>
              <a:rPr lang="en-US" dirty="0" err="1"/>
              <a:t>userId</a:t>
            </a:r>
            <a:r>
              <a:rPr lang="en-US" dirty="0"/>
              <a:t> as a prop to the component, we'll add the </a:t>
            </a:r>
            <a:r>
              <a:rPr lang="en-US" dirty="0" err="1"/>
              <a:t>PropTypes</a:t>
            </a:r>
            <a:r>
              <a:rPr lang="en-US" dirty="0"/>
              <a:t> requirement validator to the defined component.</a:t>
            </a:r>
          </a:p>
          <a:p>
            <a:endParaRPr lang="en-US" dirty="0"/>
          </a:p>
          <a:p>
            <a:pPr marL="0" indent="0">
              <a:buNone/>
            </a:pPr>
            <a:r>
              <a:rPr lang="en-US" dirty="0" err="1"/>
              <a:t>mern</a:t>
            </a:r>
            <a:r>
              <a:rPr lang="en-US" dirty="0"/>
              <a:t>-skeleton/client/user/DeleteUser.js:</a:t>
            </a:r>
          </a:p>
          <a:p>
            <a:r>
              <a:rPr lang="en-US" dirty="0" err="1">
                <a:highlight>
                  <a:srgbClr val="FFFF00"/>
                </a:highlight>
              </a:rPr>
              <a:t>DeleteUser.propTypes</a:t>
            </a:r>
            <a:r>
              <a:rPr lang="en-US" dirty="0">
                <a:highlight>
                  <a:srgbClr val="FFFF00"/>
                </a:highlight>
              </a:rPr>
              <a:t> = {</a:t>
            </a:r>
          </a:p>
          <a:p>
            <a:r>
              <a:rPr lang="en-US" dirty="0" err="1">
                <a:highlight>
                  <a:srgbClr val="FFFF00"/>
                </a:highlight>
              </a:rPr>
              <a:t>userId</a:t>
            </a:r>
            <a:r>
              <a:rPr lang="en-US" dirty="0">
                <a:highlight>
                  <a:srgbClr val="FFFF00"/>
                </a:highlight>
              </a:rPr>
              <a:t>: </a:t>
            </a:r>
            <a:r>
              <a:rPr lang="en-US" dirty="0" err="1">
                <a:highlight>
                  <a:srgbClr val="FFFF00"/>
                </a:highlight>
              </a:rPr>
              <a:t>PropTypes.string.isRequired</a:t>
            </a:r>
            <a:r>
              <a:rPr lang="en-US" dirty="0">
                <a:highlight>
                  <a:srgbClr val="FFFF00"/>
                </a:highlight>
              </a:rPr>
              <a:t> </a:t>
            </a:r>
          </a:p>
          <a:p>
            <a:r>
              <a:rPr lang="en-US" dirty="0">
                <a:highlight>
                  <a:srgbClr val="FFFF00"/>
                </a:highlight>
              </a:rPr>
              <a:t>}</a:t>
            </a:r>
          </a:p>
        </p:txBody>
      </p:sp>
      <p:sp>
        <p:nvSpPr>
          <p:cNvPr id="4" name="Date Placeholder 3">
            <a:extLst>
              <a:ext uri="{FF2B5EF4-FFF2-40B4-BE49-F238E27FC236}">
                <a16:creationId xmlns:a16="http://schemas.microsoft.com/office/drawing/2014/main" id="{1AC6D064-315F-664D-D7A9-6BBFE31C5AB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C16EF1C-038A-A1EF-A9E2-043937E8CF6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FC95E8-71F2-F91C-8DA2-276BEB7E5EFC}"/>
              </a:ext>
            </a:extLst>
          </p:cNvPr>
          <p:cNvSpPr>
            <a:spLocks noGrp="1"/>
          </p:cNvSpPr>
          <p:nvPr>
            <p:ph type="sldNum" sz="quarter" idx="12"/>
          </p:nvPr>
        </p:nvSpPr>
        <p:spPr/>
        <p:txBody>
          <a:bodyPr/>
          <a:lstStyle/>
          <a:p>
            <a:fld id="{7C5CF243-786F-4254-B068-4C9F0B6EA12F}" type="slidenum">
              <a:rPr lang="en-US" altLang="en-US" smtClean="0"/>
              <a:pPr/>
              <a:t>145</a:t>
            </a:fld>
            <a:endParaRPr lang="en-US" altLang="en-US"/>
          </a:p>
        </p:txBody>
      </p:sp>
    </p:spTree>
    <p:extLst>
      <p:ext uri="{BB962C8B-B14F-4D97-AF65-F5344CB8AC3E}">
        <p14:creationId xmlns:p14="http://schemas.microsoft.com/office/powerpoint/2010/main" val="9933383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659-AFB8-D2BC-654E-E2575B1BF08E}"/>
              </a:ext>
            </a:extLst>
          </p:cNvPr>
          <p:cNvSpPr>
            <a:spLocks noGrp="1"/>
          </p:cNvSpPr>
          <p:nvPr>
            <p:ph type="title"/>
          </p:nvPr>
        </p:nvSpPr>
        <p:spPr/>
        <p:txBody>
          <a:bodyPr/>
          <a:lstStyle/>
          <a:p>
            <a:br>
              <a:rPr lang="en-US" dirty="0"/>
            </a:br>
            <a:r>
              <a:rPr lang="en-US" dirty="0"/>
              <a:t>Updated </a:t>
            </a:r>
            <a:r>
              <a:rPr lang="en-US" dirty="0" err="1"/>
              <a:t>mern</a:t>
            </a:r>
            <a:r>
              <a:rPr lang="en-US" dirty="0"/>
              <a:t>-skeleton/client/user/DeleteUser.js:</a:t>
            </a:r>
            <a:br>
              <a:rPr lang="en-US" dirty="0"/>
            </a:br>
            <a:r>
              <a:rPr lang="en-US" dirty="0"/>
              <a:t> </a:t>
            </a:r>
          </a:p>
        </p:txBody>
      </p:sp>
      <p:sp>
        <p:nvSpPr>
          <p:cNvPr id="3" name="Content Placeholder 2">
            <a:extLst>
              <a:ext uri="{FF2B5EF4-FFF2-40B4-BE49-F238E27FC236}">
                <a16:creationId xmlns:a16="http://schemas.microsoft.com/office/drawing/2014/main" id="{3387E0F3-C0BE-E169-0238-51B12D0A1859}"/>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props from 'react'</a:t>
            </a:r>
          </a:p>
          <a:p>
            <a:r>
              <a:rPr lang="en-US" sz="500" b="0" dirty="0">
                <a:solidFill>
                  <a:srgbClr val="008000"/>
                </a:solidFill>
                <a:effectLst/>
                <a:latin typeface="Consolas" panose="020B0609020204030204" pitchFamily="49" charset="0"/>
              </a:rPr>
              <a:t>import auth from './auth/auth-helper.js';</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setRedirect</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remove from 'react'</a:t>
            </a:r>
          </a:p>
          <a:p>
            <a:r>
              <a:rPr lang="en-US" sz="500" b="0" dirty="0">
                <a:solidFill>
                  <a:srgbClr val="008000"/>
                </a:solidFill>
                <a:effectLst/>
                <a:latin typeface="Consolas" panose="020B0609020204030204" pitchFamily="49" charset="0"/>
              </a:rPr>
              <a:t>import return from 'react'</a:t>
            </a:r>
          </a:p>
          <a:p>
            <a:r>
              <a:rPr lang="en-US" sz="500" b="0" dirty="0">
                <a:solidFill>
                  <a:srgbClr val="008000"/>
                </a:solidFill>
                <a:effectLst/>
                <a:latin typeface="Consolas" panose="020B0609020204030204" pitchFamily="49" charset="0"/>
              </a:rPr>
              <a:t>export default function </a:t>
            </a:r>
            <a:r>
              <a:rPr lang="en-US" sz="500" b="0" dirty="0" err="1">
                <a:solidFill>
                  <a:srgbClr val="008000"/>
                </a:solidFill>
                <a:effectLst/>
                <a:latin typeface="Consolas" panose="020B0609020204030204" pitchFamily="49" charset="0"/>
              </a:rPr>
              <a:t>DeleteUser</a:t>
            </a:r>
            <a:r>
              <a:rPr lang="en-US" sz="500" b="0" dirty="0">
                <a:solidFill>
                  <a:srgbClr val="008000"/>
                </a:solidFill>
                <a:effectLst/>
                <a:latin typeface="Consolas" panose="020B0609020204030204" pitchFamily="49" charset="0"/>
              </a:rPr>
              <a:t>(props)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[open, </a:t>
            </a:r>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(false)</a:t>
            </a:r>
          </a:p>
          <a:p>
            <a:r>
              <a:rPr lang="en-US" sz="500" b="0" dirty="0">
                <a:solidFill>
                  <a:srgbClr val="008000"/>
                </a:solidFill>
                <a:effectLst/>
                <a:latin typeface="Consolas" panose="020B0609020204030204" pitchFamily="49" charset="0"/>
              </a:rPr>
              <a:t>const [redirect, </a:t>
            </a:r>
            <a:r>
              <a:rPr lang="en-US" sz="500" b="0" dirty="0" err="1">
                <a:solidFill>
                  <a:srgbClr val="008000"/>
                </a:solidFill>
                <a:effectLst/>
                <a:latin typeface="Consolas" panose="020B0609020204030204" pitchFamily="49" charset="0"/>
              </a:rPr>
              <a:t>setRedirect</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(false)</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clickButton</a:t>
            </a:r>
            <a:r>
              <a:rPr lang="en-US" sz="500" b="0" dirty="0">
                <a:solidFill>
                  <a:srgbClr val="008000"/>
                </a:solidFill>
                <a:effectLst/>
                <a:latin typeface="Consolas" panose="020B0609020204030204" pitchFamily="49" charset="0"/>
              </a:rPr>
              <a:t> = () =&gt; { </a:t>
            </a:r>
          </a:p>
          <a:p>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(true)</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handleRequestClose</a:t>
            </a:r>
            <a:r>
              <a:rPr lang="en-US" sz="500" b="0" dirty="0">
                <a:solidFill>
                  <a:srgbClr val="008000"/>
                </a:solidFill>
                <a:effectLst/>
                <a:latin typeface="Consolas" panose="020B0609020204030204" pitchFamily="49" charset="0"/>
              </a:rPr>
              <a:t> = () =&gt; { </a:t>
            </a:r>
          </a:p>
          <a:p>
            <a:r>
              <a:rPr lang="en-US" sz="500" b="0" dirty="0" err="1">
                <a:solidFill>
                  <a:srgbClr val="008000"/>
                </a:solidFill>
                <a:effectLst/>
                <a:latin typeface="Consolas" panose="020B0609020204030204" pitchFamily="49" charset="0"/>
              </a:rPr>
              <a:t>setOpen</a:t>
            </a:r>
            <a:r>
              <a:rPr lang="en-US" sz="500" b="0" dirty="0">
                <a:solidFill>
                  <a:srgbClr val="008000"/>
                </a:solidFill>
                <a:effectLst/>
                <a:latin typeface="Consolas" panose="020B0609020204030204" pitchFamily="49" charset="0"/>
              </a:rPr>
              <a:t>(false)</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deleteAccount</a:t>
            </a:r>
            <a:r>
              <a:rPr lang="en-US" sz="500" b="0" dirty="0">
                <a:solidFill>
                  <a:srgbClr val="008000"/>
                </a:solidFill>
                <a:effectLst/>
                <a:latin typeface="Consolas" panose="020B0609020204030204" pitchFamily="49" charset="0"/>
              </a:rPr>
              <a:t> = () =&gt; { </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jwt</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auth.isAuthenticated</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remove({</a:t>
            </a:r>
          </a:p>
          <a:p>
            <a:r>
              <a:rPr lang="en-US" sz="500" b="0" dirty="0" err="1">
                <a:solidFill>
                  <a:srgbClr val="008000"/>
                </a:solidFill>
                <a:effectLst/>
                <a:latin typeface="Consolas" panose="020B0609020204030204" pitchFamily="49" charset="0"/>
              </a:rPr>
              <a:t>userId</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props.userId</a:t>
            </a:r>
            <a:endParaRPr lang="en-US" sz="500" b="0" dirty="0">
              <a:solidFill>
                <a:srgbClr val="008000"/>
              </a:solidFill>
              <a:effectLst/>
              <a:latin typeface="Consolas" panose="020B0609020204030204" pitchFamily="49" charset="0"/>
            </a:endParaRPr>
          </a:p>
          <a:p>
            <a:r>
              <a:rPr lang="en-US" sz="500" b="0" dirty="0">
                <a:solidFill>
                  <a:srgbClr val="008000"/>
                </a:solidFill>
                <a:effectLst/>
                <a:latin typeface="Consolas" panose="020B0609020204030204" pitchFamily="49" charset="0"/>
              </a:rPr>
              <a:t>}, {t: </a:t>
            </a:r>
            <a:r>
              <a:rPr lang="en-US" sz="500" b="0" dirty="0" err="1">
                <a:solidFill>
                  <a:srgbClr val="008000"/>
                </a:solidFill>
                <a:effectLst/>
                <a:latin typeface="Consolas" panose="020B0609020204030204" pitchFamily="49" charset="0"/>
              </a:rPr>
              <a:t>jwt.token</a:t>
            </a:r>
            <a:r>
              <a:rPr lang="en-US" sz="500" b="0" dirty="0">
                <a:solidFill>
                  <a:srgbClr val="008000"/>
                </a:solidFill>
                <a:effectLst/>
                <a:latin typeface="Consolas" panose="020B0609020204030204" pitchFamily="49" charset="0"/>
              </a:rPr>
              <a:t>}).then((data) =&gt; { </a:t>
            </a:r>
          </a:p>
          <a:p>
            <a:r>
              <a:rPr lang="en-US" sz="500" b="0" dirty="0">
                <a:solidFill>
                  <a:srgbClr val="008000"/>
                </a:solidFill>
                <a:effectLst/>
                <a:latin typeface="Consolas" panose="020B0609020204030204" pitchFamily="49" charset="0"/>
              </a:rPr>
              <a:t>if (data &amp;&amp; </a:t>
            </a:r>
            <a:r>
              <a:rPr lang="en-US" sz="500" b="0" dirty="0" err="1">
                <a:solidFill>
                  <a:srgbClr val="008000"/>
                </a:solidFill>
                <a:effectLst/>
                <a:latin typeface="Consolas" panose="020B0609020204030204" pitchFamily="49" charset="0"/>
              </a:rPr>
              <a:t>data.error</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console.log(</a:t>
            </a:r>
            <a:r>
              <a:rPr lang="en-US" sz="500" b="0" dirty="0" err="1">
                <a:solidFill>
                  <a:srgbClr val="008000"/>
                </a:solidFill>
                <a:effectLst/>
                <a:latin typeface="Consolas" panose="020B0609020204030204" pitchFamily="49" charset="0"/>
              </a:rPr>
              <a:t>data.error</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else {</a:t>
            </a:r>
          </a:p>
          <a:p>
            <a:r>
              <a:rPr lang="en-US" sz="500" b="0" dirty="0" err="1">
                <a:solidFill>
                  <a:srgbClr val="008000"/>
                </a:solidFill>
                <a:effectLst/>
                <a:latin typeface="Consolas" panose="020B0609020204030204" pitchFamily="49" charset="0"/>
              </a:rPr>
              <a:t>auth.clearJWT</a:t>
            </a:r>
            <a:r>
              <a:rPr lang="en-US" sz="500" b="0" dirty="0">
                <a:solidFill>
                  <a:srgbClr val="008000"/>
                </a:solidFill>
                <a:effectLst/>
                <a:latin typeface="Consolas" panose="020B0609020204030204" pitchFamily="49" charset="0"/>
              </a:rPr>
              <a:t>(() =&gt; console.log('deleted')) </a:t>
            </a:r>
          </a:p>
          <a:p>
            <a:r>
              <a:rPr lang="en-US" sz="500" b="0" dirty="0" err="1">
                <a:solidFill>
                  <a:srgbClr val="008000"/>
                </a:solidFill>
                <a:effectLst/>
                <a:latin typeface="Consolas" panose="020B0609020204030204" pitchFamily="49" charset="0"/>
              </a:rPr>
              <a:t>setRedirect</a:t>
            </a:r>
            <a:r>
              <a:rPr lang="en-US" sz="500" b="0" dirty="0">
                <a:solidFill>
                  <a:srgbClr val="008000"/>
                </a:solidFill>
                <a:effectLst/>
                <a:latin typeface="Consolas" panose="020B0609020204030204" pitchFamily="49" charset="0"/>
              </a:rPr>
              <a:t>(true)</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return (&lt;span&gt;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 aria-label="Delete"</a:t>
            </a:r>
          </a:p>
          <a:p>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clickButton</a:t>
            </a:r>
            <a:r>
              <a:rPr lang="en-US" sz="500" b="0" dirty="0">
                <a:solidFill>
                  <a:srgbClr val="008000"/>
                </a:solidFill>
                <a:effectLst/>
                <a:latin typeface="Consolas" panose="020B0609020204030204" pitchFamily="49" charset="0"/>
              </a:rPr>
              <a:t>} color="secondary"&gt;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DeleteIcon</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&lt;Dialog open={open} </a:t>
            </a:r>
            <a:r>
              <a:rPr lang="en-US" sz="500" b="0" dirty="0" err="1">
                <a:solidFill>
                  <a:srgbClr val="008000"/>
                </a:solidFill>
                <a:effectLst/>
                <a:latin typeface="Consolas" panose="020B0609020204030204" pitchFamily="49" charset="0"/>
              </a:rPr>
              <a:t>onClose</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handleRequestClose</a:t>
            </a:r>
            <a:r>
              <a:rPr lang="en-US" sz="500" b="0" dirty="0">
                <a:solidFill>
                  <a:srgbClr val="008000"/>
                </a:solidFill>
                <a:effectLst/>
                <a:latin typeface="Consolas" panose="020B0609020204030204" pitchFamily="49" charset="0"/>
              </a:rPr>
              <a:t>}&gt;Cancel</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DialogTitle</a:t>
            </a:r>
            <a:r>
              <a:rPr lang="en-US" sz="500" b="0" dirty="0">
                <a:solidFill>
                  <a:srgbClr val="008000"/>
                </a:solidFill>
                <a:effectLst/>
                <a:latin typeface="Consolas" panose="020B0609020204030204" pitchFamily="49" charset="0"/>
              </a:rPr>
              <a:t>&gt;{"Delete Account"}&lt;/</a:t>
            </a:r>
            <a:r>
              <a:rPr lang="en-US" sz="500" b="0" dirty="0" err="1">
                <a:solidFill>
                  <a:srgbClr val="008000"/>
                </a:solidFill>
                <a:effectLst/>
                <a:latin typeface="Consolas" panose="020B0609020204030204" pitchFamily="49" charset="0"/>
              </a:rPr>
              <a:t>DialogTitle</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DialogContentText</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Confirm to delete your account.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DialogContentText</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DialogContent</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DialogActions</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&lt;Button </a:t>
            </a:r>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handleRequestClose</a:t>
            </a:r>
            <a:r>
              <a:rPr lang="en-US" sz="500" b="0" dirty="0">
                <a:solidFill>
                  <a:srgbClr val="008000"/>
                </a:solidFill>
                <a:effectLst/>
                <a:latin typeface="Consolas" panose="020B0609020204030204" pitchFamily="49" charset="0"/>
              </a:rPr>
              <a:t>} color="primary"&gt; </a:t>
            </a:r>
          </a:p>
          <a:p>
            <a:r>
              <a:rPr lang="en-US" sz="500" b="0" dirty="0">
                <a:solidFill>
                  <a:srgbClr val="008000"/>
                </a:solidFill>
                <a:effectLst/>
                <a:latin typeface="Consolas" panose="020B0609020204030204" pitchFamily="49" charset="0"/>
              </a:rPr>
              <a:t>&lt;/Button&gt;</a:t>
            </a:r>
          </a:p>
          <a:p>
            <a:r>
              <a:rPr lang="en-US" sz="500" b="0" dirty="0">
                <a:solidFill>
                  <a:srgbClr val="008000"/>
                </a:solidFill>
                <a:effectLst/>
                <a:latin typeface="Consolas" panose="020B0609020204030204" pitchFamily="49" charset="0"/>
              </a:rPr>
              <a:t>&lt;Button </a:t>
            </a:r>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deleteAccount</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color="secondary" </a:t>
            </a:r>
            <a:r>
              <a:rPr lang="en-US" sz="500" b="0" dirty="0" err="1">
                <a:solidFill>
                  <a:srgbClr val="008000"/>
                </a:solidFill>
                <a:effectLst/>
                <a:latin typeface="Consolas" panose="020B0609020204030204" pitchFamily="49" charset="0"/>
              </a:rPr>
              <a:t>autoFocus</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autoFocus</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Confirm</a:t>
            </a:r>
          </a:p>
          <a:p>
            <a:r>
              <a:rPr lang="en-US" sz="500" b="0" dirty="0">
                <a:solidFill>
                  <a:srgbClr val="008000"/>
                </a:solidFill>
                <a:effectLst/>
                <a:latin typeface="Consolas" panose="020B0609020204030204" pitchFamily="49" charset="0"/>
              </a:rPr>
              <a:t>&lt;/Button&gt;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DialogActions</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&lt;/Dialog&gt; </a:t>
            </a:r>
          </a:p>
          <a:p>
            <a:r>
              <a:rPr lang="en-US" sz="500" b="0" dirty="0">
                <a:solidFill>
                  <a:srgbClr val="008000"/>
                </a:solidFill>
                <a:effectLst/>
                <a:latin typeface="Consolas" panose="020B0609020204030204" pitchFamily="49" charset="0"/>
              </a:rPr>
              <a:t>&lt;/span&gt;)</a:t>
            </a:r>
          </a:p>
          <a:p>
            <a:r>
              <a:rPr lang="en-US" sz="500" b="0" dirty="0" err="1">
                <a:solidFill>
                  <a:srgbClr val="008000"/>
                </a:solidFill>
                <a:effectLst/>
                <a:highlight>
                  <a:srgbClr val="FFFF00"/>
                </a:highlight>
                <a:latin typeface="Consolas" panose="020B0609020204030204" pitchFamily="49" charset="0"/>
              </a:rPr>
              <a:t>DeleteUser.propTypes</a:t>
            </a:r>
            <a:r>
              <a:rPr lang="en-US" sz="500" b="0" dirty="0">
                <a:solidFill>
                  <a:srgbClr val="008000"/>
                </a:solidFill>
                <a:effectLst/>
                <a:highlight>
                  <a:srgbClr val="FFFF00"/>
                </a:highlight>
                <a:latin typeface="Consolas" panose="020B0609020204030204" pitchFamily="49" charset="0"/>
              </a:rPr>
              <a:t> = {</a:t>
            </a:r>
          </a:p>
          <a:p>
            <a:r>
              <a:rPr lang="en-US" sz="500" b="0" dirty="0" err="1">
                <a:solidFill>
                  <a:srgbClr val="008000"/>
                </a:solidFill>
                <a:effectLst/>
                <a:highlight>
                  <a:srgbClr val="FFFF00"/>
                </a:highlight>
                <a:latin typeface="Consolas" panose="020B0609020204030204" pitchFamily="49" charset="0"/>
              </a:rPr>
              <a:t>userId</a:t>
            </a:r>
            <a:r>
              <a:rPr lang="en-US" sz="500" b="0" dirty="0">
                <a:solidFill>
                  <a:srgbClr val="008000"/>
                </a:solidFill>
                <a:effectLst/>
                <a:highlight>
                  <a:srgbClr val="FFFF00"/>
                </a:highlight>
                <a:latin typeface="Consolas" panose="020B0609020204030204" pitchFamily="49" charset="0"/>
              </a:rPr>
              <a:t>: </a:t>
            </a:r>
            <a:r>
              <a:rPr lang="en-US" sz="500" b="0" dirty="0" err="1">
                <a:solidFill>
                  <a:srgbClr val="008000"/>
                </a:solidFill>
                <a:effectLst/>
                <a:highlight>
                  <a:srgbClr val="FFFF00"/>
                </a:highlight>
                <a:latin typeface="Consolas" panose="020B0609020204030204" pitchFamily="49" charset="0"/>
              </a:rPr>
              <a:t>PropTypes.string.isRequired</a:t>
            </a:r>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3B35658B-80C1-5D9E-47FB-845418A79D6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0A94F3A-D67E-B6C4-4A59-5B68D1FC371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7CD3B04-295A-B547-9E0F-46A8EE1BDCB7}"/>
              </a:ext>
            </a:extLst>
          </p:cNvPr>
          <p:cNvSpPr>
            <a:spLocks noGrp="1"/>
          </p:cNvSpPr>
          <p:nvPr>
            <p:ph type="sldNum" sz="quarter" idx="12"/>
          </p:nvPr>
        </p:nvSpPr>
        <p:spPr/>
        <p:txBody>
          <a:bodyPr/>
          <a:lstStyle/>
          <a:p>
            <a:fld id="{7C5CF243-786F-4254-B068-4C9F0B6EA12F}" type="slidenum">
              <a:rPr lang="en-US" altLang="en-US" smtClean="0"/>
              <a:pPr/>
              <a:t>146</a:t>
            </a:fld>
            <a:endParaRPr lang="en-US" altLang="en-US"/>
          </a:p>
        </p:txBody>
      </p:sp>
    </p:spTree>
    <p:extLst>
      <p:ext uri="{BB962C8B-B14F-4D97-AF65-F5344CB8AC3E}">
        <p14:creationId xmlns:p14="http://schemas.microsoft.com/office/powerpoint/2010/main" val="39338135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6EAE-663E-279F-89C9-62F320C44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AB9BB-EC6A-3BCD-353A-D0E1DBDB6261}"/>
              </a:ext>
            </a:extLst>
          </p:cNvPr>
          <p:cNvSpPr>
            <a:spLocks noGrp="1"/>
          </p:cNvSpPr>
          <p:nvPr>
            <p:ph idx="1"/>
          </p:nvPr>
        </p:nvSpPr>
        <p:spPr/>
        <p:txBody>
          <a:bodyPr/>
          <a:lstStyle/>
          <a:p>
            <a:r>
              <a:rPr lang="en-US" dirty="0"/>
              <a:t>Since we are using the </a:t>
            </a:r>
            <a:r>
              <a:rPr lang="en-US" dirty="0" err="1"/>
              <a:t>DeleteUser</a:t>
            </a:r>
            <a:r>
              <a:rPr lang="en-US" dirty="0"/>
              <a:t> component in the Profile component, it gets added to the application view when Profile is added in </a:t>
            </a:r>
            <a:r>
              <a:rPr lang="en-US" dirty="0" err="1"/>
              <a:t>MainRouter</a:t>
            </a:r>
            <a:r>
              <a:rPr lang="en-US" dirty="0"/>
              <a:t>.</a:t>
            </a:r>
          </a:p>
          <a:p>
            <a:r>
              <a:rPr lang="en-US" dirty="0"/>
              <a:t>With the delete user UI added, we now have a frontend that contains all the React component views in order to complete the skeleton application features. </a:t>
            </a:r>
          </a:p>
          <a:p>
            <a:r>
              <a:rPr lang="en-US" dirty="0"/>
              <a:t>But, we still need a common navigation UI to link all these views together and make each view easy to access for the frontend user. </a:t>
            </a:r>
          </a:p>
          <a:p>
            <a:r>
              <a:rPr lang="en-US" dirty="0"/>
              <a:t>In the next section, we will implement this navigation menu component.</a:t>
            </a:r>
          </a:p>
        </p:txBody>
      </p:sp>
      <p:sp>
        <p:nvSpPr>
          <p:cNvPr id="4" name="Date Placeholder 3">
            <a:extLst>
              <a:ext uri="{FF2B5EF4-FFF2-40B4-BE49-F238E27FC236}">
                <a16:creationId xmlns:a16="http://schemas.microsoft.com/office/drawing/2014/main" id="{A3857E5B-875C-456C-E527-4107FE0979D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943E0C2-DDFB-AF3D-C106-120C37E13D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855182-394C-8062-CFBE-7D83A45B63D4}"/>
              </a:ext>
            </a:extLst>
          </p:cNvPr>
          <p:cNvSpPr>
            <a:spLocks noGrp="1"/>
          </p:cNvSpPr>
          <p:nvPr>
            <p:ph type="sldNum" sz="quarter" idx="12"/>
          </p:nvPr>
        </p:nvSpPr>
        <p:spPr/>
        <p:txBody>
          <a:bodyPr/>
          <a:lstStyle/>
          <a:p>
            <a:fld id="{7C5CF243-786F-4254-B068-4C9F0B6EA12F}" type="slidenum">
              <a:rPr lang="en-US" altLang="en-US" smtClean="0"/>
              <a:pPr/>
              <a:t>147</a:t>
            </a:fld>
            <a:endParaRPr lang="en-US" altLang="en-US"/>
          </a:p>
        </p:txBody>
      </p:sp>
    </p:spTree>
    <p:extLst>
      <p:ext uri="{BB962C8B-B14F-4D97-AF65-F5344CB8AC3E}">
        <p14:creationId xmlns:p14="http://schemas.microsoft.com/office/powerpoint/2010/main" val="37618203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4FD-19B0-D72B-FB76-D271D08937D1}"/>
              </a:ext>
            </a:extLst>
          </p:cNvPr>
          <p:cNvSpPr>
            <a:spLocks noGrp="1"/>
          </p:cNvSpPr>
          <p:nvPr>
            <p:ph type="title"/>
          </p:nvPr>
        </p:nvSpPr>
        <p:spPr/>
        <p:txBody>
          <a:bodyPr/>
          <a:lstStyle/>
          <a:p>
            <a:r>
              <a:rPr lang="en-US" dirty="0"/>
              <a:t>The Menu component</a:t>
            </a:r>
          </a:p>
        </p:txBody>
      </p:sp>
      <p:sp>
        <p:nvSpPr>
          <p:cNvPr id="3" name="Content Placeholder 2">
            <a:extLst>
              <a:ext uri="{FF2B5EF4-FFF2-40B4-BE49-F238E27FC236}">
                <a16:creationId xmlns:a16="http://schemas.microsoft.com/office/drawing/2014/main" id="{B26D0AF8-FF70-DB3A-0452-90E51961538F}"/>
              </a:ext>
            </a:extLst>
          </p:cNvPr>
          <p:cNvSpPr>
            <a:spLocks noGrp="1"/>
          </p:cNvSpPr>
          <p:nvPr>
            <p:ph idx="1"/>
          </p:nvPr>
        </p:nvSpPr>
        <p:spPr/>
        <p:txBody>
          <a:bodyPr/>
          <a:lstStyle/>
          <a:p>
            <a:r>
              <a:rPr lang="en-US" dirty="0"/>
              <a:t>The Menu component will function as a navigation bar across the frontend application by providing links to all the available views, and also by indicating the user's current location in the application.</a:t>
            </a:r>
          </a:p>
          <a:p>
            <a:r>
              <a:rPr lang="en-US" dirty="0"/>
              <a:t>To implement these navigation bar functionalities, we will use the HOC </a:t>
            </a:r>
            <a:r>
              <a:rPr lang="en-US" dirty="0" err="1"/>
              <a:t>withRouter</a:t>
            </a:r>
            <a:r>
              <a:rPr lang="en-US" dirty="0"/>
              <a:t> from React Router to get access to the history object's properties. </a:t>
            </a:r>
          </a:p>
          <a:p>
            <a:r>
              <a:rPr lang="en-US" dirty="0"/>
              <a:t>The following code in the Menu component adds just the title, the Home icon linked to the root route, and the Users button, which is linked to the '/users' route.</a:t>
            </a:r>
          </a:p>
        </p:txBody>
      </p:sp>
      <p:sp>
        <p:nvSpPr>
          <p:cNvPr id="4" name="Date Placeholder 3">
            <a:extLst>
              <a:ext uri="{FF2B5EF4-FFF2-40B4-BE49-F238E27FC236}">
                <a16:creationId xmlns:a16="http://schemas.microsoft.com/office/drawing/2014/main" id="{CFA17144-9297-2D60-9BAE-1A8A419FEC1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299F7CC-8477-FAA4-AB3E-56617B446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091757-4187-36DB-55F5-CFFB77918332}"/>
              </a:ext>
            </a:extLst>
          </p:cNvPr>
          <p:cNvSpPr>
            <a:spLocks noGrp="1"/>
          </p:cNvSpPr>
          <p:nvPr>
            <p:ph type="sldNum" sz="quarter" idx="12"/>
          </p:nvPr>
        </p:nvSpPr>
        <p:spPr/>
        <p:txBody>
          <a:bodyPr/>
          <a:lstStyle/>
          <a:p>
            <a:fld id="{7C5CF243-786F-4254-B068-4C9F0B6EA12F}" type="slidenum">
              <a:rPr lang="en-US" altLang="en-US" smtClean="0"/>
              <a:pPr/>
              <a:t>148</a:t>
            </a:fld>
            <a:endParaRPr lang="en-US" altLang="en-US"/>
          </a:p>
        </p:txBody>
      </p:sp>
    </p:spTree>
    <p:extLst>
      <p:ext uri="{BB962C8B-B14F-4D97-AF65-F5344CB8AC3E}">
        <p14:creationId xmlns:p14="http://schemas.microsoft.com/office/powerpoint/2010/main" val="202997883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FA7F-D145-34D5-98A3-36858F2ABDA3}"/>
              </a:ext>
            </a:extLst>
          </p:cNvPr>
          <p:cNvSpPr>
            <a:spLocks noGrp="1"/>
          </p:cNvSpPr>
          <p:nvPr>
            <p:ph type="title"/>
          </p:nvPr>
        </p:nvSpPr>
        <p:spPr/>
        <p:txBody>
          <a:bodyPr/>
          <a:lstStyle/>
          <a:p>
            <a:br>
              <a:rPr lang="en-US" dirty="0"/>
            </a:br>
            <a:r>
              <a:rPr lang="en-US" dirty="0" err="1"/>
              <a:t>mern</a:t>
            </a:r>
            <a:r>
              <a:rPr lang="en-US" dirty="0"/>
              <a:t>-skeleton/client/core/Menu.js:</a:t>
            </a:r>
            <a:br>
              <a:rPr lang="en-US" dirty="0"/>
            </a:br>
            <a:endParaRPr lang="en-US" dirty="0"/>
          </a:p>
        </p:txBody>
      </p:sp>
      <p:sp>
        <p:nvSpPr>
          <p:cNvPr id="3" name="Content Placeholder 2">
            <a:extLst>
              <a:ext uri="{FF2B5EF4-FFF2-40B4-BE49-F238E27FC236}">
                <a16:creationId xmlns:a16="http://schemas.microsoft.com/office/drawing/2014/main" id="{2CC584AA-C518-5836-26F0-40493B0D9310}"/>
              </a:ext>
            </a:extLst>
          </p:cNvPr>
          <p:cNvSpPr>
            <a:spLocks noGrp="1"/>
          </p:cNvSpPr>
          <p:nvPr>
            <p:ph idx="1"/>
          </p:nvPr>
        </p:nvSpPr>
        <p:spPr/>
        <p:txBody>
          <a:bodyPr/>
          <a:lstStyle/>
          <a:p>
            <a:r>
              <a:rPr lang="en-US" sz="1800" dirty="0">
                <a:solidFill>
                  <a:srgbClr val="008000"/>
                </a:solidFill>
              </a:rPr>
              <a:t>const Menu = </a:t>
            </a:r>
            <a:r>
              <a:rPr lang="en-US" sz="1800" dirty="0" err="1">
                <a:solidFill>
                  <a:srgbClr val="008000"/>
                </a:solidFill>
              </a:rPr>
              <a:t>withRouter</a:t>
            </a:r>
            <a:r>
              <a:rPr lang="en-US" sz="1800" dirty="0">
                <a:solidFill>
                  <a:srgbClr val="008000"/>
                </a:solidFill>
              </a:rPr>
              <a:t>(({history}) =&gt; ( </a:t>
            </a:r>
          </a:p>
          <a:p>
            <a:r>
              <a:rPr lang="en-US" sz="1800" dirty="0">
                <a:solidFill>
                  <a:srgbClr val="008000"/>
                </a:solidFill>
              </a:rPr>
              <a:t>&lt;</a:t>
            </a:r>
            <a:r>
              <a:rPr lang="en-US" sz="1800" dirty="0" err="1">
                <a:solidFill>
                  <a:srgbClr val="008000"/>
                </a:solidFill>
              </a:rPr>
              <a:t>AppBar</a:t>
            </a:r>
            <a:r>
              <a:rPr lang="en-US" sz="1800" dirty="0">
                <a:solidFill>
                  <a:srgbClr val="008000"/>
                </a:solidFill>
              </a:rPr>
              <a:t> position="static"&gt;</a:t>
            </a:r>
          </a:p>
          <a:p>
            <a:r>
              <a:rPr lang="en-US" sz="1800" dirty="0">
                <a:solidFill>
                  <a:srgbClr val="008000"/>
                </a:solidFill>
              </a:rPr>
              <a:t>&lt;Toolbar&gt;</a:t>
            </a:r>
          </a:p>
          <a:p>
            <a:r>
              <a:rPr lang="en-US" sz="1800" dirty="0">
                <a:solidFill>
                  <a:srgbClr val="008000"/>
                </a:solidFill>
              </a:rPr>
              <a:t>&lt;Typography variant="h6" color="inherit"&gt; </a:t>
            </a:r>
          </a:p>
          <a:p>
            <a:r>
              <a:rPr lang="en-US" sz="1800" dirty="0">
                <a:solidFill>
                  <a:srgbClr val="008000"/>
                </a:solidFill>
              </a:rPr>
              <a:t>MERN Skeleton</a:t>
            </a:r>
          </a:p>
          <a:p>
            <a:r>
              <a:rPr lang="en-US" sz="1800" dirty="0">
                <a:solidFill>
                  <a:srgbClr val="008000"/>
                </a:solidFill>
              </a:rPr>
              <a:t>&lt;/Typography&gt; </a:t>
            </a:r>
          </a:p>
          <a:p>
            <a:r>
              <a:rPr lang="en-US" sz="1800" dirty="0">
                <a:solidFill>
                  <a:srgbClr val="008000"/>
                </a:solidFill>
              </a:rPr>
              <a:t>&lt;Link to="/"&gt;</a:t>
            </a:r>
          </a:p>
          <a:p>
            <a:r>
              <a:rPr lang="en-US" sz="1800" dirty="0">
                <a:solidFill>
                  <a:srgbClr val="008000"/>
                </a:solidFill>
              </a:rPr>
              <a:t>&lt;</a:t>
            </a:r>
            <a:r>
              <a:rPr lang="en-US" sz="1800" dirty="0" err="1">
                <a:solidFill>
                  <a:srgbClr val="008000"/>
                </a:solidFill>
              </a:rPr>
              <a:t>IconButton</a:t>
            </a:r>
            <a:r>
              <a:rPr lang="en-US" sz="1800" dirty="0">
                <a:solidFill>
                  <a:srgbClr val="008000"/>
                </a:solidFill>
              </a:rPr>
              <a:t> aria-label="Home" style={</a:t>
            </a:r>
            <a:r>
              <a:rPr lang="en-US" sz="1800" dirty="0" err="1">
                <a:solidFill>
                  <a:srgbClr val="008000"/>
                </a:solidFill>
              </a:rPr>
              <a:t>isActive</a:t>
            </a:r>
            <a:r>
              <a:rPr lang="en-US" sz="1800" dirty="0">
                <a:solidFill>
                  <a:srgbClr val="008000"/>
                </a:solidFill>
              </a:rPr>
              <a:t>(history, "/")}&gt; </a:t>
            </a:r>
          </a:p>
          <a:p>
            <a:r>
              <a:rPr lang="en-US" sz="1800" dirty="0">
                <a:solidFill>
                  <a:srgbClr val="008000"/>
                </a:solidFill>
              </a:rPr>
              <a:t>&lt;</a:t>
            </a:r>
            <a:r>
              <a:rPr lang="en-US" sz="1800" dirty="0" err="1">
                <a:solidFill>
                  <a:srgbClr val="008000"/>
                </a:solidFill>
              </a:rPr>
              <a:t>HomeIcon</a:t>
            </a:r>
            <a:r>
              <a:rPr lang="en-US" sz="1800" dirty="0">
                <a:solidFill>
                  <a:srgbClr val="008000"/>
                </a:solidFill>
              </a:rPr>
              <a:t>/&gt;</a:t>
            </a:r>
          </a:p>
          <a:p>
            <a:r>
              <a:rPr lang="en-US" sz="1800" dirty="0">
                <a:solidFill>
                  <a:srgbClr val="008000"/>
                </a:solidFill>
              </a:rPr>
              <a:t>&lt;/</a:t>
            </a:r>
            <a:r>
              <a:rPr lang="en-US" sz="1800" dirty="0" err="1">
                <a:solidFill>
                  <a:srgbClr val="008000"/>
                </a:solidFill>
              </a:rPr>
              <a:t>IconButton</a:t>
            </a:r>
            <a:r>
              <a:rPr lang="en-US" sz="1800" dirty="0">
                <a:solidFill>
                  <a:srgbClr val="008000"/>
                </a:solidFill>
              </a:rPr>
              <a:t>&gt; </a:t>
            </a:r>
          </a:p>
          <a:p>
            <a:r>
              <a:rPr lang="en-US" sz="1800" dirty="0">
                <a:solidFill>
                  <a:srgbClr val="008000"/>
                </a:solidFill>
              </a:rPr>
              <a:t>&lt;/Link&gt;</a:t>
            </a:r>
          </a:p>
          <a:p>
            <a:r>
              <a:rPr lang="en-US" sz="1800" dirty="0">
                <a:solidFill>
                  <a:srgbClr val="008000"/>
                </a:solidFill>
              </a:rPr>
              <a:t>&lt;Link to="/users"&gt;</a:t>
            </a:r>
          </a:p>
          <a:p>
            <a:r>
              <a:rPr lang="en-US" sz="1800" dirty="0">
                <a:solidFill>
                  <a:srgbClr val="008000"/>
                </a:solidFill>
              </a:rPr>
              <a:t>&lt;Button style={</a:t>
            </a:r>
            <a:r>
              <a:rPr lang="en-US" sz="1800" dirty="0" err="1">
                <a:solidFill>
                  <a:srgbClr val="008000"/>
                </a:solidFill>
              </a:rPr>
              <a:t>isActive</a:t>
            </a:r>
            <a:r>
              <a:rPr lang="en-US" sz="1800" dirty="0">
                <a:solidFill>
                  <a:srgbClr val="008000"/>
                </a:solidFill>
              </a:rPr>
              <a:t>(history, "/users")}&gt;Users&lt;/Button&gt; </a:t>
            </a:r>
          </a:p>
          <a:p>
            <a:r>
              <a:rPr lang="en-US" sz="1800" dirty="0">
                <a:solidFill>
                  <a:srgbClr val="008000"/>
                </a:solidFill>
              </a:rPr>
              <a:t>&lt;/Link&gt;</a:t>
            </a:r>
          </a:p>
          <a:p>
            <a:r>
              <a:rPr lang="en-US" sz="1800" dirty="0">
                <a:solidFill>
                  <a:srgbClr val="008000"/>
                </a:solidFill>
              </a:rPr>
              <a:t>&lt;/Toolbar&gt; </a:t>
            </a:r>
          </a:p>
          <a:p>
            <a:r>
              <a:rPr lang="en-US" sz="1800" dirty="0">
                <a:solidFill>
                  <a:srgbClr val="008000"/>
                </a:solidFill>
              </a:rPr>
              <a:t>&lt;/</a:t>
            </a:r>
            <a:r>
              <a:rPr lang="en-US" sz="1800" dirty="0" err="1">
                <a:solidFill>
                  <a:srgbClr val="008000"/>
                </a:solidFill>
              </a:rPr>
              <a:t>AppBar</a:t>
            </a:r>
            <a:r>
              <a:rPr lang="en-US" sz="1800" dirty="0">
                <a:solidFill>
                  <a:srgbClr val="008000"/>
                </a:solidFill>
              </a:rPr>
              <a:t>&gt;))</a:t>
            </a:r>
          </a:p>
        </p:txBody>
      </p:sp>
      <p:sp>
        <p:nvSpPr>
          <p:cNvPr id="4" name="Date Placeholder 3">
            <a:extLst>
              <a:ext uri="{FF2B5EF4-FFF2-40B4-BE49-F238E27FC236}">
                <a16:creationId xmlns:a16="http://schemas.microsoft.com/office/drawing/2014/main" id="{4DAE67EF-3A20-9717-B7F6-8F4A3D0791A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43CB12B-4A07-1DB3-503F-E8A0556715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848254-B982-F921-C1D6-ECCBA47CEF0B}"/>
              </a:ext>
            </a:extLst>
          </p:cNvPr>
          <p:cNvSpPr>
            <a:spLocks noGrp="1"/>
          </p:cNvSpPr>
          <p:nvPr>
            <p:ph type="sldNum" sz="quarter" idx="12"/>
          </p:nvPr>
        </p:nvSpPr>
        <p:spPr/>
        <p:txBody>
          <a:bodyPr/>
          <a:lstStyle/>
          <a:p>
            <a:fld id="{7C5CF243-786F-4254-B068-4C9F0B6EA12F}" type="slidenum">
              <a:rPr lang="en-US" altLang="en-US" smtClean="0"/>
              <a:pPr/>
              <a:t>149</a:t>
            </a:fld>
            <a:endParaRPr lang="en-US" altLang="en-US"/>
          </a:p>
        </p:txBody>
      </p:sp>
    </p:spTree>
    <p:extLst>
      <p:ext uri="{BB962C8B-B14F-4D97-AF65-F5344CB8AC3E}">
        <p14:creationId xmlns:p14="http://schemas.microsoft.com/office/powerpoint/2010/main" val="302198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A896-8CD7-08C5-B6BD-1644BBC7EA93}"/>
              </a:ext>
            </a:extLst>
          </p:cNvPr>
          <p:cNvSpPr>
            <a:spLocks noGrp="1"/>
          </p:cNvSpPr>
          <p:nvPr>
            <p:ph type="title"/>
          </p:nvPr>
        </p:nvSpPr>
        <p:spPr/>
        <p:txBody>
          <a:bodyPr/>
          <a:lstStyle/>
          <a:p>
            <a:r>
              <a:rPr lang="en-US" dirty="0"/>
              <a:t>Updated </a:t>
            </a:r>
            <a:r>
              <a:rPr lang="en-US" dirty="0" err="1"/>
              <a:t>mern</a:t>
            </a:r>
            <a:r>
              <a:rPr lang="en-US" dirty="0"/>
              <a:t>-skeleton/client/user/api-user.js:</a:t>
            </a:r>
          </a:p>
        </p:txBody>
      </p:sp>
      <p:sp>
        <p:nvSpPr>
          <p:cNvPr id="3" name="Content Placeholder 2">
            <a:extLst>
              <a:ext uri="{FF2B5EF4-FFF2-40B4-BE49-F238E27FC236}">
                <a16:creationId xmlns:a16="http://schemas.microsoft.com/office/drawing/2014/main" id="{4ED049C3-06EA-AAA5-27DD-DF8F3C71FD06}"/>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const create = async (user) =&gt; { </a:t>
            </a:r>
          </a:p>
          <a:p>
            <a:r>
              <a:rPr lang="en-US" sz="500" b="0" dirty="0">
                <a:solidFill>
                  <a:srgbClr val="008000"/>
                </a:solidFill>
                <a:effectLst/>
                <a:latin typeface="Consolas" panose="020B0609020204030204" pitchFamily="49" charset="0"/>
              </a:rPr>
              <a:t>try {</a:t>
            </a:r>
          </a:p>
          <a:p>
            <a:r>
              <a:rPr lang="en-US" sz="500" b="0" dirty="0">
                <a:solidFill>
                  <a:srgbClr val="008000"/>
                </a:solidFill>
                <a:effectLst/>
                <a:latin typeface="Consolas" panose="020B0609020204030204" pitchFamily="49" charset="0"/>
              </a:rPr>
              <a:t>let response = await fetch('/</a:t>
            </a:r>
            <a:r>
              <a:rPr lang="en-US" sz="500" b="0" dirty="0" err="1">
                <a:solidFill>
                  <a:srgbClr val="008000"/>
                </a:solidFill>
                <a:effectLst/>
                <a:latin typeface="Consolas" panose="020B0609020204030204" pitchFamily="49" charset="0"/>
              </a:rPr>
              <a:t>api</a:t>
            </a:r>
            <a:r>
              <a:rPr lang="en-US" sz="500" b="0" dirty="0">
                <a:solidFill>
                  <a:srgbClr val="008000"/>
                </a:solidFill>
                <a:effectLst/>
                <a:latin typeface="Consolas" panose="020B0609020204030204" pitchFamily="49" charset="0"/>
              </a:rPr>
              <a:t>/users/', { </a:t>
            </a:r>
          </a:p>
          <a:p>
            <a:r>
              <a:rPr lang="en-US" sz="500" b="0" dirty="0">
                <a:solidFill>
                  <a:srgbClr val="008000"/>
                </a:solidFill>
                <a:effectLst/>
                <a:latin typeface="Consolas" panose="020B0609020204030204" pitchFamily="49" charset="0"/>
              </a:rPr>
              <a:t>method: 'POST',</a:t>
            </a:r>
          </a:p>
          <a:p>
            <a:r>
              <a:rPr lang="en-US" sz="500" b="0" dirty="0">
                <a:solidFill>
                  <a:srgbClr val="008000"/>
                </a:solidFill>
                <a:effectLst/>
                <a:latin typeface="Consolas" panose="020B0609020204030204" pitchFamily="49" charset="0"/>
              </a:rPr>
              <a:t>headers: {</a:t>
            </a:r>
          </a:p>
          <a:p>
            <a:r>
              <a:rPr lang="en-US" sz="500" b="0" dirty="0">
                <a:solidFill>
                  <a:srgbClr val="008000"/>
                </a:solidFill>
                <a:effectLst/>
                <a:latin typeface="Consolas" panose="020B0609020204030204" pitchFamily="49" charset="0"/>
              </a:rPr>
              <a:t>'Accept': 'application/</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'Content-Type': 'application/</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body: </a:t>
            </a:r>
            <a:r>
              <a:rPr lang="en-US" sz="500" b="0" dirty="0" err="1">
                <a:solidFill>
                  <a:srgbClr val="008000"/>
                </a:solidFill>
                <a:effectLst/>
                <a:latin typeface="Consolas" panose="020B0609020204030204" pitchFamily="49" charset="0"/>
              </a:rPr>
              <a:t>JSON.stringify</a:t>
            </a:r>
            <a:r>
              <a:rPr lang="en-US" sz="500" b="0" dirty="0">
                <a:solidFill>
                  <a:srgbClr val="008000"/>
                </a:solidFill>
                <a:effectLst/>
                <a:latin typeface="Consolas" panose="020B0609020204030204" pitchFamily="49" charset="0"/>
              </a:rPr>
              <a:t>(user)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return await </a:t>
            </a:r>
            <a:r>
              <a:rPr lang="en-US" sz="500" b="0" dirty="0" err="1">
                <a:solidFill>
                  <a:srgbClr val="008000"/>
                </a:solidFill>
                <a:effectLst/>
                <a:latin typeface="Consolas" panose="020B0609020204030204" pitchFamily="49" charset="0"/>
              </a:rPr>
              <a:t>response.json</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catch(err) {</a:t>
            </a:r>
          </a:p>
          <a:p>
            <a:r>
              <a:rPr lang="en-US" sz="500" b="0" dirty="0">
                <a:solidFill>
                  <a:srgbClr val="008000"/>
                </a:solidFill>
                <a:effectLst/>
                <a:latin typeface="Consolas" panose="020B0609020204030204" pitchFamily="49" charset="0"/>
              </a:rPr>
              <a:t>console.log(err)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list = async (signal) =&gt; { </a:t>
            </a:r>
          </a:p>
          <a:p>
            <a:r>
              <a:rPr lang="en-US" sz="500" b="0" dirty="0">
                <a:solidFill>
                  <a:srgbClr val="008000"/>
                </a:solidFill>
                <a:effectLst/>
                <a:latin typeface="Consolas" panose="020B0609020204030204" pitchFamily="49" charset="0"/>
              </a:rPr>
              <a:t>try {</a:t>
            </a:r>
          </a:p>
          <a:p>
            <a:r>
              <a:rPr lang="en-US" sz="500" b="0" dirty="0">
                <a:solidFill>
                  <a:srgbClr val="008000"/>
                </a:solidFill>
                <a:effectLst/>
                <a:latin typeface="Consolas" panose="020B0609020204030204" pitchFamily="49" charset="0"/>
              </a:rPr>
              <a:t>let response = await fetch('/</a:t>
            </a:r>
            <a:r>
              <a:rPr lang="en-US" sz="500" b="0" dirty="0" err="1">
                <a:solidFill>
                  <a:srgbClr val="008000"/>
                </a:solidFill>
                <a:effectLst/>
                <a:latin typeface="Consolas" panose="020B0609020204030204" pitchFamily="49" charset="0"/>
              </a:rPr>
              <a:t>api</a:t>
            </a:r>
            <a:r>
              <a:rPr lang="en-US" sz="500" b="0" dirty="0">
                <a:solidFill>
                  <a:srgbClr val="008000"/>
                </a:solidFill>
                <a:effectLst/>
                <a:latin typeface="Consolas" panose="020B0609020204030204" pitchFamily="49" charset="0"/>
              </a:rPr>
              <a:t>/users/', { </a:t>
            </a:r>
          </a:p>
          <a:p>
            <a:r>
              <a:rPr lang="en-US" sz="500" b="0" dirty="0">
                <a:solidFill>
                  <a:srgbClr val="008000"/>
                </a:solidFill>
                <a:effectLst/>
                <a:latin typeface="Consolas" panose="020B0609020204030204" pitchFamily="49" charset="0"/>
              </a:rPr>
              <a:t>method: 'GET',</a:t>
            </a:r>
          </a:p>
          <a:p>
            <a:r>
              <a:rPr lang="en-US" sz="500" b="0" dirty="0">
                <a:solidFill>
                  <a:srgbClr val="008000"/>
                </a:solidFill>
                <a:effectLst/>
                <a:latin typeface="Consolas" panose="020B0609020204030204" pitchFamily="49" charset="0"/>
              </a:rPr>
              <a:t>signal: signal,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return await </a:t>
            </a:r>
            <a:r>
              <a:rPr lang="en-US" sz="500" b="0" dirty="0" err="1">
                <a:solidFill>
                  <a:srgbClr val="008000"/>
                </a:solidFill>
                <a:effectLst/>
                <a:latin typeface="Consolas" panose="020B0609020204030204" pitchFamily="49" charset="0"/>
              </a:rPr>
              <a:t>response.json</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catch(err) {</a:t>
            </a:r>
          </a:p>
          <a:p>
            <a:r>
              <a:rPr lang="en-US" sz="500" b="0" dirty="0">
                <a:solidFill>
                  <a:srgbClr val="008000"/>
                </a:solidFill>
                <a:effectLst/>
                <a:latin typeface="Consolas" panose="020B0609020204030204" pitchFamily="49" charset="0"/>
              </a:rPr>
              <a:t>console.log(err)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read = async (params, credentials, signal) =&gt; { </a:t>
            </a:r>
          </a:p>
          <a:p>
            <a:r>
              <a:rPr lang="en-US" sz="500" b="0" dirty="0">
                <a:solidFill>
                  <a:srgbClr val="008000"/>
                </a:solidFill>
                <a:effectLst/>
                <a:latin typeface="Consolas" panose="020B0609020204030204" pitchFamily="49" charset="0"/>
              </a:rPr>
              <a:t>try {</a:t>
            </a:r>
          </a:p>
          <a:p>
            <a:r>
              <a:rPr lang="en-US" sz="500" b="0" dirty="0">
                <a:solidFill>
                  <a:srgbClr val="008000"/>
                </a:solidFill>
                <a:effectLst/>
                <a:latin typeface="Consolas" panose="020B0609020204030204" pitchFamily="49" charset="0"/>
              </a:rPr>
              <a:t>let response = await fetch('/</a:t>
            </a:r>
            <a:r>
              <a:rPr lang="en-US" sz="500" b="0" dirty="0" err="1">
                <a:solidFill>
                  <a:srgbClr val="008000"/>
                </a:solidFill>
                <a:effectLst/>
                <a:latin typeface="Consolas" panose="020B0609020204030204" pitchFamily="49" charset="0"/>
              </a:rPr>
              <a:t>api</a:t>
            </a:r>
            <a:r>
              <a:rPr lang="en-US" sz="500" b="0" dirty="0">
                <a:solidFill>
                  <a:srgbClr val="008000"/>
                </a:solidFill>
                <a:effectLst/>
                <a:latin typeface="Consolas" panose="020B0609020204030204" pitchFamily="49" charset="0"/>
              </a:rPr>
              <a:t>/users/' + </a:t>
            </a:r>
            <a:r>
              <a:rPr lang="en-US" sz="500" b="0" dirty="0" err="1">
                <a:solidFill>
                  <a:srgbClr val="008000"/>
                </a:solidFill>
                <a:effectLst/>
                <a:latin typeface="Consolas" panose="020B0609020204030204" pitchFamily="49" charset="0"/>
              </a:rPr>
              <a:t>params.userId</a:t>
            </a:r>
            <a:r>
              <a:rPr lang="en-US" sz="500" b="0" dirty="0">
                <a:solidFill>
                  <a:srgbClr val="008000"/>
                </a:solidFill>
                <a:effectLst/>
                <a:latin typeface="Consolas" panose="020B0609020204030204" pitchFamily="49" charset="0"/>
              </a:rPr>
              <a:t>, { </a:t>
            </a:r>
          </a:p>
          <a:p>
            <a:r>
              <a:rPr lang="en-US" sz="500" b="0" dirty="0">
                <a:solidFill>
                  <a:srgbClr val="008000"/>
                </a:solidFill>
                <a:effectLst/>
                <a:latin typeface="Consolas" panose="020B0609020204030204" pitchFamily="49" charset="0"/>
              </a:rPr>
              <a:t>method: 'GET',</a:t>
            </a:r>
          </a:p>
          <a:p>
            <a:r>
              <a:rPr lang="en-US" sz="500" b="0" dirty="0">
                <a:solidFill>
                  <a:srgbClr val="008000"/>
                </a:solidFill>
                <a:effectLst/>
                <a:latin typeface="Consolas" panose="020B0609020204030204" pitchFamily="49" charset="0"/>
              </a:rPr>
              <a:t>signal: signal, </a:t>
            </a:r>
          </a:p>
          <a:p>
            <a:r>
              <a:rPr lang="en-US" sz="500" b="0" dirty="0">
                <a:solidFill>
                  <a:srgbClr val="008000"/>
                </a:solidFill>
                <a:effectLst/>
                <a:latin typeface="Consolas" panose="020B0609020204030204" pitchFamily="49" charset="0"/>
              </a:rPr>
              <a:t>headers: {</a:t>
            </a:r>
          </a:p>
          <a:p>
            <a:r>
              <a:rPr lang="en-US" sz="500" b="0" dirty="0">
                <a:solidFill>
                  <a:srgbClr val="008000"/>
                </a:solidFill>
                <a:effectLst/>
                <a:latin typeface="Consolas" panose="020B0609020204030204" pitchFamily="49" charset="0"/>
              </a:rPr>
              <a:t>'Accept': 'application/</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'Content-Type': 'application/</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'Authorization': 'Bearer ' + credentials.t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return await </a:t>
            </a:r>
            <a:r>
              <a:rPr lang="en-US" sz="500" b="0" dirty="0" err="1">
                <a:solidFill>
                  <a:srgbClr val="008000"/>
                </a:solidFill>
                <a:effectLst/>
                <a:latin typeface="Consolas" panose="020B0609020204030204" pitchFamily="49" charset="0"/>
              </a:rPr>
              <a:t>response.json</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catch(err) {</a:t>
            </a:r>
          </a:p>
          <a:p>
            <a:r>
              <a:rPr lang="en-US" sz="500" b="0" dirty="0">
                <a:solidFill>
                  <a:srgbClr val="008000"/>
                </a:solidFill>
                <a:effectLst/>
                <a:latin typeface="Consolas" panose="020B0609020204030204" pitchFamily="49" charset="0"/>
              </a:rPr>
              <a:t>console.log(err)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const update = async (params, credentials, user) =&gt; { </a:t>
            </a:r>
          </a:p>
          <a:p>
            <a:r>
              <a:rPr lang="en-US" sz="500" b="0" dirty="0">
                <a:solidFill>
                  <a:srgbClr val="008000"/>
                </a:solidFill>
                <a:effectLst/>
                <a:highlight>
                  <a:srgbClr val="FFFF00"/>
                </a:highlight>
                <a:latin typeface="Consolas" panose="020B0609020204030204" pitchFamily="49" charset="0"/>
              </a:rPr>
              <a:t>try {</a:t>
            </a:r>
          </a:p>
          <a:p>
            <a:r>
              <a:rPr lang="en-US" sz="500" b="0" dirty="0">
                <a:solidFill>
                  <a:srgbClr val="008000"/>
                </a:solidFill>
                <a:effectLst/>
                <a:highlight>
                  <a:srgbClr val="FFFF00"/>
                </a:highlight>
                <a:latin typeface="Consolas" panose="020B0609020204030204" pitchFamily="49" charset="0"/>
              </a:rPr>
              <a:t>let response = await fetch('/</a:t>
            </a:r>
            <a:r>
              <a:rPr lang="en-US" sz="500" b="0" dirty="0" err="1">
                <a:solidFill>
                  <a:srgbClr val="008000"/>
                </a:solidFill>
                <a:effectLst/>
                <a:highlight>
                  <a:srgbClr val="FFFF00"/>
                </a:highlight>
                <a:latin typeface="Consolas" panose="020B0609020204030204" pitchFamily="49" charset="0"/>
              </a:rPr>
              <a:t>api</a:t>
            </a:r>
            <a:r>
              <a:rPr lang="en-US" sz="500" b="0" dirty="0">
                <a:solidFill>
                  <a:srgbClr val="008000"/>
                </a:solidFill>
                <a:effectLst/>
                <a:highlight>
                  <a:srgbClr val="FFFF00"/>
                </a:highlight>
                <a:latin typeface="Consolas" panose="020B0609020204030204" pitchFamily="49" charset="0"/>
              </a:rPr>
              <a:t>/users/' + </a:t>
            </a:r>
            <a:r>
              <a:rPr lang="en-US" sz="500" b="0" dirty="0" err="1">
                <a:solidFill>
                  <a:srgbClr val="008000"/>
                </a:solidFill>
                <a:effectLst/>
                <a:highlight>
                  <a:srgbClr val="FFFF00"/>
                </a:highlight>
                <a:latin typeface="Consolas" panose="020B0609020204030204" pitchFamily="49" charset="0"/>
              </a:rPr>
              <a:t>params.userId</a:t>
            </a:r>
            <a:r>
              <a:rPr lang="en-US" sz="500" b="0" dirty="0">
                <a:solidFill>
                  <a:srgbClr val="008000"/>
                </a:solidFill>
                <a:effectLst/>
                <a:highlight>
                  <a:srgbClr val="FFFF00"/>
                </a:highlight>
                <a:latin typeface="Consolas" panose="020B0609020204030204" pitchFamily="49" charset="0"/>
              </a:rPr>
              <a:t>, { </a:t>
            </a:r>
          </a:p>
          <a:p>
            <a:r>
              <a:rPr lang="en-US" sz="500" b="0" dirty="0">
                <a:solidFill>
                  <a:srgbClr val="008000"/>
                </a:solidFill>
                <a:effectLst/>
                <a:highlight>
                  <a:srgbClr val="FFFF00"/>
                </a:highlight>
                <a:latin typeface="Consolas" panose="020B0609020204030204" pitchFamily="49" charset="0"/>
              </a:rPr>
              <a:t>method: 'PUT',</a:t>
            </a:r>
          </a:p>
          <a:p>
            <a:r>
              <a:rPr lang="en-US" sz="500" b="0" dirty="0">
                <a:solidFill>
                  <a:srgbClr val="008000"/>
                </a:solidFill>
                <a:effectLst/>
                <a:highlight>
                  <a:srgbClr val="FFFF00"/>
                </a:highlight>
                <a:latin typeface="Consolas" panose="020B0609020204030204" pitchFamily="49" charset="0"/>
              </a:rPr>
              <a:t>headers: {</a:t>
            </a:r>
          </a:p>
          <a:p>
            <a:r>
              <a:rPr lang="en-US" sz="500" b="0" dirty="0">
                <a:solidFill>
                  <a:srgbClr val="008000"/>
                </a:solidFill>
                <a:effectLst/>
                <a:highlight>
                  <a:srgbClr val="FFFF00"/>
                </a:highlight>
                <a:latin typeface="Consolas" panose="020B0609020204030204" pitchFamily="49" charset="0"/>
              </a:rPr>
              <a:t>'Accept': 'application/</a:t>
            </a:r>
            <a:r>
              <a:rPr lang="en-US" sz="500" b="0" dirty="0" err="1">
                <a:solidFill>
                  <a:srgbClr val="008000"/>
                </a:solidFill>
                <a:effectLst/>
                <a:highlight>
                  <a:srgbClr val="FFFF00"/>
                </a:highlight>
                <a:latin typeface="Consolas" panose="020B0609020204030204" pitchFamily="49" charset="0"/>
              </a:rPr>
              <a:t>json</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'Content-Type': 'application/</a:t>
            </a:r>
            <a:r>
              <a:rPr lang="en-US" sz="500" b="0" dirty="0" err="1">
                <a:solidFill>
                  <a:srgbClr val="008000"/>
                </a:solidFill>
                <a:effectLst/>
                <a:highlight>
                  <a:srgbClr val="FFFF00"/>
                </a:highlight>
                <a:latin typeface="Consolas" panose="020B0609020204030204" pitchFamily="49" charset="0"/>
              </a:rPr>
              <a:t>json</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'Authorization': 'Bearer ' + credentials.t </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body: </a:t>
            </a:r>
            <a:r>
              <a:rPr lang="en-US" sz="500" b="0" dirty="0" err="1">
                <a:solidFill>
                  <a:srgbClr val="008000"/>
                </a:solidFill>
                <a:effectLst/>
                <a:highlight>
                  <a:srgbClr val="FFFF00"/>
                </a:highlight>
                <a:latin typeface="Consolas" panose="020B0609020204030204" pitchFamily="49" charset="0"/>
              </a:rPr>
              <a:t>JSON.stringify</a:t>
            </a:r>
            <a:r>
              <a:rPr lang="en-US" sz="500" b="0" dirty="0">
                <a:solidFill>
                  <a:srgbClr val="008000"/>
                </a:solidFill>
                <a:effectLst/>
                <a:highlight>
                  <a:srgbClr val="FFFF00"/>
                </a:highlight>
                <a:latin typeface="Consolas" panose="020B0609020204030204" pitchFamily="49" charset="0"/>
              </a:rPr>
              <a:t>(user) </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return await </a:t>
            </a:r>
            <a:r>
              <a:rPr lang="en-US" sz="500" b="0" dirty="0" err="1">
                <a:solidFill>
                  <a:srgbClr val="008000"/>
                </a:solidFill>
                <a:effectLst/>
                <a:highlight>
                  <a:srgbClr val="FFFF00"/>
                </a:highlight>
                <a:latin typeface="Consolas" panose="020B0609020204030204" pitchFamily="49" charset="0"/>
              </a:rPr>
              <a:t>response.json</a:t>
            </a:r>
            <a:r>
              <a:rPr lang="en-US" sz="500" b="0" dirty="0">
                <a:solidFill>
                  <a:srgbClr val="008000"/>
                </a:solidFill>
                <a:effectLst/>
                <a:highlight>
                  <a:srgbClr val="FFFF00"/>
                </a:highlight>
                <a:latin typeface="Consolas" panose="020B0609020204030204" pitchFamily="49" charset="0"/>
              </a:rPr>
              <a:t>() </a:t>
            </a:r>
          </a:p>
          <a:p>
            <a:r>
              <a:rPr lang="en-US" sz="500" b="0" dirty="0">
                <a:solidFill>
                  <a:srgbClr val="008000"/>
                </a:solidFill>
                <a:effectLst/>
                <a:highlight>
                  <a:srgbClr val="FFFF00"/>
                </a:highlight>
                <a:latin typeface="Consolas" panose="020B0609020204030204" pitchFamily="49" charset="0"/>
              </a:rPr>
              <a:t>} catch(err) {</a:t>
            </a:r>
          </a:p>
          <a:p>
            <a:r>
              <a:rPr lang="en-US" sz="500" b="0" dirty="0">
                <a:solidFill>
                  <a:srgbClr val="008000"/>
                </a:solidFill>
                <a:effectLst/>
                <a:highlight>
                  <a:srgbClr val="FFFF00"/>
                </a:highlight>
                <a:latin typeface="Consolas" panose="020B0609020204030204" pitchFamily="49" charset="0"/>
              </a:rPr>
              <a:t>console.log(err) </a:t>
            </a:r>
          </a:p>
          <a:p>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DEE4E93-C145-5345-8AAB-3E36A04E8CC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CD5D0E8-F1F2-8FC9-BEF9-28BAC2FF4C4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26E928-0ECF-E36A-B837-726D5077786E}"/>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40888219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7515-3361-E299-CC3E-033B6532C73C}"/>
              </a:ext>
            </a:extLst>
          </p:cNvPr>
          <p:cNvSpPr>
            <a:spLocks noGrp="1"/>
          </p:cNvSpPr>
          <p:nvPr>
            <p:ph type="title"/>
          </p:nvPr>
        </p:nvSpPr>
        <p:spPr/>
        <p:txBody>
          <a:bodyPr/>
          <a:lstStyle/>
          <a:p>
            <a:br>
              <a:rPr lang="en-US" dirty="0"/>
            </a:br>
            <a:r>
              <a:rPr lang="en-US" dirty="0"/>
              <a:t>Updated </a:t>
            </a:r>
            <a:r>
              <a:rPr lang="en-US" dirty="0" err="1"/>
              <a:t>mern</a:t>
            </a:r>
            <a:r>
              <a:rPr lang="en-US" dirty="0"/>
              <a:t>-skeleton/client/core/Menu.js:</a:t>
            </a:r>
            <a:br>
              <a:rPr lang="en-US" dirty="0"/>
            </a:br>
            <a:r>
              <a:rPr lang="en-US" dirty="0"/>
              <a:t> </a:t>
            </a:r>
          </a:p>
        </p:txBody>
      </p:sp>
      <p:sp>
        <p:nvSpPr>
          <p:cNvPr id="3" name="Content Placeholder 2">
            <a:extLst>
              <a:ext uri="{FF2B5EF4-FFF2-40B4-BE49-F238E27FC236}">
                <a16:creationId xmlns:a16="http://schemas.microsoft.com/office/drawing/2014/main" id="{21CDDDED-E65A-9D70-C680-E1762AC67381}"/>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import </a:t>
            </a:r>
            <a:r>
              <a:rPr lang="en-US" sz="1100" b="0" dirty="0" err="1">
                <a:solidFill>
                  <a:srgbClr val="008000"/>
                </a:solidFill>
                <a:effectLst/>
                <a:latin typeface="Consolas" panose="020B0609020204030204" pitchFamily="49" charset="0"/>
              </a:rPr>
              <a:t>withRouter</a:t>
            </a:r>
            <a:r>
              <a:rPr lang="en-US" sz="1100" b="0" dirty="0">
                <a:solidFill>
                  <a:srgbClr val="008000"/>
                </a:solidFill>
                <a:effectLst/>
                <a:latin typeface="Consolas" panose="020B0609020204030204" pitchFamily="49" charset="0"/>
              </a:rPr>
              <a:t> from 'react'</a:t>
            </a:r>
          </a:p>
          <a:p>
            <a:r>
              <a:rPr lang="en-US" sz="1100" b="0" dirty="0">
                <a:solidFill>
                  <a:srgbClr val="008000"/>
                </a:solidFill>
                <a:effectLst/>
                <a:latin typeface="Consolas" panose="020B0609020204030204" pitchFamily="49" charset="0"/>
              </a:rPr>
              <a:t>import </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 from 'react'</a:t>
            </a:r>
          </a:p>
          <a:p>
            <a:r>
              <a:rPr lang="en-US" sz="1100" b="0" dirty="0">
                <a:solidFill>
                  <a:srgbClr val="008000"/>
                </a:solidFill>
                <a:effectLst/>
                <a:latin typeface="Consolas" panose="020B0609020204030204" pitchFamily="49" charset="0"/>
              </a:rPr>
              <a:t>import Toolbar from 'react' </a:t>
            </a:r>
          </a:p>
          <a:p>
            <a:r>
              <a:rPr lang="en-US" sz="1100" b="0" dirty="0">
                <a:solidFill>
                  <a:srgbClr val="008000"/>
                </a:solidFill>
                <a:effectLst/>
                <a:latin typeface="Consolas" panose="020B0609020204030204" pitchFamily="49" charset="0"/>
              </a:rPr>
              <a:t>import Typography from 'react'</a:t>
            </a:r>
          </a:p>
          <a:p>
            <a:r>
              <a:rPr lang="en-US" sz="1100" b="0" dirty="0">
                <a:solidFill>
                  <a:srgbClr val="008000"/>
                </a:solidFill>
                <a:effectLst/>
                <a:latin typeface="Consolas" panose="020B0609020204030204" pitchFamily="49" charset="0"/>
              </a:rPr>
              <a:t>import Link from 'react'</a:t>
            </a:r>
          </a:p>
          <a:p>
            <a:r>
              <a:rPr lang="en-US" sz="1100" b="0" dirty="0">
                <a:solidFill>
                  <a:srgbClr val="008000"/>
                </a:solidFill>
                <a:effectLst/>
                <a:latin typeface="Consolas" panose="020B0609020204030204" pitchFamily="49" charset="0"/>
              </a:rPr>
              <a:t>import </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 from 'react'</a:t>
            </a:r>
          </a:p>
          <a:p>
            <a:r>
              <a:rPr lang="en-US" sz="1100" b="0" dirty="0">
                <a:solidFill>
                  <a:srgbClr val="008000"/>
                </a:solidFill>
                <a:effectLst/>
                <a:latin typeface="Consolas" panose="020B0609020204030204" pitchFamily="49" charset="0"/>
              </a:rPr>
              <a:t>import </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 from 'react'</a:t>
            </a:r>
          </a:p>
          <a:p>
            <a:r>
              <a:rPr lang="en-US" sz="1100" b="0" dirty="0">
                <a:solidFill>
                  <a:srgbClr val="008000"/>
                </a:solidFill>
                <a:effectLst/>
                <a:latin typeface="Consolas" panose="020B0609020204030204" pitchFamily="49" charset="0"/>
              </a:rPr>
              <a:t>import </a:t>
            </a:r>
            <a:r>
              <a:rPr lang="en-US" sz="1100" b="0" dirty="0" err="1">
                <a:solidFill>
                  <a:srgbClr val="008000"/>
                </a:solidFill>
                <a:effectLst/>
                <a:latin typeface="Consolas" panose="020B0609020204030204" pitchFamily="49" charset="0"/>
              </a:rPr>
              <a:t>HomeIcon</a:t>
            </a:r>
            <a:r>
              <a:rPr lang="en-US" sz="1100" b="0" dirty="0">
                <a:solidFill>
                  <a:srgbClr val="008000"/>
                </a:solidFill>
                <a:effectLst/>
                <a:latin typeface="Consolas" panose="020B0609020204030204" pitchFamily="49" charset="0"/>
              </a:rPr>
              <a:t> from 'react'</a:t>
            </a:r>
          </a:p>
          <a:p>
            <a:r>
              <a:rPr lang="en-US" sz="1100" b="0" dirty="0">
                <a:solidFill>
                  <a:srgbClr val="008000"/>
                </a:solidFill>
                <a:effectLst/>
                <a:latin typeface="Consolas" panose="020B0609020204030204" pitchFamily="49" charset="0"/>
              </a:rPr>
              <a:t>import Button from 'react'</a:t>
            </a:r>
          </a:p>
          <a:p>
            <a:br>
              <a:rPr lang="en-US" sz="1100" b="0" dirty="0">
                <a:solidFill>
                  <a:srgbClr val="008000"/>
                </a:solidFill>
                <a:effectLst/>
                <a:latin typeface="Consolas" panose="020B0609020204030204" pitchFamily="49" charset="0"/>
              </a:rPr>
            </a:br>
            <a:r>
              <a:rPr lang="en-US" sz="1100" b="0" dirty="0">
                <a:solidFill>
                  <a:srgbClr val="008000"/>
                </a:solidFill>
                <a:effectLst/>
                <a:latin typeface="Consolas" panose="020B0609020204030204" pitchFamily="49" charset="0"/>
              </a:rPr>
              <a:t>const Menu = </a:t>
            </a:r>
            <a:r>
              <a:rPr lang="en-US" sz="1100" b="0" dirty="0" err="1">
                <a:solidFill>
                  <a:srgbClr val="008000"/>
                </a:solidFill>
                <a:effectLst/>
                <a:latin typeface="Consolas" panose="020B0609020204030204" pitchFamily="49" charset="0"/>
              </a:rPr>
              <a:t>withRouter</a:t>
            </a:r>
            <a:r>
              <a:rPr lang="en-US" sz="1100" b="0" dirty="0">
                <a:solidFill>
                  <a:srgbClr val="008000"/>
                </a:solidFill>
                <a:effectLst/>
                <a:latin typeface="Consolas" panose="020B0609020204030204" pitchFamily="49" charset="0"/>
              </a:rPr>
              <a:t>(({ history }) =&gt; (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 position="static"&gt;</a:t>
            </a:r>
          </a:p>
          <a:p>
            <a:r>
              <a:rPr lang="en-US" sz="1100" b="0" dirty="0">
                <a:solidFill>
                  <a:srgbClr val="008000"/>
                </a:solidFill>
                <a:effectLst/>
                <a:latin typeface="Consolas" panose="020B0609020204030204" pitchFamily="49" charset="0"/>
              </a:rPr>
              <a:t>&lt;Toolbar&gt;</a:t>
            </a:r>
          </a:p>
          <a:p>
            <a:r>
              <a:rPr lang="en-US" sz="1100" b="0" dirty="0">
                <a:solidFill>
                  <a:srgbClr val="008000"/>
                </a:solidFill>
                <a:effectLst/>
                <a:latin typeface="Consolas" panose="020B0609020204030204" pitchFamily="49" charset="0"/>
              </a:rPr>
              <a:t>&lt;Typography variant="h6" color="inherit"&gt; </a:t>
            </a:r>
          </a:p>
          <a:p>
            <a:r>
              <a:rPr lang="en-US" sz="1100" b="0" dirty="0">
                <a:solidFill>
                  <a:srgbClr val="008000"/>
                </a:solidFill>
                <a:effectLst/>
                <a:latin typeface="Consolas" panose="020B0609020204030204" pitchFamily="49" charset="0"/>
              </a:rPr>
              <a:t>MERN Skeleton</a:t>
            </a:r>
          </a:p>
          <a:p>
            <a:r>
              <a:rPr lang="en-US" sz="1100" b="0" dirty="0">
                <a:solidFill>
                  <a:srgbClr val="008000"/>
                </a:solidFill>
                <a:effectLst/>
                <a:latin typeface="Consolas" panose="020B0609020204030204" pitchFamily="49" charset="0"/>
              </a:rPr>
              <a:t>&lt;/Typography&gt; </a:t>
            </a:r>
          </a:p>
          <a:p>
            <a:r>
              <a:rPr lang="en-US" sz="1100" b="0" dirty="0">
                <a:solidFill>
                  <a:srgbClr val="008000"/>
                </a:solidFill>
                <a:effectLst/>
                <a:latin typeface="Consolas" panose="020B0609020204030204" pitchFamily="49" charset="0"/>
              </a:rPr>
              <a:t>&lt;Link to="/"&gt;</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 aria-label="Home" style={</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(history, "/")}&gt;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HomeIcon</a:t>
            </a:r>
            <a:r>
              <a:rPr lang="en-US" sz="1100" b="0" dirty="0">
                <a:solidFill>
                  <a:srgbClr val="008000"/>
                </a:solidFill>
                <a:effectLst/>
                <a:latin typeface="Consolas" panose="020B0609020204030204" pitchFamily="49" charset="0"/>
              </a:rPr>
              <a:t>/&gt;</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IconButton</a:t>
            </a:r>
            <a:r>
              <a:rPr lang="en-US" sz="1100" b="0" dirty="0">
                <a:solidFill>
                  <a:srgbClr val="008000"/>
                </a:solidFill>
                <a:effectLst/>
                <a:latin typeface="Consolas" panose="020B0609020204030204" pitchFamily="49" charset="0"/>
              </a:rPr>
              <a:t>&gt; </a:t>
            </a:r>
          </a:p>
          <a:p>
            <a:r>
              <a:rPr lang="en-US" sz="1100" b="0" dirty="0">
                <a:solidFill>
                  <a:srgbClr val="008000"/>
                </a:solidFill>
                <a:effectLst/>
                <a:latin typeface="Consolas" panose="020B0609020204030204" pitchFamily="49" charset="0"/>
              </a:rPr>
              <a:t>&lt;/Link&gt;</a:t>
            </a:r>
          </a:p>
          <a:p>
            <a:r>
              <a:rPr lang="en-US" sz="1100" b="0" dirty="0">
                <a:solidFill>
                  <a:srgbClr val="008000"/>
                </a:solidFill>
                <a:effectLst/>
                <a:latin typeface="Consolas" panose="020B0609020204030204" pitchFamily="49" charset="0"/>
              </a:rPr>
              <a:t>&lt;Link to="/users"&gt;</a:t>
            </a:r>
          </a:p>
          <a:p>
            <a:r>
              <a:rPr lang="en-US" sz="1100" b="0" dirty="0">
                <a:solidFill>
                  <a:srgbClr val="008000"/>
                </a:solidFill>
                <a:effectLst/>
                <a:latin typeface="Consolas" panose="020B0609020204030204" pitchFamily="49" charset="0"/>
              </a:rPr>
              <a:t>&lt;Button style={</a:t>
            </a:r>
            <a:r>
              <a:rPr lang="en-US" sz="1100" b="0" dirty="0" err="1">
                <a:solidFill>
                  <a:srgbClr val="008000"/>
                </a:solidFill>
                <a:effectLst/>
                <a:latin typeface="Consolas" panose="020B0609020204030204" pitchFamily="49" charset="0"/>
              </a:rPr>
              <a:t>isActive</a:t>
            </a:r>
            <a:r>
              <a:rPr lang="en-US" sz="1100" b="0" dirty="0">
                <a:solidFill>
                  <a:srgbClr val="008000"/>
                </a:solidFill>
                <a:effectLst/>
                <a:latin typeface="Consolas" panose="020B0609020204030204" pitchFamily="49" charset="0"/>
              </a:rPr>
              <a:t>(history, "/users")}&gt;Users&lt;/Button&gt; </a:t>
            </a:r>
          </a:p>
          <a:p>
            <a:r>
              <a:rPr lang="en-US" sz="1100" b="0" dirty="0">
                <a:solidFill>
                  <a:srgbClr val="008000"/>
                </a:solidFill>
                <a:effectLst/>
                <a:latin typeface="Consolas" panose="020B0609020204030204" pitchFamily="49" charset="0"/>
              </a:rPr>
              <a:t>&lt;/Link&gt;</a:t>
            </a:r>
          </a:p>
          <a:p>
            <a:r>
              <a:rPr lang="en-US" sz="1100" b="0" dirty="0">
                <a:solidFill>
                  <a:srgbClr val="008000"/>
                </a:solidFill>
                <a:effectLst/>
                <a:latin typeface="Consolas" panose="020B0609020204030204" pitchFamily="49" charset="0"/>
              </a:rPr>
              <a:t>&lt;/Toolbar&gt; </a:t>
            </a:r>
          </a:p>
          <a:p>
            <a:r>
              <a:rPr lang="en-US" sz="1100" b="0" dirty="0">
                <a:solidFill>
                  <a:srgbClr val="008000"/>
                </a:solidFill>
                <a:effectLst/>
                <a:latin typeface="Consolas" panose="020B0609020204030204" pitchFamily="49" charset="0"/>
              </a:rPr>
              <a:t>&lt;/</a:t>
            </a:r>
            <a:r>
              <a:rPr lang="en-US" sz="1100" b="0" dirty="0" err="1">
                <a:solidFill>
                  <a:srgbClr val="008000"/>
                </a:solidFill>
                <a:effectLst/>
                <a:latin typeface="Consolas" panose="020B0609020204030204" pitchFamily="49" charset="0"/>
              </a:rPr>
              <a:t>AppBar</a:t>
            </a:r>
            <a:r>
              <a:rPr lang="en-US" sz="1100" b="0" dirty="0">
                <a:solidFill>
                  <a:srgbClr val="008000"/>
                </a:solidFill>
                <a:effectLst/>
                <a:latin typeface="Consolas" panose="020B0609020204030204" pitchFamily="49" charset="0"/>
              </a:rPr>
              <a:t>&gt;))</a:t>
            </a:r>
          </a:p>
          <a:p>
            <a:endParaRPr lang="en-US" dirty="0"/>
          </a:p>
        </p:txBody>
      </p:sp>
      <p:sp>
        <p:nvSpPr>
          <p:cNvPr id="4" name="Date Placeholder 3">
            <a:extLst>
              <a:ext uri="{FF2B5EF4-FFF2-40B4-BE49-F238E27FC236}">
                <a16:creationId xmlns:a16="http://schemas.microsoft.com/office/drawing/2014/main" id="{D6E81601-2488-0E39-66CE-74F3BCE5118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C732E9D-93ED-157C-6E70-69B922F67C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EA4CB8-3E29-0333-178A-B31B6ACC7BFA}"/>
              </a:ext>
            </a:extLst>
          </p:cNvPr>
          <p:cNvSpPr>
            <a:spLocks noGrp="1"/>
          </p:cNvSpPr>
          <p:nvPr>
            <p:ph type="sldNum" sz="quarter" idx="12"/>
          </p:nvPr>
        </p:nvSpPr>
        <p:spPr/>
        <p:txBody>
          <a:bodyPr/>
          <a:lstStyle/>
          <a:p>
            <a:fld id="{7C5CF243-786F-4254-B068-4C9F0B6EA12F}" type="slidenum">
              <a:rPr lang="en-US" altLang="en-US" smtClean="0"/>
              <a:pPr/>
              <a:t>150</a:t>
            </a:fld>
            <a:endParaRPr lang="en-US" altLang="en-US"/>
          </a:p>
        </p:txBody>
      </p:sp>
    </p:spTree>
    <p:extLst>
      <p:ext uri="{BB962C8B-B14F-4D97-AF65-F5344CB8AC3E}">
        <p14:creationId xmlns:p14="http://schemas.microsoft.com/office/powerpoint/2010/main" val="22423156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380-09B0-ABDC-1F95-AA8DB7005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DC63E4-C759-130F-2E35-4E273A92F16B}"/>
              </a:ext>
            </a:extLst>
          </p:cNvPr>
          <p:cNvSpPr>
            <a:spLocks noGrp="1"/>
          </p:cNvSpPr>
          <p:nvPr>
            <p:ph idx="1"/>
          </p:nvPr>
        </p:nvSpPr>
        <p:spPr/>
        <p:txBody>
          <a:bodyPr/>
          <a:lstStyle/>
          <a:p>
            <a:r>
              <a:rPr lang="en-US" dirty="0"/>
              <a:t>To indicate the current location of the application on the Menu, we will highlight the link that matches the current location path by changing the color conditionally.</a:t>
            </a:r>
          </a:p>
        </p:txBody>
      </p:sp>
      <p:sp>
        <p:nvSpPr>
          <p:cNvPr id="4" name="Date Placeholder 3">
            <a:extLst>
              <a:ext uri="{FF2B5EF4-FFF2-40B4-BE49-F238E27FC236}">
                <a16:creationId xmlns:a16="http://schemas.microsoft.com/office/drawing/2014/main" id="{C5E350F6-E056-4BF8-7742-1B68CFBA16D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D9A46B6-71AD-2ADD-10C7-B10E741099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23BA91-69A2-0809-4B0E-3F3DF1894B30}"/>
              </a:ext>
            </a:extLst>
          </p:cNvPr>
          <p:cNvSpPr>
            <a:spLocks noGrp="1"/>
          </p:cNvSpPr>
          <p:nvPr>
            <p:ph type="sldNum" sz="quarter" idx="12"/>
          </p:nvPr>
        </p:nvSpPr>
        <p:spPr/>
        <p:txBody>
          <a:bodyPr/>
          <a:lstStyle/>
          <a:p>
            <a:fld id="{7C5CF243-786F-4254-B068-4C9F0B6EA12F}" type="slidenum">
              <a:rPr lang="en-US" altLang="en-US" smtClean="0"/>
              <a:pPr/>
              <a:t>151</a:t>
            </a:fld>
            <a:endParaRPr lang="en-US" altLang="en-US"/>
          </a:p>
        </p:txBody>
      </p:sp>
    </p:spTree>
    <p:extLst>
      <p:ext uri="{BB962C8B-B14F-4D97-AF65-F5344CB8AC3E}">
        <p14:creationId xmlns:p14="http://schemas.microsoft.com/office/powerpoint/2010/main" val="39793974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8BE5-3EE7-1DDD-13C3-7D5D850B6724}"/>
              </a:ext>
            </a:extLst>
          </p:cNvPr>
          <p:cNvSpPr>
            <a:spLocks noGrp="1"/>
          </p:cNvSpPr>
          <p:nvPr>
            <p:ph type="title"/>
          </p:nvPr>
        </p:nvSpPr>
        <p:spPr/>
        <p:txBody>
          <a:bodyPr/>
          <a:lstStyle/>
          <a:p>
            <a:br>
              <a:rPr lang="en-US" dirty="0"/>
            </a:br>
            <a:r>
              <a:rPr lang="en-US" dirty="0" err="1"/>
              <a:t>mern</a:t>
            </a:r>
            <a:r>
              <a:rPr lang="en-US" dirty="0"/>
              <a:t>-skeleton/client/core/Menu.js:</a:t>
            </a:r>
            <a:br>
              <a:rPr lang="en-US" dirty="0"/>
            </a:br>
            <a:endParaRPr lang="en-US" dirty="0"/>
          </a:p>
        </p:txBody>
      </p:sp>
      <p:sp>
        <p:nvSpPr>
          <p:cNvPr id="3" name="Content Placeholder 2">
            <a:extLst>
              <a:ext uri="{FF2B5EF4-FFF2-40B4-BE49-F238E27FC236}">
                <a16:creationId xmlns:a16="http://schemas.microsoft.com/office/drawing/2014/main" id="{87DCDB54-C102-265C-C6B3-A4DF74280F8E}"/>
              </a:ext>
            </a:extLst>
          </p:cNvPr>
          <p:cNvSpPr>
            <a:spLocks noGrp="1"/>
          </p:cNvSpPr>
          <p:nvPr>
            <p:ph idx="1"/>
          </p:nvPr>
        </p:nvSpPr>
        <p:spPr/>
        <p:txBody>
          <a:bodyPr/>
          <a:lstStyle/>
          <a:p>
            <a:r>
              <a:rPr lang="en-US" dirty="0"/>
              <a:t>const </a:t>
            </a:r>
            <a:r>
              <a:rPr lang="en-US" dirty="0" err="1"/>
              <a:t>isActive</a:t>
            </a:r>
            <a:r>
              <a:rPr lang="en-US" dirty="0"/>
              <a:t> = (history, path) =&gt; { </a:t>
            </a:r>
          </a:p>
          <a:p>
            <a:r>
              <a:rPr lang="en-US" dirty="0"/>
              <a:t>if (</a:t>
            </a:r>
            <a:r>
              <a:rPr lang="en-US" dirty="0" err="1"/>
              <a:t>history.location.pathname</a:t>
            </a:r>
            <a:r>
              <a:rPr lang="en-US" dirty="0"/>
              <a:t> == path)</a:t>
            </a:r>
          </a:p>
          <a:p>
            <a:r>
              <a:rPr lang="en-US" dirty="0"/>
              <a:t>return {color: '#ff4081'} </a:t>
            </a:r>
          </a:p>
          <a:p>
            <a:r>
              <a:rPr lang="en-US" dirty="0"/>
              <a:t>else</a:t>
            </a:r>
          </a:p>
          <a:p>
            <a:r>
              <a:rPr lang="en-US" dirty="0"/>
              <a:t>return {color: '#</a:t>
            </a:r>
            <a:r>
              <a:rPr lang="en-US" dirty="0" err="1"/>
              <a:t>ffffff</a:t>
            </a:r>
            <a:r>
              <a:rPr lang="en-US" dirty="0"/>
              <a:t>'} </a:t>
            </a:r>
          </a:p>
          <a:p>
            <a:r>
              <a:rPr lang="en-US" dirty="0"/>
              <a:t>}</a:t>
            </a:r>
          </a:p>
        </p:txBody>
      </p:sp>
      <p:sp>
        <p:nvSpPr>
          <p:cNvPr id="4" name="Date Placeholder 3">
            <a:extLst>
              <a:ext uri="{FF2B5EF4-FFF2-40B4-BE49-F238E27FC236}">
                <a16:creationId xmlns:a16="http://schemas.microsoft.com/office/drawing/2014/main" id="{4BBF023F-0C21-CD03-4DF4-85ECD386784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2ABBE67-DA57-713A-C8BA-5A500CC5A3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9D83B3-1B16-6F10-E8B4-68E78802BA24}"/>
              </a:ext>
            </a:extLst>
          </p:cNvPr>
          <p:cNvSpPr>
            <a:spLocks noGrp="1"/>
          </p:cNvSpPr>
          <p:nvPr>
            <p:ph type="sldNum" sz="quarter" idx="12"/>
          </p:nvPr>
        </p:nvSpPr>
        <p:spPr/>
        <p:txBody>
          <a:bodyPr/>
          <a:lstStyle/>
          <a:p>
            <a:fld id="{7C5CF243-786F-4254-B068-4C9F0B6EA12F}" type="slidenum">
              <a:rPr lang="en-US" altLang="en-US" smtClean="0"/>
              <a:pPr/>
              <a:t>152</a:t>
            </a:fld>
            <a:endParaRPr lang="en-US" altLang="en-US"/>
          </a:p>
        </p:txBody>
      </p:sp>
    </p:spTree>
    <p:extLst>
      <p:ext uri="{BB962C8B-B14F-4D97-AF65-F5344CB8AC3E}">
        <p14:creationId xmlns:p14="http://schemas.microsoft.com/office/powerpoint/2010/main" val="80426719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4A4A-6070-0CB9-8B5E-290054642075}"/>
              </a:ext>
            </a:extLst>
          </p:cNvPr>
          <p:cNvSpPr>
            <a:spLocks noGrp="1"/>
          </p:cNvSpPr>
          <p:nvPr>
            <p:ph type="title"/>
          </p:nvPr>
        </p:nvSpPr>
        <p:spPr/>
        <p:txBody>
          <a:bodyPr/>
          <a:lstStyle/>
          <a:p>
            <a:br>
              <a:rPr lang="en-US" dirty="0"/>
            </a:br>
            <a:r>
              <a:rPr lang="en-US" dirty="0"/>
              <a:t>Updated </a:t>
            </a:r>
            <a:r>
              <a:rPr lang="en-US" dirty="0" err="1"/>
              <a:t>mern</a:t>
            </a:r>
            <a:r>
              <a:rPr lang="en-US" dirty="0"/>
              <a:t>-skeleton/client/core/Menu.js:</a:t>
            </a:r>
            <a:br>
              <a:rPr lang="en-US" dirty="0"/>
            </a:br>
            <a:endParaRPr lang="en-US" dirty="0"/>
          </a:p>
        </p:txBody>
      </p:sp>
      <p:sp>
        <p:nvSpPr>
          <p:cNvPr id="3" name="Content Placeholder 2">
            <a:extLst>
              <a:ext uri="{FF2B5EF4-FFF2-40B4-BE49-F238E27FC236}">
                <a16:creationId xmlns:a16="http://schemas.microsoft.com/office/drawing/2014/main" id="{2DAAFCB8-BFD8-AF80-6105-F307803618CB}"/>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withRouter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Toolbar from 'react' </a:t>
            </a:r>
          </a:p>
          <a:p>
            <a:r>
              <a:rPr lang="en-US" sz="900" b="0" dirty="0">
                <a:solidFill>
                  <a:srgbClr val="008000"/>
                </a:solidFill>
                <a:effectLst/>
                <a:latin typeface="Consolas" panose="020B0609020204030204" pitchFamily="49" charset="0"/>
              </a:rPr>
              <a:t>import Typography from 'react'</a:t>
            </a:r>
          </a:p>
          <a:p>
            <a:r>
              <a:rPr lang="en-US" sz="900" b="0" dirty="0">
                <a:solidFill>
                  <a:srgbClr val="008000"/>
                </a:solidFill>
                <a:effectLst/>
                <a:latin typeface="Consolas" panose="020B0609020204030204" pitchFamily="49" charset="0"/>
              </a:rPr>
              <a:t>import Link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HomeIcon</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Button from 'react'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const Menu = </a:t>
            </a:r>
            <a:r>
              <a:rPr lang="en-US" sz="900" b="0" dirty="0" err="1">
                <a:solidFill>
                  <a:srgbClr val="008000"/>
                </a:solidFill>
                <a:effectLst/>
                <a:latin typeface="Consolas" panose="020B0609020204030204" pitchFamily="49" charset="0"/>
              </a:rPr>
              <a:t>withRouter</a:t>
            </a:r>
            <a:r>
              <a:rPr lang="en-US" sz="900" b="0" dirty="0">
                <a:solidFill>
                  <a:srgbClr val="008000"/>
                </a:solidFill>
                <a:effectLst/>
                <a:latin typeface="Consolas" panose="020B0609020204030204" pitchFamily="49" charset="0"/>
              </a:rPr>
              <a:t>(({ history }) =&gt; ( </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 position="static"&gt;</a:t>
            </a:r>
          </a:p>
          <a:p>
            <a:r>
              <a:rPr lang="en-US" sz="900" b="0" dirty="0">
                <a:solidFill>
                  <a:srgbClr val="008000"/>
                </a:solidFill>
                <a:effectLst/>
                <a:latin typeface="Consolas" panose="020B0609020204030204" pitchFamily="49" charset="0"/>
              </a:rPr>
              <a:t>&lt;Toolbar&gt;</a:t>
            </a:r>
          </a:p>
          <a:p>
            <a:r>
              <a:rPr lang="en-US" sz="900" b="0" dirty="0">
                <a:solidFill>
                  <a:srgbClr val="008000"/>
                </a:solidFill>
                <a:effectLst/>
                <a:latin typeface="Consolas" panose="020B0609020204030204" pitchFamily="49" charset="0"/>
              </a:rPr>
              <a:t>&lt;Typography variant="h6" color="inherit"&gt; </a:t>
            </a:r>
          </a:p>
          <a:p>
            <a:r>
              <a:rPr lang="en-US" sz="900" b="0" dirty="0">
                <a:solidFill>
                  <a:srgbClr val="008000"/>
                </a:solidFill>
                <a:effectLst/>
                <a:latin typeface="Consolas" panose="020B0609020204030204" pitchFamily="49" charset="0"/>
              </a:rPr>
              <a:t>MERN Skeleton</a:t>
            </a:r>
          </a:p>
          <a:p>
            <a:r>
              <a:rPr lang="en-US" sz="900" b="0" dirty="0">
                <a:solidFill>
                  <a:srgbClr val="008000"/>
                </a:solidFill>
                <a:effectLst/>
                <a:latin typeface="Consolas" panose="020B0609020204030204" pitchFamily="49" charset="0"/>
              </a:rPr>
              <a:t>&lt;/Typography&gt; </a:t>
            </a:r>
          </a:p>
          <a:p>
            <a:r>
              <a:rPr lang="en-US" sz="900" b="0" dirty="0">
                <a:solidFill>
                  <a:srgbClr val="008000"/>
                </a:solidFill>
                <a:effectLst/>
                <a:latin typeface="Consolas" panose="020B0609020204030204" pitchFamily="49" charset="0"/>
              </a:rPr>
              <a:t>&lt;Link to="/"&gt;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 aria-label="Home" style={</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(history, "/")}&gt; </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HomeIcon</a:t>
            </a:r>
            <a:r>
              <a:rPr lang="en-US" sz="900" b="0" dirty="0">
                <a:solidFill>
                  <a:srgbClr val="008000"/>
                </a:solidFill>
                <a:effectLst/>
                <a:latin typeface="Consolas" panose="020B0609020204030204" pitchFamily="49" charset="0"/>
              </a:rPr>
              <a:t>/&gt;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IconButton</a:t>
            </a:r>
            <a:r>
              <a:rPr lang="en-US" sz="900" b="0" dirty="0">
                <a:solidFill>
                  <a:srgbClr val="008000"/>
                </a:solidFill>
                <a:effectLst/>
                <a:latin typeface="Consolas" panose="020B0609020204030204" pitchFamily="49" charset="0"/>
              </a:rPr>
              <a:t>&gt; </a:t>
            </a:r>
          </a:p>
          <a:p>
            <a:r>
              <a:rPr lang="en-US" sz="900" b="0" dirty="0">
                <a:solidFill>
                  <a:srgbClr val="008000"/>
                </a:solidFill>
                <a:effectLst/>
                <a:latin typeface="Consolas" panose="020B0609020204030204" pitchFamily="49" charset="0"/>
              </a:rPr>
              <a:t>&lt;/Link&gt;</a:t>
            </a:r>
          </a:p>
          <a:p>
            <a:r>
              <a:rPr lang="en-US" sz="900" b="0" dirty="0">
                <a:solidFill>
                  <a:srgbClr val="008000"/>
                </a:solidFill>
                <a:effectLst/>
                <a:latin typeface="Consolas" panose="020B0609020204030204" pitchFamily="49" charset="0"/>
              </a:rPr>
              <a:t>&lt;Link to="/users"&gt;</a:t>
            </a:r>
          </a:p>
          <a:p>
            <a:r>
              <a:rPr lang="en-US" sz="900" b="0" dirty="0">
                <a:solidFill>
                  <a:srgbClr val="008000"/>
                </a:solidFill>
                <a:effectLst/>
                <a:latin typeface="Consolas" panose="020B0609020204030204" pitchFamily="49" charset="0"/>
              </a:rPr>
              <a:t>&lt;Button style={</a:t>
            </a:r>
            <a:r>
              <a:rPr lang="en-US" sz="900" b="0" dirty="0" err="1">
                <a:solidFill>
                  <a:srgbClr val="008000"/>
                </a:solidFill>
                <a:effectLst/>
                <a:latin typeface="Consolas" panose="020B0609020204030204" pitchFamily="49" charset="0"/>
              </a:rPr>
              <a:t>isActive</a:t>
            </a:r>
            <a:r>
              <a:rPr lang="en-US" sz="900" b="0" dirty="0">
                <a:solidFill>
                  <a:srgbClr val="008000"/>
                </a:solidFill>
                <a:effectLst/>
                <a:latin typeface="Consolas" panose="020B0609020204030204" pitchFamily="49" charset="0"/>
              </a:rPr>
              <a:t>(history, "/users")}&gt;Users&lt;/Button&gt; </a:t>
            </a:r>
          </a:p>
          <a:p>
            <a:r>
              <a:rPr lang="en-US" sz="900" b="0" dirty="0">
                <a:solidFill>
                  <a:srgbClr val="008000"/>
                </a:solidFill>
                <a:effectLst/>
                <a:latin typeface="Consolas" panose="020B0609020204030204" pitchFamily="49" charset="0"/>
              </a:rPr>
              <a:t>&lt;/Link&gt;</a:t>
            </a:r>
          </a:p>
          <a:p>
            <a:r>
              <a:rPr lang="en-US" sz="900" b="0" dirty="0">
                <a:solidFill>
                  <a:srgbClr val="008000"/>
                </a:solidFill>
                <a:effectLst/>
                <a:latin typeface="Consolas" panose="020B0609020204030204" pitchFamily="49" charset="0"/>
              </a:rPr>
              <a:t>&lt;/Toolbar&gt; </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AppBar</a:t>
            </a:r>
            <a:r>
              <a:rPr lang="en-US" sz="900" b="0" dirty="0">
                <a:solidFill>
                  <a:srgbClr val="008000"/>
                </a:solidFill>
                <a:effectLst/>
                <a:latin typeface="Consolas" panose="020B0609020204030204" pitchFamily="49" charset="0"/>
              </a:rPr>
              <a:t>&gt;))</a:t>
            </a:r>
          </a:p>
          <a:p>
            <a:r>
              <a:rPr lang="en-US" sz="900" b="0" dirty="0">
                <a:solidFill>
                  <a:srgbClr val="008000"/>
                </a:solidFill>
                <a:effectLst/>
                <a:highlight>
                  <a:srgbClr val="FFFF00"/>
                </a:highlight>
                <a:latin typeface="Consolas" panose="020B0609020204030204" pitchFamily="49" charset="0"/>
              </a:rPr>
              <a:t>const </a:t>
            </a:r>
            <a:r>
              <a:rPr lang="en-US" sz="900" b="0" dirty="0" err="1">
                <a:solidFill>
                  <a:srgbClr val="008000"/>
                </a:solidFill>
                <a:effectLst/>
                <a:highlight>
                  <a:srgbClr val="FFFF00"/>
                </a:highlight>
                <a:latin typeface="Consolas" panose="020B0609020204030204" pitchFamily="49" charset="0"/>
              </a:rPr>
              <a:t>isActive</a:t>
            </a:r>
            <a:r>
              <a:rPr lang="en-US" sz="900" b="0" dirty="0">
                <a:solidFill>
                  <a:srgbClr val="008000"/>
                </a:solidFill>
                <a:effectLst/>
                <a:highlight>
                  <a:srgbClr val="FFFF00"/>
                </a:highlight>
                <a:latin typeface="Consolas" panose="020B0609020204030204" pitchFamily="49" charset="0"/>
              </a:rPr>
              <a:t> = (history, path) =&gt; { </a:t>
            </a:r>
          </a:p>
          <a:p>
            <a:r>
              <a:rPr lang="en-US" sz="900" b="0" dirty="0">
                <a:solidFill>
                  <a:srgbClr val="008000"/>
                </a:solidFill>
                <a:effectLst/>
                <a:highlight>
                  <a:srgbClr val="FFFF00"/>
                </a:highlight>
                <a:latin typeface="Consolas" panose="020B0609020204030204" pitchFamily="49" charset="0"/>
              </a:rPr>
              <a:t>if (</a:t>
            </a:r>
            <a:r>
              <a:rPr lang="en-US" sz="900" b="0" dirty="0" err="1">
                <a:solidFill>
                  <a:srgbClr val="008000"/>
                </a:solidFill>
                <a:effectLst/>
                <a:highlight>
                  <a:srgbClr val="FFFF00"/>
                </a:highlight>
                <a:latin typeface="Consolas" panose="020B0609020204030204" pitchFamily="49" charset="0"/>
              </a:rPr>
              <a:t>history.location.pathname</a:t>
            </a:r>
            <a:r>
              <a:rPr lang="en-US" sz="900" b="0" dirty="0">
                <a:solidFill>
                  <a:srgbClr val="008000"/>
                </a:solidFill>
                <a:effectLst/>
                <a:highlight>
                  <a:srgbClr val="FFFF00"/>
                </a:highlight>
                <a:latin typeface="Consolas" panose="020B0609020204030204" pitchFamily="49" charset="0"/>
              </a:rPr>
              <a:t> == path)</a:t>
            </a:r>
          </a:p>
          <a:p>
            <a:r>
              <a:rPr lang="en-US" sz="900" b="0" dirty="0">
                <a:solidFill>
                  <a:srgbClr val="008000"/>
                </a:solidFill>
                <a:effectLst/>
                <a:highlight>
                  <a:srgbClr val="FFFF00"/>
                </a:highlight>
                <a:latin typeface="Consolas" panose="020B0609020204030204" pitchFamily="49" charset="0"/>
              </a:rPr>
              <a:t>return {color: '#ff4081'} </a:t>
            </a:r>
          </a:p>
          <a:p>
            <a:r>
              <a:rPr lang="en-US" sz="900" b="0" dirty="0">
                <a:solidFill>
                  <a:srgbClr val="008000"/>
                </a:solidFill>
                <a:effectLst/>
                <a:highlight>
                  <a:srgbClr val="FFFF00"/>
                </a:highlight>
                <a:latin typeface="Consolas" panose="020B0609020204030204" pitchFamily="49" charset="0"/>
              </a:rPr>
              <a:t>else</a:t>
            </a:r>
          </a:p>
          <a:p>
            <a:r>
              <a:rPr lang="en-US" sz="900" b="0" dirty="0">
                <a:solidFill>
                  <a:srgbClr val="008000"/>
                </a:solidFill>
                <a:effectLst/>
                <a:highlight>
                  <a:srgbClr val="FFFF00"/>
                </a:highlight>
                <a:latin typeface="Consolas" panose="020B0609020204030204" pitchFamily="49" charset="0"/>
              </a:rPr>
              <a:t>return {color: '#</a:t>
            </a:r>
            <a:r>
              <a:rPr lang="en-US" sz="900" b="0" dirty="0" err="1">
                <a:solidFill>
                  <a:srgbClr val="008000"/>
                </a:solidFill>
                <a:effectLst/>
                <a:highlight>
                  <a:srgbClr val="FFFF00"/>
                </a:highlight>
                <a:latin typeface="Consolas" panose="020B0609020204030204" pitchFamily="49" charset="0"/>
              </a:rPr>
              <a:t>ffffff</a:t>
            </a:r>
            <a:r>
              <a:rPr lang="en-US" sz="900" b="0" dirty="0">
                <a:solidFill>
                  <a:srgbClr val="008000"/>
                </a:solidFill>
                <a:effectLst/>
                <a:highlight>
                  <a:srgbClr val="FFFF00"/>
                </a:highlight>
                <a:latin typeface="Consolas" panose="020B0609020204030204" pitchFamily="49" charset="0"/>
              </a:rPr>
              <a:t>'} </a:t>
            </a:r>
          </a:p>
          <a:p>
            <a:r>
              <a:rPr lang="en-US" sz="900" b="0" dirty="0">
                <a:solidFill>
                  <a:srgbClr val="008000"/>
                </a:solidFill>
                <a:effectLst/>
                <a:highlight>
                  <a:srgbClr val="FFFF00"/>
                </a:highlight>
                <a:latin typeface="Consolas" panose="020B0609020204030204" pitchFamily="49" charset="0"/>
              </a:rPr>
              <a:t>}</a:t>
            </a:r>
          </a:p>
          <a:p>
            <a:br>
              <a:rPr lang="en-US" sz="900" b="0" dirty="0">
                <a:solidFill>
                  <a:srgbClr val="008000"/>
                </a:solidFill>
                <a:effectLst/>
                <a:latin typeface="Consolas" panose="020B0609020204030204" pitchFamily="49" charset="0"/>
              </a:rPr>
            </a:br>
            <a:endParaRPr lang="en-US" sz="9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9887659-4911-5C72-D1C5-0FB5F488DD2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A2FA9A6-123A-D20F-B64B-24DD8D8D8E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CA6706-FCA2-30EB-C97C-39C4D4516EDF}"/>
              </a:ext>
            </a:extLst>
          </p:cNvPr>
          <p:cNvSpPr>
            <a:spLocks noGrp="1"/>
          </p:cNvSpPr>
          <p:nvPr>
            <p:ph type="sldNum" sz="quarter" idx="12"/>
          </p:nvPr>
        </p:nvSpPr>
        <p:spPr/>
        <p:txBody>
          <a:bodyPr/>
          <a:lstStyle/>
          <a:p>
            <a:fld id="{7C5CF243-786F-4254-B068-4C9F0B6EA12F}" type="slidenum">
              <a:rPr lang="en-US" altLang="en-US" smtClean="0"/>
              <a:pPr/>
              <a:t>153</a:t>
            </a:fld>
            <a:endParaRPr lang="en-US" altLang="en-US"/>
          </a:p>
        </p:txBody>
      </p:sp>
    </p:spTree>
    <p:extLst>
      <p:ext uri="{BB962C8B-B14F-4D97-AF65-F5344CB8AC3E}">
        <p14:creationId xmlns:p14="http://schemas.microsoft.com/office/powerpoint/2010/main" val="25617635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C6D3-3D89-12E5-13DF-472756CEEF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258D08-045D-8A81-1467-55A7402AF5AC}"/>
              </a:ext>
            </a:extLst>
          </p:cNvPr>
          <p:cNvSpPr>
            <a:spLocks noGrp="1"/>
          </p:cNvSpPr>
          <p:nvPr>
            <p:ph idx="1"/>
          </p:nvPr>
        </p:nvSpPr>
        <p:spPr/>
        <p:txBody>
          <a:bodyPr/>
          <a:lstStyle/>
          <a:p>
            <a:r>
              <a:rPr lang="en-US" dirty="0"/>
              <a:t>The </a:t>
            </a:r>
            <a:r>
              <a:rPr lang="en-US" dirty="0" err="1"/>
              <a:t>isActive</a:t>
            </a:r>
            <a:r>
              <a:rPr lang="en-US" dirty="0"/>
              <a:t> function is used to apply color to the buttons in the Menu, as follows:</a:t>
            </a:r>
          </a:p>
          <a:p>
            <a:pPr marL="0" indent="0">
              <a:buNone/>
            </a:pPr>
            <a:r>
              <a:rPr lang="en-US" dirty="0"/>
              <a:t>style={</a:t>
            </a:r>
            <a:r>
              <a:rPr lang="en-US" dirty="0" err="1"/>
              <a:t>isActive</a:t>
            </a:r>
            <a:r>
              <a:rPr lang="en-US" dirty="0"/>
              <a:t>(history, "/users")} – This line of script already exist in the Menu.js</a:t>
            </a:r>
          </a:p>
        </p:txBody>
      </p:sp>
      <p:sp>
        <p:nvSpPr>
          <p:cNvPr id="4" name="Date Placeholder 3">
            <a:extLst>
              <a:ext uri="{FF2B5EF4-FFF2-40B4-BE49-F238E27FC236}">
                <a16:creationId xmlns:a16="http://schemas.microsoft.com/office/drawing/2014/main" id="{57D5570E-0E1B-9A3F-DFBC-F48FB9FA5EC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F0B565F-2432-BE53-468E-AF523C089F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5B4846-A32D-B40D-86A9-6536244993AA}"/>
              </a:ext>
            </a:extLst>
          </p:cNvPr>
          <p:cNvSpPr>
            <a:spLocks noGrp="1"/>
          </p:cNvSpPr>
          <p:nvPr>
            <p:ph type="sldNum" sz="quarter" idx="12"/>
          </p:nvPr>
        </p:nvSpPr>
        <p:spPr/>
        <p:txBody>
          <a:bodyPr/>
          <a:lstStyle/>
          <a:p>
            <a:fld id="{7C5CF243-786F-4254-B068-4C9F0B6EA12F}" type="slidenum">
              <a:rPr lang="en-US" altLang="en-US" smtClean="0"/>
              <a:pPr/>
              <a:t>154</a:t>
            </a:fld>
            <a:endParaRPr lang="en-US" altLang="en-US"/>
          </a:p>
        </p:txBody>
      </p:sp>
    </p:spTree>
    <p:extLst>
      <p:ext uri="{BB962C8B-B14F-4D97-AF65-F5344CB8AC3E}">
        <p14:creationId xmlns:p14="http://schemas.microsoft.com/office/powerpoint/2010/main" val="4010664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588B-F498-F01B-01BC-817194C096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89FB94-EF25-26CF-4297-4765EC0183AB}"/>
              </a:ext>
            </a:extLst>
          </p:cNvPr>
          <p:cNvSpPr>
            <a:spLocks noGrp="1"/>
          </p:cNvSpPr>
          <p:nvPr>
            <p:ph idx="1"/>
          </p:nvPr>
        </p:nvSpPr>
        <p:spPr/>
        <p:txBody>
          <a:bodyPr/>
          <a:lstStyle/>
          <a:p>
            <a:r>
              <a:rPr lang="en-US" dirty="0"/>
              <a:t>The remaining links such as SIGN IN, SIGN UP, MY PROFILE, and SIGN OUT will show up on the Menu based on whether the user is signed in or not. </a:t>
            </a:r>
          </a:p>
          <a:p>
            <a:r>
              <a:rPr lang="en-US" dirty="0"/>
              <a:t>The following screenshot shows how the Menu renders when the user is not signed in:</a:t>
            </a:r>
          </a:p>
          <a:p>
            <a:endParaRPr lang="en-US" dirty="0"/>
          </a:p>
          <a:p>
            <a:endParaRPr lang="en-US" dirty="0"/>
          </a:p>
          <a:p>
            <a:endParaRPr lang="en-US" dirty="0"/>
          </a:p>
          <a:p>
            <a:r>
              <a:rPr lang="en-US" dirty="0"/>
              <a:t>For example, the links to SIGN UP and SIGN IN should only appear on the menu when the user is not signed in. </a:t>
            </a:r>
          </a:p>
          <a:p>
            <a:r>
              <a:rPr lang="en-US" dirty="0"/>
              <a:t>Therefore, we need to add it to the Menu component after the Users button with a condition.</a:t>
            </a:r>
          </a:p>
          <a:p>
            <a:endParaRPr lang="en-US" dirty="0"/>
          </a:p>
        </p:txBody>
      </p:sp>
      <p:sp>
        <p:nvSpPr>
          <p:cNvPr id="4" name="Date Placeholder 3">
            <a:extLst>
              <a:ext uri="{FF2B5EF4-FFF2-40B4-BE49-F238E27FC236}">
                <a16:creationId xmlns:a16="http://schemas.microsoft.com/office/drawing/2014/main" id="{3C467BC8-5612-8C15-7C1D-9C504B348D3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6EBF072-054E-E54B-9E1D-8610469DFD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E9DB87-DE10-80BF-72A1-04F88E5E284C}"/>
              </a:ext>
            </a:extLst>
          </p:cNvPr>
          <p:cNvSpPr>
            <a:spLocks noGrp="1"/>
          </p:cNvSpPr>
          <p:nvPr>
            <p:ph type="sldNum" sz="quarter" idx="12"/>
          </p:nvPr>
        </p:nvSpPr>
        <p:spPr/>
        <p:txBody>
          <a:bodyPr/>
          <a:lstStyle/>
          <a:p>
            <a:fld id="{7C5CF243-786F-4254-B068-4C9F0B6EA12F}" type="slidenum">
              <a:rPr lang="en-US" altLang="en-US" smtClean="0"/>
              <a:pPr/>
              <a:t>155</a:t>
            </a:fld>
            <a:endParaRPr lang="en-US" altLang="en-US"/>
          </a:p>
        </p:txBody>
      </p:sp>
      <p:pic>
        <p:nvPicPr>
          <p:cNvPr id="8" name="Picture 7">
            <a:extLst>
              <a:ext uri="{FF2B5EF4-FFF2-40B4-BE49-F238E27FC236}">
                <a16:creationId xmlns:a16="http://schemas.microsoft.com/office/drawing/2014/main" id="{4A61168F-B1F5-B31E-434F-EC8C1BEE5AB1}"/>
              </a:ext>
            </a:extLst>
          </p:cNvPr>
          <p:cNvPicPr>
            <a:picLocks noChangeAspect="1"/>
          </p:cNvPicPr>
          <p:nvPr/>
        </p:nvPicPr>
        <p:blipFill>
          <a:blip r:embed="rId2"/>
          <a:stretch>
            <a:fillRect/>
          </a:stretch>
        </p:blipFill>
        <p:spPr>
          <a:xfrm>
            <a:off x="1219200" y="3200400"/>
            <a:ext cx="7620000" cy="1038225"/>
          </a:xfrm>
          <a:prstGeom prst="rect">
            <a:avLst/>
          </a:prstGeom>
        </p:spPr>
      </p:pic>
    </p:spTree>
    <p:extLst>
      <p:ext uri="{BB962C8B-B14F-4D97-AF65-F5344CB8AC3E}">
        <p14:creationId xmlns:p14="http://schemas.microsoft.com/office/powerpoint/2010/main" val="149603297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C92-737D-24CF-AE45-36F173F4FE57}"/>
              </a:ext>
            </a:extLst>
          </p:cNvPr>
          <p:cNvSpPr>
            <a:spLocks noGrp="1"/>
          </p:cNvSpPr>
          <p:nvPr>
            <p:ph type="title"/>
          </p:nvPr>
        </p:nvSpPr>
        <p:spPr/>
        <p:txBody>
          <a:bodyPr/>
          <a:lstStyle/>
          <a:p>
            <a:br>
              <a:rPr lang="en-US" dirty="0"/>
            </a:br>
            <a:r>
              <a:rPr lang="en-US" dirty="0" err="1"/>
              <a:t>mern</a:t>
            </a:r>
            <a:r>
              <a:rPr lang="en-US" dirty="0"/>
              <a:t>-skeleton/client/core/Menu.js:</a:t>
            </a:r>
            <a:br>
              <a:rPr lang="en-US" dirty="0"/>
            </a:br>
            <a:endParaRPr lang="en-US" dirty="0"/>
          </a:p>
        </p:txBody>
      </p:sp>
      <p:sp>
        <p:nvSpPr>
          <p:cNvPr id="3" name="Content Placeholder 2">
            <a:extLst>
              <a:ext uri="{FF2B5EF4-FFF2-40B4-BE49-F238E27FC236}">
                <a16:creationId xmlns:a16="http://schemas.microsoft.com/office/drawing/2014/main" id="{9792D5E6-8AC2-8708-4365-3D55AC52B086}"/>
              </a:ext>
            </a:extLst>
          </p:cNvPr>
          <p:cNvSpPr>
            <a:spLocks noGrp="1"/>
          </p:cNvSpPr>
          <p:nvPr>
            <p:ph idx="1"/>
          </p:nvPr>
        </p:nvSpPr>
        <p:spPr/>
        <p:txBody>
          <a:bodyPr/>
          <a:lstStyle/>
          <a:p>
            <a:r>
              <a:rPr lang="en-US" dirty="0"/>
              <a:t>{</a:t>
            </a:r>
          </a:p>
          <a:p>
            <a:r>
              <a:rPr lang="en-US" dirty="0"/>
              <a:t>!</a:t>
            </a:r>
            <a:r>
              <a:rPr lang="en-US" dirty="0" err="1"/>
              <a:t>auth.isAuthenticated</a:t>
            </a:r>
            <a:r>
              <a:rPr lang="en-US" dirty="0"/>
              <a:t>() &amp;&amp; (&lt;span&gt; </a:t>
            </a:r>
          </a:p>
          <a:p>
            <a:r>
              <a:rPr lang="en-US" dirty="0"/>
              <a:t>&lt;Link to="/signup"&gt;</a:t>
            </a:r>
          </a:p>
          <a:p>
            <a:r>
              <a:rPr lang="en-US" dirty="0"/>
              <a:t>&lt;Button style={</a:t>
            </a:r>
            <a:r>
              <a:rPr lang="en-US" dirty="0" err="1"/>
              <a:t>isActive</a:t>
            </a:r>
            <a:r>
              <a:rPr lang="en-US" dirty="0"/>
              <a:t>(history, "/signup")}&gt; Sign Up &lt;/Button&gt; </a:t>
            </a:r>
          </a:p>
          <a:p>
            <a:r>
              <a:rPr lang="en-US" dirty="0"/>
              <a:t>&lt;/Link&gt;</a:t>
            </a:r>
          </a:p>
          <a:p>
            <a:r>
              <a:rPr lang="en-US" dirty="0"/>
              <a:t>&lt;Link to="/</a:t>
            </a:r>
            <a:r>
              <a:rPr lang="en-US" dirty="0" err="1"/>
              <a:t>signin</a:t>
            </a:r>
            <a:r>
              <a:rPr lang="en-US" dirty="0"/>
              <a:t>"&gt;</a:t>
            </a:r>
          </a:p>
          <a:p>
            <a:r>
              <a:rPr lang="en-US" dirty="0"/>
              <a:t>&lt;Button style={</a:t>
            </a:r>
            <a:r>
              <a:rPr lang="en-US" dirty="0" err="1"/>
              <a:t>isActive</a:t>
            </a:r>
            <a:r>
              <a:rPr lang="en-US" dirty="0"/>
              <a:t>(history, "/</a:t>
            </a:r>
            <a:r>
              <a:rPr lang="en-US" dirty="0" err="1"/>
              <a:t>signin</a:t>
            </a:r>
            <a:r>
              <a:rPr lang="en-US" dirty="0"/>
              <a:t>")}&gt; Sign In &lt;/Button&gt; </a:t>
            </a:r>
          </a:p>
          <a:p>
            <a:r>
              <a:rPr lang="en-US" dirty="0"/>
              <a:t>&lt;/Link&gt;</a:t>
            </a:r>
          </a:p>
          <a:p>
            <a:r>
              <a:rPr lang="en-US" dirty="0"/>
              <a:t>&lt;/span&gt;) </a:t>
            </a:r>
          </a:p>
          <a:p>
            <a:r>
              <a:rPr lang="en-US" dirty="0"/>
              <a:t>}</a:t>
            </a:r>
          </a:p>
        </p:txBody>
      </p:sp>
      <p:sp>
        <p:nvSpPr>
          <p:cNvPr id="4" name="Date Placeholder 3">
            <a:extLst>
              <a:ext uri="{FF2B5EF4-FFF2-40B4-BE49-F238E27FC236}">
                <a16:creationId xmlns:a16="http://schemas.microsoft.com/office/drawing/2014/main" id="{52A1CC60-9979-4C3C-49CA-666574C7A7F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858F3CC-5EF9-66DD-ED55-E756F354AF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9C72F0-4D18-D4B9-8A16-855D39508666}"/>
              </a:ext>
            </a:extLst>
          </p:cNvPr>
          <p:cNvSpPr>
            <a:spLocks noGrp="1"/>
          </p:cNvSpPr>
          <p:nvPr>
            <p:ph type="sldNum" sz="quarter" idx="12"/>
          </p:nvPr>
        </p:nvSpPr>
        <p:spPr/>
        <p:txBody>
          <a:bodyPr/>
          <a:lstStyle/>
          <a:p>
            <a:fld id="{7C5CF243-786F-4254-B068-4C9F0B6EA12F}" type="slidenum">
              <a:rPr lang="en-US" altLang="en-US" smtClean="0"/>
              <a:pPr/>
              <a:t>156</a:t>
            </a:fld>
            <a:endParaRPr lang="en-US" altLang="en-US"/>
          </a:p>
        </p:txBody>
      </p:sp>
    </p:spTree>
    <p:extLst>
      <p:ext uri="{BB962C8B-B14F-4D97-AF65-F5344CB8AC3E}">
        <p14:creationId xmlns:p14="http://schemas.microsoft.com/office/powerpoint/2010/main" val="328100149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B37B-CC40-1464-7B28-E617344574CC}"/>
              </a:ext>
            </a:extLst>
          </p:cNvPr>
          <p:cNvSpPr>
            <a:spLocks noGrp="1"/>
          </p:cNvSpPr>
          <p:nvPr>
            <p:ph type="title"/>
          </p:nvPr>
        </p:nvSpPr>
        <p:spPr/>
        <p:txBody>
          <a:bodyPr/>
          <a:lstStyle/>
          <a:p>
            <a:br>
              <a:rPr lang="en-US" dirty="0"/>
            </a:br>
            <a:r>
              <a:rPr lang="en-US" dirty="0"/>
              <a:t>Updated </a:t>
            </a:r>
            <a:r>
              <a:rPr lang="en-US" dirty="0" err="1"/>
              <a:t>mern</a:t>
            </a:r>
            <a:r>
              <a:rPr lang="en-US" dirty="0"/>
              <a:t>-skeleton/client/core/Menu.js:</a:t>
            </a:r>
            <a:br>
              <a:rPr lang="en-US" dirty="0"/>
            </a:br>
            <a:endParaRPr lang="en-US" dirty="0"/>
          </a:p>
        </p:txBody>
      </p:sp>
      <p:sp>
        <p:nvSpPr>
          <p:cNvPr id="3" name="Content Placeholder 2">
            <a:extLst>
              <a:ext uri="{FF2B5EF4-FFF2-40B4-BE49-F238E27FC236}">
                <a16:creationId xmlns:a16="http://schemas.microsoft.com/office/drawing/2014/main" id="{7A80D3B2-C5C3-2460-1FC2-8FF81B82B320}"/>
              </a:ext>
            </a:extLst>
          </p:cNvPr>
          <p:cNvSpPr>
            <a:spLocks noGrp="1"/>
          </p:cNvSpPr>
          <p:nvPr>
            <p:ph idx="1"/>
          </p:nvPr>
        </p:nvSpPr>
        <p:spPr/>
        <p:txBody>
          <a:bodyPr/>
          <a:lstStyle/>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withRouter</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Toolbar from 'react' </a:t>
            </a:r>
          </a:p>
          <a:p>
            <a:r>
              <a:rPr lang="en-US" sz="670" b="0" dirty="0">
                <a:solidFill>
                  <a:srgbClr val="008000"/>
                </a:solidFill>
                <a:effectLst/>
                <a:latin typeface="Consolas" panose="020B0609020204030204" pitchFamily="49" charset="0"/>
              </a:rPr>
              <a:t>import Typography from 'react'</a:t>
            </a:r>
          </a:p>
          <a:p>
            <a:r>
              <a:rPr lang="en-US" sz="670" b="0" dirty="0">
                <a:solidFill>
                  <a:srgbClr val="008000"/>
                </a:solidFill>
                <a:effectLst/>
                <a:latin typeface="Consolas" panose="020B0609020204030204" pitchFamily="49" charset="0"/>
              </a:rPr>
              <a:t>import Link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a:t>
            </a:r>
            <a:r>
              <a:rPr lang="en-US" sz="670" b="0" dirty="0" err="1">
                <a:solidFill>
                  <a:srgbClr val="008000"/>
                </a:solidFill>
                <a:effectLst/>
                <a:latin typeface="Consolas" panose="020B0609020204030204" pitchFamily="49" charset="0"/>
              </a:rPr>
              <a:t>HomeIcon</a:t>
            </a:r>
            <a:r>
              <a:rPr lang="en-US" sz="670" b="0" dirty="0">
                <a:solidFill>
                  <a:srgbClr val="008000"/>
                </a:solidFill>
                <a:effectLst/>
                <a:latin typeface="Consolas" panose="020B0609020204030204" pitchFamily="49" charset="0"/>
              </a:rPr>
              <a:t> from 'react'</a:t>
            </a:r>
          </a:p>
          <a:p>
            <a:r>
              <a:rPr lang="en-US" sz="670" b="0" dirty="0">
                <a:solidFill>
                  <a:srgbClr val="008000"/>
                </a:solidFill>
                <a:effectLst/>
                <a:latin typeface="Consolas" panose="020B0609020204030204" pitchFamily="49" charset="0"/>
              </a:rPr>
              <a:t>import Button from 'react'</a:t>
            </a:r>
          </a:p>
          <a:p>
            <a:r>
              <a:rPr lang="en-US" sz="670" b="0" dirty="0">
                <a:solidFill>
                  <a:srgbClr val="008000"/>
                </a:solidFill>
                <a:effectLst/>
                <a:latin typeface="Consolas" panose="020B0609020204030204" pitchFamily="49" charset="0"/>
              </a:rPr>
              <a:t>import auth from 'auth'</a:t>
            </a:r>
          </a:p>
          <a:p>
            <a:br>
              <a:rPr lang="en-US" sz="670" b="0" dirty="0">
                <a:solidFill>
                  <a:srgbClr val="008000"/>
                </a:solidFill>
                <a:effectLst/>
                <a:latin typeface="Consolas" panose="020B0609020204030204" pitchFamily="49" charset="0"/>
              </a:rPr>
            </a:br>
            <a:r>
              <a:rPr lang="en-US" sz="670" b="0" dirty="0">
                <a:solidFill>
                  <a:srgbClr val="008000"/>
                </a:solidFill>
                <a:effectLst/>
                <a:latin typeface="Consolas" panose="020B0609020204030204" pitchFamily="49" charset="0"/>
              </a:rPr>
              <a:t>const Menu = </a:t>
            </a:r>
            <a:r>
              <a:rPr lang="en-US" sz="670" b="0" dirty="0" err="1">
                <a:solidFill>
                  <a:srgbClr val="008000"/>
                </a:solidFill>
                <a:effectLst/>
                <a:latin typeface="Consolas" panose="020B0609020204030204" pitchFamily="49" charset="0"/>
              </a:rPr>
              <a:t>withRouter</a:t>
            </a:r>
            <a:r>
              <a:rPr lang="en-US" sz="670" b="0" dirty="0">
                <a:solidFill>
                  <a:srgbClr val="008000"/>
                </a:solidFill>
                <a:effectLst/>
                <a:latin typeface="Consolas" panose="020B0609020204030204" pitchFamily="49" charset="0"/>
              </a:rPr>
              <a:t>(({ history }) =&gt; ( </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 position="static"&gt;</a:t>
            </a:r>
          </a:p>
          <a:p>
            <a:r>
              <a:rPr lang="en-US" sz="670" b="0" dirty="0">
                <a:solidFill>
                  <a:srgbClr val="008000"/>
                </a:solidFill>
                <a:effectLst/>
                <a:latin typeface="Consolas" panose="020B0609020204030204" pitchFamily="49" charset="0"/>
              </a:rPr>
              <a:t>&lt;Toolbar&gt;</a:t>
            </a:r>
          </a:p>
          <a:p>
            <a:r>
              <a:rPr lang="en-US" sz="670" b="0" dirty="0">
                <a:solidFill>
                  <a:srgbClr val="008000"/>
                </a:solidFill>
                <a:effectLst/>
                <a:latin typeface="Consolas" panose="020B0609020204030204" pitchFamily="49" charset="0"/>
              </a:rPr>
              <a:t>&lt;Typography variant="h6" color="inherit"&gt; </a:t>
            </a:r>
          </a:p>
          <a:p>
            <a:r>
              <a:rPr lang="en-US" sz="670" b="0" dirty="0">
                <a:solidFill>
                  <a:srgbClr val="008000"/>
                </a:solidFill>
                <a:effectLst/>
                <a:latin typeface="Consolas" panose="020B0609020204030204" pitchFamily="49" charset="0"/>
              </a:rPr>
              <a:t>MERN Skeleton</a:t>
            </a:r>
          </a:p>
          <a:p>
            <a:r>
              <a:rPr lang="en-US" sz="670" b="0" dirty="0">
                <a:solidFill>
                  <a:srgbClr val="008000"/>
                </a:solidFill>
                <a:effectLst/>
                <a:latin typeface="Consolas" panose="020B0609020204030204" pitchFamily="49" charset="0"/>
              </a:rPr>
              <a:t>&lt;/Typography&gt; </a:t>
            </a:r>
          </a:p>
          <a:p>
            <a:r>
              <a:rPr lang="en-US" sz="670" b="0" dirty="0">
                <a:solidFill>
                  <a:srgbClr val="008000"/>
                </a:solidFill>
                <a:effectLst/>
                <a:latin typeface="Consolas" panose="020B0609020204030204" pitchFamily="49" charset="0"/>
              </a:rPr>
              <a:t>&lt;Link to="/"&gt;</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 aria-label="Home" style={</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(history, "/")}&gt; </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HomeIcon</a:t>
            </a:r>
            <a:r>
              <a:rPr lang="en-US" sz="670" b="0" dirty="0">
                <a:solidFill>
                  <a:srgbClr val="008000"/>
                </a:solidFill>
                <a:effectLst/>
                <a:latin typeface="Consolas" panose="020B0609020204030204" pitchFamily="49" charset="0"/>
              </a:rPr>
              <a:t>/&gt;</a:t>
            </a:r>
          </a:p>
          <a:p>
            <a:r>
              <a:rPr lang="en-US" sz="670" b="0" dirty="0">
                <a:solidFill>
                  <a:srgbClr val="008000"/>
                </a:solidFill>
                <a:effectLst/>
                <a:latin typeface="Consolas" panose="020B0609020204030204" pitchFamily="49" charset="0"/>
              </a:rPr>
              <a:t>&lt;/</a:t>
            </a:r>
            <a:r>
              <a:rPr lang="en-US" sz="670" b="0" dirty="0" err="1">
                <a:solidFill>
                  <a:srgbClr val="008000"/>
                </a:solidFill>
                <a:effectLst/>
                <a:latin typeface="Consolas" panose="020B0609020204030204" pitchFamily="49" charset="0"/>
              </a:rPr>
              <a:t>IconButton</a:t>
            </a:r>
            <a:r>
              <a:rPr lang="en-US" sz="670" b="0" dirty="0">
                <a:solidFill>
                  <a:srgbClr val="008000"/>
                </a:solidFill>
                <a:effectLst/>
                <a:latin typeface="Consolas" panose="020B0609020204030204" pitchFamily="49" charset="0"/>
              </a:rPr>
              <a:t>&gt; </a:t>
            </a:r>
          </a:p>
          <a:p>
            <a:r>
              <a:rPr lang="en-US" sz="670" b="0" dirty="0">
                <a:solidFill>
                  <a:srgbClr val="008000"/>
                </a:solidFill>
                <a:effectLst/>
                <a:latin typeface="Consolas" panose="020B0609020204030204" pitchFamily="49" charset="0"/>
              </a:rPr>
              <a:t>&lt;/Link&gt;</a:t>
            </a:r>
          </a:p>
          <a:p>
            <a:r>
              <a:rPr lang="en-US" sz="670" b="0" dirty="0">
                <a:solidFill>
                  <a:srgbClr val="008000"/>
                </a:solidFill>
                <a:effectLst/>
                <a:latin typeface="Consolas" panose="020B0609020204030204" pitchFamily="49" charset="0"/>
              </a:rPr>
              <a:t>&lt;Link to="/users"&gt;</a:t>
            </a:r>
          </a:p>
          <a:p>
            <a:r>
              <a:rPr lang="en-US" sz="670" b="0" dirty="0">
                <a:solidFill>
                  <a:srgbClr val="008000"/>
                </a:solidFill>
                <a:effectLst/>
                <a:latin typeface="Consolas" panose="020B0609020204030204" pitchFamily="49" charset="0"/>
              </a:rPr>
              <a:t>&lt;Button style={</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(history, "/users")}&gt;Users&lt;/Button&gt; </a:t>
            </a:r>
          </a:p>
          <a:p>
            <a:r>
              <a:rPr lang="en-US" sz="670" b="0" dirty="0">
                <a:solidFill>
                  <a:srgbClr val="008000"/>
                </a:solidFill>
                <a:effectLst/>
                <a:latin typeface="Consolas" panose="020B0609020204030204" pitchFamily="49" charset="0"/>
              </a:rPr>
              <a:t>&lt;/Link&gt;</a:t>
            </a:r>
          </a:p>
          <a:p>
            <a:r>
              <a:rPr lang="en-US" sz="670" b="0" dirty="0">
                <a:solidFill>
                  <a:srgbClr val="008000"/>
                </a:solidFill>
                <a:effectLst/>
                <a:latin typeface="Consolas" panose="020B0609020204030204" pitchFamily="49" charset="0"/>
              </a:rPr>
              <a:t>&lt;/Toolbar&gt; </a:t>
            </a:r>
          </a:p>
          <a:p>
            <a:r>
              <a:rPr lang="en-US" sz="670" b="0" dirty="0">
                <a:solidFill>
                  <a:srgbClr val="008000"/>
                </a:solidFill>
                <a:effectLst/>
                <a:latin typeface="Consolas" panose="020B0609020204030204" pitchFamily="49" charset="0"/>
              </a:rPr>
              <a:t>    &lt;/</a:t>
            </a:r>
            <a:r>
              <a:rPr lang="en-US" sz="670" b="0" dirty="0" err="1">
                <a:solidFill>
                  <a:srgbClr val="008000"/>
                </a:solidFill>
                <a:effectLst/>
                <a:latin typeface="Consolas" panose="020B0609020204030204" pitchFamily="49" charset="0"/>
              </a:rPr>
              <a:t>AppBar</a:t>
            </a:r>
            <a:r>
              <a:rPr lang="en-US" sz="670" b="0" dirty="0">
                <a:solidFill>
                  <a:srgbClr val="008000"/>
                </a:solidFill>
                <a:effectLst/>
                <a:latin typeface="Consolas" panose="020B0609020204030204" pitchFamily="49" charset="0"/>
              </a:rPr>
              <a:t>&gt;))</a:t>
            </a:r>
          </a:p>
          <a:p>
            <a:r>
              <a:rPr lang="en-US" sz="670" b="0" dirty="0">
                <a:solidFill>
                  <a:srgbClr val="008000"/>
                </a:solidFill>
                <a:effectLst/>
                <a:latin typeface="Consolas" panose="020B0609020204030204" pitchFamily="49" charset="0"/>
              </a:rPr>
              <a:t>const </a:t>
            </a:r>
            <a:r>
              <a:rPr lang="en-US" sz="670" b="0" dirty="0" err="1">
                <a:solidFill>
                  <a:srgbClr val="008000"/>
                </a:solidFill>
                <a:effectLst/>
                <a:latin typeface="Consolas" panose="020B0609020204030204" pitchFamily="49" charset="0"/>
              </a:rPr>
              <a:t>isActive</a:t>
            </a:r>
            <a:r>
              <a:rPr lang="en-US" sz="670" b="0" dirty="0">
                <a:solidFill>
                  <a:srgbClr val="008000"/>
                </a:solidFill>
                <a:effectLst/>
                <a:latin typeface="Consolas" panose="020B0609020204030204" pitchFamily="49" charset="0"/>
              </a:rPr>
              <a:t> = (history, path) =&gt; { </a:t>
            </a:r>
          </a:p>
          <a:p>
            <a:r>
              <a:rPr lang="en-US" sz="670" b="0" dirty="0">
                <a:solidFill>
                  <a:srgbClr val="008000"/>
                </a:solidFill>
                <a:effectLst/>
                <a:latin typeface="Consolas" panose="020B0609020204030204" pitchFamily="49" charset="0"/>
              </a:rPr>
              <a:t>if (</a:t>
            </a:r>
            <a:r>
              <a:rPr lang="en-US" sz="670" b="0" dirty="0" err="1">
                <a:solidFill>
                  <a:srgbClr val="008000"/>
                </a:solidFill>
                <a:effectLst/>
                <a:latin typeface="Consolas" panose="020B0609020204030204" pitchFamily="49" charset="0"/>
              </a:rPr>
              <a:t>history.location.pathname</a:t>
            </a:r>
            <a:r>
              <a:rPr lang="en-US" sz="670" b="0" dirty="0">
                <a:solidFill>
                  <a:srgbClr val="008000"/>
                </a:solidFill>
                <a:effectLst/>
                <a:latin typeface="Consolas" panose="020B0609020204030204" pitchFamily="49" charset="0"/>
              </a:rPr>
              <a:t> == path)</a:t>
            </a:r>
          </a:p>
          <a:p>
            <a:r>
              <a:rPr lang="en-US" sz="670" b="0" dirty="0">
                <a:solidFill>
                  <a:srgbClr val="008000"/>
                </a:solidFill>
                <a:effectLst/>
                <a:latin typeface="Consolas" panose="020B0609020204030204" pitchFamily="49" charset="0"/>
              </a:rPr>
              <a:t>return {color: '#ff4081'} </a:t>
            </a:r>
          </a:p>
          <a:p>
            <a:r>
              <a:rPr lang="en-US" sz="670" b="0" dirty="0">
                <a:solidFill>
                  <a:srgbClr val="008000"/>
                </a:solidFill>
                <a:effectLst/>
                <a:latin typeface="Consolas" panose="020B0609020204030204" pitchFamily="49" charset="0"/>
              </a:rPr>
              <a:t>else</a:t>
            </a:r>
          </a:p>
          <a:p>
            <a:r>
              <a:rPr lang="en-US" sz="670" b="0" dirty="0">
                <a:solidFill>
                  <a:srgbClr val="008000"/>
                </a:solidFill>
                <a:effectLst/>
                <a:latin typeface="Consolas" panose="020B0609020204030204" pitchFamily="49" charset="0"/>
              </a:rPr>
              <a:t>return {color: '#</a:t>
            </a:r>
            <a:r>
              <a:rPr lang="en-US" sz="670" b="0" dirty="0" err="1">
                <a:solidFill>
                  <a:srgbClr val="008000"/>
                </a:solidFill>
                <a:effectLst/>
                <a:latin typeface="Consolas" panose="020B0609020204030204" pitchFamily="49" charset="0"/>
              </a:rPr>
              <a:t>ffffff</a:t>
            </a:r>
            <a:r>
              <a:rPr lang="en-US" sz="670" b="0" dirty="0">
                <a:solidFill>
                  <a:srgbClr val="008000"/>
                </a:solidFill>
                <a:effectLst/>
                <a:latin typeface="Consolas" panose="020B0609020204030204" pitchFamily="49" charset="0"/>
              </a:rPr>
              <a:t>'} </a:t>
            </a:r>
          </a:p>
          <a:p>
            <a:r>
              <a:rPr lang="en-US" sz="670" b="0" dirty="0">
                <a:solidFill>
                  <a:srgbClr val="008000"/>
                </a:solidFill>
                <a:effectLst/>
                <a:latin typeface="Consolas" panose="020B0609020204030204" pitchFamily="49" charset="0"/>
              </a:rPr>
              <a:t>}</a:t>
            </a:r>
          </a:p>
          <a:p>
            <a:r>
              <a:rPr lang="en-US" sz="670" b="0" dirty="0">
                <a:solidFill>
                  <a:srgbClr val="008000"/>
                </a:solidFill>
                <a:effectLst/>
                <a:latin typeface="Consolas" panose="020B0609020204030204" pitchFamily="49" charset="0"/>
              </a:rPr>
              <a:t>{</a:t>
            </a:r>
          </a:p>
          <a:p>
            <a:r>
              <a:rPr lang="en-US" sz="670" b="0" dirty="0">
                <a:solidFill>
                  <a:srgbClr val="008000"/>
                </a:solidFill>
                <a:effectLst/>
                <a:highlight>
                  <a:srgbClr val="FFFF00"/>
                </a:highlight>
                <a:latin typeface="Consolas" panose="020B0609020204030204" pitchFamily="49" charset="0"/>
              </a:rPr>
              <a:t>!</a:t>
            </a:r>
            <a:r>
              <a:rPr lang="en-US" sz="670" b="0" dirty="0" err="1">
                <a:solidFill>
                  <a:srgbClr val="008000"/>
                </a:solidFill>
                <a:effectLst/>
                <a:highlight>
                  <a:srgbClr val="FFFF00"/>
                </a:highlight>
                <a:latin typeface="Consolas" panose="020B0609020204030204" pitchFamily="49" charset="0"/>
              </a:rPr>
              <a:t>auth.isAuthenticated</a:t>
            </a:r>
            <a:r>
              <a:rPr lang="en-US" sz="670" b="0" dirty="0">
                <a:solidFill>
                  <a:srgbClr val="008000"/>
                </a:solidFill>
                <a:effectLst/>
                <a:highlight>
                  <a:srgbClr val="FFFF00"/>
                </a:highlight>
                <a:latin typeface="Consolas" panose="020B0609020204030204" pitchFamily="49" charset="0"/>
              </a:rPr>
              <a:t>() &amp;&amp; (&lt;span&gt; </a:t>
            </a:r>
          </a:p>
          <a:p>
            <a:r>
              <a:rPr lang="en-US" sz="670" b="0" dirty="0">
                <a:solidFill>
                  <a:srgbClr val="008000"/>
                </a:solidFill>
                <a:effectLst/>
                <a:highlight>
                  <a:srgbClr val="FFFF00"/>
                </a:highlight>
                <a:latin typeface="Consolas" panose="020B0609020204030204" pitchFamily="49" charset="0"/>
              </a:rPr>
              <a:t>&lt;Link to="/signup"&gt;</a:t>
            </a:r>
          </a:p>
          <a:p>
            <a:r>
              <a:rPr lang="en-US" sz="670" b="0" dirty="0">
                <a:solidFill>
                  <a:srgbClr val="008000"/>
                </a:solidFill>
                <a:effectLst/>
                <a:highlight>
                  <a:srgbClr val="FFFF00"/>
                </a:highlight>
                <a:latin typeface="Consolas" panose="020B0609020204030204" pitchFamily="49" charset="0"/>
              </a:rPr>
              <a:t>&lt;Button style={</a:t>
            </a:r>
            <a:r>
              <a:rPr lang="en-US" sz="670" b="0" dirty="0" err="1">
                <a:solidFill>
                  <a:srgbClr val="008000"/>
                </a:solidFill>
                <a:effectLst/>
                <a:highlight>
                  <a:srgbClr val="FFFF00"/>
                </a:highlight>
                <a:latin typeface="Consolas" panose="020B0609020204030204" pitchFamily="49" charset="0"/>
              </a:rPr>
              <a:t>isActive</a:t>
            </a:r>
            <a:r>
              <a:rPr lang="en-US" sz="670" b="0" dirty="0">
                <a:solidFill>
                  <a:srgbClr val="008000"/>
                </a:solidFill>
                <a:effectLst/>
                <a:highlight>
                  <a:srgbClr val="FFFF00"/>
                </a:highlight>
                <a:latin typeface="Consolas" panose="020B0609020204030204" pitchFamily="49" charset="0"/>
              </a:rPr>
              <a:t>(history, "/signup")}&gt; Sign Up &lt;/Button&gt; </a:t>
            </a:r>
          </a:p>
          <a:p>
            <a:r>
              <a:rPr lang="en-US" sz="670" b="0" dirty="0">
                <a:solidFill>
                  <a:srgbClr val="008000"/>
                </a:solidFill>
                <a:effectLst/>
                <a:highlight>
                  <a:srgbClr val="FFFF00"/>
                </a:highlight>
                <a:latin typeface="Consolas" panose="020B0609020204030204" pitchFamily="49" charset="0"/>
              </a:rPr>
              <a:t>&lt;/Link&gt;</a:t>
            </a:r>
          </a:p>
          <a:p>
            <a:r>
              <a:rPr lang="en-US" sz="670" b="0" dirty="0">
                <a:solidFill>
                  <a:srgbClr val="008000"/>
                </a:solidFill>
                <a:effectLst/>
                <a:highlight>
                  <a:srgbClr val="FFFF00"/>
                </a:highlight>
                <a:latin typeface="Consolas" panose="020B0609020204030204" pitchFamily="49" charset="0"/>
              </a:rPr>
              <a:t>&lt;Link to="/</a:t>
            </a:r>
            <a:r>
              <a:rPr lang="en-US" sz="670" b="0" dirty="0" err="1">
                <a:solidFill>
                  <a:srgbClr val="008000"/>
                </a:solidFill>
                <a:effectLst/>
                <a:highlight>
                  <a:srgbClr val="FFFF00"/>
                </a:highlight>
                <a:latin typeface="Consolas" panose="020B0609020204030204" pitchFamily="49" charset="0"/>
              </a:rPr>
              <a:t>signin</a:t>
            </a:r>
            <a:r>
              <a:rPr lang="en-US" sz="670" b="0" dirty="0">
                <a:solidFill>
                  <a:srgbClr val="008000"/>
                </a:solidFill>
                <a:effectLst/>
                <a:highlight>
                  <a:srgbClr val="FFFF00"/>
                </a:highlight>
                <a:latin typeface="Consolas" panose="020B0609020204030204" pitchFamily="49" charset="0"/>
              </a:rPr>
              <a:t>"&gt;</a:t>
            </a:r>
          </a:p>
          <a:p>
            <a:r>
              <a:rPr lang="en-US" sz="670" b="0" dirty="0">
                <a:solidFill>
                  <a:srgbClr val="008000"/>
                </a:solidFill>
                <a:effectLst/>
                <a:highlight>
                  <a:srgbClr val="FFFF00"/>
                </a:highlight>
                <a:latin typeface="Consolas" panose="020B0609020204030204" pitchFamily="49" charset="0"/>
              </a:rPr>
              <a:t>&lt;Button style={</a:t>
            </a:r>
            <a:r>
              <a:rPr lang="en-US" sz="670" b="0" dirty="0" err="1">
                <a:solidFill>
                  <a:srgbClr val="008000"/>
                </a:solidFill>
                <a:effectLst/>
                <a:highlight>
                  <a:srgbClr val="FFFF00"/>
                </a:highlight>
                <a:latin typeface="Consolas" panose="020B0609020204030204" pitchFamily="49" charset="0"/>
              </a:rPr>
              <a:t>isActive</a:t>
            </a:r>
            <a:r>
              <a:rPr lang="en-US" sz="670" b="0" dirty="0">
                <a:solidFill>
                  <a:srgbClr val="008000"/>
                </a:solidFill>
                <a:effectLst/>
                <a:highlight>
                  <a:srgbClr val="FFFF00"/>
                </a:highlight>
                <a:latin typeface="Consolas" panose="020B0609020204030204" pitchFamily="49" charset="0"/>
              </a:rPr>
              <a:t>(history, "/</a:t>
            </a:r>
            <a:r>
              <a:rPr lang="en-US" sz="670" b="0" dirty="0" err="1">
                <a:solidFill>
                  <a:srgbClr val="008000"/>
                </a:solidFill>
                <a:effectLst/>
                <a:highlight>
                  <a:srgbClr val="FFFF00"/>
                </a:highlight>
                <a:latin typeface="Consolas" panose="020B0609020204030204" pitchFamily="49" charset="0"/>
              </a:rPr>
              <a:t>signin</a:t>
            </a:r>
            <a:r>
              <a:rPr lang="en-US" sz="670" b="0" dirty="0">
                <a:solidFill>
                  <a:srgbClr val="008000"/>
                </a:solidFill>
                <a:effectLst/>
                <a:highlight>
                  <a:srgbClr val="FFFF00"/>
                </a:highlight>
                <a:latin typeface="Consolas" panose="020B0609020204030204" pitchFamily="49" charset="0"/>
              </a:rPr>
              <a:t>")}&gt; Sign In &lt;/Button&gt; </a:t>
            </a:r>
          </a:p>
          <a:p>
            <a:r>
              <a:rPr lang="en-US" sz="670" b="0" dirty="0">
                <a:solidFill>
                  <a:srgbClr val="008000"/>
                </a:solidFill>
                <a:effectLst/>
                <a:highlight>
                  <a:srgbClr val="FFFF00"/>
                </a:highlight>
                <a:latin typeface="Consolas" panose="020B0609020204030204" pitchFamily="49" charset="0"/>
              </a:rPr>
              <a:t>&lt;/Link&gt;</a:t>
            </a:r>
          </a:p>
          <a:p>
            <a:r>
              <a:rPr lang="en-US" sz="670" b="0" dirty="0">
                <a:solidFill>
                  <a:srgbClr val="008000"/>
                </a:solidFill>
                <a:effectLst/>
                <a:highlight>
                  <a:srgbClr val="FFFF00"/>
                </a:highlight>
                <a:latin typeface="Consolas" panose="020B0609020204030204" pitchFamily="49" charset="0"/>
              </a:rPr>
              <a:t>&lt;/span&gt;) </a:t>
            </a:r>
          </a:p>
          <a:p>
            <a:r>
              <a:rPr lang="en-US" sz="670" b="0" dirty="0">
                <a:solidFill>
                  <a:srgbClr val="008000"/>
                </a:solidFill>
                <a:effectLst/>
                <a:highlight>
                  <a:srgbClr val="FFFF00"/>
                </a:highlight>
                <a:latin typeface="Consolas" panose="020B0609020204030204" pitchFamily="49" charset="0"/>
              </a:rPr>
              <a:t>}</a:t>
            </a:r>
          </a:p>
          <a:p>
            <a:br>
              <a:rPr lang="en-US" sz="670" b="0" dirty="0">
                <a:solidFill>
                  <a:srgbClr val="CCCCCC"/>
                </a:solidFill>
                <a:effectLst/>
                <a:latin typeface="Consolas" panose="020B0609020204030204" pitchFamily="49" charset="0"/>
              </a:rPr>
            </a:br>
            <a:endParaRPr lang="en-US" sz="67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2CB6636-38CC-B573-C56D-1156D8C9E67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4FC8D35-ADB7-8A5A-DA8F-3550D209A0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EA8391-135E-D933-4644-0D72DE3A29C6}"/>
              </a:ext>
            </a:extLst>
          </p:cNvPr>
          <p:cNvSpPr>
            <a:spLocks noGrp="1"/>
          </p:cNvSpPr>
          <p:nvPr>
            <p:ph type="sldNum" sz="quarter" idx="12"/>
          </p:nvPr>
        </p:nvSpPr>
        <p:spPr/>
        <p:txBody>
          <a:bodyPr/>
          <a:lstStyle/>
          <a:p>
            <a:fld id="{7C5CF243-786F-4254-B068-4C9F0B6EA12F}" type="slidenum">
              <a:rPr lang="en-US" altLang="en-US" smtClean="0"/>
              <a:pPr/>
              <a:t>157</a:t>
            </a:fld>
            <a:endParaRPr lang="en-US" altLang="en-US"/>
          </a:p>
        </p:txBody>
      </p:sp>
    </p:spTree>
    <p:extLst>
      <p:ext uri="{BB962C8B-B14F-4D97-AF65-F5344CB8AC3E}">
        <p14:creationId xmlns:p14="http://schemas.microsoft.com/office/powerpoint/2010/main" val="936181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036-38F2-B4B0-8AA0-53428739B0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A0150-83DF-BC40-86C8-954E1987F9A6}"/>
              </a:ext>
            </a:extLst>
          </p:cNvPr>
          <p:cNvSpPr>
            <a:spLocks noGrp="1"/>
          </p:cNvSpPr>
          <p:nvPr>
            <p:ph idx="1"/>
          </p:nvPr>
        </p:nvSpPr>
        <p:spPr/>
        <p:txBody>
          <a:bodyPr/>
          <a:lstStyle/>
          <a:p>
            <a:r>
              <a:rPr lang="en-US" dirty="0"/>
              <a:t>Similarly, the link to MY PROFILE and the SIGN OUT button should only appear on the menu when the user is signed in, and should be added to the Menu component with the following condition check.</a:t>
            </a:r>
          </a:p>
          <a:p>
            <a:endParaRPr lang="en-US" dirty="0"/>
          </a:p>
          <a:p>
            <a:endParaRPr lang="en-US" dirty="0"/>
          </a:p>
        </p:txBody>
      </p:sp>
      <p:sp>
        <p:nvSpPr>
          <p:cNvPr id="4" name="Date Placeholder 3">
            <a:extLst>
              <a:ext uri="{FF2B5EF4-FFF2-40B4-BE49-F238E27FC236}">
                <a16:creationId xmlns:a16="http://schemas.microsoft.com/office/drawing/2014/main" id="{282794AF-A42A-3ED6-42FD-C4C0B1D027B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EAF86FC-D0B1-A228-5B44-64B3025B29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7FE2BC-0465-749B-311B-8492AEBBCB39}"/>
              </a:ext>
            </a:extLst>
          </p:cNvPr>
          <p:cNvSpPr>
            <a:spLocks noGrp="1"/>
          </p:cNvSpPr>
          <p:nvPr>
            <p:ph type="sldNum" sz="quarter" idx="12"/>
          </p:nvPr>
        </p:nvSpPr>
        <p:spPr/>
        <p:txBody>
          <a:bodyPr/>
          <a:lstStyle/>
          <a:p>
            <a:fld id="{7C5CF243-786F-4254-B068-4C9F0B6EA12F}" type="slidenum">
              <a:rPr lang="en-US" altLang="en-US" smtClean="0"/>
              <a:pPr/>
              <a:t>158</a:t>
            </a:fld>
            <a:endParaRPr lang="en-US" altLang="en-US"/>
          </a:p>
        </p:txBody>
      </p:sp>
    </p:spTree>
    <p:extLst>
      <p:ext uri="{BB962C8B-B14F-4D97-AF65-F5344CB8AC3E}">
        <p14:creationId xmlns:p14="http://schemas.microsoft.com/office/powerpoint/2010/main" val="15720527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1393-B521-6115-3212-6D30CACF0728}"/>
              </a:ext>
            </a:extLst>
          </p:cNvPr>
          <p:cNvSpPr>
            <a:spLocks noGrp="1"/>
          </p:cNvSpPr>
          <p:nvPr>
            <p:ph type="title"/>
          </p:nvPr>
        </p:nvSpPr>
        <p:spPr/>
        <p:txBody>
          <a:bodyPr/>
          <a:lstStyle/>
          <a:p>
            <a:br>
              <a:rPr lang="en-US" dirty="0"/>
            </a:br>
            <a:r>
              <a:rPr lang="en-US" dirty="0" err="1"/>
              <a:t>mern</a:t>
            </a:r>
            <a:r>
              <a:rPr lang="en-US" dirty="0"/>
              <a:t>-skeleton/client/core/Menu.js:</a:t>
            </a:r>
            <a:br>
              <a:rPr lang="en-US" dirty="0"/>
            </a:br>
            <a:endParaRPr lang="en-US" dirty="0"/>
          </a:p>
        </p:txBody>
      </p:sp>
      <p:sp>
        <p:nvSpPr>
          <p:cNvPr id="3" name="Content Placeholder 2">
            <a:extLst>
              <a:ext uri="{FF2B5EF4-FFF2-40B4-BE49-F238E27FC236}">
                <a16:creationId xmlns:a16="http://schemas.microsoft.com/office/drawing/2014/main" id="{B4A11F6D-9B0C-9D09-5685-B22891139C75}"/>
              </a:ext>
            </a:extLst>
          </p:cNvPr>
          <p:cNvSpPr>
            <a:spLocks noGrp="1"/>
          </p:cNvSpPr>
          <p:nvPr>
            <p:ph idx="1"/>
          </p:nvPr>
        </p:nvSpPr>
        <p:spPr/>
        <p:txBody>
          <a:bodyPr/>
          <a:lstStyle/>
          <a:p>
            <a:r>
              <a:rPr lang="en-US" sz="2000" dirty="0"/>
              <a:t>{</a:t>
            </a:r>
          </a:p>
          <a:p>
            <a:r>
              <a:rPr lang="en-US" sz="2000" dirty="0" err="1"/>
              <a:t>auth.isAuthenticated</a:t>
            </a:r>
            <a:r>
              <a:rPr lang="en-US" sz="2000" dirty="0"/>
              <a:t>() &amp;&amp; (&lt;span&gt;</a:t>
            </a:r>
          </a:p>
          <a:p>
            <a:r>
              <a:rPr lang="en-US" sz="2000" dirty="0"/>
              <a:t>&lt;Link to={"/user/" + </a:t>
            </a:r>
            <a:r>
              <a:rPr lang="en-US" sz="2000" dirty="0" err="1"/>
              <a:t>auth.isAuthenticated</a:t>
            </a:r>
            <a:r>
              <a:rPr lang="en-US" sz="2000" dirty="0"/>
              <a:t>().</a:t>
            </a:r>
            <a:r>
              <a:rPr lang="en-US" sz="2000" dirty="0" err="1"/>
              <a:t>user._id</a:t>
            </a:r>
            <a:r>
              <a:rPr lang="en-US" sz="2000" dirty="0"/>
              <a:t>}&gt; </a:t>
            </a:r>
          </a:p>
          <a:p>
            <a:r>
              <a:rPr lang="en-US" sz="2000" dirty="0"/>
              <a:t>&lt;Button style={</a:t>
            </a:r>
            <a:r>
              <a:rPr lang="en-US" sz="2000" dirty="0" err="1"/>
              <a:t>isActive</a:t>
            </a:r>
            <a:r>
              <a:rPr lang="en-US" sz="2000" dirty="0"/>
              <a:t>(history, "/user/"</a:t>
            </a:r>
          </a:p>
          <a:p>
            <a:r>
              <a:rPr lang="en-US" sz="2000" dirty="0"/>
              <a:t>+ </a:t>
            </a:r>
            <a:r>
              <a:rPr lang="en-US" sz="2000" dirty="0" err="1"/>
              <a:t>auth.isAuthenticated</a:t>
            </a:r>
            <a:r>
              <a:rPr lang="en-US" sz="2000" dirty="0"/>
              <a:t>().</a:t>
            </a:r>
            <a:r>
              <a:rPr lang="en-US" sz="2000" dirty="0" err="1"/>
              <a:t>user._id</a:t>
            </a:r>
            <a:r>
              <a:rPr lang="en-US" sz="2000" dirty="0"/>
              <a:t>)}&gt; </a:t>
            </a:r>
          </a:p>
          <a:p>
            <a:r>
              <a:rPr lang="en-US" sz="2000" dirty="0"/>
              <a:t>My Profile</a:t>
            </a:r>
          </a:p>
          <a:p>
            <a:r>
              <a:rPr lang="en-US" sz="2000" dirty="0"/>
              <a:t>&lt;/Button&gt; </a:t>
            </a:r>
          </a:p>
          <a:p>
            <a:r>
              <a:rPr lang="en-US" sz="2000" dirty="0"/>
              <a:t>&lt;/Link&gt;</a:t>
            </a:r>
          </a:p>
          <a:p>
            <a:r>
              <a:rPr lang="en-US" sz="2000" dirty="0"/>
              <a:t>&lt;Button color="inherit"</a:t>
            </a:r>
          </a:p>
          <a:p>
            <a:r>
              <a:rPr lang="en-US" sz="2000" dirty="0" err="1"/>
              <a:t>onClick</a:t>
            </a:r>
            <a:r>
              <a:rPr lang="en-US" sz="2000" dirty="0"/>
              <a:t>={() =&gt; { </a:t>
            </a:r>
            <a:r>
              <a:rPr lang="en-US" sz="2000" dirty="0" err="1"/>
              <a:t>auth.clearJWT</a:t>
            </a:r>
            <a:r>
              <a:rPr lang="en-US" sz="2000" dirty="0"/>
              <a:t>(() =&gt; </a:t>
            </a:r>
            <a:r>
              <a:rPr lang="en-US" sz="2000" dirty="0" err="1"/>
              <a:t>history.push</a:t>
            </a:r>
            <a:r>
              <a:rPr lang="en-US" sz="2000" dirty="0"/>
              <a:t>('/')) }}&gt; </a:t>
            </a:r>
          </a:p>
          <a:p>
            <a:r>
              <a:rPr lang="en-US" sz="2000" dirty="0"/>
              <a:t>Sign out</a:t>
            </a:r>
          </a:p>
          <a:p>
            <a:r>
              <a:rPr lang="en-US" sz="2000" dirty="0"/>
              <a:t>&lt;/Button&gt; </a:t>
            </a:r>
          </a:p>
          <a:p>
            <a:r>
              <a:rPr lang="en-US" sz="2000" dirty="0"/>
              <a:t>&lt;/span&gt;)</a:t>
            </a:r>
          </a:p>
          <a:p>
            <a:r>
              <a:rPr lang="en-US" sz="2000" dirty="0"/>
              <a:t>}</a:t>
            </a:r>
          </a:p>
        </p:txBody>
      </p:sp>
      <p:sp>
        <p:nvSpPr>
          <p:cNvPr id="4" name="Date Placeholder 3">
            <a:extLst>
              <a:ext uri="{FF2B5EF4-FFF2-40B4-BE49-F238E27FC236}">
                <a16:creationId xmlns:a16="http://schemas.microsoft.com/office/drawing/2014/main" id="{020AC09E-2FD0-406E-C790-AEC8B65700F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3D3DE72-74E7-DD40-FE7B-7F12AF3E33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622463-C15F-3FE8-240F-BB8500190AAF}"/>
              </a:ext>
            </a:extLst>
          </p:cNvPr>
          <p:cNvSpPr>
            <a:spLocks noGrp="1"/>
          </p:cNvSpPr>
          <p:nvPr>
            <p:ph type="sldNum" sz="quarter" idx="12"/>
          </p:nvPr>
        </p:nvSpPr>
        <p:spPr/>
        <p:txBody>
          <a:bodyPr/>
          <a:lstStyle/>
          <a:p>
            <a:fld id="{7C5CF243-786F-4254-B068-4C9F0B6EA12F}" type="slidenum">
              <a:rPr lang="en-US" altLang="en-US" smtClean="0"/>
              <a:pPr/>
              <a:t>159</a:t>
            </a:fld>
            <a:endParaRPr lang="en-US" altLang="en-US"/>
          </a:p>
        </p:txBody>
      </p:sp>
    </p:spTree>
    <p:extLst>
      <p:ext uri="{BB962C8B-B14F-4D97-AF65-F5344CB8AC3E}">
        <p14:creationId xmlns:p14="http://schemas.microsoft.com/office/powerpoint/2010/main" val="133536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93BF-BD11-2FB7-D0DB-DC317EAEAF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F917E-785A-9340-8437-068C78877378}"/>
              </a:ext>
            </a:extLst>
          </p:cNvPr>
          <p:cNvSpPr>
            <a:spLocks noGrp="1"/>
          </p:cNvSpPr>
          <p:nvPr>
            <p:ph idx="1"/>
          </p:nvPr>
        </p:nvSpPr>
        <p:spPr/>
        <p:txBody>
          <a:bodyPr/>
          <a:lstStyle/>
          <a:p>
            <a:r>
              <a:rPr lang="en-US" dirty="0"/>
              <a:t>As we have seen with the other fetch calls, this method will also return a promise containing the server's response to the user update request. </a:t>
            </a:r>
          </a:p>
          <a:p>
            <a:r>
              <a:rPr lang="en-US" dirty="0"/>
              <a:t>In the final method, we will learn how to call the user delete API.</a:t>
            </a:r>
          </a:p>
        </p:txBody>
      </p:sp>
      <p:sp>
        <p:nvSpPr>
          <p:cNvPr id="4" name="Date Placeholder 3">
            <a:extLst>
              <a:ext uri="{FF2B5EF4-FFF2-40B4-BE49-F238E27FC236}">
                <a16:creationId xmlns:a16="http://schemas.microsoft.com/office/drawing/2014/main" id="{54F16611-1107-E1FB-1AD3-800362E92C9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0D16BDF-DCEE-97CE-C126-FB3E08DAE0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EFC8E64-BB08-B808-08F1-91B24B4BFD6A}"/>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426905366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972A-C7FF-046A-F96C-30CE5C6B4C12}"/>
              </a:ext>
            </a:extLst>
          </p:cNvPr>
          <p:cNvSpPr>
            <a:spLocks noGrp="1"/>
          </p:cNvSpPr>
          <p:nvPr>
            <p:ph type="title"/>
          </p:nvPr>
        </p:nvSpPr>
        <p:spPr/>
        <p:txBody>
          <a:bodyPr/>
          <a:lstStyle/>
          <a:p>
            <a:br>
              <a:rPr lang="en-US" dirty="0"/>
            </a:br>
            <a:r>
              <a:rPr lang="en-US" dirty="0"/>
              <a:t>Updated </a:t>
            </a:r>
            <a:r>
              <a:rPr lang="en-US" dirty="0" err="1"/>
              <a:t>mern</a:t>
            </a:r>
            <a:r>
              <a:rPr lang="en-US" dirty="0"/>
              <a:t>-skeleton/client/core/Menu.js:</a:t>
            </a:r>
            <a:br>
              <a:rPr lang="en-US" dirty="0"/>
            </a:br>
            <a:r>
              <a:rPr lang="en-US" dirty="0"/>
              <a:t> </a:t>
            </a:r>
          </a:p>
        </p:txBody>
      </p:sp>
      <p:sp>
        <p:nvSpPr>
          <p:cNvPr id="3" name="Content Placeholder 2">
            <a:extLst>
              <a:ext uri="{FF2B5EF4-FFF2-40B4-BE49-F238E27FC236}">
                <a16:creationId xmlns:a16="http://schemas.microsoft.com/office/drawing/2014/main" id="{7E91EA36-C519-0BB3-5C9B-AD7966253483}"/>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withRouter</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AppBar</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Toolbar from 'react' </a:t>
            </a:r>
          </a:p>
          <a:p>
            <a:r>
              <a:rPr lang="en-US" sz="500" b="0" dirty="0">
                <a:solidFill>
                  <a:srgbClr val="008000"/>
                </a:solidFill>
                <a:effectLst/>
                <a:latin typeface="Consolas" panose="020B0609020204030204" pitchFamily="49" charset="0"/>
              </a:rPr>
              <a:t>import Typography from 'react'</a:t>
            </a:r>
          </a:p>
          <a:p>
            <a:r>
              <a:rPr lang="en-US" sz="500" b="0" dirty="0">
                <a:solidFill>
                  <a:srgbClr val="008000"/>
                </a:solidFill>
                <a:effectLst/>
                <a:latin typeface="Consolas" panose="020B0609020204030204" pitchFamily="49" charset="0"/>
              </a:rPr>
              <a:t>import Link from 'react'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HomeIcon</a:t>
            </a:r>
            <a:r>
              <a:rPr lang="en-US" sz="500" b="0" dirty="0">
                <a:solidFill>
                  <a:srgbClr val="008000"/>
                </a:solidFill>
                <a:effectLst/>
                <a:latin typeface="Consolas" panose="020B0609020204030204" pitchFamily="49" charset="0"/>
              </a:rPr>
              <a:t> from 'react'</a:t>
            </a:r>
          </a:p>
          <a:p>
            <a:r>
              <a:rPr lang="en-US" sz="500" b="0" dirty="0">
                <a:solidFill>
                  <a:srgbClr val="008000"/>
                </a:solidFill>
                <a:effectLst/>
                <a:latin typeface="Consolas" panose="020B0609020204030204" pitchFamily="49" charset="0"/>
              </a:rPr>
              <a:t>import Button from 'react'</a:t>
            </a:r>
          </a:p>
          <a:p>
            <a:r>
              <a:rPr lang="en-US" sz="500" b="0" dirty="0">
                <a:solidFill>
                  <a:srgbClr val="008000"/>
                </a:solidFill>
                <a:effectLst/>
                <a:latin typeface="Consolas" panose="020B0609020204030204" pitchFamily="49" charset="0"/>
              </a:rPr>
              <a:t>import auth from 'auth'</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const Menu = </a:t>
            </a:r>
            <a:r>
              <a:rPr lang="en-US" sz="500" b="0" dirty="0" err="1">
                <a:solidFill>
                  <a:srgbClr val="008000"/>
                </a:solidFill>
                <a:effectLst/>
                <a:latin typeface="Consolas" panose="020B0609020204030204" pitchFamily="49" charset="0"/>
              </a:rPr>
              <a:t>withRouter</a:t>
            </a:r>
            <a:r>
              <a:rPr lang="en-US" sz="500" b="0" dirty="0">
                <a:solidFill>
                  <a:srgbClr val="008000"/>
                </a:solidFill>
                <a:effectLst/>
                <a:latin typeface="Consolas" panose="020B0609020204030204" pitchFamily="49" charset="0"/>
              </a:rPr>
              <a:t>(({ history }) =&gt; (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AppBar</a:t>
            </a:r>
            <a:r>
              <a:rPr lang="en-US" sz="500" b="0" dirty="0">
                <a:solidFill>
                  <a:srgbClr val="008000"/>
                </a:solidFill>
                <a:effectLst/>
                <a:latin typeface="Consolas" panose="020B0609020204030204" pitchFamily="49" charset="0"/>
              </a:rPr>
              <a:t> position="static"&gt;</a:t>
            </a:r>
          </a:p>
          <a:p>
            <a:r>
              <a:rPr lang="en-US" sz="500" b="0" dirty="0">
                <a:solidFill>
                  <a:srgbClr val="008000"/>
                </a:solidFill>
                <a:effectLst/>
                <a:latin typeface="Consolas" panose="020B0609020204030204" pitchFamily="49" charset="0"/>
              </a:rPr>
              <a:t>&lt;Toolbar&gt;</a:t>
            </a:r>
          </a:p>
          <a:p>
            <a:r>
              <a:rPr lang="en-US" sz="500" b="0" dirty="0">
                <a:solidFill>
                  <a:srgbClr val="008000"/>
                </a:solidFill>
                <a:effectLst/>
                <a:latin typeface="Consolas" panose="020B0609020204030204" pitchFamily="49" charset="0"/>
              </a:rPr>
              <a:t>&lt;Typography variant="h6" color="inherit"&gt; </a:t>
            </a:r>
          </a:p>
          <a:p>
            <a:r>
              <a:rPr lang="en-US" sz="500" b="0" dirty="0">
                <a:solidFill>
                  <a:srgbClr val="008000"/>
                </a:solidFill>
                <a:effectLst/>
                <a:latin typeface="Consolas" panose="020B0609020204030204" pitchFamily="49" charset="0"/>
              </a:rPr>
              <a:t>MERN Skeleton</a:t>
            </a:r>
          </a:p>
          <a:p>
            <a:r>
              <a:rPr lang="en-US" sz="500" b="0" dirty="0">
                <a:solidFill>
                  <a:srgbClr val="008000"/>
                </a:solidFill>
                <a:effectLst/>
                <a:latin typeface="Consolas" panose="020B0609020204030204" pitchFamily="49" charset="0"/>
              </a:rPr>
              <a:t>&lt;/Typography&gt; </a:t>
            </a:r>
          </a:p>
          <a:p>
            <a:r>
              <a:rPr lang="en-US" sz="500" b="0" dirty="0">
                <a:solidFill>
                  <a:srgbClr val="008000"/>
                </a:solidFill>
                <a:effectLst/>
                <a:latin typeface="Consolas" panose="020B0609020204030204" pitchFamily="49" charset="0"/>
              </a:rPr>
              <a:t>&lt;Link to="/"&gt;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 aria-label="Home" style={</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(history, "/")}&gt; </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HomeIcon</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a:t>
            </a:r>
            <a:r>
              <a:rPr lang="en-US" sz="500" b="0" dirty="0" err="1">
                <a:solidFill>
                  <a:srgbClr val="008000"/>
                </a:solidFill>
                <a:effectLst/>
                <a:latin typeface="Consolas" panose="020B0609020204030204" pitchFamily="49" charset="0"/>
              </a:rPr>
              <a:t>IconButton</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&lt;/Link&gt;</a:t>
            </a:r>
          </a:p>
          <a:p>
            <a:r>
              <a:rPr lang="en-US" sz="500" b="0" dirty="0">
                <a:solidFill>
                  <a:srgbClr val="008000"/>
                </a:solidFill>
                <a:effectLst/>
                <a:latin typeface="Consolas" panose="020B0609020204030204" pitchFamily="49" charset="0"/>
              </a:rPr>
              <a:t>&lt;Link to="/users"&gt;</a:t>
            </a:r>
          </a:p>
          <a:p>
            <a:r>
              <a:rPr lang="en-US" sz="500" b="0" dirty="0">
                <a:solidFill>
                  <a:srgbClr val="008000"/>
                </a:solidFill>
                <a:effectLst/>
                <a:latin typeface="Consolas" panose="020B0609020204030204" pitchFamily="49" charset="0"/>
              </a:rPr>
              <a:t>&lt;Button style={</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(history, "/users")}&gt;Users&lt;/Button&gt; </a:t>
            </a:r>
          </a:p>
          <a:p>
            <a:r>
              <a:rPr lang="en-US" sz="500" b="0" dirty="0">
                <a:solidFill>
                  <a:srgbClr val="008000"/>
                </a:solidFill>
                <a:effectLst/>
                <a:latin typeface="Consolas" panose="020B0609020204030204" pitchFamily="49" charset="0"/>
              </a:rPr>
              <a:t>&lt;/Link&gt;</a:t>
            </a:r>
          </a:p>
          <a:p>
            <a:r>
              <a:rPr lang="en-US" sz="500" b="0" dirty="0">
                <a:solidFill>
                  <a:srgbClr val="008000"/>
                </a:solidFill>
                <a:effectLst/>
                <a:latin typeface="Consolas" panose="020B0609020204030204" pitchFamily="49" charset="0"/>
              </a:rPr>
              <a:t>&lt;/Toolbar&gt; </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AppBar</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 = (history, path) =&gt; { </a:t>
            </a:r>
          </a:p>
          <a:p>
            <a:r>
              <a:rPr lang="en-US" sz="500" b="0" dirty="0">
                <a:solidFill>
                  <a:srgbClr val="008000"/>
                </a:solidFill>
                <a:effectLst/>
                <a:latin typeface="Consolas" panose="020B0609020204030204" pitchFamily="49" charset="0"/>
              </a:rPr>
              <a:t>if (</a:t>
            </a:r>
            <a:r>
              <a:rPr lang="en-US" sz="500" b="0" dirty="0" err="1">
                <a:solidFill>
                  <a:srgbClr val="008000"/>
                </a:solidFill>
                <a:effectLst/>
                <a:latin typeface="Consolas" panose="020B0609020204030204" pitchFamily="49" charset="0"/>
              </a:rPr>
              <a:t>history.location.pathname</a:t>
            </a:r>
            <a:r>
              <a:rPr lang="en-US" sz="500" b="0" dirty="0">
                <a:solidFill>
                  <a:srgbClr val="008000"/>
                </a:solidFill>
                <a:effectLst/>
                <a:latin typeface="Consolas" panose="020B0609020204030204" pitchFamily="49" charset="0"/>
              </a:rPr>
              <a:t> == path)</a:t>
            </a:r>
          </a:p>
          <a:p>
            <a:r>
              <a:rPr lang="en-US" sz="500" b="0" dirty="0">
                <a:solidFill>
                  <a:srgbClr val="008000"/>
                </a:solidFill>
                <a:effectLst/>
                <a:latin typeface="Consolas" panose="020B0609020204030204" pitchFamily="49" charset="0"/>
              </a:rPr>
              <a:t>return {color: '#ff4081'} </a:t>
            </a:r>
          </a:p>
          <a:p>
            <a:r>
              <a:rPr lang="en-US" sz="500" b="0" dirty="0">
                <a:solidFill>
                  <a:srgbClr val="008000"/>
                </a:solidFill>
                <a:effectLst/>
                <a:latin typeface="Consolas" panose="020B0609020204030204" pitchFamily="49" charset="0"/>
              </a:rPr>
              <a:t>else</a:t>
            </a:r>
          </a:p>
          <a:p>
            <a:r>
              <a:rPr lang="en-US" sz="500" b="0" dirty="0">
                <a:solidFill>
                  <a:srgbClr val="008000"/>
                </a:solidFill>
                <a:effectLst/>
                <a:latin typeface="Consolas" panose="020B0609020204030204" pitchFamily="49" charset="0"/>
              </a:rPr>
              <a:t>return {color: '#</a:t>
            </a:r>
            <a:r>
              <a:rPr lang="en-US" sz="500" b="0" dirty="0" err="1">
                <a:solidFill>
                  <a:srgbClr val="008000"/>
                </a:solidFill>
                <a:effectLst/>
                <a:latin typeface="Consolas" panose="020B0609020204030204" pitchFamily="49" charset="0"/>
              </a:rPr>
              <a:t>ffffff</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auth.isAuthenticated</a:t>
            </a:r>
            <a:r>
              <a:rPr lang="en-US" sz="500" b="0" dirty="0">
                <a:solidFill>
                  <a:srgbClr val="008000"/>
                </a:solidFill>
                <a:effectLst/>
                <a:latin typeface="Consolas" panose="020B0609020204030204" pitchFamily="49" charset="0"/>
              </a:rPr>
              <a:t>() &amp;&amp; (&lt;span&gt; </a:t>
            </a:r>
          </a:p>
          <a:p>
            <a:r>
              <a:rPr lang="en-US" sz="500" b="0" dirty="0">
                <a:solidFill>
                  <a:srgbClr val="008000"/>
                </a:solidFill>
                <a:effectLst/>
                <a:latin typeface="Consolas" panose="020B0609020204030204" pitchFamily="49" charset="0"/>
              </a:rPr>
              <a:t>&lt;Link to="/signup"&gt;</a:t>
            </a:r>
          </a:p>
          <a:p>
            <a:r>
              <a:rPr lang="en-US" sz="500" b="0" dirty="0">
                <a:solidFill>
                  <a:srgbClr val="008000"/>
                </a:solidFill>
                <a:effectLst/>
                <a:latin typeface="Consolas" panose="020B0609020204030204" pitchFamily="49" charset="0"/>
              </a:rPr>
              <a:t>&lt;Button style={</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(history, "/signup")}&gt; Sign Up &lt;/Button&gt; </a:t>
            </a:r>
          </a:p>
          <a:p>
            <a:r>
              <a:rPr lang="en-US" sz="500" b="0" dirty="0">
                <a:solidFill>
                  <a:srgbClr val="008000"/>
                </a:solidFill>
                <a:effectLst/>
                <a:latin typeface="Consolas" panose="020B0609020204030204" pitchFamily="49" charset="0"/>
              </a:rPr>
              <a:t>&lt;/Link&gt;</a:t>
            </a:r>
          </a:p>
          <a:p>
            <a:r>
              <a:rPr lang="en-US" sz="500" b="0" dirty="0">
                <a:solidFill>
                  <a:srgbClr val="008000"/>
                </a:solidFill>
                <a:effectLst/>
                <a:latin typeface="Consolas" panose="020B0609020204030204" pitchFamily="49" charset="0"/>
              </a:rPr>
              <a:t>&lt;Link to="/</a:t>
            </a:r>
            <a:r>
              <a:rPr lang="en-US" sz="500" b="0" dirty="0" err="1">
                <a:solidFill>
                  <a:srgbClr val="008000"/>
                </a:solidFill>
                <a:effectLst/>
                <a:latin typeface="Consolas" panose="020B0609020204030204" pitchFamily="49" charset="0"/>
              </a:rPr>
              <a:t>signin</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&lt;Button style={</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(history, "/</a:t>
            </a:r>
            <a:r>
              <a:rPr lang="en-US" sz="500" b="0" dirty="0" err="1">
                <a:solidFill>
                  <a:srgbClr val="008000"/>
                </a:solidFill>
                <a:effectLst/>
                <a:latin typeface="Consolas" panose="020B0609020204030204" pitchFamily="49" charset="0"/>
              </a:rPr>
              <a:t>signin</a:t>
            </a:r>
            <a:r>
              <a:rPr lang="en-US" sz="500" b="0" dirty="0">
                <a:solidFill>
                  <a:srgbClr val="008000"/>
                </a:solidFill>
                <a:effectLst/>
                <a:latin typeface="Consolas" panose="020B0609020204030204" pitchFamily="49" charset="0"/>
              </a:rPr>
              <a:t>")}&gt; Sign In &lt;/Button&gt; </a:t>
            </a:r>
          </a:p>
          <a:p>
            <a:r>
              <a:rPr lang="en-US" sz="500" b="0" dirty="0">
                <a:solidFill>
                  <a:srgbClr val="008000"/>
                </a:solidFill>
                <a:effectLst/>
                <a:latin typeface="Consolas" panose="020B0609020204030204" pitchFamily="49" charset="0"/>
              </a:rPr>
              <a:t>&lt;/Link&gt;</a:t>
            </a:r>
          </a:p>
          <a:p>
            <a:r>
              <a:rPr lang="en-US" sz="500" b="0" dirty="0">
                <a:solidFill>
                  <a:srgbClr val="008000"/>
                </a:solidFill>
                <a:effectLst/>
                <a:latin typeface="Consolas" panose="020B0609020204030204" pitchFamily="49" charset="0"/>
              </a:rPr>
              <a:t>&lt;/span&gt;)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err="1">
                <a:solidFill>
                  <a:srgbClr val="008000"/>
                </a:solidFill>
                <a:effectLst/>
                <a:latin typeface="Consolas" panose="020B0609020204030204" pitchFamily="49" charset="0"/>
              </a:rPr>
              <a:t>auth.isAuthenticated</a:t>
            </a:r>
            <a:r>
              <a:rPr lang="en-US" sz="500" b="0" dirty="0">
                <a:solidFill>
                  <a:srgbClr val="008000"/>
                </a:solidFill>
                <a:effectLst/>
                <a:latin typeface="Consolas" panose="020B0609020204030204" pitchFamily="49" charset="0"/>
              </a:rPr>
              <a:t>() &amp;&amp; (&lt;span&gt;</a:t>
            </a:r>
          </a:p>
          <a:p>
            <a:r>
              <a:rPr lang="en-US" sz="500" b="0" dirty="0">
                <a:solidFill>
                  <a:srgbClr val="008000"/>
                </a:solidFill>
                <a:effectLst/>
                <a:latin typeface="Consolas" panose="020B0609020204030204" pitchFamily="49" charset="0"/>
              </a:rPr>
              <a:t>&lt;Link to={"/user/" + </a:t>
            </a:r>
            <a:r>
              <a:rPr lang="en-US" sz="500" b="0" dirty="0" err="1">
                <a:solidFill>
                  <a:srgbClr val="008000"/>
                </a:solidFill>
                <a:effectLst/>
                <a:latin typeface="Consolas" panose="020B0609020204030204" pitchFamily="49" charset="0"/>
              </a:rPr>
              <a:t>auth.isAuthenticated</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user._id</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&lt;Button style={</a:t>
            </a:r>
            <a:r>
              <a:rPr lang="en-US" sz="500" b="0" dirty="0" err="1">
                <a:solidFill>
                  <a:srgbClr val="008000"/>
                </a:solidFill>
                <a:effectLst/>
                <a:latin typeface="Consolas" panose="020B0609020204030204" pitchFamily="49" charset="0"/>
              </a:rPr>
              <a:t>isActive</a:t>
            </a:r>
            <a:r>
              <a:rPr lang="en-US" sz="500" b="0" dirty="0">
                <a:solidFill>
                  <a:srgbClr val="008000"/>
                </a:solidFill>
                <a:effectLst/>
                <a:latin typeface="Consolas" panose="020B0609020204030204" pitchFamily="49" charset="0"/>
              </a:rPr>
              <a:t>(history, "/user/"</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auth.isAuthenticated</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user._id</a:t>
            </a:r>
            <a:r>
              <a:rPr lang="en-US" sz="500" b="0" dirty="0">
                <a:solidFill>
                  <a:srgbClr val="008000"/>
                </a:solidFill>
                <a:effectLst/>
                <a:latin typeface="Consolas" panose="020B0609020204030204" pitchFamily="49" charset="0"/>
              </a:rPr>
              <a:t>)}&gt; </a:t>
            </a:r>
          </a:p>
          <a:p>
            <a:r>
              <a:rPr lang="en-US" sz="500" b="0" dirty="0">
                <a:solidFill>
                  <a:srgbClr val="008000"/>
                </a:solidFill>
                <a:effectLst/>
                <a:latin typeface="Consolas" panose="020B0609020204030204" pitchFamily="49" charset="0"/>
              </a:rPr>
              <a:t>My Profile</a:t>
            </a:r>
          </a:p>
          <a:p>
            <a:r>
              <a:rPr lang="en-US" sz="500" b="0" dirty="0">
                <a:solidFill>
                  <a:srgbClr val="008000"/>
                </a:solidFill>
                <a:effectLst/>
                <a:latin typeface="Consolas" panose="020B0609020204030204" pitchFamily="49" charset="0"/>
              </a:rPr>
              <a:t>&lt;/Button&gt; </a:t>
            </a:r>
          </a:p>
          <a:p>
            <a:r>
              <a:rPr lang="en-US" sz="500" b="0" dirty="0">
                <a:solidFill>
                  <a:srgbClr val="008000"/>
                </a:solidFill>
                <a:effectLst/>
                <a:latin typeface="Consolas" panose="020B0609020204030204" pitchFamily="49" charset="0"/>
              </a:rPr>
              <a:t>&lt;/Link&gt;</a:t>
            </a:r>
          </a:p>
          <a:p>
            <a:r>
              <a:rPr lang="en-US" sz="500" b="0" dirty="0">
                <a:solidFill>
                  <a:srgbClr val="008000"/>
                </a:solidFill>
                <a:effectLst/>
                <a:latin typeface="Consolas" panose="020B0609020204030204" pitchFamily="49" charset="0"/>
              </a:rPr>
              <a:t>&lt;Button color="inherit"</a:t>
            </a:r>
          </a:p>
          <a:p>
            <a:r>
              <a:rPr lang="en-US" sz="500" b="0" dirty="0" err="1">
                <a:solidFill>
                  <a:srgbClr val="008000"/>
                </a:solidFill>
                <a:effectLst/>
                <a:latin typeface="Consolas" panose="020B0609020204030204" pitchFamily="49" charset="0"/>
              </a:rPr>
              <a:t>onClick</a:t>
            </a:r>
            <a:r>
              <a:rPr lang="en-US" sz="500" b="0" dirty="0">
                <a:solidFill>
                  <a:srgbClr val="008000"/>
                </a:solidFill>
                <a:effectLst/>
                <a:latin typeface="Consolas" panose="020B0609020204030204" pitchFamily="49" charset="0"/>
              </a:rPr>
              <a:t>={() =&gt; { </a:t>
            </a:r>
            <a:r>
              <a:rPr lang="en-US" sz="500" b="0" dirty="0" err="1">
                <a:solidFill>
                  <a:srgbClr val="008000"/>
                </a:solidFill>
                <a:effectLst/>
                <a:latin typeface="Consolas" panose="020B0609020204030204" pitchFamily="49" charset="0"/>
              </a:rPr>
              <a:t>auth.clearJWT</a:t>
            </a:r>
            <a:r>
              <a:rPr lang="en-US" sz="500" b="0" dirty="0">
                <a:solidFill>
                  <a:srgbClr val="008000"/>
                </a:solidFill>
                <a:effectLst/>
                <a:latin typeface="Consolas" panose="020B0609020204030204" pitchFamily="49" charset="0"/>
              </a:rPr>
              <a:t>(() =&gt; </a:t>
            </a:r>
            <a:r>
              <a:rPr lang="en-US" sz="500" b="0" dirty="0" err="1">
                <a:solidFill>
                  <a:srgbClr val="008000"/>
                </a:solidFill>
                <a:effectLst/>
                <a:latin typeface="Consolas" panose="020B0609020204030204" pitchFamily="49" charset="0"/>
              </a:rPr>
              <a:t>history.push</a:t>
            </a:r>
            <a:r>
              <a:rPr lang="en-US" sz="500" b="0" dirty="0">
                <a:solidFill>
                  <a:srgbClr val="008000"/>
                </a:solidFill>
                <a:effectLst/>
                <a:latin typeface="Consolas" panose="020B0609020204030204" pitchFamily="49" charset="0"/>
              </a:rPr>
              <a:t>('/')) }}&gt; </a:t>
            </a:r>
          </a:p>
          <a:p>
            <a:r>
              <a:rPr lang="en-US" sz="500" b="0" dirty="0">
                <a:solidFill>
                  <a:srgbClr val="008000"/>
                </a:solidFill>
                <a:effectLst/>
                <a:latin typeface="Consolas" panose="020B0609020204030204" pitchFamily="49" charset="0"/>
              </a:rPr>
              <a:t>Sign out</a:t>
            </a:r>
          </a:p>
          <a:p>
            <a:r>
              <a:rPr lang="en-US" sz="500" b="0" dirty="0">
                <a:solidFill>
                  <a:srgbClr val="008000"/>
                </a:solidFill>
                <a:effectLst/>
                <a:latin typeface="Consolas" panose="020B0609020204030204" pitchFamily="49" charset="0"/>
              </a:rPr>
              <a:t>&lt;/Button&gt; </a:t>
            </a:r>
          </a:p>
          <a:p>
            <a:r>
              <a:rPr lang="en-US" sz="500" b="0" dirty="0">
                <a:solidFill>
                  <a:srgbClr val="008000"/>
                </a:solidFill>
                <a:effectLst/>
                <a:latin typeface="Consolas" panose="020B0609020204030204" pitchFamily="49" charset="0"/>
              </a:rPr>
              <a:t>&lt;/span&gt;)</a:t>
            </a:r>
          </a:p>
          <a:p>
            <a:r>
              <a:rPr lang="en-US" sz="5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4CE73CC0-409B-E406-904C-B1B268CA69F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F9167AB-B48D-016C-9F5A-70F7D0728AF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FFF6F48-3AA2-827F-D5D8-00536C43C1B0}"/>
              </a:ext>
            </a:extLst>
          </p:cNvPr>
          <p:cNvSpPr>
            <a:spLocks noGrp="1"/>
          </p:cNvSpPr>
          <p:nvPr>
            <p:ph type="sldNum" sz="quarter" idx="12"/>
          </p:nvPr>
        </p:nvSpPr>
        <p:spPr/>
        <p:txBody>
          <a:bodyPr/>
          <a:lstStyle/>
          <a:p>
            <a:fld id="{7C5CF243-786F-4254-B068-4C9F0B6EA12F}" type="slidenum">
              <a:rPr lang="en-US" altLang="en-US" smtClean="0"/>
              <a:pPr/>
              <a:t>160</a:t>
            </a:fld>
            <a:endParaRPr lang="en-US" altLang="en-US"/>
          </a:p>
        </p:txBody>
      </p:sp>
    </p:spTree>
    <p:extLst>
      <p:ext uri="{BB962C8B-B14F-4D97-AF65-F5344CB8AC3E}">
        <p14:creationId xmlns:p14="http://schemas.microsoft.com/office/powerpoint/2010/main" val="135560620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482-0683-37D6-6D28-EFF3D6005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1B04D7-C805-22D3-9D0F-3B5440EB6F3E}"/>
              </a:ext>
            </a:extLst>
          </p:cNvPr>
          <p:cNvSpPr>
            <a:spLocks noGrp="1"/>
          </p:cNvSpPr>
          <p:nvPr>
            <p:ph idx="1"/>
          </p:nvPr>
        </p:nvSpPr>
        <p:spPr/>
        <p:txBody>
          <a:bodyPr/>
          <a:lstStyle/>
          <a:p>
            <a:r>
              <a:rPr lang="en-US" dirty="0"/>
              <a:t>The MY PROFILE button uses the signed-in user's information to link to the user's own profile, while the SIGN OUT button calls the </a:t>
            </a:r>
            <a:r>
              <a:rPr lang="en-US" dirty="0" err="1"/>
              <a:t>auth.clearJWT</a:t>
            </a:r>
            <a:r>
              <a:rPr lang="en-US" dirty="0"/>
              <a:t>() method when it's clicked. </a:t>
            </a:r>
          </a:p>
          <a:p>
            <a:r>
              <a:rPr lang="en-US" dirty="0"/>
              <a:t>When the user is signed in, the Menu will look as follows:</a:t>
            </a:r>
          </a:p>
          <a:p>
            <a:endParaRPr lang="en-US" dirty="0"/>
          </a:p>
          <a:p>
            <a:endParaRPr lang="en-US" dirty="0"/>
          </a:p>
          <a:p>
            <a:endParaRPr lang="en-US" dirty="0"/>
          </a:p>
          <a:p>
            <a:r>
              <a:rPr lang="en-US" dirty="0"/>
              <a:t>To have the Menu navigation bar present in all the views, we need to add it to the </a:t>
            </a:r>
            <a:r>
              <a:rPr lang="en-US" dirty="0" err="1"/>
              <a:t>MainRouter</a:t>
            </a:r>
            <a:r>
              <a:rPr lang="en-US" dirty="0"/>
              <a:t> before all the other routes, and outside the Switch component.</a:t>
            </a:r>
          </a:p>
          <a:p>
            <a:endParaRPr lang="en-US" dirty="0"/>
          </a:p>
        </p:txBody>
      </p:sp>
      <p:sp>
        <p:nvSpPr>
          <p:cNvPr id="4" name="Date Placeholder 3">
            <a:extLst>
              <a:ext uri="{FF2B5EF4-FFF2-40B4-BE49-F238E27FC236}">
                <a16:creationId xmlns:a16="http://schemas.microsoft.com/office/drawing/2014/main" id="{D1FFB305-2840-9F4C-FBD4-3310787D707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7CD255C-B112-E1C2-778B-2CD320157D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34487F8-E4EE-3FA0-897E-6FF675406363}"/>
              </a:ext>
            </a:extLst>
          </p:cNvPr>
          <p:cNvSpPr>
            <a:spLocks noGrp="1"/>
          </p:cNvSpPr>
          <p:nvPr>
            <p:ph type="sldNum" sz="quarter" idx="12"/>
          </p:nvPr>
        </p:nvSpPr>
        <p:spPr/>
        <p:txBody>
          <a:bodyPr/>
          <a:lstStyle/>
          <a:p>
            <a:fld id="{7C5CF243-786F-4254-B068-4C9F0B6EA12F}" type="slidenum">
              <a:rPr lang="en-US" altLang="en-US" smtClean="0"/>
              <a:pPr/>
              <a:t>161</a:t>
            </a:fld>
            <a:endParaRPr lang="en-US" altLang="en-US"/>
          </a:p>
        </p:txBody>
      </p:sp>
      <p:pic>
        <p:nvPicPr>
          <p:cNvPr id="8" name="Picture 7">
            <a:extLst>
              <a:ext uri="{FF2B5EF4-FFF2-40B4-BE49-F238E27FC236}">
                <a16:creationId xmlns:a16="http://schemas.microsoft.com/office/drawing/2014/main" id="{FC93C295-ED4D-E1FB-5E9E-B1EB0AC3814B}"/>
              </a:ext>
            </a:extLst>
          </p:cNvPr>
          <p:cNvPicPr>
            <a:picLocks noChangeAspect="1"/>
          </p:cNvPicPr>
          <p:nvPr/>
        </p:nvPicPr>
        <p:blipFill>
          <a:blip r:embed="rId2"/>
          <a:stretch>
            <a:fillRect/>
          </a:stretch>
        </p:blipFill>
        <p:spPr>
          <a:xfrm>
            <a:off x="1308717" y="3429000"/>
            <a:ext cx="7345532" cy="1078013"/>
          </a:xfrm>
          <a:prstGeom prst="rect">
            <a:avLst/>
          </a:prstGeom>
        </p:spPr>
      </p:pic>
    </p:spTree>
    <p:extLst>
      <p:ext uri="{BB962C8B-B14F-4D97-AF65-F5344CB8AC3E}">
        <p14:creationId xmlns:p14="http://schemas.microsoft.com/office/powerpoint/2010/main" val="18788723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E506-367F-DF1A-CC03-97C433A3CA1A}"/>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6FC0913-591D-FBEE-D084-ECE357D1209B}"/>
              </a:ext>
            </a:extLst>
          </p:cNvPr>
          <p:cNvSpPr>
            <a:spLocks noGrp="1"/>
          </p:cNvSpPr>
          <p:nvPr>
            <p:ph idx="1"/>
          </p:nvPr>
        </p:nvSpPr>
        <p:spPr/>
        <p:txBody>
          <a:bodyPr/>
          <a:lstStyle/>
          <a:p>
            <a:r>
              <a:rPr lang="en-US" dirty="0"/>
              <a:t>&lt;Menu/&gt; </a:t>
            </a:r>
          </a:p>
          <a:p>
            <a:r>
              <a:rPr lang="en-US" dirty="0"/>
              <a:t>&lt;Switch&gt;</a:t>
            </a:r>
          </a:p>
          <a:p>
            <a:r>
              <a:rPr lang="en-US" dirty="0"/>
              <a:t>…</a:t>
            </a:r>
          </a:p>
          <a:p>
            <a:r>
              <a:rPr lang="en-US" dirty="0"/>
              <a:t>&lt;/Switch&gt;</a:t>
            </a:r>
          </a:p>
        </p:txBody>
      </p:sp>
      <p:sp>
        <p:nvSpPr>
          <p:cNvPr id="4" name="Date Placeholder 3">
            <a:extLst>
              <a:ext uri="{FF2B5EF4-FFF2-40B4-BE49-F238E27FC236}">
                <a16:creationId xmlns:a16="http://schemas.microsoft.com/office/drawing/2014/main" id="{7766CF85-3CBD-4C9C-F820-6FE25779E35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9021133-7DCE-C348-50C2-4FD1D18698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18707C-98D9-B3B0-6073-ED4DD4FF6FBC}"/>
              </a:ext>
            </a:extLst>
          </p:cNvPr>
          <p:cNvSpPr>
            <a:spLocks noGrp="1"/>
          </p:cNvSpPr>
          <p:nvPr>
            <p:ph type="sldNum" sz="quarter" idx="12"/>
          </p:nvPr>
        </p:nvSpPr>
        <p:spPr/>
        <p:txBody>
          <a:bodyPr/>
          <a:lstStyle/>
          <a:p>
            <a:fld id="{7C5CF243-786F-4254-B068-4C9F0B6EA12F}" type="slidenum">
              <a:rPr lang="en-US" altLang="en-US" smtClean="0"/>
              <a:pPr/>
              <a:t>162</a:t>
            </a:fld>
            <a:endParaRPr lang="en-US" altLang="en-US"/>
          </a:p>
        </p:txBody>
      </p:sp>
    </p:spTree>
    <p:extLst>
      <p:ext uri="{BB962C8B-B14F-4D97-AF65-F5344CB8AC3E}">
        <p14:creationId xmlns:p14="http://schemas.microsoft.com/office/powerpoint/2010/main" val="34269513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E8DD-A188-FDA8-FEF2-97B1F364464A}"/>
              </a:ext>
            </a:extLst>
          </p:cNvPr>
          <p:cNvSpPr>
            <a:spLocks noGrp="1"/>
          </p:cNvSpPr>
          <p:nvPr>
            <p:ph type="title"/>
          </p:nvPr>
        </p:nvSpPr>
        <p:spPr/>
        <p:txBody>
          <a:bodyPr/>
          <a:lstStyle/>
          <a:p>
            <a:br>
              <a:rPr lang="en-US" dirty="0"/>
            </a:br>
            <a:r>
              <a:rPr lang="en-US" dirty="0"/>
              <a:t>Updated </a:t>
            </a:r>
            <a:r>
              <a:rPr lang="en-US" dirty="0" err="1"/>
              <a:t>mern</a:t>
            </a:r>
            <a:r>
              <a:rPr lang="en-US" dirty="0"/>
              <a:t>-skeleton/client/</a:t>
            </a:r>
            <a:r>
              <a:rPr lang="en-US" dirty="0" err="1"/>
              <a:t>MainRouter.jsx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56705308-A8C2-6A90-C170-B75434A5CDF5}"/>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{Route, Routes}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Home from './core/Home' </a:t>
            </a:r>
          </a:p>
          <a:p>
            <a:r>
              <a:rPr lang="en-US" sz="900" b="0" dirty="0">
                <a:solidFill>
                  <a:srgbClr val="008000"/>
                </a:solidFill>
                <a:effectLst/>
                <a:latin typeface="Consolas" panose="020B0609020204030204" pitchFamily="49" charset="0"/>
              </a:rPr>
              <a:t>import Users from './user/</a:t>
            </a:r>
            <a:r>
              <a:rPr lang="en-US" sz="900" b="0" dirty="0" err="1">
                <a:solidFill>
                  <a:srgbClr val="008000"/>
                </a:solidFill>
                <a:effectLst/>
                <a:latin typeface="Consolas" panose="020B0609020204030204" pitchFamily="49" charset="0"/>
              </a:rPr>
              <a:t>Users.jsx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Signup from './user/</a:t>
            </a:r>
            <a:r>
              <a:rPr lang="en-US" sz="900" b="0" dirty="0" err="1">
                <a:solidFill>
                  <a:srgbClr val="008000"/>
                </a:solidFill>
                <a:effectLst/>
                <a:latin typeface="Consolas" panose="020B0609020204030204" pitchFamily="49" charset="0"/>
              </a:rPr>
              <a:t>Signup.jsx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from './auth/Signin.js'</a:t>
            </a:r>
          </a:p>
          <a:p>
            <a:r>
              <a:rPr lang="en-US" sz="900" b="0" dirty="0">
                <a:solidFill>
                  <a:srgbClr val="008000"/>
                </a:solidFill>
                <a:effectLst/>
                <a:latin typeface="Consolas" panose="020B0609020204030204" pitchFamily="49" charset="0"/>
              </a:rPr>
              <a:t>import Profile from './user/Profile.js'</a:t>
            </a:r>
          </a:p>
          <a:p>
            <a:r>
              <a:rPr lang="en-US" sz="900" b="0" dirty="0">
                <a:solidFill>
                  <a:srgbClr val="008000"/>
                </a:solidFill>
                <a:effectLst/>
                <a:latin typeface="Consolas" panose="020B0609020204030204" pitchFamily="49" charset="0"/>
              </a:rPr>
              <a:t>import Switch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EditProfile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Menu from 'react'</a:t>
            </a:r>
          </a:p>
          <a:p>
            <a:r>
              <a:rPr lang="en-US" sz="900" b="0" dirty="0">
                <a:solidFill>
                  <a:srgbClr val="008000"/>
                </a:solidFill>
                <a:effectLst/>
                <a:latin typeface="Consolas" panose="020B0609020204030204" pitchFamily="49" charset="0"/>
              </a:rPr>
              <a:t>const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 = () =&gt; {</a:t>
            </a:r>
          </a:p>
          <a:p>
            <a:r>
              <a:rPr lang="en-US" sz="900" b="0" dirty="0">
                <a:solidFill>
                  <a:srgbClr val="008000"/>
                </a:solidFill>
                <a:effectLst/>
                <a:latin typeface="Consolas" panose="020B0609020204030204" pitchFamily="49" charset="0"/>
              </a:rPr>
              <a:t>return ( &lt;div&gt; </a:t>
            </a:r>
          </a:p>
          <a:p>
            <a:r>
              <a:rPr lang="en-US" sz="900" b="0" dirty="0">
                <a:solidFill>
                  <a:srgbClr val="008000"/>
                </a:solidFill>
                <a:effectLst/>
                <a:latin typeface="Consolas" panose="020B0609020204030204" pitchFamily="49" charset="0"/>
              </a:rPr>
              <a:t>&lt;Routes&gt;</a:t>
            </a:r>
          </a:p>
          <a:p>
            <a:r>
              <a:rPr lang="en-US" sz="900" b="0" dirty="0">
                <a:solidFill>
                  <a:srgbClr val="008000"/>
                </a:solidFill>
                <a:effectLst/>
                <a:latin typeface="Consolas" panose="020B0609020204030204" pitchFamily="49" charset="0"/>
              </a:rPr>
              <a:t>        &lt;Route exact path="/" element={&lt;Home /&gt;} /&gt; </a:t>
            </a:r>
          </a:p>
          <a:p>
            <a:r>
              <a:rPr lang="en-US" sz="900" b="0" dirty="0">
                <a:solidFill>
                  <a:srgbClr val="008000"/>
                </a:solidFill>
                <a:effectLst/>
                <a:latin typeface="Consolas" panose="020B0609020204030204" pitchFamily="49" charset="0"/>
              </a:rPr>
              <a:t>                &lt;Route path="/users" component={Users} /&gt;</a:t>
            </a:r>
          </a:p>
          <a:p>
            <a:r>
              <a:rPr lang="en-US" sz="900" b="0" dirty="0">
                <a:solidFill>
                  <a:srgbClr val="008000"/>
                </a:solidFill>
                <a:effectLst/>
                <a:latin typeface="Consolas" panose="020B0609020204030204" pitchFamily="49" charset="0"/>
              </a:rPr>
              <a:t>                &lt;Route path="/signup" component={Signup} /&gt;</a:t>
            </a:r>
          </a:p>
          <a:p>
            <a:r>
              <a:rPr lang="en-US" sz="900" b="0" dirty="0">
                <a:solidFill>
                  <a:srgbClr val="008000"/>
                </a:solidFill>
                <a:effectLst/>
                <a:latin typeface="Consolas" panose="020B0609020204030204" pitchFamily="49" charset="0"/>
              </a:rPr>
              <a:t>                &lt;Route path="/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component={</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/&gt;</a:t>
            </a:r>
          </a:p>
          <a:p>
            <a:r>
              <a:rPr lang="en-US" sz="900" b="0" dirty="0">
                <a:solidFill>
                  <a:srgbClr val="008000"/>
                </a:solidFill>
                <a:effectLst/>
                <a:latin typeface="Consolas" panose="020B0609020204030204" pitchFamily="49" charset="0"/>
              </a:rPr>
              <a:t>                &lt;Route path="/user/:</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component={Profile} /&gt;</a:t>
            </a:r>
          </a:p>
          <a:p>
            <a:r>
              <a:rPr lang="en-US" sz="900" b="0" dirty="0">
                <a:solidFill>
                  <a:srgbClr val="008000"/>
                </a:solidFill>
                <a:effectLst/>
                <a:latin typeface="Consolas" panose="020B0609020204030204" pitchFamily="49" charset="0"/>
              </a:rPr>
              <a:t>                &lt;Menu/&gt;</a:t>
            </a:r>
          </a:p>
          <a:p>
            <a:r>
              <a:rPr lang="en-US" sz="900" b="0" dirty="0">
                <a:solidFill>
                  <a:srgbClr val="008000"/>
                </a:solidFill>
                <a:effectLst/>
                <a:latin typeface="Consolas" panose="020B0609020204030204" pitchFamily="49" charset="0"/>
              </a:rPr>
              <a:t>     &lt;Switch&gt;</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path="/user/edit/:</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component={</a:t>
            </a:r>
            <a:r>
              <a:rPr lang="en-US" sz="900" b="0" dirty="0" err="1">
                <a:solidFill>
                  <a:srgbClr val="008000"/>
                </a:solidFill>
                <a:effectLst/>
                <a:latin typeface="Consolas" panose="020B0609020204030204" pitchFamily="49" charset="0"/>
              </a:rPr>
              <a:t>EditProfile</a:t>
            </a:r>
            <a:r>
              <a:rPr lang="en-US" sz="900" b="0" dirty="0">
                <a:solidFill>
                  <a:srgbClr val="008000"/>
                </a:solidFill>
                <a:effectLst/>
                <a:latin typeface="Consolas" panose="020B0609020204030204" pitchFamily="49" charset="0"/>
              </a:rPr>
              <a:t>}/&gt; </a:t>
            </a:r>
          </a:p>
          <a:p>
            <a:r>
              <a:rPr lang="en-US" sz="900" b="0" dirty="0">
                <a:solidFill>
                  <a:srgbClr val="008000"/>
                </a:solidFill>
                <a:effectLst/>
                <a:latin typeface="Consolas" panose="020B0609020204030204" pitchFamily="49" charset="0"/>
              </a:rPr>
              <a:t>&lt;Route path="/user/:</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component={Profile}/&gt;</a:t>
            </a:r>
          </a:p>
          <a:p>
            <a:r>
              <a:rPr lang="en-US" sz="900" b="0" dirty="0">
                <a:solidFill>
                  <a:srgbClr val="008000"/>
                </a:solidFill>
                <a:effectLst/>
                <a:latin typeface="Consolas" panose="020B0609020204030204" pitchFamily="49" charset="0"/>
              </a:rPr>
              <a:t>&lt;/Switch&gt;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&lt;/Routes&gt;</a:t>
            </a:r>
          </a:p>
          <a:p>
            <a:r>
              <a:rPr lang="en-US" sz="900" b="0" dirty="0">
                <a:solidFill>
                  <a:srgbClr val="008000"/>
                </a:solidFill>
                <a:effectLst/>
                <a:latin typeface="Consolas" panose="020B0609020204030204" pitchFamily="49" charset="0"/>
              </a:rPr>
              <a:t>&lt;/div&gt; </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export default </a:t>
            </a:r>
            <a:r>
              <a:rPr lang="en-US" sz="900" b="0" dirty="0" err="1">
                <a:solidFill>
                  <a:srgbClr val="008000"/>
                </a:solidFill>
                <a:effectLst/>
                <a:latin typeface="Consolas" panose="020B0609020204030204" pitchFamily="49" charset="0"/>
              </a:rPr>
              <a:t>MainRouter</a:t>
            </a:r>
            <a:endParaRPr lang="en-US" sz="9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F9DC587-8D59-1795-A425-E40DC508E75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7774830-568C-B9F7-6774-0ED98ECE2D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1F436A9-53B5-AE3E-39C2-815FC491DACE}"/>
              </a:ext>
            </a:extLst>
          </p:cNvPr>
          <p:cNvSpPr>
            <a:spLocks noGrp="1"/>
          </p:cNvSpPr>
          <p:nvPr>
            <p:ph type="sldNum" sz="quarter" idx="12"/>
          </p:nvPr>
        </p:nvSpPr>
        <p:spPr/>
        <p:txBody>
          <a:bodyPr/>
          <a:lstStyle/>
          <a:p>
            <a:fld id="{7C5CF243-786F-4254-B068-4C9F0B6EA12F}" type="slidenum">
              <a:rPr lang="en-US" altLang="en-US" smtClean="0"/>
              <a:pPr/>
              <a:t>163</a:t>
            </a:fld>
            <a:endParaRPr lang="en-US" altLang="en-US"/>
          </a:p>
        </p:txBody>
      </p:sp>
    </p:spTree>
    <p:extLst>
      <p:ext uri="{BB962C8B-B14F-4D97-AF65-F5344CB8AC3E}">
        <p14:creationId xmlns:p14="http://schemas.microsoft.com/office/powerpoint/2010/main" val="3534172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263C-87D2-49C5-B89C-0665CBCAF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B6E7A1-5CDC-4982-1BC2-6A571B70A96D}"/>
              </a:ext>
            </a:extLst>
          </p:cNvPr>
          <p:cNvSpPr>
            <a:spLocks noGrp="1"/>
          </p:cNvSpPr>
          <p:nvPr>
            <p:ph idx="1"/>
          </p:nvPr>
        </p:nvSpPr>
        <p:spPr/>
        <p:txBody>
          <a:bodyPr/>
          <a:lstStyle/>
          <a:p>
            <a:r>
              <a:rPr lang="en-US" dirty="0"/>
              <a:t>This will make the Menu component render on top of all the other components when these components are accessed at their respective routes.</a:t>
            </a:r>
          </a:p>
          <a:p>
            <a:r>
              <a:rPr lang="en-US" dirty="0"/>
              <a:t>The skeleton frontend is now complete and has all necessary components to allow a user to sign up, view, and modify user data on the backend while considering authentication and authorization restrictions. </a:t>
            </a:r>
          </a:p>
          <a:p>
            <a:r>
              <a:rPr lang="en-US" dirty="0"/>
              <a:t>However, it is still not possible to visit the frontend routes directly in the browser address bar; these can only be accessed when they're linked from within the frontend view. </a:t>
            </a:r>
          </a:p>
          <a:p>
            <a:r>
              <a:rPr lang="en-US" dirty="0"/>
              <a:t>To enable this functionality in the skeleton application, we need to implement basic server-side rendering.</a:t>
            </a:r>
          </a:p>
        </p:txBody>
      </p:sp>
      <p:sp>
        <p:nvSpPr>
          <p:cNvPr id="4" name="Date Placeholder 3">
            <a:extLst>
              <a:ext uri="{FF2B5EF4-FFF2-40B4-BE49-F238E27FC236}">
                <a16:creationId xmlns:a16="http://schemas.microsoft.com/office/drawing/2014/main" id="{11B23B44-4046-8768-A67C-070EEDA3B50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C367C01-9EFF-C689-DB25-68D2A2DD42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160D95-15B7-BCA9-3C70-69B268769822}"/>
              </a:ext>
            </a:extLst>
          </p:cNvPr>
          <p:cNvSpPr>
            <a:spLocks noGrp="1"/>
          </p:cNvSpPr>
          <p:nvPr>
            <p:ph type="sldNum" sz="quarter" idx="12"/>
          </p:nvPr>
        </p:nvSpPr>
        <p:spPr/>
        <p:txBody>
          <a:bodyPr/>
          <a:lstStyle/>
          <a:p>
            <a:fld id="{7C5CF243-786F-4254-B068-4C9F0B6EA12F}" type="slidenum">
              <a:rPr lang="en-US" altLang="en-US" smtClean="0"/>
              <a:pPr/>
              <a:t>164</a:t>
            </a:fld>
            <a:endParaRPr lang="en-US" altLang="en-US"/>
          </a:p>
        </p:txBody>
      </p:sp>
    </p:spTree>
    <p:extLst>
      <p:ext uri="{BB962C8B-B14F-4D97-AF65-F5344CB8AC3E}">
        <p14:creationId xmlns:p14="http://schemas.microsoft.com/office/powerpoint/2010/main" val="139354242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6B8A-3D60-4049-B23E-7F6E05D707E1}"/>
              </a:ext>
            </a:extLst>
          </p:cNvPr>
          <p:cNvSpPr>
            <a:spLocks noGrp="1"/>
          </p:cNvSpPr>
          <p:nvPr>
            <p:ph type="title"/>
          </p:nvPr>
        </p:nvSpPr>
        <p:spPr/>
        <p:txBody>
          <a:bodyPr/>
          <a:lstStyle/>
          <a:p>
            <a:r>
              <a:rPr lang="en-US" dirty="0"/>
              <a:t>Implementing basic server-side </a:t>
            </a:r>
            <a:br>
              <a:rPr lang="en-US" dirty="0"/>
            </a:br>
            <a:r>
              <a:rPr lang="en-US" dirty="0"/>
              <a:t>rendering</a:t>
            </a:r>
          </a:p>
        </p:txBody>
      </p:sp>
      <p:sp>
        <p:nvSpPr>
          <p:cNvPr id="3" name="Content Placeholder 2">
            <a:extLst>
              <a:ext uri="{FF2B5EF4-FFF2-40B4-BE49-F238E27FC236}">
                <a16:creationId xmlns:a16="http://schemas.microsoft.com/office/drawing/2014/main" id="{587E2ED1-9399-C21E-D321-F3DC82E58CF4}"/>
              </a:ext>
            </a:extLst>
          </p:cNvPr>
          <p:cNvSpPr>
            <a:spLocks noGrp="1"/>
          </p:cNvSpPr>
          <p:nvPr>
            <p:ph idx="1"/>
          </p:nvPr>
        </p:nvSpPr>
        <p:spPr/>
        <p:txBody>
          <a:bodyPr/>
          <a:lstStyle/>
          <a:p>
            <a:r>
              <a:rPr lang="en-US" dirty="0"/>
              <a:t>Currently, when the React Router routes or pathnames are directly entered in the browser address bar or when a view that is not at the root path is refreshed, the URL does not work. </a:t>
            </a:r>
          </a:p>
          <a:p>
            <a:r>
              <a:rPr lang="en-US" dirty="0"/>
              <a:t>This happens because the server does not recognize the React Router routes we defined in the frontend. </a:t>
            </a:r>
          </a:p>
          <a:p>
            <a:r>
              <a:rPr lang="en-US" dirty="0"/>
              <a:t>We have to implement basic server-side rendering on the backend so that the server is able to respond when it receives a request to a frontend route.</a:t>
            </a:r>
          </a:p>
          <a:p>
            <a:r>
              <a:rPr lang="en-US" dirty="0"/>
              <a:t>To render the relevant React components properly when the server receives requests to the frontend routes, we need to initially generate the React components on the server-side with regard to the React Router and Material-UI components, before the client-side JS is ready to take over the rendering.</a:t>
            </a:r>
          </a:p>
        </p:txBody>
      </p:sp>
      <p:sp>
        <p:nvSpPr>
          <p:cNvPr id="4" name="Date Placeholder 3">
            <a:extLst>
              <a:ext uri="{FF2B5EF4-FFF2-40B4-BE49-F238E27FC236}">
                <a16:creationId xmlns:a16="http://schemas.microsoft.com/office/drawing/2014/main" id="{35ACA257-E51A-D089-45E1-1E424BECD0E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8EC5107-67E3-6C53-76B9-DF26500D6F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4E9FFD-FF96-18CE-FBA7-910E95D6E346}"/>
              </a:ext>
            </a:extLst>
          </p:cNvPr>
          <p:cNvSpPr>
            <a:spLocks noGrp="1"/>
          </p:cNvSpPr>
          <p:nvPr>
            <p:ph type="sldNum" sz="quarter" idx="12"/>
          </p:nvPr>
        </p:nvSpPr>
        <p:spPr/>
        <p:txBody>
          <a:bodyPr/>
          <a:lstStyle/>
          <a:p>
            <a:fld id="{7C5CF243-786F-4254-B068-4C9F0B6EA12F}" type="slidenum">
              <a:rPr lang="en-US" altLang="en-US" smtClean="0"/>
              <a:pPr/>
              <a:t>165</a:t>
            </a:fld>
            <a:endParaRPr lang="en-US" altLang="en-US"/>
          </a:p>
        </p:txBody>
      </p:sp>
    </p:spTree>
    <p:extLst>
      <p:ext uri="{BB962C8B-B14F-4D97-AF65-F5344CB8AC3E}">
        <p14:creationId xmlns:p14="http://schemas.microsoft.com/office/powerpoint/2010/main" val="356189989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2C39-5EC5-C616-1114-AA948BC162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29899D-DA7E-1D10-623B-DB7D235CB525}"/>
              </a:ext>
            </a:extLst>
          </p:cNvPr>
          <p:cNvSpPr>
            <a:spLocks noGrp="1"/>
          </p:cNvSpPr>
          <p:nvPr>
            <p:ph idx="1"/>
          </p:nvPr>
        </p:nvSpPr>
        <p:spPr/>
        <p:txBody>
          <a:bodyPr/>
          <a:lstStyle/>
          <a:p>
            <a:r>
              <a:rPr lang="en-US" dirty="0"/>
              <a:t>The basic idea behind server-side rendering React apps is to use the </a:t>
            </a:r>
            <a:r>
              <a:rPr lang="en-US" dirty="0" err="1"/>
              <a:t>renderToString</a:t>
            </a:r>
            <a:r>
              <a:rPr lang="en-US" dirty="0"/>
              <a:t> method from react-</a:t>
            </a:r>
            <a:r>
              <a:rPr lang="en-US" dirty="0" err="1"/>
              <a:t>dom</a:t>
            </a:r>
            <a:r>
              <a:rPr lang="en-US" dirty="0"/>
              <a:t> to convert the root React component into a markup string. </a:t>
            </a:r>
          </a:p>
          <a:p>
            <a:r>
              <a:rPr lang="en-US" dirty="0"/>
              <a:t>Then, we can attach it to the template that the server renders when it receives a request.</a:t>
            </a:r>
          </a:p>
          <a:p>
            <a:r>
              <a:rPr lang="en-US" dirty="0"/>
              <a:t>In express.js, we will replace the code that returns template.js in response to the GET request for '/' with code that, upon receiving any incoming GET request, generates some server-side rendered markup and the CSS of the relevant React component tree, before adding this markup and CSS to the template. </a:t>
            </a:r>
          </a:p>
          <a:p>
            <a:r>
              <a:rPr lang="en-US" dirty="0"/>
              <a:t>This updated code will achieve the following:</a:t>
            </a:r>
          </a:p>
        </p:txBody>
      </p:sp>
      <p:sp>
        <p:nvSpPr>
          <p:cNvPr id="4" name="Date Placeholder 3">
            <a:extLst>
              <a:ext uri="{FF2B5EF4-FFF2-40B4-BE49-F238E27FC236}">
                <a16:creationId xmlns:a16="http://schemas.microsoft.com/office/drawing/2014/main" id="{E8F71207-C664-F9C2-9877-E310B0B4BCC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6D8C7CA-E6F2-F042-8E3C-D34D6FE32A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0E63DD-1B80-6820-59A7-25A50802A228}"/>
              </a:ext>
            </a:extLst>
          </p:cNvPr>
          <p:cNvSpPr>
            <a:spLocks noGrp="1"/>
          </p:cNvSpPr>
          <p:nvPr>
            <p:ph type="sldNum" sz="quarter" idx="12"/>
          </p:nvPr>
        </p:nvSpPr>
        <p:spPr/>
        <p:txBody>
          <a:bodyPr/>
          <a:lstStyle/>
          <a:p>
            <a:fld id="{7C5CF243-786F-4254-B068-4C9F0B6EA12F}" type="slidenum">
              <a:rPr lang="en-US" altLang="en-US" smtClean="0"/>
              <a:pPr/>
              <a:t>166</a:t>
            </a:fld>
            <a:endParaRPr lang="en-US" altLang="en-US"/>
          </a:p>
        </p:txBody>
      </p:sp>
    </p:spTree>
    <p:extLst>
      <p:ext uri="{BB962C8B-B14F-4D97-AF65-F5344CB8AC3E}">
        <p14:creationId xmlns:p14="http://schemas.microsoft.com/office/powerpoint/2010/main" val="41133861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FFB5-C73C-679A-DA05-E01598282A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33733B-80CA-D0F0-3D61-608CAE7B0776}"/>
              </a:ext>
            </a:extLst>
          </p:cNvPr>
          <p:cNvSpPr>
            <a:spLocks noGrp="1"/>
          </p:cNvSpPr>
          <p:nvPr>
            <p:ph idx="1"/>
          </p:nvPr>
        </p:nvSpPr>
        <p:spPr/>
        <p:txBody>
          <a:bodyPr/>
          <a:lstStyle/>
          <a:p>
            <a:pPr marL="0" indent="0">
              <a:buNone/>
            </a:pPr>
            <a:r>
              <a:rPr lang="en-US" dirty="0" err="1"/>
              <a:t>app.get</a:t>
            </a:r>
            <a:r>
              <a:rPr lang="en-US" dirty="0"/>
              <a:t>('*', (req, res) =&gt; {</a:t>
            </a:r>
          </a:p>
          <a:p>
            <a:pPr marL="0" indent="0">
              <a:buNone/>
            </a:pPr>
            <a:r>
              <a:rPr lang="en-US" dirty="0"/>
              <a:t>// 1. Generate CSS styles using Material-UI's </a:t>
            </a:r>
            <a:r>
              <a:rPr lang="en-US" dirty="0" err="1"/>
              <a:t>ServerStyleSheets</a:t>
            </a:r>
            <a:r>
              <a:rPr lang="en-US" dirty="0"/>
              <a:t> </a:t>
            </a:r>
          </a:p>
          <a:p>
            <a:pPr marL="0" indent="0">
              <a:buNone/>
            </a:pPr>
            <a:r>
              <a:rPr lang="en-US" dirty="0"/>
              <a:t>// 2. Use </a:t>
            </a:r>
            <a:r>
              <a:rPr lang="en-US" dirty="0" err="1"/>
              <a:t>renderToString</a:t>
            </a:r>
            <a:r>
              <a:rPr lang="en-US" dirty="0"/>
              <a:t> to generate markup which renders</a:t>
            </a:r>
          </a:p>
          <a:p>
            <a:pPr marL="0" indent="0">
              <a:buNone/>
            </a:pPr>
            <a:r>
              <a:rPr lang="en-US" dirty="0"/>
              <a:t>components specific to the route requested</a:t>
            </a:r>
          </a:p>
          <a:p>
            <a:pPr marL="0" indent="0">
              <a:buNone/>
            </a:pPr>
            <a:r>
              <a:rPr lang="en-US" dirty="0"/>
              <a:t>// 3. Return template with markup and CSS styles in the response </a:t>
            </a:r>
          </a:p>
          <a:p>
            <a:pPr marL="0" indent="0">
              <a:buNone/>
            </a:pPr>
            <a:r>
              <a:rPr lang="en-US" dirty="0"/>
              <a:t>})</a:t>
            </a:r>
          </a:p>
        </p:txBody>
      </p:sp>
      <p:sp>
        <p:nvSpPr>
          <p:cNvPr id="4" name="Date Placeholder 3">
            <a:extLst>
              <a:ext uri="{FF2B5EF4-FFF2-40B4-BE49-F238E27FC236}">
                <a16:creationId xmlns:a16="http://schemas.microsoft.com/office/drawing/2014/main" id="{33A30993-87E8-9538-F305-290B29EC0C1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2BDA540-95E7-F548-3A75-7BB6B590C7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86BAC71-DD6B-EEAF-4290-73E64DC960DB}"/>
              </a:ext>
            </a:extLst>
          </p:cNvPr>
          <p:cNvSpPr>
            <a:spLocks noGrp="1"/>
          </p:cNvSpPr>
          <p:nvPr>
            <p:ph type="sldNum" sz="quarter" idx="12"/>
          </p:nvPr>
        </p:nvSpPr>
        <p:spPr/>
        <p:txBody>
          <a:bodyPr/>
          <a:lstStyle/>
          <a:p>
            <a:fld id="{7C5CF243-786F-4254-B068-4C9F0B6EA12F}" type="slidenum">
              <a:rPr lang="en-US" altLang="en-US" smtClean="0"/>
              <a:pPr/>
              <a:t>167</a:t>
            </a:fld>
            <a:endParaRPr lang="en-US" altLang="en-US"/>
          </a:p>
        </p:txBody>
      </p:sp>
    </p:spTree>
    <p:extLst>
      <p:ext uri="{BB962C8B-B14F-4D97-AF65-F5344CB8AC3E}">
        <p14:creationId xmlns:p14="http://schemas.microsoft.com/office/powerpoint/2010/main" val="233411041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8B88-A6FF-C035-BB3B-D9E7AE32F342}"/>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41427848-5920-1A80-61FF-2A18DBFF22C8}"/>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/*import express from 'express'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bodyParser</a:t>
            </a:r>
            <a:r>
              <a:rPr lang="en-US" sz="450" b="0" dirty="0">
                <a:solidFill>
                  <a:srgbClr val="008000"/>
                </a:solidFill>
                <a:effectLst/>
                <a:latin typeface="Consolas" panose="020B0609020204030204" pitchFamily="49" charset="0"/>
              </a:rPr>
              <a:t> from 'body-parser'</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cookieParser</a:t>
            </a:r>
            <a:r>
              <a:rPr lang="en-US" sz="450" b="0" dirty="0">
                <a:solidFill>
                  <a:srgbClr val="008000"/>
                </a:solidFill>
                <a:effectLst/>
                <a:latin typeface="Consolas" panose="020B0609020204030204" pitchFamily="49" charset="0"/>
              </a:rPr>
              <a:t> from 'cookie-parser'</a:t>
            </a:r>
          </a:p>
          <a:p>
            <a:r>
              <a:rPr lang="en-US" sz="450" b="0" dirty="0">
                <a:solidFill>
                  <a:srgbClr val="008000"/>
                </a:solidFill>
                <a:effectLst/>
                <a:latin typeface="Consolas" panose="020B0609020204030204" pitchFamily="49" charset="0"/>
              </a:rPr>
              <a:t>import compress from 'compression'</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cors</a:t>
            </a:r>
            <a:r>
              <a:rPr lang="en-US" sz="450" b="0" dirty="0">
                <a:solidFill>
                  <a:srgbClr val="008000"/>
                </a:solidFill>
                <a:effectLst/>
                <a:latin typeface="Consolas" panose="020B0609020204030204" pitchFamily="49" charset="0"/>
              </a:rPr>
              <a:t> from '</a:t>
            </a:r>
            <a:r>
              <a:rPr lang="en-US" sz="450" b="0" dirty="0" err="1">
                <a:solidFill>
                  <a:srgbClr val="008000"/>
                </a:solidFill>
                <a:effectLst/>
                <a:latin typeface="Consolas" panose="020B0609020204030204" pitchFamily="49" charset="0"/>
              </a:rPr>
              <a:t>cors</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helmet from 'helmet'</a:t>
            </a:r>
          </a:p>
          <a:p>
            <a:r>
              <a:rPr lang="en-US" sz="450" b="0" dirty="0">
                <a:solidFill>
                  <a:srgbClr val="008000"/>
                </a:solidFill>
                <a:effectLst/>
                <a:latin typeface="Consolas" panose="020B0609020204030204" pitchFamily="49" charset="0"/>
              </a:rPr>
              <a:t>const app = express()</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bodyParser.json</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bodyParser.urlencoded</a:t>
            </a:r>
            <a:r>
              <a:rPr lang="en-US" sz="450" b="0" dirty="0">
                <a:solidFill>
                  <a:srgbClr val="008000"/>
                </a:solidFill>
                <a:effectLst/>
                <a:latin typeface="Consolas" panose="020B0609020204030204" pitchFamily="49" charset="0"/>
              </a:rPr>
              <a:t>({ extended: true }))</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cookieParser</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(compress())</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(helmet())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cors</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export default app</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import express from 'express'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bodyParser</a:t>
            </a:r>
            <a:r>
              <a:rPr lang="en-US" sz="450" b="0" dirty="0">
                <a:solidFill>
                  <a:srgbClr val="008000"/>
                </a:solidFill>
                <a:effectLst/>
                <a:latin typeface="Consolas" panose="020B0609020204030204" pitchFamily="49" charset="0"/>
              </a:rPr>
              <a:t> from 'body-parser'</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cookieParser</a:t>
            </a:r>
            <a:r>
              <a:rPr lang="en-US" sz="450" b="0" dirty="0">
                <a:solidFill>
                  <a:srgbClr val="008000"/>
                </a:solidFill>
                <a:effectLst/>
                <a:latin typeface="Consolas" panose="020B0609020204030204" pitchFamily="49" charset="0"/>
              </a:rPr>
              <a:t> from 'cookie-parser'</a:t>
            </a:r>
          </a:p>
          <a:p>
            <a:r>
              <a:rPr lang="en-US" sz="450" b="0" dirty="0">
                <a:solidFill>
                  <a:srgbClr val="008000"/>
                </a:solidFill>
                <a:effectLst/>
                <a:latin typeface="Consolas" panose="020B0609020204030204" pitchFamily="49" charset="0"/>
              </a:rPr>
              <a:t>import compress from 'compression'</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cors</a:t>
            </a:r>
            <a:r>
              <a:rPr lang="en-US" sz="450" b="0" dirty="0">
                <a:solidFill>
                  <a:srgbClr val="008000"/>
                </a:solidFill>
                <a:effectLst/>
                <a:latin typeface="Consolas" panose="020B0609020204030204" pitchFamily="49" charset="0"/>
              </a:rPr>
              <a:t> from '</a:t>
            </a:r>
            <a:r>
              <a:rPr lang="en-US" sz="450" b="0" dirty="0" err="1">
                <a:solidFill>
                  <a:srgbClr val="008000"/>
                </a:solidFill>
                <a:effectLst/>
                <a:latin typeface="Consolas" panose="020B0609020204030204" pitchFamily="49" charset="0"/>
              </a:rPr>
              <a:t>cors</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helmet from 'helmet'</a:t>
            </a:r>
          </a:p>
          <a:p>
            <a:r>
              <a:rPr lang="en-US" sz="450" b="0" dirty="0">
                <a:solidFill>
                  <a:srgbClr val="008000"/>
                </a:solidFill>
                <a:effectLst/>
                <a:latin typeface="Consolas" panose="020B0609020204030204" pitchFamily="49" charset="0"/>
              </a:rPr>
              <a:t>import Template from './../template.js'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userRoutes</a:t>
            </a:r>
            <a:r>
              <a:rPr lang="en-US" sz="450" b="0" dirty="0">
                <a:solidFill>
                  <a:srgbClr val="008000"/>
                </a:solidFill>
                <a:effectLst/>
                <a:latin typeface="Consolas" panose="020B0609020204030204" pitchFamily="49" charset="0"/>
              </a:rPr>
              <a:t> from './routes/user.routes.js'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authRoutes</a:t>
            </a:r>
            <a:r>
              <a:rPr lang="en-US" sz="450" b="0" dirty="0">
                <a:solidFill>
                  <a:srgbClr val="008000"/>
                </a:solidFill>
                <a:effectLst/>
                <a:latin typeface="Consolas" panose="020B0609020204030204" pitchFamily="49" charset="0"/>
              </a:rPr>
              <a:t> from './routes/auth.routes.js'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devBundle</a:t>
            </a:r>
            <a:r>
              <a:rPr lang="en-US" sz="450" b="0" dirty="0">
                <a:solidFill>
                  <a:srgbClr val="008000"/>
                </a:solidFill>
                <a:effectLst/>
                <a:latin typeface="Consolas" panose="020B0609020204030204" pitchFamily="49" charset="0"/>
              </a:rPr>
              <a:t> from './</a:t>
            </a:r>
            <a:r>
              <a:rPr lang="en-US" sz="450" b="0" dirty="0" err="1">
                <a:solidFill>
                  <a:srgbClr val="008000"/>
                </a:solidFill>
                <a:effectLst/>
                <a:latin typeface="Consolas" panose="020B0609020204030204" pitchFamily="49" charset="0"/>
              </a:rPr>
              <a:t>devBundle</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import path from 'path'</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app = express()</a:t>
            </a:r>
          </a:p>
          <a:p>
            <a:r>
              <a:rPr lang="en-US" sz="450" b="0" dirty="0">
                <a:solidFill>
                  <a:srgbClr val="008000"/>
                </a:solidFill>
                <a:effectLst/>
                <a:latin typeface="Consolas" panose="020B0609020204030204" pitchFamily="49" charset="0"/>
              </a:rPr>
              <a:t>const CURRENT_WORKING_DIR = </a:t>
            </a:r>
            <a:r>
              <a:rPr lang="en-US" sz="450" b="0" dirty="0" err="1">
                <a:solidFill>
                  <a:srgbClr val="008000"/>
                </a:solidFill>
                <a:effectLst/>
                <a:latin typeface="Consolas" panose="020B0609020204030204" pitchFamily="49" charset="0"/>
              </a:rPr>
              <a:t>process.cwd</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devBundle.compile</a:t>
            </a:r>
            <a:r>
              <a:rPr lang="en-US" sz="450" b="0" dirty="0">
                <a:solidFill>
                  <a:srgbClr val="008000"/>
                </a:solidFill>
                <a:effectLst/>
                <a:latin typeface="Consolas" panose="020B0609020204030204" pitchFamily="49" charset="0"/>
              </a:rPr>
              <a:t>(app)</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a:t>
            </a:r>
          </a:p>
          <a:p>
            <a:r>
              <a:rPr lang="en-US" sz="450" b="0" dirty="0" err="1">
                <a:solidFill>
                  <a:srgbClr val="008000"/>
                </a:solidFill>
                <a:effectLst/>
                <a:highlight>
                  <a:srgbClr val="FFFF00"/>
                </a:highlight>
                <a:latin typeface="Consolas" panose="020B0609020204030204" pitchFamily="49" charset="0"/>
              </a:rPr>
              <a:t>app.get</a:t>
            </a:r>
            <a:r>
              <a:rPr lang="en-US" sz="450" b="0" dirty="0">
                <a:solidFill>
                  <a:srgbClr val="008000"/>
                </a:solidFill>
                <a:effectLst/>
                <a:highlight>
                  <a:srgbClr val="FFFF00"/>
                </a:highlight>
                <a:latin typeface="Consolas" panose="020B0609020204030204" pitchFamily="49" charset="0"/>
              </a:rPr>
              <a:t>('*', (req, res) =&gt; {</a:t>
            </a:r>
          </a:p>
          <a:p>
            <a:r>
              <a:rPr lang="en-US" sz="450" b="0" dirty="0">
                <a:solidFill>
                  <a:srgbClr val="008000"/>
                </a:solidFill>
                <a:effectLst/>
                <a:highlight>
                  <a:srgbClr val="FFFF00"/>
                </a:highlight>
                <a:latin typeface="Consolas" panose="020B0609020204030204" pitchFamily="49" charset="0"/>
              </a:rPr>
              <a:t>// 1. Generate CSS styles using Material-UI's </a:t>
            </a:r>
            <a:r>
              <a:rPr lang="en-US" sz="450" b="0" dirty="0" err="1">
                <a:solidFill>
                  <a:srgbClr val="008000"/>
                </a:solidFill>
                <a:effectLst/>
                <a:highlight>
                  <a:srgbClr val="FFFF00"/>
                </a:highlight>
                <a:latin typeface="Consolas" panose="020B0609020204030204" pitchFamily="49" charset="0"/>
              </a:rPr>
              <a:t>ServerStyleSheets</a:t>
            </a:r>
            <a:r>
              <a:rPr lang="en-US" sz="450" b="0" dirty="0">
                <a:solidFill>
                  <a:srgbClr val="008000"/>
                </a:solidFill>
                <a:effectLst/>
                <a:highlight>
                  <a:srgbClr val="FFFF00"/>
                </a:highlight>
                <a:latin typeface="Consolas" panose="020B0609020204030204" pitchFamily="49" charset="0"/>
              </a:rPr>
              <a:t> </a:t>
            </a:r>
          </a:p>
          <a:p>
            <a:r>
              <a:rPr lang="en-US" sz="450" b="0" dirty="0">
                <a:solidFill>
                  <a:srgbClr val="008000"/>
                </a:solidFill>
                <a:effectLst/>
                <a:highlight>
                  <a:srgbClr val="FFFF00"/>
                </a:highlight>
                <a:latin typeface="Consolas" panose="020B0609020204030204" pitchFamily="49" charset="0"/>
              </a:rPr>
              <a:t>// 2. Use </a:t>
            </a:r>
            <a:r>
              <a:rPr lang="en-US" sz="450" b="0" dirty="0" err="1">
                <a:solidFill>
                  <a:srgbClr val="008000"/>
                </a:solidFill>
                <a:effectLst/>
                <a:highlight>
                  <a:srgbClr val="FFFF00"/>
                </a:highlight>
                <a:latin typeface="Consolas" panose="020B0609020204030204" pitchFamily="49" charset="0"/>
              </a:rPr>
              <a:t>renderToString</a:t>
            </a:r>
            <a:r>
              <a:rPr lang="en-US" sz="450" b="0" dirty="0">
                <a:solidFill>
                  <a:srgbClr val="008000"/>
                </a:solidFill>
                <a:effectLst/>
                <a:highlight>
                  <a:srgbClr val="FFFF00"/>
                </a:highlight>
                <a:latin typeface="Consolas" panose="020B0609020204030204" pitchFamily="49" charset="0"/>
              </a:rPr>
              <a:t> to generate markup which renders components specific to the route requested</a:t>
            </a:r>
          </a:p>
          <a:p>
            <a:r>
              <a:rPr lang="en-US" sz="450" b="0" dirty="0">
                <a:solidFill>
                  <a:srgbClr val="008000"/>
                </a:solidFill>
                <a:effectLst/>
                <a:highlight>
                  <a:srgbClr val="FFFF00"/>
                </a:highlight>
                <a:latin typeface="Consolas" panose="020B0609020204030204" pitchFamily="49" charset="0"/>
              </a:rPr>
              <a:t>// 3. Return template with markup and CSS styles in the response </a:t>
            </a:r>
          </a:p>
          <a:p>
            <a:r>
              <a:rPr lang="en-US" sz="450" b="0" dirty="0">
                <a:solidFill>
                  <a:srgbClr val="008000"/>
                </a:solidFill>
                <a:effectLst/>
                <a:highlight>
                  <a:srgbClr val="FFFF00"/>
                </a:highlight>
                <a:latin typeface="Consolas" panose="020B0609020204030204" pitchFamily="49" charset="0"/>
              </a:rPr>
              <a:t>})</a:t>
            </a:r>
          </a:p>
          <a:p>
            <a:r>
              <a:rPr lang="en-US" sz="450" b="0" dirty="0">
                <a:solidFill>
                  <a:srgbClr val="008000"/>
                </a:solidFill>
                <a:effectLst/>
                <a:highlight>
                  <a:srgbClr val="FFFF00"/>
                </a:highlight>
                <a:latin typeface="Consolas" panose="020B0609020204030204" pitchFamily="49" charset="0"/>
              </a:rPr>
              <a:t>/*</a:t>
            </a:r>
            <a:r>
              <a:rPr lang="en-US" sz="450" b="0" dirty="0" err="1">
                <a:solidFill>
                  <a:srgbClr val="008000"/>
                </a:solidFill>
                <a:effectLst/>
                <a:highlight>
                  <a:srgbClr val="FFFF00"/>
                </a:highlight>
                <a:latin typeface="Consolas" panose="020B0609020204030204" pitchFamily="49" charset="0"/>
              </a:rPr>
              <a:t>app.get</a:t>
            </a:r>
            <a:r>
              <a:rPr lang="en-US" sz="450" b="0" dirty="0">
                <a:solidFill>
                  <a:srgbClr val="008000"/>
                </a:solidFill>
                <a:effectLst/>
                <a:highlight>
                  <a:srgbClr val="FFFF00"/>
                </a:highlight>
                <a:latin typeface="Consolas" panose="020B0609020204030204" pitchFamily="49" charset="0"/>
              </a:rPr>
              <a:t>('/', (req, res) =&gt; {</a:t>
            </a:r>
          </a:p>
          <a:p>
            <a:r>
              <a:rPr lang="en-US" sz="450" b="0" dirty="0" err="1">
                <a:solidFill>
                  <a:srgbClr val="008000"/>
                </a:solidFill>
                <a:effectLst/>
                <a:highlight>
                  <a:srgbClr val="FFFF00"/>
                </a:highlight>
                <a:latin typeface="Consolas" panose="020B0609020204030204" pitchFamily="49" charset="0"/>
              </a:rPr>
              <a:t>res.status</a:t>
            </a:r>
            <a:r>
              <a:rPr lang="en-US" sz="450" b="0" dirty="0">
                <a:solidFill>
                  <a:srgbClr val="008000"/>
                </a:solidFill>
                <a:effectLst/>
                <a:highlight>
                  <a:srgbClr val="FFFF00"/>
                </a:highlight>
                <a:latin typeface="Consolas" panose="020B0609020204030204" pitchFamily="49" charset="0"/>
              </a:rPr>
              <a:t>(200).send(Template()) </a:t>
            </a:r>
          </a:p>
          <a:p>
            <a:r>
              <a:rPr lang="en-US" sz="450" b="0" dirty="0">
                <a:solidFill>
                  <a:srgbClr val="008000"/>
                </a:solidFill>
                <a:effectLst/>
                <a:highlight>
                  <a:srgbClr val="FFFF00"/>
                </a:highligh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dist</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express.static</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path.join</a:t>
            </a:r>
            <a:r>
              <a:rPr lang="en-US" sz="450" b="0" dirty="0">
                <a:solidFill>
                  <a:srgbClr val="008000"/>
                </a:solidFill>
                <a:effectLst/>
                <a:latin typeface="Consolas" panose="020B0609020204030204" pitchFamily="49" charset="0"/>
              </a:rPr>
              <a:t>(CURRENT_WORKING_DIR, '</a:t>
            </a:r>
            <a:r>
              <a:rPr lang="en-US" sz="450" b="0" dirty="0" err="1">
                <a:solidFill>
                  <a:srgbClr val="008000"/>
                </a:solidFill>
                <a:effectLst/>
                <a:latin typeface="Consolas" panose="020B0609020204030204" pitchFamily="49" charset="0"/>
              </a:rPr>
              <a:t>dist</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express.json</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express.urlencoded</a:t>
            </a:r>
            <a:r>
              <a:rPr lang="en-US" sz="450" b="0" dirty="0">
                <a:solidFill>
                  <a:srgbClr val="008000"/>
                </a:solidFill>
                <a:effectLst/>
                <a:latin typeface="Consolas" panose="020B0609020204030204" pitchFamily="49" charset="0"/>
              </a:rPr>
              <a:t>({ extended: true }));</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userRoutes</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authRoutes</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bodyParser.json</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bodyParser.urlencoded</a:t>
            </a:r>
            <a:r>
              <a:rPr lang="en-US" sz="450" b="0" dirty="0">
                <a:solidFill>
                  <a:srgbClr val="008000"/>
                </a:solidFill>
                <a:effectLst/>
                <a:latin typeface="Consolas" panose="020B0609020204030204" pitchFamily="49" charset="0"/>
              </a:rPr>
              <a:t>({ extended: true }))</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cookieParser</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(compress())</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(helmet())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cors</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app.use</a:t>
            </a:r>
            <a:r>
              <a:rPr lang="en-US" sz="450" b="0" dirty="0">
                <a:solidFill>
                  <a:srgbClr val="008000"/>
                </a:solidFill>
                <a:effectLst/>
                <a:latin typeface="Consolas" panose="020B0609020204030204" pitchFamily="49" charset="0"/>
              </a:rPr>
              <a:t>((err, req, res, next) =&gt; {</a:t>
            </a:r>
          </a:p>
          <a:p>
            <a:r>
              <a:rPr lang="en-US" sz="450" b="0" dirty="0">
                <a:solidFill>
                  <a:srgbClr val="008000"/>
                </a:solidFill>
                <a:effectLst/>
                <a:latin typeface="Consolas" panose="020B0609020204030204" pitchFamily="49" charset="0"/>
              </a:rPr>
              <a:t>if (err.name === '</a:t>
            </a:r>
            <a:r>
              <a:rPr lang="en-US" sz="450" b="0" dirty="0" err="1">
                <a:solidFill>
                  <a:srgbClr val="008000"/>
                </a:solidFill>
                <a:effectLst/>
                <a:latin typeface="Consolas" panose="020B0609020204030204" pitchFamily="49" charset="0"/>
              </a:rPr>
              <a:t>UnauthorizedError</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(401).</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({"error" : err.name + ": " + </a:t>
            </a:r>
            <a:r>
              <a:rPr lang="en-US" sz="450" b="0" dirty="0" err="1">
                <a:solidFill>
                  <a:srgbClr val="008000"/>
                </a:solidFill>
                <a:effectLst/>
                <a:latin typeface="Consolas" panose="020B0609020204030204" pitchFamily="49" charset="0"/>
              </a:rPr>
              <a:t>err.message</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}else if (err) {</a:t>
            </a:r>
          </a:p>
          <a:p>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({"error" : err.name + ": " + </a:t>
            </a:r>
            <a:r>
              <a:rPr lang="en-US" sz="450" b="0" dirty="0" err="1">
                <a:solidFill>
                  <a:srgbClr val="008000"/>
                </a:solidFill>
                <a:effectLst/>
                <a:latin typeface="Consolas" panose="020B0609020204030204" pitchFamily="49" charset="0"/>
              </a:rPr>
              <a:t>err.message</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console.log(err)</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export default app</a:t>
            </a:r>
          </a:p>
          <a:p>
            <a:br>
              <a:rPr lang="en-US" sz="450" b="0" dirty="0">
                <a:solidFill>
                  <a:srgbClr val="008000"/>
                </a:solidFill>
                <a:effectLst/>
                <a:latin typeface="Consolas" panose="020B0609020204030204" pitchFamily="49" charset="0"/>
              </a:rPr>
            </a:br>
            <a:br>
              <a:rPr lang="en-US" sz="450" b="0" dirty="0">
                <a:solidFill>
                  <a:srgbClr val="008000"/>
                </a:solidFill>
                <a:effectLst/>
                <a:latin typeface="Consolas" panose="020B0609020204030204" pitchFamily="49" charset="0"/>
              </a:rPr>
            </a:br>
            <a:endParaRPr lang="en-US" sz="4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630E3A3-7D53-44E2-40CA-955BE9EFA4A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9B25F3A-0912-165C-CE54-1A4C35F878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3D1D78-E1D1-ED7D-92DE-FA9D8EF5005C}"/>
              </a:ext>
            </a:extLst>
          </p:cNvPr>
          <p:cNvSpPr>
            <a:spLocks noGrp="1"/>
          </p:cNvSpPr>
          <p:nvPr>
            <p:ph type="sldNum" sz="quarter" idx="12"/>
          </p:nvPr>
        </p:nvSpPr>
        <p:spPr/>
        <p:txBody>
          <a:bodyPr/>
          <a:lstStyle/>
          <a:p>
            <a:fld id="{7C5CF243-786F-4254-B068-4C9F0B6EA12F}" type="slidenum">
              <a:rPr lang="en-US" altLang="en-US" smtClean="0"/>
              <a:pPr/>
              <a:t>168</a:t>
            </a:fld>
            <a:endParaRPr lang="en-US" altLang="en-US"/>
          </a:p>
        </p:txBody>
      </p:sp>
    </p:spTree>
    <p:extLst>
      <p:ext uri="{BB962C8B-B14F-4D97-AF65-F5344CB8AC3E}">
        <p14:creationId xmlns:p14="http://schemas.microsoft.com/office/powerpoint/2010/main" val="11568427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2C10-F6F2-2C9F-7EB2-B6BDDC645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EFD069-83FD-BEF9-2159-0E2F448E804D}"/>
              </a:ext>
            </a:extLst>
          </p:cNvPr>
          <p:cNvSpPr>
            <a:spLocks noGrp="1"/>
          </p:cNvSpPr>
          <p:nvPr>
            <p:ph idx="1"/>
          </p:nvPr>
        </p:nvSpPr>
        <p:spPr/>
        <p:txBody>
          <a:bodyPr/>
          <a:lstStyle/>
          <a:p>
            <a:r>
              <a:rPr lang="en-US" dirty="0"/>
              <a:t>In the following sections, we will look at the implementation of the steps outlined in the preceding code block, and also discuss how to prepare the frontend so that it accepts and handles this server-rendered code.</a:t>
            </a:r>
          </a:p>
        </p:txBody>
      </p:sp>
      <p:sp>
        <p:nvSpPr>
          <p:cNvPr id="4" name="Date Placeholder 3">
            <a:extLst>
              <a:ext uri="{FF2B5EF4-FFF2-40B4-BE49-F238E27FC236}">
                <a16:creationId xmlns:a16="http://schemas.microsoft.com/office/drawing/2014/main" id="{258DAD30-4AD1-7A5B-69B4-577759D1BEB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C81BCA2-0D0B-317A-8D8A-B2EE4D8A96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CD1EC6-61D6-C7F4-AC31-913FDFE18918}"/>
              </a:ext>
            </a:extLst>
          </p:cNvPr>
          <p:cNvSpPr>
            <a:spLocks noGrp="1"/>
          </p:cNvSpPr>
          <p:nvPr>
            <p:ph type="sldNum" sz="quarter" idx="12"/>
          </p:nvPr>
        </p:nvSpPr>
        <p:spPr/>
        <p:txBody>
          <a:bodyPr/>
          <a:lstStyle/>
          <a:p>
            <a:fld id="{7C5CF243-786F-4254-B068-4C9F0B6EA12F}" type="slidenum">
              <a:rPr lang="en-US" altLang="en-US" smtClean="0"/>
              <a:pPr/>
              <a:t>169</a:t>
            </a:fld>
            <a:endParaRPr lang="en-US" altLang="en-US"/>
          </a:p>
        </p:txBody>
      </p:sp>
    </p:spTree>
    <p:extLst>
      <p:ext uri="{BB962C8B-B14F-4D97-AF65-F5344CB8AC3E}">
        <p14:creationId xmlns:p14="http://schemas.microsoft.com/office/powerpoint/2010/main" val="265471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B9F9-6297-2604-5899-77163FE7429C}"/>
              </a:ext>
            </a:extLst>
          </p:cNvPr>
          <p:cNvSpPr>
            <a:spLocks noGrp="1"/>
          </p:cNvSpPr>
          <p:nvPr>
            <p:ph type="title"/>
          </p:nvPr>
        </p:nvSpPr>
        <p:spPr/>
        <p:txBody>
          <a:bodyPr/>
          <a:lstStyle/>
          <a:p>
            <a:r>
              <a:rPr lang="en-US" dirty="0"/>
              <a:t>Deleting a user</a:t>
            </a:r>
          </a:p>
        </p:txBody>
      </p:sp>
      <p:sp>
        <p:nvSpPr>
          <p:cNvPr id="3" name="Content Placeholder 2">
            <a:extLst>
              <a:ext uri="{FF2B5EF4-FFF2-40B4-BE49-F238E27FC236}">
                <a16:creationId xmlns:a16="http://schemas.microsoft.com/office/drawing/2014/main" id="{79E4B76B-FE7E-6585-9FE7-24CB7C66E2E9}"/>
              </a:ext>
            </a:extLst>
          </p:cNvPr>
          <p:cNvSpPr>
            <a:spLocks noGrp="1"/>
          </p:cNvSpPr>
          <p:nvPr>
            <p:ph idx="1"/>
          </p:nvPr>
        </p:nvSpPr>
        <p:spPr/>
        <p:txBody>
          <a:bodyPr/>
          <a:lstStyle/>
          <a:p>
            <a:r>
              <a:rPr lang="en-US" dirty="0"/>
              <a:t>The remove method will allow the view component to delete a specific user from the database and use fetch to make a DELETE call. </a:t>
            </a:r>
          </a:p>
          <a:p>
            <a:r>
              <a:rPr lang="en-US" dirty="0"/>
              <a:t>This, again, is a protected route that will require a valid JWT as a credential, similar to the read and update methods.</a:t>
            </a:r>
          </a:p>
          <a:p>
            <a:r>
              <a:rPr lang="en-US" dirty="0" err="1"/>
              <a:t>mern</a:t>
            </a:r>
            <a:r>
              <a:rPr lang="en-US" dirty="0"/>
              <a:t>-skeleton/client/user/api-user.js:</a:t>
            </a:r>
          </a:p>
          <a:p>
            <a:pPr marL="0" indent="0">
              <a:buNone/>
            </a:pPr>
            <a:endParaRPr lang="en-US" dirty="0"/>
          </a:p>
        </p:txBody>
      </p:sp>
      <p:sp>
        <p:nvSpPr>
          <p:cNvPr id="4" name="Date Placeholder 3">
            <a:extLst>
              <a:ext uri="{FF2B5EF4-FFF2-40B4-BE49-F238E27FC236}">
                <a16:creationId xmlns:a16="http://schemas.microsoft.com/office/drawing/2014/main" id="{009F6C48-9622-358E-ECDC-476B0CDFD04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634F2D9-38E2-8477-D1C6-803A235A48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028E8C-0B13-89C1-4D74-E751B741EC6B}"/>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5387241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4FCC-4A98-C827-B6BE-CFC3C876D1E2}"/>
              </a:ext>
            </a:extLst>
          </p:cNvPr>
          <p:cNvSpPr>
            <a:spLocks noGrp="1"/>
          </p:cNvSpPr>
          <p:nvPr>
            <p:ph type="title"/>
          </p:nvPr>
        </p:nvSpPr>
        <p:spPr/>
        <p:txBody>
          <a:bodyPr/>
          <a:lstStyle/>
          <a:p>
            <a:r>
              <a:rPr lang="en-US" dirty="0"/>
              <a:t>Modules for server-side rendering</a:t>
            </a:r>
          </a:p>
        </p:txBody>
      </p:sp>
      <p:sp>
        <p:nvSpPr>
          <p:cNvPr id="3" name="Content Placeholder 2">
            <a:extLst>
              <a:ext uri="{FF2B5EF4-FFF2-40B4-BE49-F238E27FC236}">
                <a16:creationId xmlns:a16="http://schemas.microsoft.com/office/drawing/2014/main" id="{4ED4353B-B3C7-0349-9876-9C7BA68A04E5}"/>
              </a:ext>
            </a:extLst>
          </p:cNvPr>
          <p:cNvSpPr>
            <a:spLocks noGrp="1"/>
          </p:cNvSpPr>
          <p:nvPr>
            <p:ph idx="1"/>
          </p:nvPr>
        </p:nvSpPr>
        <p:spPr/>
        <p:txBody>
          <a:bodyPr/>
          <a:lstStyle/>
          <a:p>
            <a:r>
              <a:rPr lang="en-US" dirty="0"/>
              <a:t>To implement basic server-side rendering, we will need to import the following React, React Router, and Material-UI-specific modules into the server code. </a:t>
            </a:r>
          </a:p>
          <a:p>
            <a:r>
              <a:rPr lang="en-US" dirty="0"/>
              <a:t>In our code structure, the following modules will be imported into server/express.js:</a:t>
            </a:r>
          </a:p>
        </p:txBody>
      </p:sp>
      <p:sp>
        <p:nvSpPr>
          <p:cNvPr id="4" name="Date Placeholder 3">
            <a:extLst>
              <a:ext uri="{FF2B5EF4-FFF2-40B4-BE49-F238E27FC236}">
                <a16:creationId xmlns:a16="http://schemas.microsoft.com/office/drawing/2014/main" id="{0A9BF7E1-AEBB-EC3D-0434-30E6FA7C2B6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05B7287-9393-9C33-DCBD-22F0650DC98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D36B3B-7348-0EB0-EC30-C34BDF12274A}"/>
              </a:ext>
            </a:extLst>
          </p:cNvPr>
          <p:cNvSpPr>
            <a:spLocks noGrp="1"/>
          </p:cNvSpPr>
          <p:nvPr>
            <p:ph type="sldNum" sz="quarter" idx="12"/>
          </p:nvPr>
        </p:nvSpPr>
        <p:spPr/>
        <p:txBody>
          <a:bodyPr/>
          <a:lstStyle/>
          <a:p>
            <a:fld id="{7C5CF243-786F-4254-B068-4C9F0B6EA12F}" type="slidenum">
              <a:rPr lang="en-US" altLang="en-US" smtClean="0"/>
              <a:pPr/>
              <a:t>170</a:t>
            </a:fld>
            <a:endParaRPr lang="en-US" altLang="en-US"/>
          </a:p>
        </p:txBody>
      </p:sp>
    </p:spTree>
    <p:extLst>
      <p:ext uri="{BB962C8B-B14F-4D97-AF65-F5344CB8AC3E}">
        <p14:creationId xmlns:p14="http://schemas.microsoft.com/office/powerpoint/2010/main" val="36647388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128E-A8F8-6B80-184D-2EAEBC2602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3490D4-E03E-A200-94AE-3616614E9F0E}"/>
              </a:ext>
            </a:extLst>
          </p:cNvPr>
          <p:cNvSpPr>
            <a:spLocks noGrp="1"/>
          </p:cNvSpPr>
          <p:nvPr>
            <p:ph idx="1"/>
          </p:nvPr>
        </p:nvSpPr>
        <p:spPr/>
        <p:txBody>
          <a:bodyPr/>
          <a:lstStyle/>
          <a:p>
            <a:r>
              <a:rPr lang="en-US" dirty="0"/>
              <a:t>React modules: The following modules are required to render the React components and use </a:t>
            </a:r>
            <a:r>
              <a:rPr lang="en-US" dirty="0" err="1"/>
              <a:t>renderToString</a:t>
            </a:r>
            <a:r>
              <a:rPr lang="en-US" dirty="0"/>
              <a:t>:</a:t>
            </a:r>
          </a:p>
          <a:p>
            <a:pPr marL="0" indent="0">
              <a:buNone/>
            </a:pPr>
            <a:r>
              <a:rPr lang="en-US" b="1" dirty="0">
                <a:highlight>
                  <a:srgbClr val="FFFF00"/>
                </a:highlight>
              </a:rPr>
              <a:t>import React from 'react'</a:t>
            </a:r>
          </a:p>
          <a:p>
            <a:pPr marL="0" indent="0">
              <a:buNone/>
            </a:pPr>
            <a:r>
              <a:rPr lang="en-US" b="1" dirty="0">
                <a:highlight>
                  <a:srgbClr val="FFFF00"/>
                </a:highlight>
              </a:rPr>
              <a:t>import </a:t>
            </a:r>
            <a:r>
              <a:rPr lang="en-US" b="1" dirty="0" err="1">
                <a:highlight>
                  <a:srgbClr val="FFFF00"/>
                </a:highlight>
              </a:rPr>
              <a:t>ReactDOMServer</a:t>
            </a:r>
            <a:r>
              <a:rPr lang="en-US" b="1" dirty="0">
                <a:highlight>
                  <a:srgbClr val="FFFF00"/>
                </a:highlight>
              </a:rPr>
              <a:t> from 'react-</a:t>
            </a:r>
            <a:r>
              <a:rPr lang="en-US" b="1" dirty="0" err="1">
                <a:highlight>
                  <a:srgbClr val="FFFF00"/>
                </a:highlight>
              </a:rPr>
              <a:t>dom</a:t>
            </a:r>
            <a:r>
              <a:rPr lang="en-US" b="1" dirty="0">
                <a:highlight>
                  <a:srgbClr val="FFFF00"/>
                </a:highlight>
              </a:rPr>
              <a:t>/server'</a:t>
            </a:r>
          </a:p>
          <a:p>
            <a:r>
              <a:rPr lang="en-US" dirty="0"/>
              <a:t>Router modules: </a:t>
            </a:r>
            <a:r>
              <a:rPr lang="en-US" dirty="0" err="1"/>
              <a:t>StaticRouter</a:t>
            </a:r>
            <a:r>
              <a:rPr lang="en-US" dirty="0"/>
              <a:t> is a stateless router that takes the requested URL to match with the frontend route which was declared in the </a:t>
            </a:r>
            <a:r>
              <a:rPr lang="en-US" dirty="0" err="1"/>
              <a:t>MainRouter</a:t>
            </a:r>
            <a:r>
              <a:rPr lang="en-US" dirty="0"/>
              <a:t> component. </a:t>
            </a:r>
          </a:p>
          <a:p>
            <a:r>
              <a:rPr lang="en-US" dirty="0"/>
              <a:t>The </a:t>
            </a:r>
            <a:r>
              <a:rPr lang="en-US" dirty="0" err="1"/>
              <a:t>MainRouter</a:t>
            </a:r>
            <a:r>
              <a:rPr lang="en-US" dirty="0"/>
              <a:t> is the root component in our frontend.</a:t>
            </a:r>
          </a:p>
          <a:p>
            <a:pPr marL="0" indent="0">
              <a:buNone/>
            </a:pPr>
            <a:r>
              <a:rPr lang="en-US" b="1" dirty="0">
                <a:highlight>
                  <a:srgbClr val="FFFF00"/>
                </a:highlight>
              </a:rPr>
              <a:t>import </a:t>
            </a:r>
            <a:r>
              <a:rPr lang="en-US" b="1" dirty="0" err="1">
                <a:highlight>
                  <a:srgbClr val="FFFF00"/>
                </a:highlight>
              </a:rPr>
              <a:t>StaticRouter</a:t>
            </a:r>
            <a:r>
              <a:rPr lang="en-US" b="1" dirty="0">
                <a:highlight>
                  <a:srgbClr val="FFFF00"/>
                </a:highlight>
              </a:rPr>
              <a:t> from 'react-router-</a:t>
            </a:r>
            <a:r>
              <a:rPr lang="en-US" b="1" dirty="0" err="1">
                <a:highlight>
                  <a:srgbClr val="FFFF00"/>
                </a:highlight>
              </a:rPr>
              <a:t>dom</a:t>
            </a:r>
            <a:r>
              <a:rPr lang="en-US" b="1" dirty="0">
                <a:highlight>
                  <a:srgbClr val="FFFF00"/>
                </a:highlight>
              </a:rPr>
              <a:t>/</a:t>
            </a:r>
            <a:r>
              <a:rPr lang="en-US" b="1" dirty="0" err="1">
                <a:highlight>
                  <a:srgbClr val="FFFF00"/>
                </a:highlight>
              </a:rPr>
              <a:t>StaticRouter</a:t>
            </a:r>
            <a:r>
              <a:rPr lang="en-US" b="1" dirty="0">
                <a:highlight>
                  <a:srgbClr val="FFFF00"/>
                </a:highlight>
              </a:rPr>
              <a:t>' </a:t>
            </a:r>
          </a:p>
          <a:p>
            <a:pPr marL="0" indent="0">
              <a:buNone/>
            </a:pPr>
            <a:r>
              <a:rPr lang="en-US" b="1" dirty="0">
                <a:highlight>
                  <a:srgbClr val="FFFF00"/>
                </a:highlight>
              </a:rPr>
              <a:t>import </a:t>
            </a:r>
            <a:r>
              <a:rPr lang="en-US" b="1" dirty="0" err="1">
                <a:highlight>
                  <a:srgbClr val="FFFF00"/>
                </a:highlight>
              </a:rPr>
              <a:t>MainRouter</a:t>
            </a:r>
            <a:r>
              <a:rPr lang="en-US" b="1" dirty="0">
                <a:highlight>
                  <a:srgbClr val="FFFF00"/>
                </a:highlight>
              </a:rPr>
              <a:t> from './../client/</a:t>
            </a:r>
            <a:r>
              <a:rPr lang="en-US" b="1" dirty="0" err="1">
                <a:highlight>
                  <a:srgbClr val="FFFF00"/>
                </a:highlight>
              </a:rPr>
              <a:t>MainRouter</a:t>
            </a:r>
            <a:r>
              <a:rPr lang="en-US" b="1" dirty="0">
                <a:highlight>
                  <a:srgbClr val="FFFF00"/>
                </a:highlight>
              </a:rPr>
              <a:t>'</a:t>
            </a:r>
          </a:p>
        </p:txBody>
      </p:sp>
      <p:sp>
        <p:nvSpPr>
          <p:cNvPr id="4" name="Date Placeholder 3">
            <a:extLst>
              <a:ext uri="{FF2B5EF4-FFF2-40B4-BE49-F238E27FC236}">
                <a16:creationId xmlns:a16="http://schemas.microsoft.com/office/drawing/2014/main" id="{8D4807D6-6929-C1AC-7F6F-484916540A4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4228F75-DC0F-E544-0D59-021823DEC4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FFB765B-EE82-3078-8FE5-9DF8F32543E1}"/>
              </a:ext>
            </a:extLst>
          </p:cNvPr>
          <p:cNvSpPr>
            <a:spLocks noGrp="1"/>
          </p:cNvSpPr>
          <p:nvPr>
            <p:ph type="sldNum" sz="quarter" idx="12"/>
          </p:nvPr>
        </p:nvSpPr>
        <p:spPr/>
        <p:txBody>
          <a:bodyPr/>
          <a:lstStyle/>
          <a:p>
            <a:fld id="{7C5CF243-786F-4254-B068-4C9F0B6EA12F}" type="slidenum">
              <a:rPr lang="en-US" altLang="en-US" smtClean="0"/>
              <a:pPr/>
              <a:t>171</a:t>
            </a:fld>
            <a:endParaRPr lang="en-US" altLang="en-US"/>
          </a:p>
        </p:txBody>
      </p:sp>
    </p:spTree>
    <p:extLst>
      <p:ext uri="{BB962C8B-B14F-4D97-AF65-F5344CB8AC3E}">
        <p14:creationId xmlns:p14="http://schemas.microsoft.com/office/powerpoint/2010/main" val="730333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3CFC-CE8C-7A30-78EF-A47FD9E6B4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013947-E1F4-BCDE-4ADF-7E7D5D6336F0}"/>
              </a:ext>
            </a:extLst>
          </p:cNvPr>
          <p:cNvSpPr>
            <a:spLocks noGrp="1"/>
          </p:cNvSpPr>
          <p:nvPr>
            <p:ph idx="1"/>
          </p:nvPr>
        </p:nvSpPr>
        <p:spPr/>
        <p:txBody>
          <a:bodyPr/>
          <a:lstStyle/>
          <a:p>
            <a:r>
              <a:rPr lang="en-US" dirty="0"/>
              <a:t>Material-UI modules and the custom theme: The following modules will help generate the CSS styles for the frontend components based on the stylings and Material-UI theme that are used on the frontend:</a:t>
            </a:r>
          </a:p>
          <a:p>
            <a:pPr marL="0" indent="0">
              <a:buNone/>
            </a:pPr>
            <a:r>
              <a:rPr lang="en-US" dirty="0">
                <a:highlight>
                  <a:srgbClr val="FFFF00"/>
                </a:highlight>
              </a:rPr>
              <a:t>import { </a:t>
            </a:r>
            <a:r>
              <a:rPr lang="en-US" dirty="0" err="1">
                <a:highlight>
                  <a:srgbClr val="FFFF00"/>
                </a:highlight>
              </a:rPr>
              <a:t>ServerStyleSheets</a:t>
            </a:r>
            <a:r>
              <a:rPr lang="en-US" dirty="0">
                <a:highlight>
                  <a:srgbClr val="FFFF00"/>
                </a:highlight>
              </a:rPr>
              <a:t>, </a:t>
            </a:r>
            <a:r>
              <a:rPr lang="en-US" dirty="0" err="1">
                <a:highlight>
                  <a:srgbClr val="FFFF00"/>
                </a:highlight>
              </a:rPr>
              <a:t>ThemeProvider</a:t>
            </a:r>
            <a:r>
              <a:rPr lang="en-US" dirty="0">
                <a:highlight>
                  <a:srgbClr val="FFFF00"/>
                </a:highlight>
              </a:rPr>
              <a:t> } from '@material-</a:t>
            </a:r>
            <a:r>
              <a:rPr lang="en-US" dirty="0" err="1">
                <a:highlight>
                  <a:srgbClr val="FFFF00"/>
                </a:highlight>
              </a:rPr>
              <a:t>ui</a:t>
            </a:r>
            <a:r>
              <a:rPr lang="en-US" dirty="0">
                <a:highlight>
                  <a:srgbClr val="FFFF00"/>
                </a:highlight>
              </a:rPr>
              <a:t>/styles' </a:t>
            </a:r>
          </a:p>
          <a:p>
            <a:pPr marL="0" indent="0">
              <a:buNone/>
            </a:pPr>
            <a:r>
              <a:rPr lang="en-US" dirty="0">
                <a:highlight>
                  <a:srgbClr val="FFFF00"/>
                </a:highlight>
              </a:rPr>
              <a:t>import theme from './../client/theme'</a:t>
            </a:r>
          </a:p>
          <a:p>
            <a:r>
              <a:rPr lang="en-US" dirty="0"/>
              <a:t>With these modules, we can prepare, generate, and return server-side rendered frontend code, as we will discuss next.</a:t>
            </a:r>
          </a:p>
          <a:p>
            <a:endParaRPr lang="en-US" dirty="0"/>
          </a:p>
        </p:txBody>
      </p:sp>
      <p:sp>
        <p:nvSpPr>
          <p:cNvPr id="4" name="Date Placeholder 3">
            <a:extLst>
              <a:ext uri="{FF2B5EF4-FFF2-40B4-BE49-F238E27FC236}">
                <a16:creationId xmlns:a16="http://schemas.microsoft.com/office/drawing/2014/main" id="{EB03FAC1-41AA-E05E-72ED-EE25E32CECD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EAB1A12-6178-BA6B-C4F6-910A01298D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C25E00-B414-B37C-29F8-56969E127792}"/>
              </a:ext>
            </a:extLst>
          </p:cNvPr>
          <p:cNvSpPr>
            <a:spLocks noGrp="1"/>
          </p:cNvSpPr>
          <p:nvPr>
            <p:ph type="sldNum" sz="quarter" idx="12"/>
          </p:nvPr>
        </p:nvSpPr>
        <p:spPr/>
        <p:txBody>
          <a:bodyPr/>
          <a:lstStyle/>
          <a:p>
            <a:fld id="{7C5CF243-786F-4254-B068-4C9F0B6EA12F}" type="slidenum">
              <a:rPr lang="en-US" altLang="en-US" smtClean="0"/>
              <a:pPr/>
              <a:t>172</a:t>
            </a:fld>
            <a:endParaRPr lang="en-US" altLang="en-US"/>
          </a:p>
        </p:txBody>
      </p:sp>
    </p:spTree>
    <p:extLst>
      <p:ext uri="{BB962C8B-B14F-4D97-AF65-F5344CB8AC3E}">
        <p14:creationId xmlns:p14="http://schemas.microsoft.com/office/powerpoint/2010/main" val="245065012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3671-CA1E-65EB-5E61-E6ECEB639726}"/>
              </a:ext>
            </a:extLst>
          </p:cNvPr>
          <p:cNvSpPr>
            <a:spLocks noGrp="1"/>
          </p:cNvSpPr>
          <p:nvPr>
            <p:ph type="title"/>
          </p:nvPr>
        </p:nvSpPr>
        <p:spPr/>
        <p:txBody>
          <a:bodyPr/>
          <a:lstStyle/>
          <a:p>
            <a:r>
              <a:rPr lang="en-US" dirty="0"/>
              <a:t>Generating CSS and markup</a:t>
            </a:r>
          </a:p>
        </p:txBody>
      </p:sp>
      <p:sp>
        <p:nvSpPr>
          <p:cNvPr id="3" name="Content Placeholder 2">
            <a:extLst>
              <a:ext uri="{FF2B5EF4-FFF2-40B4-BE49-F238E27FC236}">
                <a16:creationId xmlns:a16="http://schemas.microsoft.com/office/drawing/2014/main" id="{A78105D6-E29B-F671-77CE-077237E5D73F}"/>
              </a:ext>
            </a:extLst>
          </p:cNvPr>
          <p:cNvSpPr>
            <a:spLocks noGrp="1"/>
          </p:cNvSpPr>
          <p:nvPr>
            <p:ph idx="1"/>
          </p:nvPr>
        </p:nvSpPr>
        <p:spPr/>
        <p:txBody>
          <a:bodyPr/>
          <a:lstStyle/>
          <a:p>
            <a:r>
              <a:rPr lang="en-US" dirty="0"/>
              <a:t>To generate the CSS and markup representing the React frontend views on the server-side, we will use Material-UI's </a:t>
            </a:r>
            <a:r>
              <a:rPr lang="en-US" dirty="0" err="1"/>
              <a:t>ServerStyleSheets</a:t>
            </a:r>
            <a:r>
              <a:rPr lang="en-US" dirty="0"/>
              <a:t> </a:t>
            </a:r>
            <a:r>
              <a:rPr lang="en-US" dirty="0" err="1"/>
              <a:t>andReact's</a:t>
            </a:r>
            <a:r>
              <a:rPr lang="en-US" dirty="0"/>
              <a:t> </a:t>
            </a:r>
            <a:r>
              <a:rPr lang="en-US" dirty="0" err="1"/>
              <a:t>renderToString</a:t>
            </a:r>
            <a:r>
              <a:rPr lang="en-US" dirty="0"/>
              <a:t>.</a:t>
            </a:r>
          </a:p>
          <a:p>
            <a:r>
              <a:rPr lang="en-US" dirty="0"/>
              <a:t>On every request received by the Express app, we will create a new </a:t>
            </a:r>
            <a:r>
              <a:rPr lang="en-US" dirty="0" err="1"/>
              <a:t>ServerStyleSheets</a:t>
            </a:r>
            <a:r>
              <a:rPr lang="en-US" dirty="0"/>
              <a:t> instance. </a:t>
            </a:r>
          </a:p>
          <a:p>
            <a:r>
              <a:rPr lang="en-US" dirty="0"/>
              <a:t>Then, we will render the relevant React tree with the server-side collector in a call to </a:t>
            </a:r>
            <a:r>
              <a:rPr lang="en-US" dirty="0" err="1"/>
              <a:t>renderToString</a:t>
            </a:r>
            <a:r>
              <a:rPr lang="en-US" dirty="0"/>
              <a:t>, which ultimately returns the associated markup or HTML string version of the React view that is to be shown to the user in response to the requested URL.</a:t>
            </a:r>
          </a:p>
          <a:p>
            <a:r>
              <a:rPr lang="en-US" dirty="0"/>
              <a:t>The following code will be executed on every GET request that's received by the Express app.</a:t>
            </a:r>
          </a:p>
        </p:txBody>
      </p:sp>
      <p:sp>
        <p:nvSpPr>
          <p:cNvPr id="4" name="Date Placeholder 3">
            <a:extLst>
              <a:ext uri="{FF2B5EF4-FFF2-40B4-BE49-F238E27FC236}">
                <a16:creationId xmlns:a16="http://schemas.microsoft.com/office/drawing/2014/main" id="{EAF00828-B4FD-E113-DE41-E2C8EBBCA94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6448F1E-E14F-B0CA-1CDC-4790DB4276E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24E509C-1694-69F9-8434-0C04C061F5D8}"/>
              </a:ext>
            </a:extLst>
          </p:cNvPr>
          <p:cNvSpPr>
            <a:spLocks noGrp="1"/>
          </p:cNvSpPr>
          <p:nvPr>
            <p:ph type="sldNum" sz="quarter" idx="12"/>
          </p:nvPr>
        </p:nvSpPr>
        <p:spPr/>
        <p:txBody>
          <a:bodyPr/>
          <a:lstStyle/>
          <a:p>
            <a:fld id="{7C5CF243-786F-4254-B068-4C9F0B6EA12F}" type="slidenum">
              <a:rPr lang="en-US" altLang="en-US" smtClean="0"/>
              <a:pPr/>
              <a:t>173</a:t>
            </a:fld>
            <a:endParaRPr lang="en-US" altLang="en-US"/>
          </a:p>
        </p:txBody>
      </p:sp>
    </p:spTree>
    <p:extLst>
      <p:ext uri="{BB962C8B-B14F-4D97-AF65-F5344CB8AC3E}">
        <p14:creationId xmlns:p14="http://schemas.microsoft.com/office/powerpoint/2010/main" val="34135590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423C-B4EA-DA6C-3C55-EE896A91CD72}"/>
              </a:ext>
            </a:extLst>
          </p:cNvPr>
          <p:cNvSpPr>
            <a:spLocks noGrp="1"/>
          </p:cNvSpPr>
          <p:nvPr>
            <p:ph type="title"/>
          </p:nvPr>
        </p:nvSpPr>
        <p:spPr/>
        <p:txBody>
          <a:bodyPr/>
          <a:lstStyle/>
          <a:p>
            <a:br>
              <a:rPr lang="en-US" dirty="0"/>
            </a:br>
            <a:r>
              <a:rPr lang="en-US" dirty="0" err="1"/>
              <a:t>mern</a:t>
            </a:r>
            <a:r>
              <a:rPr lang="en-US" dirty="0"/>
              <a:t>-skeleton/server/express.js:</a:t>
            </a:r>
            <a:br>
              <a:rPr lang="en-US" dirty="0"/>
            </a:br>
            <a:endParaRPr lang="en-US" dirty="0"/>
          </a:p>
        </p:txBody>
      </p:sp>
      <p:sp>
        <p:nvSpPr>
          <p:cNvPr id="3" name="Content Placeholder 2">
            <a:extLst>
              <a:ext uri="{FF2B5EF4-FFF2-40B4-BE49-F238E27FC236}">
                <a16:creationId xmlns:a16="http://schemas.microsoft.com/office/drawing/2014/main" id="{E86CF91E-CF79-1CB2-6E12-37381B9FEC4A}"/>
              </a:ext>
            </a:extLst>
          </p:cNvPr>
          <p:cNvSpPr>
            <a:spLocks noGrp="1"/>
          </p:cNvSpPr>
          <p:nvPr>
            <p:ph idx="1"/>
          </p:nvPr>
        </p:nvSpPr>
        <p:spPr/>
        <p:txBody>
          <a:bodyPr/>
          <a:lstStyle/>
          <a:p>
            <a:r>
              <a:rPr lang="en-US" dirty="0"/>
              <a:t>const sheets = new </a:t>
            </a:r>
            <a:r>
              <a:rPr lang="en-US" dirty="0" err="1"/>
              <a:t>ServerStyleSheets</a:t>
            </a:r>
            <a:r>
              <a:rPr lang="en-US" dirty="0"/>
              <a:t>()</a:t>
            </a:r>
          </a:p>
          <a:p>
            <a:r>
              <a:rPr lang="en-US" dirty="0"/>
              <a:t>const context = {}</a:t>
            </a:r>
          </a:p>
          <a:p>
            <a:r>
              <a:rPr lang="en-US" dirty="0"/>
              <a:t>const markup = </a:t>
            </a:r>
            <a:r>
              <a:rPr lang="en-US" dirty="0" err="1"/>
              <a:t>ReactDOMServer.renderToString</a:t>
            </a:r>
            <a:r>
              <a:rPr lang="en-US" dirty="0"/>
              <a:t>( </a:t>
            </a:r>
          </a:p>
          <a:p>
            <a:r>
              <a:rPr lang="en-US" dirty="0" err="1"/>
              <a:t>sheets.collect</a:t>
            </a:r>
            <a:r>
              <a:rPr lang="en-US" dirty="0"/>
              <a:t>(</a:t>
            </a:r>
          </a:p>
          <a:p>
            <a:r>
              <a:rPr lang="en-US" dirty="0"/>
              <a:t>&lt;</a:t>
            </a:r>
            <a:r>
              <a:rPr lang="en-US" dirty="0" err="1"/>
              <a:t>StaticRouter</a:t>
            </a:r>
            <a:r>
              <a:rPr lang="en-US" dirty="0"/>
              <a:t> location={req.url} context={context}&gt; </a:t>
            </a:r>
          </a:p>
          <a:p>
            <a:r>
              <a:rPr lang="en-US" dirty="0"/>
              <a:t>&lt;</a:t>
            </a:r>
            <a:r>
              <a:rPr lang="en-US" dirty="0" err="1"/>
              <a:t>ThemeProvider</a:t>
            </a:r>
            <a:r>
              <a:rPr lang="en-US" dirty="0"/>
              <a:t> theme={theme}&gt;</a:t>
            </a:r>
          </a:p>
          <a:p>
            <a:r>
              <a:rPr lang="en-US" dirty="0"/>
              <a:t>&lt;</a:t>
            </a:r>
            <a:r>
              <a:rPr lang="en-US" dirty="0" err="1"/>
              <a:t>MainRouter</a:t>
            </a:r>
            <a:r>
              <a:rPr lang="en-US" dirty="0"/>
              <a:t> /&gt; </a:t>
            </a:r>
          </a:p>
          <a:p>
            <a:r>
              <a:rPr lang="en-US" dirty="0"/>
              <a:t>&lt;/</a:t>
            </a:r>
            <a:r>
              <a:rPr lang="en-US" dirty="0" err="1"/>
              <a:t>ThemeProvider</a:t>
            </a:r>
            <a:r>
              <a:rPr lang="en-US" dirty="0"/>
              <a:t>&gt; </a:t>
            </a:r>
          </a:p>
          <a:p>
            <a:r>
              <a:rPr lang="en-US" dirty="0"/>
              <a:t>&lt;/</a:t>
            </a:r>
            <a:r>
              <a:rPr lang="en-US" dirty="0" err="1"/>
              <a:t>StaticRouter</a:t>
            </a:r>
            <a:r>
              <a:rPr lang="en-US" dirty="0"/>
              <a:t>&gt; </a:t>
            </a:r>
          </a:p>
          <a:p>
            <a:r>
              <a:rPr lang="en-US" dirty="0"/>
              <a:t>)</a:t>
            </a:r>
          </a:p>
          <a:p>
            <a:r>
              <a:rPr lang="en-US" dirty="0"/>
              <a:t>)</a:t>
            </a:r>
          </a:p>
        </p:txBody>
      </p:sp>
      <p:sp>
        <p:nvSpPr>
          <p:cNvPr id="4" name="Date Placeholder 3">
            <a:extLst>
              <a:ext uri="{FF2B5EF4-FFF2-40B4-BE49-F238E27FC236}">
                <a16:creationId xmlns:a16="http://schemas.microsoft.com/office/drawing/2014/main" id="{AD13391A-7D00-B825-A557-B8839136143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401BE3A-D95C-42E0-674F-CC7714E1330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BEA5B80-18FA-C81C-65D0-8091BFB40ABD}"/>
              </a:ext>
            </a:extLst>
          </p:cNvPr>
          <p:cNvSpPr>
            <a:spLocks noGrp="1"/>
          </p:cNvSpPr>
          <p:nvPr>
            <p:ph type="sldNum" sz="quarter" idx="12"/>
          </p:nvPr>
        </p:nvSpPr>
        <p:spPr/>
        <p:txBody>
          <a:bodyPr/>
          <a:lstStyle/>
          <a:p>
            <a:fld id="{7C5CF243-786F-4254-B068-4C9F0B6EA12F}" type="slidenum">
              <a:rPr lang="en-US" altLang="en-US" smtClean="0"/>
              <a:pPr/>
              <a:t>174</a:t>
            </a:fld>
            <a:endParaRPr lang="en-US" altLang="en-US"/>
          </a:p>
        </p:txBody>
      </p:sp>
    </p:spTree>
    <p:extLst>
      <p:ext uri="{BB962C8B-B14F-4D97-AF65-F5344CB8AC3E}">
        <p14:creationId xmlns:p14="http://schemas.microsoft.com/office/powerpoint/2010/main" val="404650953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0239-75D3-1369-8695-41C0B507C353}"/>
              </a:ext>
            </a:extLst>
          </p:cNvPr>
          <p:cNvSpPr>
            <a:spLocks noGrp="1"/>
          </p:cNvSpPr>
          <p:nvPr>
            <p:ph type="title"/>
          </p:nvPr>
        </p:nvSpPr>
        <p:spPr/>
        <p:txBody>
          <a:bodyPr/>
          <a:lstStyle/>
          <a:p>
            <a:br>
              <a:rPr lang="en-US" dirty="0"/>
            </a:br>
            <a:r>
              <a:rPr lang="en-US" dirty="0"/>
              <a:t>Updated </a:t>
            </a:r>
            <a:r>
              <a:rPr lang="en-US" dirty="0" err="1"/>
              <a:t>mern</a:t>
            </a:r>
            <a:r>
              <a:rPr lang="en-US" dirty="0"/>
              <a:t>-skeleton/server/express.js:</a:t>
            </a:r>
            <a:br>
              <a:rPr lang="en-US" dirty="0"/>
            </a:br>
            <a:r>
              <a:rPr lang="en-US" dirty="0"/>
              <a:t> </a:t>
            </a:r>
          </a:p>
        </p:txBody>
      </p:sp>
      <p:sp>
        <p:nvSpPr>
          <p:cNvPr id="3" name="Content Placeholder 2">
            <a:extLst>
              <a:ext uri="{FF2B5EF4-FFF2-40B4-BE49-F238E27FC236}">
                <a16:creationId xmlns:a16="http://schemas.microsoft.com/office/drawing/2014/main" id="{F4250CC7-1475-2BD2-D494-B2B18C4E3590}"/>
              </a:ext>
            </a:extLst>
          </p:cNvPr>
          <p:cNvSpPr>
            <a:spLocks noGrp="1"/>
          </p:cNvSpPr>
          <p:nvPr>
            <p:ph idx="1"/>
          </p:nvPr>
        </p:nvSpPr>
        <p:spPr/>
        <p:txBody>
          <a:bodyPr/>
          <a:lstStyle/>
          <a:p>
            <a:r>
              <a:rPr lang="en-US" sz="390" b="0" dirty="0">
                <a:solidFill>
                  <a:srgbClr val="008000"/>
                </a:solidFill>
                <a:effectLst/>
                <a:latin typeface="Consolas" panose="020B0609020204030204" pitchFamily="49" charset="0"/>
              </a:rPr>
              <a:t>/*import express from 'express'</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bodyParser</a:t>
            </a:r>
            <a:r>
              <a:rPr lang="en-US" sz="390" b="0" dirty="0">
                <a:solidFill>
                  <a:srgbClr val="008000"/>
                </a:solidFill>
                <a:effectLst/>
                <a:latin typeface="Consolas" panose="020B0609020204030204" pitchFamily="49" charset="0"/>
              </a:rPr>
              <a:t> from 'body-parser'</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cookieParser</a:t>
            </a:r>
            <a:r>
              <a:rPr lang="en-US" sz="390" b="0" dirty="0">
                <a:solidFill>
                  <a:srgbClr val="008000"/>
                </a:solidFill>
                <a:effectLst/>
                <a:latin typeface="Consolas" panose="020B0609020204030204" pitchFamily="49" charset="0"/>
              </a:rPr>
              <a:t> from 'cookie-parser'</a:t>
            </a:r>
          </a:p>
          <a:p>
            <a:r>
              <a:rPr lang="en-US" sz="390" b="0" dirty="0">
                <a:solidFill>
                  <a:srgbClr val="008000"/>
                </a:solidFill>
                <a:effectLst/>
                <a:latin typeface="Consolas" panose="020B0609020204030204" pitchFamily="49" charset="0"/>
              </a:rPr>
              <a:t>import compress from 'compression'</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cors</a:t>
            </a:r>
            <a:r>
              <a:rPr lang="en-US" sz="390" b="0" dirty="0">
                <a:solidFill>
                  <a:srgbClr val="008000"/>
                </a:solidFill>
                <a:effectLst/>
                <a:latin typeface="Consolas" panose="020B0609020204030204" pitchFamily="49" charset="0"/>
              </a:rPr>
              <a:t> from '</a:t>
            </a:r>
            <a:r>
              <a:rPr lang="en-US" sz="390" b="0" dirty="0" err="1">
                <a:solidFill>
                  <a:srgbClr val="008000"/>
                </a:solidFill>
                <a:effectLst/>
                <a:latin typeface="Consolas" panose="020B0609020204030204" pitchFamily="49" charset="0"/>
              </a:rPr>
              <a:t>cors</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helmet from 'helmet'</a:t>
            </a:r>
          </a:p>
          <a:p>
            <a:r>
              <a:rPr lang="en-US" sz="390" b="0" dirty="0">
                <a:solidFill>
                  <a:srgbClr val="008000"/>
                </a:solidFill>
                <a:effectLst/>
                <a:latin typeface="Consolas" panose="020B0609020204030204" pitchFamily="49" charset="0"/>
              </a:rPr>
              <a:t>const app = express()</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bodyParser.json</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bodyParser.urlencoded</a:t>
            </a:r>
            <a:r>
              <a:rPr lang="en-US" sz="390" b="0" dirty="0">
                <a:solidFill>
                  <a:srgbClr val="008000"/>
                </a:solidFill>
                <a:effectLst/>
                <a:latin typeface="Consolas" panose="020B0609020204030204" pitchFamily="49" charset="0"/>
              </a:rPr>
              <a:t>({ extended: true }))</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cookieParser</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(compress())</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(helmet())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cors</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export default app</a:t>
            </a:r>
          </a:p>
          <a:p>
            <a:r>
              <a:rPr lang="en-US" sz="390" b="0" dirty="0">
                <a:solidFill>
                  <a:srgbClr val="008000"/>
                </a:solidFill>
                <a:effectLst/>
                <a:latin typeface="Consolas" panose="020B0609020204030204" pitchFamily="49" charset="0"/>
              </a:rPr>
              <a:t>*/</a:t>
            </a:r>
          </a:p>
          <a:p>
            <a:br>
              <a:rPr lang="en-US" sz="390" b="0" dirty="0">
                <a:solidFill>
                  <a:srgbClr val="008000"/>
                </a:solidFill>
                <a:effectLst/>
                <a:latin typeface="Consolas" panose="020B0609020204030204" pitchFamily="49" charset="0"/>
              </a:rPr>
            </a:br>
            <a:r>
              <a:rPr lang="en-US" sz="390" b="0" dirty="0">
                <a:solidFill>
                  <a:srgbClr val="008000"/>
                </a:solidFill>
                <a:effectLst/>
                <a:latin typeface="Consolas" panose="020B0609020204030204" pitchFamily="49" charset="0"/>
              </a:rPr>
              <a:t>import express from 'express'</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bodyParser</a:t>
            </a:r>
            <a:r>
              <a:rPr lang="en-US" sz="390" b="0" dirty="0">
                <a:solidFill>
                  <a:srgbClr val="008000"/>
                </a:solidFill>
                <a:effectLst/>
                <a:latin typeface="Consolas" panose="020B0609020204030204" pitchFamily="49" charset="0"/>
              </a:rPr>
              <a:t> from 'body-parser'</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cookieParser</a:t>
            </a:r>
            <a:r>
              <a:rPr lang="en-US" sz="390" b="0" dirty="0">
                <a:solidFill>
                  <a:srgbClr val="008000"/>
                </a:solidFill>
                <a:effectLst/>
                <a:latin typeface="Consolas" panose="020B0609020204030204" pitchFamily="49" charset="0"/>
              </a:rPr>
              <a:t> from 'cookie-parser'</a:t>
            </a:r>
          </a:p>
          <a:p>
            <a:r>
              <a:rPr lang="en-US" sz="390" b="0" dirty="0">
                <a:solidFill>
                  <a:srgbClr val="008000"/>
                </a:solidFill>
                <a:effectLst/>
                <a:latin typeface="Consolas" panose="020B0609020204030204" pitchFamily="49" charset="0"/>
              </a:rPr>
              <a:t>import compress from 'compression'</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cors</a:t>
            </a:r>
            <a:r>
              <a:rPr lang="en-US" sz="390" b="0" dirty="0">
                <a:solidFill>
                  <a:srgbClr val="008000"/>
                </a:solidFill>
                <a:effectLst/>
                <a:latin typeface="Consolas" panose="020B0609020204030204" pitchFamily="49" charset="0"/>
              </a:rPr>
              <a:t> from '</a:t>
            </a:r>
            <a:r>
              <a:rPr lang="en-US" sz="390" b="0" dirty="0" err="1">
                <a:solidFill>
                  <a:srgbClr val="008000"/>
                </a:solidFill>
                <a:effectLst/>
                <a:latin typeface="Consolas" panose="020B0609020204030204" pitchFamily="49" charset="0"/>
              </a:rPr>
              <a:t>cors</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import helmet from 'helmet'</a:t>
            </a:r>
          </a:p>
          <a:p>
            <a:r>
              <a:rPr lang="en-US" sz="390" b="0" dirty="0">
                <a:solidFill>
                  <a:srgbClr val="008000"/>
                </a:solidFill>
                <a:effectLst/>
                <a:latin typeface="Consolas" panose="020B0609020204030204" pitchFamily="49" charset="0"/>
              </a:rPr>
              <a:t>import Template from './../template.js'</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userRoutes</a:t>
            </a:r>
            <a:r>
              <a:rPr lang="en-US" sz="390" b="0" dirty="0">
                <a:solidFill>
                  <a:srgbClr val="008000"/>
                </a:solidFill>
                <a:effectLst/>
                <a:latin typeface="Consolas" panose="020B0609020204030204" pitchFamily="49" charset="0"/>
              </a:rPr>
              <a:t> from './routes/user.routes.js'</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authRoutes</a:t>
            </a:r>
            <a:r>
              <a:rPr lang="en-US" sz="390" b="0" dirty="0">
                <a:solidFill>
                  <a:srgbClr val="008000"/>
                </a:solidFill>
                <a:effectLst/>
                <a:latin typeface="Consolas" panose="020B0609020204030204" pitchFamily="49" charset="0"/>
              </a:rPr>
              <a:t> from './routes/auth.routes.js'</a:t>
            </a:r>
          </a:p>
          <a:p>
            <a:r>
              <a:rPr lang="en-US" sz="390" b="0" dirty="0">
                <a:solidFill>
                  <a:srgbClr val="008000"/>
                </a:solidFill>
                <a:effectLst/>
                <a:latin typeface="Consolas" panose="020B0609020204030204" pitchFamily="49" charset="0"/>
              </a:rPr>
              <a:t>//import </a:t>
            </a:r>
            <a:r>
              <a:rPr lang="en-US" sz="390" b="0" dirty="0" err="1">
                <a:solidFill>
                  <a:srgbClr val="008000"/>
                </a:solidFill>
                <a:effectLst/>
                <a:latin typeface="Consolas" panose="020B0609020204030204" pitchFamily="49" charset="0"/>
              </a:rPr>
              <a:t>devBundle</a:t>
            </a:r>
            <a:r>
              <a:rPr lang="en-US" sz="390" b="0" dirty="0">
                <a:solidFill>
                  <a:srgbClr val="008000"/>
                </a:solidFill>
                <a:effectLst/>
                <a:latin typeface="Consolas" panose="020B0609020204030204" pitchFamily="49" charset="0"/>
              </a:rPr>
              <a:t> from './</a:t>
            </a:r>
            <a:r>
              <a:rPr lang="en-US" sz="390" b="0" dirty="0" err="1">
                <a:solidFill>
                  <a:srgbClr val="008000"/>
                </a:solidFill>
                <a:effectLst/>
                <a:latin typeface="Consolas" panose="020B0609020204030204" pitchFamily="49" charset="0"/>
              </a:rPr>
              <a:t>devBundle</a:t>
            </a:r>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import path from 'path'</a:t>
            </a:r>
          </a:p>
          <a:p>
            <a:br>
              <a:rPr lang="en-US" sz="390" b="0" dirty="0">
                <a:solidFill>
                  <a:srgbClr val="008000"/>
                </a:solidFill>
                <a:effectLst/>
                <a:latin typeface="Consolas" panose="020B0609020204030204" pitchFamily="49" charset="0"/>
              </a:rPr>
            </a:br>
            <a:r>
              <a:rPr lang="en-US" sz="390" b="0" dirty="0">
                <a:solidFill>
                  <a:srgbClr val="008000"/>
                </a:solidFill>
                <a:effectLst/>
                <a:latin typeface="Consolas" panose="020B0609020204030204" pitchFamily="49" charset="0"/>
              </a:rPr>
              <a:t>const app = express()</a:t>
            </a:r>
          </a:p>
          <a:p>
            <a:r>
              <a:rPr lang="en-US" sz="390" b="0" dirty="0">
                <a:solidFill>
                  <a:srgbClr val="008000"/>
                </a:solidFill>
                <a:effectLst/>
                <a:latin typeface="Consolas" panose="020B0609020204030204" pitchFamily="49" charset="0"/>
              </a:rPr>
              <a:t>const CURRENT_WORKING_DIR = </a:t>
            </a:r>
            <a:r>
              <a:rPr lang="en-US" sz="390" b="0" dirty="0" err="1">
                <a:solidFill>
                  <a:srgbClr val="008000"/>
                </a:solidFill>
                <a:effectLst/>
                <a:latin typeface="Consolas" panose="020B0609020204030204" pitchFamily="49" charset="0"/>
              </a:rPr>
              <a:t>process.cwd</a:t>
            </a:r>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devBundle.compile</a:t>
            </a:r>
            <a:r>
              <a:rPr lang="en-US" sz="390" b="0" dirty="0">
                <a:solidFill>
                  <a:srgbClr val="008000"/>
                </a:solidFill>
                <a:effectLst/>
                <a:latin typeface="Consolas" panose="020B0609020204030204" pitchFamily="49" charset="0"/>
              </a:rPr>
              <a:t>(app)</a:t>
            </a:r>
          </a:p>
          <a:p>
            <a:br>
              <a:rPr lang="en-US" sz="390" b="0" dirty="0">
                <a:solidFill>
                  <a:srgbClr val="008000"/>
                </a:solidFill>
                <a:effectLst/>
                <a:latin typeface="Consolas" panose="020B0609020204030204" pitchFamily="49" charset="0"/>
              </a:rPr>
            </a:b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app.get</a:t>
            </a:r>
            <a:r>
              <a:rPr lang="en-US" sz="390" b="0" dirty="0">
                <a:solidFill>
                  <a:srgbClr val="008000"/>
                </a:solidFill>
                <a:effectLst/>
                <a:latin typeface="Consolas" panose="020B0609020204030204" pitchFamily="49" charset="0"/>
              </a:rPr>
              <a:t>('*', (req, res) =&gt; {</a:t>
            </a:r>
          </a:p>
          <a:p>
            <a:r>
              <a:rPr lang="en-US" sz="390" b="0" dirty="0">
                <a:solidFill>
                  <a:srgbClr val="008000"/>
                </a:solidFill>
                <a:effectLst/>
                <a:latin typeface="Consolas" panose="020B0609020204030204" pitchFamily="49" charset="0"/>
              </a:rPr>
              <a:t>// 1. Generate CSS styles using Material-UI's </a:t>
            </a:r>
            <a:r>
              <a:rPr lang="en-US" sz="390" b="0" dirty="0" err="1">
                <a:solidFill>
                  <a:srgbClr val="008000"/>
                </a:solidFill>
                <a:effectLst/>
                <a:latin typeface="Consolas" panose="020B0609020204030204" pitchFamily="49" charset="0"/>
              </a:rPr>
              <a:t>ServerStyleSheets</a:t>
            </a:r>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 2. Use </a:t>
            </a:r>
            <a:r>
              <a:rPr lang="en-US" sz="390" b="0" dirty="0" err="1">
                <a:solidFill>
                  <a:srgbClr val="008000"/>
                </a:solidFill>
                <a:effectLst/>
                <a:latin typeface="Consolas" panose="020B0609020204030204" pitchFamily="49" charset="0"/>
              </a:rPr>
              <a:t>renderToString</a:t>
            </a:r>
            <a:r>
              <a:rPr lang="en-US" sz="390" b="0" dirty="0">
                <a:solidFill>
                  <a:srgbClr val="008000"/>
                </a:solidFill>
                <a:effectLst/>
                <a:latin typeface="Consolas" panose="020B0609020204030204" pitchFamily="49" charset="0"/>
              </a:rPr>
              <a:t> to generate markup which renders components specific to the route requested</a:t>
            </a:r>
          </a:p>
          <a:p>
            <a:r>
              <a:rPr lang="en-US" sz="390" b="0" dirty="0">
                <a:solidFill>
                  <a:srgbClr val="008000"/>
                </a:solidFill>
                <a:effectLst/>
                <a:latin typeface="Consolas" panose="020B0609020204030204" pitchFamily="49" charset="0"/>
              </a:rPr>
              <a:t>// 3. Return template with markup and CSS styles in the response </a:t>
            </a:r>
          </a:p>
          <a:p>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app.get</a:t>
            </a:r>
            <a:r>
              <a:rPr lang="en-US" sz="390" b="0" dirty="0">
                <a:solidFill>
                  <a:srgbClr val="008000"/>
                </a:solidFill>
                <a:effectLst/>
                <a:latin typeface="Consolas" panose="020B0609020204030204" pitchFamily="49" charset="0"/>
              </a:rPr>
              <a:t>('/', (req, res) =&gt; {</a:t>
            </a:r>
          </a:p>
          <a:p>
            <a:r>
              <a:rPr lang="en-US" sz="390" b="0" dirty="0" err="1">
                <a:solidFill>
                  <a:srgbClr val="008000"/>
                </a:solidFill>
                <a:effectLst/>
                <a:latin typeface="Consolas" panose="020B0609020204030204" pitchFamily="49" charset="0"/>
              </a:rPr>
              <a:t>res.status</a:t>
            </a:r>
            <a:r>
              <a:rPr lang="en-US" sz="390" b="0" dirty="0">
                <a:solidFill>
                  <a:srgbClr val="008000"/>
                </a:solidFill>
                <a:effectLst/>
                <a:latin typeface="Consolas" panose="020B0609020204030204" pitchFamily="49" charset="0"/>
              </a:rPr>
              <a:t>(200).send(Template()) </a:t>
            </a:r>
          </a:p>
          <a:p>
            <a:r>
              <a:rPr lang="en-US" sz="390" b="0" dirty="0">
                <a:solidFill>
                  <a:srgbClr val="008000"/>
                </a:solidFill>
                <a:effectLst/>
                <a:latin typeface="Consolas" panose="020B0609020204030204" pitchFamily="49" charset="0"/>
              </a:rPr>
              <a:t>})*/</a:t>
            </a:r>
          </a:p>
          <a:p>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dist</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express.static</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path.join</a:t>
            </a:r>
            <a:r>
              <a:rPr lang="en-US" sz="390" b="0" dirty="0">
                <a:solidFill>
                  <a:srgbClr val="008000"/>
                </a:solidFill>
                <a:effectLst/>
                <a:latin typeface="Consolas" panose="020B0609020204030204" pitchFamily="49" charset="0"/>
              </a:rPr>
              <a:t>(CURRENT_WORKING_DIR, '</a:t>
            </a:r>
            <a:r>
              <a:rPr lang="en-US" sz="390" b="0" dirty="0" err="1">
                <a:solidFill>
                  <a:srgbClr val="008000"/>
                </a:solidFill>
                <a:effectLst/>
                <a:latin typeface="Consolas" panose="020B0609020204030204" pitchFamily="49" charset="0"/>
              </a:rPr>
              <a:t>dist</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express.json</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express.urlencoded</a:t>
            </a:r>
            <a:r>
              <a:rPr lang="en-US" sz="390" b="0" dirty="0">
                <a:solidFill>
                  <a:srgbClr val="008000"/>
                </a:solidFill>
                <a:effectLst/>
                <a:latin typeface="Consolas" panose="020B0609020204030204" pitchFamily="49" charset="0"/>
              </a:rPr>
              <a:t>({ extended: true }));</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userRoutes</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 </a:t>
            </a:r>
            <a:r>
              <a:rPr lang="en-US" sz="390" b="0" dirty="0" err="1">
                <a:solidFill>
                  <a:srgbClr val="008000"/>
                </a:solidFill>
                <a:effectLst/>
                <a:latin typeface="Consolas" panose="020B0609020204030204" pitchFamily="49" charset="0"/>
              </a:rPr>
              <a:t>authRoutes</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bodyParser.json</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bodyParser.urlencoded</a:t>
            </a:r>
            <a:r>
              <a:rPr lang="en-US" sz="390" b="0" dirty="0">
                <a:solidFill>
                  <a:srgbClr val="008000"/>
                </a:solidFill>
                <a:effectLst/>
                <a:latin typeface="Consolas" panose="020B0609020204030204" pitchFamily="49" charset="0"/>
              </a:rPr>
              <a:t>({ extended: true }))</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cookieParser</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(compress())</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(helmet())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a:t>
            </a:r>
            <a:r>
              <a:rPr lang="en-US" sz="390" b="0" dirty="0" err="1">
                <a:solidFill>
                  <a:srgbClr val="008000"/>
                </a:solidFill>
                <a:effectLst/>
                <a:latin typeface="Consolas" panose="020B0609020204030204" pitchFamily="49" charset="0"/>
              </a:rPr>
              <a:t>cors</a:t>
            </a:r>
            <a:r>
              <a:rPr lang="en-US" sz="390" b="0" dirty="0">
                <a:solidFill>
                  <a:srgbClr val="008000"/>
                </a:solidFill>
                <a:effectLst/>
                <a:latin typeface="Consolas" panose="020B0609020204030204" pitchFamily="49" charset="0"/>
              </a:rPr>
              <a:t>())</a:t>
            </a:r>
          </a:p>
          <a:p>
            <a:r>
              <a:rPr lang="en-US" sz="390" b="0" dirty="0" err="1">
                <a:solidFill>
                  <a:srgbClr val="008000"/>
                </a:solidFill>
                <a:effectLst/>
                <a:latin typeface="Consolas" panose="020B0609020204030204" pitchFamily="49" charset="0"/>
              </a:rPr>
              <a:t>app.use</a:t>
            </a:r>
            <a:r>
              <a:rPr lang="en-US" sz="390" b="0" dirty="0">
                <a:solidFill>
                  <a:srgbClr val="008000"/>
                </a:solidFill>
                <a:effectLst/>
                <a:latin typeface="Consolas" panose="020B0609020204030204" pitchFamily="49" charset="0"/>
              </a:rPr>
              <a:t>((err, req, res, next) =&gt; {</a:t>
            </a:r>
          </a:p>
          <a:p>
            <a:r>
              <a:rPr lang="en-US" sz="390" b="0" dirty="0">
                <a:solidFill>
                  <a:srgbClr val="008000"/>
                </a:solidFill>
                <a:effectLst/>
                <a:latin typeface="Consolas" panose="020B0609020204030204" pitchFamily="49" charset="0"/>
              </a:rPr>
              <a:t>if (err.name === '</a:t>
            </a:r>
            <a:r>
              <a:rPr lang="en-US" sz="390" b="0" dirty="0" err="1">
                <a:solidFill>
                  <a:srgbClr val="008000"/>
                </a:solidFill>
                <a:effectLst/>
                <a:latin typeface="Consolas" panose="020B0609020204030204" pitchFamily="49" charset="0"/>
              </a:rPr>
              <a:t>UnauthorizedError</a:t>
            </a:r>
            <a:r>
              <a:rPr lang="en-US" sz="390" b="0" dirty="0">
                <a:solidFill>
                  <a:srgbClr val="008000"/>
                </a:solidFill>
                <a:effectLst/>
                <a:latin typeface="Consolas" panose="020B0609020204030204" pitchFamily="49" charset="0"/>
              </a:rPr>
              <a:t>') {</a:t>
            </a:r>
          </a:p>
          <a:p>
            <a:r>
              <a:rPr lang="en-US" sz="390" b="0" dirty="0" err="1">
                <a:solidFill>
                  <a:srgbClr val="008000"/>
                </a:solidFill>
                <a:effectLst/>
                <a:latin typeface="Consolas" panose="020B0609020204030204" pitchFamily="49" charset="0"/>
              </a:rPr>
              <a:t>res.status</a:t>
            </a:r>
            <a:r>
              <a:rPr lang="en-US" sz="390" b="0" dirty="0">
                <a:solidFill>
                  <a:srgbClr val="008000"/>
                </a:solidFill>
                <a:effectLst/>
                <a:latin typeface="Consolas" panose="020B0609020204030204" pitchFamily="49" charset="0"/>
              </a:rPr>
              <a:t>(401).</a:t>
            </a:r>
            <a:r>
              <a:rPr lang="en-US" sz="390" b="0" dirty="0" err="1">
                <a:solidFill>
                  <a:srgbClr val="008000"/>
                </a:solidFill>
                <a:effectLst/>
                <a:latin typeface="Consolas" panose="020B0609020204030204" pitchFamily="49" charset="0"/>
              </a:rPr>
              <a:t>json</a:t>
            </a:r>
            <a:r>
              <a:rPr lang="en-US" sz="390" b="0" dirty="0">
                <a:solidFill>
                  <a:srgbClr val="008000"/>
                </a:solidFill>
                <a:effectLst/>
                <a:latin typeface="Consolas" panose="020B0609020204030204" pitchFamily="49" charset="0"/>
              </a:rPr>
              <a:t>({"error" : err.name + ": " + </a:t>
            </a:r>
            <a:r>
              <a:rPr lang="en-US" sz="390" b="0" dirty="0" err="1">
                <a:solidFill>
                  <a:srgbClr val="008000"/>
                </a:solidFill>
                <a:effectLst/>
                <a:latin typeface="Consolas" panose="020B0609020204030204" pitchFamily="49" charset="0"/>
              </a:rPr>
              <a:t>err.message</a:t>
            </a:r>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}else if (err) {</a:t>
            </a:r>
          </a:p>
          <a:p>
            <a:r>
              <a:rPr lang="en-US" sz="390" b="0" dirty="0" err="1">
                <a:solidFill>
                  <a:srgbClr val="008000"/>
                </a:solidFill>
                <a:effectLst/>
                <a:latin typeface="Consolas" panose="020B0609020204030204" pitchFamily="49" charset="0"/>
              </a:rPr>
              <a:t>res.status</a:t>
            </a:r>
            <a:r>
              <a:rPr lang="en-US" sz="390" b="0" dirty="0">
                <a:solidFill>
                  <a:srgbClr val="008000"/>
                </a:solidFill>
                <a:effectLst/>
                <a:latin typeface="Consolas" panose="020B0609020204030204" pitchFamily="49" charset="0"/>
              </a:rPr>
              <a:t>(400).</a:t>
            </a:r>
            <a:r>
              <a:rPr lang="en-US" sz="390" b="0" dirty="0" err="1">
                <a:solidFill>
                  <a:srgbClr val="008000"/>
                </a:solidFill>
                <a:effectLst/>
                <a:latin typeface="Consolas" panose="020B0609020204030204" pitchFamily="49" charset="0"/>
              </a:rPr>
              <a:t>json</a:t>
            </a:r>
            <a:r>
              <a:rPr lang="en-US" sz="390" b="0" dirty="0">
                <a:solidFill>
                  <a:srgbClr val="008000"/>
                </a:solidFill>
                <a:effectLst/>
                <a:latin typeface="Consolas" panose="020B0609020204030204" pitchFamily="49" charset="0"/>
              </a:rPr>
              <a:t>({"error" : err.name + ": " + </a:t>
            </a:r>
            <a:r>
              <a:rPr lang="en-US" sz="390" b="0" dirty="0" err="1">
                <a:solidFill>
                  <a:srgbClr val="008000"/>
                </a:solidFill>
                <a:effectLst/>
                <a:latin typeface="Consolas" panose="020B0609020204030204" pitchFamily="49" charset="0"/>
              </a:rPr>
              <a:t>err.message</a:t>
            </a:r>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console.log(err)</a:t>
            </a:r>
          </a:p>
          <a:p>
            <a:r>
              <a:rPr lang="en-US" sz="390" b="0" dirty="0">
                <a:solidFill>
                  <a:srgbClr val="008000"/>
                </a:solidFill>
                <a:effectLst/>
                <a:latin typeface="Consolas" panose="020B0609020204030204" pitchFamily="49" charset="0"/>
              </a:rPr>
              <a:t>} </a:t>
            </a:r>
          </a:p>
          <a:p>
            <a:r>
              <a:rPr lang="en-US" sz="390" b="0" dirty="0">
                <a:solidFill>
                  <a:srgbClr val="008000"/>
                </a:solidFill>
                <a:effectLst/>
                <a:latin typeface="Consolas" panose="020B0609020204030204" pitchFamily="49" charset="0"/>
              </a:rPr>
              <a:t>})</a:t>
            </a:r>
          </a:p>
          <a:p>
            <a:r>
              <a:rPr lang="en-US" sz="390" b="0" dirty="0">
                <a:solidFill>
                  <a:srgbClr val="008000"/>
                </a:solidFill>
                <a:effectLst/>
                <a:highlight>
                  <a:srgbClr val="FFFF00"/>
                </a:highlight>
                <a:latin typeface="Consolas" panose="020B0609020204030204" pitchFamily="49" charset="0"/>
              </a:rPr>
              <a:t>const sheets = new </a:t>
            </a:r>
            <a:r>
              <a:rPr lang="en-US" sz="390" b="0" dirty="0" err="1">
                <a:solidFill>
                  <a:srgbClr val="008000"/>
                </a:solidFill>
                <a:effectLst/>
                <a:highlight>
                  <a:srgbClr val="FFFF00"/>
                </a:highlight>
                <a:latin typeface="Consolas" panose="020B0609020204030204" pitchFamily="49" charset="0"/>
              </a:rPr>
              <a:t>ServerStyleSheets</a:t>
            </a:r>
            <a:r>
              <a:rPr lang="en-US" sz="390" b="0" dirty="0">
                <a:solidFill>
                  <a:srgbClr val="008000"/>
                </a:solidFill>
                <a:effectLst/>
                <a:highlight>
                  <a:srgbClr val="FFFF00"/>
                </a:highlight>
                <a:latin typeface="Consolas" panose="020B0609020204030204" pitchFamily="49" charset="0"/>
              </a:rPr>
              <a:t>()</a:t>
            </a:r>
          </a:p>
          <a:p>
            <a:r>
              <a:rPr lang="en-US" sz="390" b="0" dirty="0">
                <a:solidFill>
                  <a:srgbClr val="008000"/>
                </a:solidFill>
                <a:effectLst/>
                <a:highlight>
                  <a:srgbClr val="FFFF00"/>
                </a:highlight>
                <a:latin typeface="Consolas" panose="020B0609020204030204" pitchFamily="49" charset="0"/>
              </a:rPr>
              <a:t>const context = {}</a:t>
            </a:r>
          </a:p>
          <a:p>
            <a:r>
              <a:rPr lang="en-US" sz="390" b="0" dirty="0">
                <a:solidFill>
                  <a:srgbClr val="008000"/>
                </a:solidFill>
                <a:effectLst/>
                <a:highlight>
                  <a:srgbClr val="FFFF00"/>
                </a:highlight>
                <a:latin typeface="Consolas" panose="020B0609020204030204" pitchFamily="49" charset="0"/>
              </a:rPr>
              <a:t>const markup = </a:t>
            </a:r>
            <a:r>
              <a:rPr lang="en-US" sz="390" b="0" dirty="0" err="1">
                <a:solidFill>
                  <a:srgbClr val="008000"/>
                </a:solidFill>
                <a:effectLst/>
                <a:highlight>
                  <a:srgbClr val="FFFF00"/>
                </a:highlight>
                <a:latin typeface="Consolas" panose="020B0609020204030204" pitchFamily="49" charset="0"/>
              </a:rPr>
              <a:t>ReactDOMServer.renderToString</a:t>
            </a:r>
            <a:r>
              <a:rPr lang="en-US" sz="390" b="0" dirty="0">
                <a:solidFill>
                  <a:srgbClr val="008000"/>
                </a:solidFill>
                <a:effectLst/>
                <a:highlight>
                  <a:srgbClr val="FFFF00"/>
                </a:highlight>
                <a:latin typeface="Consolas" panose="020B0609020204030204" pitchFamily="49" charset="0"/>
              </a:rPr>
              <a:t>( </a:t>
            </a:r>
          </a:p>
          <a:p>
            <a:r>
              <a:rPr lang="en-US" sz="390" b="0" dirty="0" err="1">
                <a:solidFill>
                  <a:srgbClr val="008000"/>
                </a:solidFill>
                <a:effectLst/>
                <a:highlight>
                  <a:srgbClr val="FFFF00"/>
                </a:highlight>
                <a:latin typeface="Consolas" panose="020B0609020204030204" pitchFamily="49" charset="0"/>
              </a:rPr>
              <a:t>sheets.collect</a:t>
            </a:r>
            <a:r>
              <a:rPr lang="en-US" sz="390" b="0" dirty="0">
                <a:solidFill>
                  <a:srgbClr val="008000"/>
                </a:solidFill>
                <a:effectLst/>
                <a:highlight>
                  <a:srgbClr val="FFFF00"/>
                </a:highlight>
                <a:latin typeface="Consolas" panose="020B0609020204030204" pitchFamily="49" charset="0"/>
              </a:rPr>
              <a:t>(</a:t>
            </a:r>
          </a:p>
          <a:p>
            <a:r>
              <a:rPr lang="en-US" sz="390" b="0" dirty="0">
                <a:solidFill>
                  <a:srgbClr val="008000"/>
                </a:solidFill>
                <a:effectLst/>
                <a:highlight>
                  <a:srgbClr val="FFFF00"/>
                </a:highlight>
                <a:latin typeface="Consolas" panose="020B0609020204030204" pitchFamily="49" charset="0"/>
              </a:rPr>
              <a:t>&lt;</a:t>
            </a:r>
            <a:r>
              <a:rPr lang="en-US" sz="390" b="0" dirty="0" err="1">
                <a:solidFill>
                  <a:srgbClr val="008000"/>
                </a:solidFill>
                <a:effectLst/>
                <a:highlight>
                  <a:srgbClr val="FFFF00"/>
                </a:highlight>
                <a:latin typeface="Consolas" panose="020B0609020204030204" pitchFamily="49" charset="0"/>
              </a:rPr>
              <a:t>StaticRouter</a:t>
            </a:r>
            <a:r>
              <a:rPr lang="en-US" sz="390" b="0" dirty="0">
                <a:solidFill>
                  <a:srgbClr val="008000"/>
                </a:solidFill>
                <a:effectLst/>
                <a:highlight>
                  <a:srgbClr val="FFFF00"/>
                </a:highlight>
                <a:latin typeface="Consolas" panose="020B0609020204030204" pitchFamily="49" charset="0"/>
              </a:rPr>
              <a:t> location={req.url} context={context}&gt; </a:t>
            </a:r>
          </a:p>
          <a:p>
            <a:r>
              <a:rPr lang="en-US" sz="390" b="0" dirty="0">
                <a:solidFill>
                  <a:srgbClr val="008000"/>
                </a:solidFill>
                <a:effectLst/>
                <a:highlight>
                  <a:srgbClr val="FFFF00"/>
                </a:highlight>
                <a:latin typeface="Consolas" panose="020B0609020204030204" pitchFamily="49" charset="0"/>
              </a:rPr>
              <a:t>&lt;</a:t>
            </a:r>
            <a:r>
              <a:rPr lang="en-US" sz="390" b="0" dirty="0" err="1">
                <a:solidFill>
                  <a:srgbClr val="008000"/>
                </a:solidFill>
                <a:effectLst/>
                <a:highlight>
                  <a:srgbClr val="FFFF00"/>
                </a:highlight>
                <a:latin typeface="Consolas" panose="020B0609020204030204" pitchFamily="49" charset="0"/>
              </a:rPr>
              <a:t>ThemeProvider</a:t>
            </a:r>
            <a:r>
              <a:rPr lang="en-US" sz="390" b="0" dirty="0">
                <a:solidFill>
                  <a:srgbClr val="008000"/>
                </a:solidFill>
                <a:effectLst/>
                <a:highlight>
                  <a:srgbClr val="FFFF00"/>
                </a:highlight>
                <a:latin typeface="Consolas" panose="020B0609020204030204" pitchFamily="49" charset="0"/>
              </a:rPr>
              <a:t> theme={theme}&gt;</a:t>
            </a:r>
          </a:p>
          <a:p>
            <a:r>
              <a:rPr lang="en-US" sz="390" b="0" dirty="0">
                <a:solidFill>
                  <a:srgbClr val="008000"/>
                </a:solidFill>
                <a:effectLst/>
                <a:highlight>
                  <a:srgbClr val="FFFF00"/>
                </a:highlight>
                <a:latin typeface="Consolas" panose="020B0609020204030204" pitchFamily="49" charset="0"/>
              </a:rPr>
              <a:t>&lt;</a:t>
            </a:r>
            <a:r>
              <a:rPr lang="en-US" sz="390" b="0" dirty="0" err="1">
                <a:solidFill>
                  <a:srgbClr val="008000"/>
                </a:solidFill>
                <a:effectLst/>
                <a:highlight>
                  <a:srgbClr val="FFFF00"/>
                </a:highlight>
                <a:latin typeface="Consolas" panose="020B0609020204030204" pitchFamily="49" charset="0"/>
              </a:rPr>
              <a:t>MainRouter</a:t>
            </a:r>
            <a:r>
              <a:rPr lang="en-US" sz="390" b="0" dirty="0">
                <a:solidFill>
                  <a:srgbClr val="008000"/>
                </a:solidFill>
                <a:effectLst/>
                <a:highlight>
                  <a:srgbClr val="FFFF00"/>
                </a:highlight>
                <a:latin typeface="Consolas" panose="020B0609020204030204" pitchFamily="49" charset="0"/>
              </a:rPr>
              <a:t> /&gt; </a:t>
            </a:r>
          </a:p>
          <a:p>
            <a:r>
              <a:rPr lang="en-US" sz="390" b="0" dirty="0">
                <a:solidFill>
                  <a:srgbClr val="008000"/>
                </a:solidFill>
                <a:effectLst/>
                <a:highlight>
                  <a:srgbClr val="FFFF00"/>
                </a:highlight>
                <a:latin typeface="Consolas" panose="020B0609020204030204" pitchFamily="49" charset="0"/>
              </a:rPr>
              <a:t>&lt;/</a:t>
            </a:r>
            <a:r>
              <a:rPr lang="en-US" sz="390" b="0" dirty="0" err="1">
                <a:solidFill>
                  <a:srgbClr val="008000"/>
                </a:solidFill>
                <a:effectLst/>
                <a:highlight>
                  <a:srgbClr val="FFFF00"/>
                </a:highlight>
                <a:latin typeface="Consolas" panose="020B0609020204030204" pitchFamily="49" charset="0"/>
              </a:rPr>
              <a:t>ThemeProvider</a:t>
            </a:r>
            <a:r>
              <a:rPr lang="en-US" sz="390" b="0" dirty="0">
                <a:solidFill>
                  <a:srgbClr val="008000"/>
                </a:solidFill>
                <a:effectLst/>
                <a:highlight>
                  <a:srgbClr val="FFFF00"/>
                </a:highlight>
                <a:latin typeface="Consolas" panose="020B0609020204030204" pitchFamily="49" charset="0"/>
              </a:rPr>
              <a:t>&gt; </a:t>
            </a:r>
          </a:p>
          <a:p>
            <a:r>
              <a:rPr lang="en-US" sz="390" b="0" dirty="0">
                <a:solidFill>
                  <a:srgbClr val="008000"/>
                </a:solidFill>
                <a:effectLst/>
                <a:highlight>
                  <a:srgbClr val="FFFF00"/>
                </a:highlight>
                <a:latin typeface="Consolas" panose="020B0609020204030204" pitchFamily="49" charset="0"/>
              </a:rPr>
              <a:t>&lt;/</a:t>
            </a:r>
            <a:r>
              <a:rPr lang="en-US" sz="390" b="0" dirty="0" err="1">
                <a:solidFill>
                  <a:srgbClr val="008000"/>
                </a:solidFill>
                <a:effectLst/>
                <a:highlight>
                  <a:srgbClr val="FFFF00"/>
                </a:highlight>
                <a:latin typeface="Consolas" panose="020B0609020204030204" pitchFamily="49" charset="0"/>
              </a:rPr>
              <a:t>StaticRouter</a:t>
            </a:r>
            <a:r>
              <a:rPr lang="en-US" sz="390" b="0" dirty="0">
                <a:solidFill>
                  <a:srgbClr val="008000"/>
                </a:solidFill>
                <a:effectLst/>
                <a:highlight>
                  <a:srgbClr val="FFFF00"/>
                </a:highlight>
                <a:latin typeface="Consolas" panose="020B0609020204030204" pitchFamily="49" charset="0"/>
              </a:rPr>
              <a:t>&gt; </a:t>
            </a:r>
          </a:p>
          <a:p>
            <a:r>
              <a:rPr lang="en-US" sz="390" b="0" dirty="0">
                <a:solidFill>
                  <a:srgbClr val="008000"/>
                </a:solidFill>
                <a:effectLst/>
                <a:highlight>
                  <a:srgbClr val="FFFF00"/>
                </a:highlight>
                <a:latin typeface="Consolas" panose="020B0609020204030204" pitchFamily="49" charset="0"/>
              </a:rPr>
              <a:t>)</a:t>
            </a:r>
          </a:p>
          <a:p>
            <a:r>
              <a:rPr lang="en-US" sz="390" b="0" dirty="0">
                <a:solidFill>
                  <a:srgbClr val="008000"/>
                </a:solidFill>
                <a:effectLst/>
                <a:highlight>
                  <a:srgbClr val="FFFF00"/>
                </a:highlight>
                <a:latin typeface="Consolas" panose="020B0609020204030204" pitchFamily="49" charset="0"/>
              </a:rPr>
              <a:t>)</a:t>
            </a:r>
          </a:p>
          <a:p>
            <a:r>
              <a:rPr lang="en-US" sz="390" b="0" dirty="0">
                <a:solidFill>
                  <a:srgbClr val="008000"/>
                </a:solidFill>
                <a:effectLst/>
                <a:latin typeface="Consolas" panose="020B0609020204030204" pitchFamily="49" charset="0"/>
              </a:rPr>
              <a:t>export default app</a:t>
            </a:r>
          </a:p>
          <a:p>
            <a:br>
              <a:rPr lang="en-US" sz="390" b="0" dirty="0">
                <a:solidFill>
                  <a:srgbClr val="CCCCCC"/>
                </a:solidFill>
                <a:effectLst/>
                <a:latin typeface="Consolas" panose="020B0609020204030204" pitchFamily="49" charset="0"/>
              </a:rPr>
            </a:br>
            <a:br>
              <a:rPr lang="en-US" sz="390" b="0" dirty="0">
                <a:solidFill>
                  <a:srgbClr val="CCCCCC"/>
                </a:solidFill>
                <a:effectLst/>
                <a:latin typeface="Consolas" panose="020B0609020204030204" pitchFamily="49" charset="0"/>
              </a:rPr>
            </a:br>
            <a:endParaRPr lang="en-US" sz="39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3CEA3AE-1441-5D54-085C-12B8E97DF61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348E2B9-A2CA-1F06-B286-F65E768F4C3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3D38EF0-0FB2-C2C9-896A-F49B134100CC}"/>
              </a:ext>
            </a:extLst>
          </p:cNvPr>
          <p:cNvSpPr>
            <a:spLocks noGrp="1"/>
          </p:cNvSpPr>
          <p:nvPr>
            <p:ph type="sldNum" sz="quarter" idx="12"/>
          </p:nvPr>
        </p:nvSpPr>
        <p:spPr/>
        <p:txBody>
          <a:bodyPr/>
          <a:lstStyle/>
          <a:p>
            <a:fld id="{7C5CF243-786F-4254-B068-4C9F0B6EA12F}" type="slidenum">
              <a:rPr lang="en-US" altLang="en-US" smtClean="0"/>
              <a:pPr/>
              <a:t>175</a:t>
            </a:fld>
            <a:endParaRPr lang="en-US" altLang="en-US"/>
          </a:p>
        </p:txBody>
      </p:sp>
    </p:spTree>
    <p:extLst>
      <p:ext uri="{BB962C8B-B14F-4D97-AF65-F5344CB8AC3E}">
        <p14:creationId xmlns:p14="http://schemas.microsoft.com/office/powerpoint/2010/main" val="2376710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766-DE02-CFD1-34AA-2EF3CBCC4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ED359-68B5-A865-F008-12573CCAF104}"/>
              </a:ext>
            </a:extLst>
          </p:cNvPr>
          <p:cNvSpPr>
            <a:spLocks noGrp="1"/>
          </p:cNvSpPr>
          <p:nvPr>
            <p:ph idx="1"/>
          </p:nvPr>
        </p:nvSpPr>
        <p:spPr/>
        <p:txBody>
          <a:bodyPr/>
          <a:lstStyle/>
          <a:p>
            <a:r>
              <a:rPr lang="en-US" dirty="0"/>
              <a:t>While rendering the React tree, the client app's root component, </a:t>
            </a:r>
            <a:r>
              <a:rPr lang="en-US" dirty="0" err="1"/>
              <a:t>MainRouter</a:t>
            </a:r>
            <a:r>
              <a:rPr lang="en-US" dirty="0"/>
              <a:t>, is wrapped with the Material-UI  </a:t>
            </a:r>
            <a:r>
              <a:rPr lang="en-US" dirty="0" err="1"/>
              <a:t>ThemeProvider</a:t>
            </a:r>
            <a:r>
              <a:rPr lang="en-US" dirty="0"/>
              <a:t> to provide the styling props that are needed by the </a:t>
            </a:r>
            <a:r>
              <a:rPr lang="en-US" dirty="0" err="1"/>
              <a:t>MainRouter</a:t>
            </a:r>
            <a:r>
              <a:rPr lang="en-US" dirty="0"/>
              <a:t> child components. </a:t>
            </a:r>
          </a:p>
          <a:p>
            <a:r>
              <a:rPr lang="en-US" dirty="0"/>
              <a:t>The stateless </a:t>
            </a:r>
            <a:r>
              <a:rPr lang="en-US" dirty="0" err="1"/>
              <a:t>StaticRouter</a:t>
            </a:r>
            <a:r>
              <a:rPr lang="en-US" dirty="0"/>
              <a:t> is used here instead of the </a:t>
            </a:r>
            <a:r>
              <a:rPr lang="en-US" dirty="0" err="1"/>
              <a:t>BrowserRouter</a:t>
            </a:r>
            <a:r>
              <a:rPr lang="en-US" dirty="0"/>
              <a:t> that's used on the client-side in order to </a:t>
            </a:r>
          </a:p>
          <a:p>
            <a:r>
              <a:rPr lang="en-US" dirty="0"/>
              <a:t>wrap </a:t>
            </a:r>
            <a:r>
              <a:rPr lang="en-US" dirty="0" err="1"/>
              <a:t>MainRouter</a:t>
            </a:r>
            <a:r>
              <a:rPr lang="en-US" dirty="0"/>
              <a:t> and provide the routing props that are used for implementing the client-side components.</a:t>
            </a:r>
          </a:p>
          <a:p>
            <a:r>
              <a:rPr lang="en-US" dirty="0"/>
              <a:t>Based on these values, such as the requested location route and theme that are passed in as props to the wrapping components, </a:t>
            </a:r>
            <a:r>
              <a:rPr lang="en-US" dirty="0" err="1"/>
              <a:t>renderToString</a:t>
            </a:r>
            <a:r>
              <a:rPr lang="en-US" dirty="0"/>
              <a:t> will return the </a:t>
            </a:r>
          </a:p>
          <a:p>
            <a:r>
              <a:rPr lang="en-US" dirty="0"/>
              <a:t>markup containing the relevant view.</a:t>
            </a:r>
          </a:p>
        </p:txBody>
      </p:sp>
      <p:sp>
        <p:nvSpPr>
          <p:cNvPr id="4" name="Date Placeholder 3">
            <a:extLst>
              <a:ext uri="{FF2B5EF4-FFF2-40B4-BE49-F238E27FC236}">
                <a16:creationId xmlns:a16="http://schemas.microsoft.com/office/drawing/2014/main" id="{9745951C-8FA8-73CB-F875-38D475E6AE0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3382A45-2764-2E1B-32D0-D0B311DBFA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01672C-E2E8-E1C0-CF35-8D58644F65B1}"/>
              </a:ext>
            </a:extLst>
          </p:cNvPr>
          <p:cNvSpPr>
            <a:spLocks noGrp="1"/>
          </p:cNvSpPr>
          <p:nvPr>
            <p:ph type="sldNum" sz="quarter" idx="12"/>
          </p:nvPr>
        </p:nvSpPr>
        <p:spPr/>
        <p:txBody>
          <a:bodyPr/>
          <a:lstStyle/>
          <a:p>
            <a:fld id="{7C5CF243-786F-4254-B068-4C9F0B6EA12F}" type="slidenum">
              <a:rPr lang="en-US" altLang="en-US" smtClean="0"/>
              <a:pPr/>
              <a:t>176</a:t>
            </a:fld>
            <a:endParaRPr lang="en-US" altLang="en-US"/>
          </a:p>
        </p:txBody>
      </p:sp>
    </p:spTree>
    <p:extLst>
      <p:ext uri="{BB962C8B-B14F-4D97-AF65-F5344CB8AC3E}">
        <p14:creationId xmlns:p14="http://schemas.microsoft.com/office/powerpoint/2010/main" val="364603118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6BFF-C08B-748A-51BE-AACFF171A940}"/>
              </a:ext>
            </a:extLst>
          </p:cNvPr>
          <p:cNvSpPr>
            <a:spLocks noGrp="1"/>
          </p:cNvSpPr>
          <p:nvPr>
            <p:ph type="title"/>
          </p:nvPr>
        </p:nvSpPr>
        <p:spPr/>
        <p:txBody>
          <a:bodyPr/>
          <a:lstStyle/>
          <a:p>
            <a:r>
              <a:rPr lang="en-US" dirty="0"/>
              <a:t>Sending a template with markup </a:t>
            </a:r>
            <a:br>
              <a:rPr lang="en-US" dirty="0"/>
            </a:br>
            <a:r>
              <a:rPr lang="en-US" dirty="0"/>
              <a:t>and CSS</a:t>
            </a:r>
          </a:p>
        </p:txBody>
      </p:sp>
      <p:sp>
        <p:nvSpPr>
          <p:cNvPr id="3" name="Content Placeholder 2">
            <a:extLst>
              <a:ext uri="{FF2B5EF4-FFF2-40B4-BE49-F238E27FC236}">
                <a16:creationId xmlns:a16="http://schemas.microsoft.com/office/drawing/2014/main" id="{E7C9C21D-B6B4-48D3-C0AD-CC0E894CB996}"/>
              </a:ext>
            </a:extLst>
          </p:cNvPr>
          <p:cNvSpPr>
            <a:spLocks noGrp="1"/>
          </p:cNvSpPr>
          <p:nvPr>
            <p:ph idx="1"/>
          </p:nvPr>
        </p:nvSpPr>
        <p:spPr/>
        <p:txBody>
          <a:bodyPr/>
          <a:lstStyle/>
          <a:p>
            <a:r>
              <a:rPr lang="en-US" dirty="0"/>
              <a:t>Once the markup has been generated, we need to check if there was a redirect rendered in the component to be sent in the markup. </a:t>
            </a:r>
          </a:p>
          <a:p>
            <a:r>
              <a:rPr lang="en-US" dirty="0"/>
              <a:t>If there was no redirect, then we get the CSS string from sheets using </a:t>
            </a:r>
            <a:r>
              <a:rPr lang="en-US" dirty="0" err="1"/>
              <a:t>sheets.toString</a:t>
            </a:r>
            <a:r>
              <a:rPr lang="en-US" dirty="0"/>
              <a:t>, and, in the response, we send the Template back with the markup and CSS injected, as shown in the following code.</a:t>
            </a:r>
          </a:p>
        </p:txBody>
      </p:sp>
      <p:sp>
        <p:nvSpPr>
          <p:cNvPr id="4" name="Date Placeholder 3">
            <a:extLst>
              <a:ext uri="{FF2B5EF4-FFF2-40B4-BE49-F238E27FC236}">
                <a16:creationId xmlns:a16="http://schemas.microsoft.com/office/drawing/2014/main" id="{B4664015-5B16-1AC7-6EFE-D95DF8CA341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6D01BC3-D926-1A6A-5F72-510F0C69F9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5B87F1A-3AEA-1CA3-CDD4-307352AF1AA6}"/>
              </a:ext>
            </a:extLst>
          </p:cNvPr>
          <p:cNvSpPr>
            <a:spLocks noGrp="1"/>
          </p:cNvSpPr>
          <p:nvPr>
            <p:ph type="sldNum" sz="quarter" idx="12"/>
          </p:nvPr>
        </p:nvSpPr>
        <p:spPr/>
        <p:txBody>
          <a:bodyPr/>
          <a:lstStyle/>
          <a:p>
            <a:fld id="{7C5CF243-786F-4254-B068-4C9F0B6EA12F}" type="slidenum">
              <a:rPr lang="en-US" altLang="en-US" smtClean="0"/>
              <a:pPr/>
              <a:t>177</a:t>
            </a:fld>
            <a:endParaRPr lang="en-US" altLang="en-US"/>
          </a:p>
        </p:txBody>
      </p:sp>
    </p:spTree>
    <p:extLst>
      <p:ext uri="{BB962C8B-B14F-4D97-AF65-F5344CB8AC3E}">
        <p14:creationId xmlns:p14="http://schemas.microsoft.com/office/powerpoint/2010/main" val="117057659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90DF-1A8C-EBFF-49BE-D43AC36E1839}"/>
              </a:ext>
            </a:extLst>
          </p:cNvPr>
          <p:cNvSpPr>
            <a:spLocks noGrp="1"/>
          </p:cNvSpPr>
          <p:nvPr>
            <p:ph type="title"/>
          </p:nvPr>
        </p:nvSpPr>
        <p:spPr/>
        <p:txBody>
          <a:bodyPr/>
          <a:lstStyle/>
          <a:p>
            <a:br>
              <a:rPr lang="en-US" dirty="0"/>
            </a:br>
            <a:r>
              <a:rPr lang="en-US" dirty="0" err="1"/>
              <a:t>mern</a:t>
            </a:r>
            <a:r>
              <a:rPr lang="en-US" dirty="0"/>
              <a:t>-skeleton/server/express.js:</a:t>
            </a:r>
            <a:br>
              <a:rPr lang="en-US" dirty="0"/>
            </a:br>
            <a:endParaRPr lang="en-US" dirty="0"/>
          </a:p>
        </p:txBody>
      </p:sp>
      <p:sp>
        <p:nvSpPr>
          <p:cNvPr id="3" name="Content Placeholder 2">
            <a:extLst>
              <a:ext uri="{FF2B5EF4-FFF2-40B4-BE49-F238E27FC236}">
                <a16:creationId xmlns:a16="http://schemas.microsoft.com/office/drawing/2014/main" id="{6471A002-F277-23B9-2193-98664C69AEC6}"/>
              </a:ext>
            </a:extLst>
          </p:cNvPr>
          <p:cNvSpPr>
            <a:spLocks noGrp="1"/>
          </p:cNvSpPr>
          <p:nvPr>
            <p:ph idx="1"/>
          </p:nvPr>
        </p:nvSpPr>
        <p:spPr/>
        <p:txBody>
          <a:bodyPr/>
          <a:lstStyle/>
          <a:p>
            <a:r>
              <a:rPr lang="en-US" dirty="0"/>
              <a:t>if (context.url) {</a:t>
            </a:r>
          </a:p>
          <a:p>
            <a:r>
              <a:rPr lang="en-US" dirty="0"/>
              <a:t>return </a:t>
            </a:r>
            <a:r>
              <a:rPr lang="en-US" dirty="0" err="1"/>
              <a:t>res.redirect</a:t>
            </a:r>
            <a:r>
              <a:rPr lang="en-US" dirty="0"/>
              <a:t>(303, context.url) </a:t>
            </a:r>
          </a:p>
          <a:p>
            <a:r>
              <a:rPr lang="en-US" dirty="0"/>
              <a:t>}</a:t>
            </a:r>
          </a:p>
          <a:p>
            <a:r>
              <a:rPr lang="en-US" dirty="0"/>
              <a:t>const </a:t>
            </a:r>
            <a:r>
              <a:rPr lang="en-US" dirty="0" err="1"/>
              <a:t>css</a:t>
            </a:r>
            <a:r>
              <a:rPr lang="en-US" dirty="0"/>
              <a:t> = </a:t>
            </a:r>
            <a:r>
              <a:rPr lang="en-US" dirty="0" err="1"/>
              <a:t>sheets.toString</a:t>
            </a:r>
            <a:r>
              <a:rPr lang="en-US" dirty="0"/>
              <a:t>() </a:t>
            </a:r>
          </a:p>
          <a:p>
            <a:r>
              <a:rPr lang="en-US" dirty="0" err="1"/>
              <a:t>res.status</a:t>
            </a:r>
            <a:r>
              <a:rPr lang="en-US" dirty="0"/>
              <a:t>(200).send(Template({</a:t>
            </a:r>
          </a:p>
          <a:p>
            <a:r>
              <a:rPr lang="en-US" dirty="0"/>
              <a:t>markup: markup, </a:t>
            </a:r>
          </a:p>
          <a:p>
            <a:r>
              <a:rPr lang="en-US" dirty="0" err="1"/>
              <a:t>css</a:t>
            </a:r>
            <a:r>
              <a:rPr lang="en-US" dirty="0"/>
              <a:t>: </a:t>
            </a:r>
            <a:r>
              <a:rPr lang="en-US" dirty="0" err="1"/>
              <a:t>css</a:t>
            </a:r>
            <a:endParaRPr lang="en-US" dirty="0"/>
          </a:p>
          <a:p>
            <a:r>
              <a:rPr lang="en-US" dirty="0"/>
              <a:t>}))</a:t>
            </a:r>
          </a:p>
        </p:txBody>
      </p:sp>
      <p:sp>
        <p:nvSpPr>
          <p:cNvPr id="4" name="Date Placeholder 3">
            <a:extLst>
              <a:ext uri="{FF2B5EF4-FFF2-40B4-BE49-F238E27FC236}">
                <a16:creationId xmlns:a16="http://schemas.microsoft.com/office/drawing/2014/main" id="{DE0EBF63-0CA8-BE89-614E-D86817EF695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ECF8684-ACC5-D2AB-8647-633154050B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C11848A-C450-F332-EE74-CB2550C7E78F}"/>
              </a:ext>
            </a:extLst>
          </p:cNvPr>
          <p:cNvSpPr>
            <a:spLocks noGrp="1"/>
          </p:cNvSpPr>
          <p:nvPr>
            <p:ph type="sldNum" sz="quarter" idx="12"/>
          </p:nvPr>
        </p:nvSpPr>
        <p:spPr/>
        <p:txBody>
          <a:bodyPr/>
          <a:lstStyle/>
          <a:p>
            <a:fld id="{7C5CF243-786F-4254-B068-4C9F0B6EA12F}" type="slidenum">
              <a:rPr lang="en-US" altLang="en-US" smtClean="0"/>
              <a:pPr/>
              <a:t>178</a:t>
            </a:fld>
            <a:endParaRPr lang="en-US" altLang="en-US"/>
          </a:p>
        </p:txBody>
      </p:sp>
    </p:spTree>
    <p:extLst>
      <p:ext uri="{BB962C8B-B14F-4D97-AF65-F5344CB8AC3E}">
        <p14:creationId xmlns:p14="http://schemas.microsoft.com/office/powerpoint/2010/main" val="27081709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EDAA-F822-AD1F-EEC9-282FEC85D973}"/>
              </a:ext>
            </a:extLst>
          </p:cNvPr>
          <p:cNvSpPr>
            <a:spLocks noGrp="1"/>
          </p:cNvSpPr>
          <p:nvPr>
            <p:ph type="title"/>
          </p:nvPr>
        </p:nvSpPr>
        <p:spPr/>
        <p:txBody>
          <a:bodyPr/>
          <a:lstStyle/>
          <a:p>
            <a:br>
              <a:rPr lang="en-US" dirty="0"/>
            </a:br>
            <a:r>
              <a:rPr lang="en-US" dirty="0"/>
              <a:t>Updated </a:t>
            </a:r>
            <a:r>
              <a:rPr lang="en-US" dirty="0" err="1"/>
              <a:t>mern</a:t>
            </a:r>
            <a:r>
              <a:rPr lang="en-US" dirty="0"/>
              <a:t>-skeleton/server/express.js:</a:t>
            </a:r>
            <a:br>
              <a:rPr lang="en-US" dirty="0"/>
            </a:br>
            <a:r>
              <a:rPr lang="en-US" dirty="0"/>
              <a:t> </a:t>
            </a:r>
          </a:p>
        </p:txBody>
      </p:sp>
      <p:sp>
        <p:nvSpPr>
          <p:cNvPr id="3" name="Content Placeholder 2">
            <a:extLst>
              <a:ext uri="{FF2B5EF4-FFF2-40B4-BE49-F238E27FC236}">
                <a16:creationId xmlns:a16="http://schemas.microsoft.com/office/drawing/2014/main" id="{1FA4106D-F088-B613-03C5-9225C2BF963C}"/>
              </a:ext>
            </a:extLst>
          </p:cNvPr>
          <p:cNvSpPr>
            <a:spLocks noGrp="1"/>
          </p:cNvSpPr>
          <p:nvPr>
            <p:ph idx="1"/>
          </p:nvPr>
        </p:nvSpPr>
        <p:spPr/>
        <p:txBody>
          <a:bodyPr/>
          <a:lstStyle/>
          <a:p>
            <a:r>
              <a:rPr lang="en-US" sz="340" b="0" dirty="0">
                <a:solidFill>
                  <a:srgbClr val="008000"/>
                </a:solidFill>
                <a:effectLst/>
                <a:latin typeface="Consolas" panose="020B0609020204030204" pitchFamily="49" charset="0"/>
              </a:rPr>
              <a:t>/*import express from 'express'</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bodyParser</a:t>
            </a:r>
            <a:r>
              <a:rPr lang="en-US" sz="340" b="0" dirty="0">
                <a:solidFill>
                  <a:srgbClr val="008000"/>
                </a:solidFill>
                <a:effectLst/>
                <a:latin typeface="Consolas" panose="020B0609020204030204" pitchFamily="49" charset="0"/>
              </a:rPr>
              <a:t> from 'body-parser'</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cookieParser</a:t>
            </a:r>
            <a:r>
              <a:rPr lang="en-US" sz="340" b="0" dirty="0">
                <a:solidFill>
                  <a:srgbClr val="008000"/>
                </a:solidFill>
                <a:effectLst/>
                <a:latin typeface="Consolas" panose="020B0609020204030204" pitchFamily="49" charset="0"/>
              </a:rPr>
              <a:t> from 'cookie-parser'</a:t>
            </a:r>
          </a:p>
          <a:p>
            <a:r>
              <a:rPr lang="en-US" sz="340" b="0" dirty="0">
                <a:solidFill>
                  <a:srgbClr val="008000"/>
                </a:solidFill>
                <a:effectLst/>
                <a:latin typeface="Consolas" panose="020B0609020204030204" pitchFamily="49" charset="0"/>
              </a:rPr>
              <a:t>import compress from 'compression'</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cors</a:t>
            </a:r>
            <a:r>
              <a:rPr lang="en-US" sz="340" b="0" dirty="0">
                <a:solidFill>
                  <a:srgbClr val="008000"/>
                </a:solidFill>
                <a:effectLst/>
                <a:latin typeface="Consolas" panose="020B0609020204030204" pitchFamily="49" charset="0"/>
              </a:rPr>
              <a:t> from '</a:t>
            </a:r>
            <a:r>
              <a:rPr lang="en-US" sz="340" b="0" dirty="0" err="1">
                <a:solidFill>
                  <a:srgbClr val="008000"/>
                </a:solidFill>
                <a:effectLst/>
                <a:latin typeface="Consolas" panose="020B0609020204030204" pitchFamily="49" charset="0"/>
              </a:rPr>
              <a:t>cors</a:t>
            </a:r>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import helmet from 'helmet'</a:t>
            </a:r>
          </a:p>
          <a:p>
            <a:r>
              <a:rPr lang="en-US" sz="340" b="0" dirty="0">
                <a:solidFill>
                  <a:srgbClr val="008000"/>
                </a:solidFill>
                <a:effectLst/>
                <a:latin typeface="Consolas" panose="020B0609020204030204" pitchFamily="49" charset="0"/>
              </a:rPr>
              <a:t>const app = express()</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bodyParser.json</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bodyParser.urlencoded</a:t>
            </a:r>
            <a:r>
              <a:rPr lang="en-US" sz="340" b="0" dirty="0">
                <a:solidFill>
                  <a:srgbClr val="008000"/>
                </a:solidFill>
                <a:effectLst/>
                <a:latin typeface="Consolas" panose="020B0609020204030204" pitchFamily="49" charset="0"/>
              </a:rPr>
              <a:t>({ extended: true }))</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cookieParser</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(compress())</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(helmet())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cors</a:t>
            </a:r>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export default app</a:t>
            </a:r>
          </a:p>
          <a:p>
            <a:r>
              <a:rPr lang="en-US" sz="340" b="0" dirty="0">
                <a:solidFill>
                  <a:srgbClr val="008000"/>
                </a:solidFill>
                <a:effectLst/>
                <a:latin typeface="Consolas" panose="020B0609020204030204" pitchFamily="49" charset="0"/>
              </a:rPr>
              <a:t>*/</a:t>
            </a:r>
          </a:p>
          <a:p>
            <a:br>
              <a:rPr lang="en-US" sz="340" b="0" dirty="0">
                <a:solidFill>
                  <a:srgbClr val="008000"/>
                </a:solidFill>
                <a:effectLst/>
                <a:latin typeface="Consolas" panose="020B0609020204030204" pitchFamily="49" charset="0"/>
              </a:rPr>
            </a:br>
            <a:r>
              <a:rPr lang="en-US" sz="340" b="0" dirty="0">
                <a:solidFill>
                  <a:srgbClr val="008000"/>
                </a:solidFill>
                <a:effectLst/>
                <a:latin typeface="Consolas" panose="020B0609020204030204" pitchFamily="49" charset="0"/>
              </a:rPr>
              <a:t>import express from 'express'</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bodyParser</a:t>
            </a:r>
            <a:r>
              <a:rPr lang="en-US" sz="340" b="0" dirty="0">
                <a:solidFill>
                  <a:srgbClr val="008000"/>
                </a:solidFill>
                <a:effectLst/>
                <a:latin typeface="Consolas" panose="020B0609020204030204" pitchFamily="49" charset="0"/>
              </a:rPr>
              <a:t> from 'body-parser'</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cookieParser</a:t>
            </a:r>
            <a:r>
              <a:rPr lang="en-US" sz="340" b="0" dirty="0">
                <a:solidFill>
                  <a:srgbClr val="008000"/>
                </a:solidFill>
                <a:effectLst/>
                <a:latin typeface="Consolas" panose="020B0609020204030204" pitchFamily="49" charset="0"/>
              </a:rPr>
              <a:t> from 'cookie-parser'</a:t>
            </a:r>
          </a:p>
          <a:p>
            <a:r>
              <a:rPr lang="en-US" sz="340" b="0" dirty="0">
                <a:solidFill>
                  <a:srgbClr val="008000"/>
                </a:solidFill>
                <a:effectLst/>
                <a:latin typeface="Consolas" panose="020B0609020204030204" pitchFamily="49" charset="0"/>
              </a:rPr>
              <a:t>import compress from 'compression'</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cors</a:t>
            </a:r>
            <a:r>
              <a:rPr lang="en-US" sz="340" b="0" dirty="0">
                <a:solidFill>
                  <a:srgbClr val="008000"/>
                </a:solidFill>
                <a:effectLst/>
                <a:latin typeface="Consolas" panose="020B0609020204030204" pitchFamily="49" charset="0"/>
              </a:rPr>
              <a:t> from '</a:t>
            </a:r>
            <a:r>
              <a:rPr lang="en-US" sz="340" b="0" dirty="0" err="1">
                <a:solidFill>
                  <a:srgbClr val="008000"/>
                </a:solidFill>
                <a:effectLst/>
                <a:latin typeface="Consolas" panose="020B0609020204030204" pitchFamily="49" charset="0"/>
              </a:rPr>
              <a:t>cors</a:t>
            </a:r>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import helmet from 'helmet'</a:t>
            </a:r>
          </a:p>
          <a:p>
            <a:r>
              <a:rPr lang="en-US" sz="340" b="0" dirty="0">
                <a:solidFill>
                  <a:srgbClr val="008000"/>
                </a:solidFill>
                <a:effectLst/>
                <a:latin typeface="Consolas" panose="020B0609020204030204" pitchFamily="49" charset="0"/>
              </a:rPr>
              <a:t>import Template from './../template.js'</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userRoutes</a:t>
            </a:r>
            <a:r>
              <a:rPr lang="en-US" sz="340" b="0" dirty="0">
                <a:solidFill>
                  <a:srgbClr val="008000"/>
                </a:solidFill>
                <a:effectLst/>
                <a:latin typeface="Consolas" panose="020B0609020204030204" pitchFamily="49" charset="0"/>
              </a:rPr>
              <a:t> from './routes/user.routes.js'</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authRoutes</a:t>
            </a:r>
            <a:r>
              <a:rPr lang="en-US" sz="340" b="0" dirty="0">
                <a:solidFill>
                  <a:srgbClr val="008000"/>
                </a:solidFill>
                <a:effectLst/>
                <a:latin typeface="Consolas" panose="020B0609020204030204" pitchFamily="49" charset="0"/>
              </a:rPr>
              <a:t> from './routes/auth.routes.js'</a:t>
            </a:r>
          </a:p>
          <a:p>
            <a:r>
              <a:rPr lang="en-US" sz="340" b="0" dirty="0">
                <a:solidFill>
                  <a:srgbClr val="008000"/>
                </a:solidFill>
                <a:effectLst/>
                <a:latin typeface="Consolas" panose="020B0609020204030204" pitchFamily="49" charset="0"/>
              </a:rPr>
              <a:t>//import </a:t>
            </a:r>
            <a:r>
              <a:rPr lang="en-US" sz="340" b="0" dirty="0" err="1">
                <a:solidFill>
                  <a:srgbClr val="008000"/>
                </a:solidFill>
                <a:effectLst/>
                <a:latin typeface="Consolas" panose="020B0609020204030204" pitchFamily="49" charset="0"/>
              </a:rPr>
              <a:t>devBundle</a:t>
            </a:r>
            <a:r>
              <a:rPr lang="en-US" sz="340" b="0" dirty="0">
                <a:solidFill>
                  <a:srgbClr val="008000"/>
                </a:solidFill>
                <a:effectLst/>
                <a:latin typeface="Consolas" panose="020B0609020204030204" pitchFamily="49" charset="0"/>
              </a:rPr>
              <a:t> from './</a:t>
            </a:r>
            <a:r>
              <a:rPr lang="en-US" sz="340" b="0" dirty="0" err="1">
                <a:solidFill>
                  <a:srgbClr val="008000"/>
                </a:solidFill>
                <a:effectLst/>
                <a:latin typeface="Consolas" panose="020B0609020204030204" pitchFamily="49" charset="0"/>
              </a:rPr>
              <a:t>devBundle</a:t>
            </a:r>
            <a:r>
              <a:rPr lang="en-US" sz="340" b="0" dirty="0">
                <a:solidFill>
                  <a:srgbClr val="008000"/>
                </a:solidFill>
                <a:effectLst/>
                <a:latin typeface="Consolas" panose="020B0609020204030204" pitchFamily="49" charset="0"/>
              </a:rPr>
              <a:t>' </a:t>
            </a:r>
          </a:p>
          <a:p>
            <a:r>
              <a:rPr lang="en-US" sz="340" b="0" dirty="0">
                <a:solidFill>
                  <a:srgbClr val="008000"/>
                </a:solidFill>
                <a:effectLst/>
                <a:latin typeface="Consolas" panose="020B0609020204030204" pitchFamily="49" charset="0"/>
              </a:rPr>
              <a:t>import path from 'path'</a:t>
            </a:r>
          </a:p>
          <a:p>
            <a:br>
              <a:rPr lang="en-US" sz="340" b="0" dirty="0">
                <a:solidFill>
                  <a:srgbClr val="008000"/>
                </a:solidFill>
                <a:effectLst/>
                <a:latin typeface="Consolas" panose="020B0609020204030204" pitchFamily="49" charset="0"/>
              </a:rPr>
            </a:br>
            <a:r>
              <a:rPr lang="en-US" sz="340" b="0" dirty="0">
                <a:solidFill>
                  <a:srgbClr val="008000"/>
                </a:solidFill>
                <a:effectLst/>
                <a:latin typeface="Consolas" panose="020B0609020204030204" pitchFamily="49" charset="0"/>
              </a:rPr>
              <a:t>const app = express()</a:t>
            </a:r>
          </a:p>
          <a:p>
            <a:r>
              <a:rPr lang="en-US" sz="340" b="0" dirty="0">
                <a:solidFill>
                  <a:srgbClr val="008000"/>
                </a:solidFill>
                <a:effectLst/>
                <a:latin typeface="Consolas" panose="020B0609020204030204" pitchFamily="49" charset="0"/>
              </a:rPr>
              <a:t>const CURRENT_WORKING_DIR = </a:t>
            </a:r>
            <a:r>
              <a:rPr lang="en-US" sz="340" b="0" dirty="0" err="1">
                <a:solidFill>
                  <a:srgbClr val="008000"/>
                </a:solidFill>
                <a:effectLst/>
                <a:latin typeface="Consolas" panose="020B0609020204030204" pitchFamily="49" charset="0"/>
              </a:rPr>
              <a:t>process.cwd</a:t>
            </a:r>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devBundle.compile</a:t>
            </a:r>
            <a:r>
              <a:rPr lang="en-US" sz="340" b="0" dirty="0">
                <a:solidFill>
                  <a:srgbClr val="008000"/>
                </a:solidFill>
                <a:effectLst/>
                <a:latin typeface="Consolas" panose="020B0609020204030204" pitchFamily="49" charset="0"/>
              </a:rPr>
              <a:t>(app)</a:t>
            </a:r>
          </a:p>
          <a:p>
            <a:br>
              <a:rPr lang="en-US" sz="340" b="0" dirty="0">
                <a:solidFill>
                  <a:srgbClr val="008000"/>
                </a:solidFill>
                <a:effectLst/>
                <a:latin typeface="Consolas" panose="020B0609020204030204" pitchFamily="49" charset="0"/>
              </a:rPr>
            </a:b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app.get</a:t>
            </a:r>
            <a:r>
              <a:rPr lang="en-US" sz="340" b="0" dirty="0">
                <a:solidFill>
                  <a:srgbClr val="008000"/>
                </a:solidFill>
                <a:effectLst/>
                <a:latin typeface="Consolas" panose="020B0609020204030204" pitchFamily="49" charset="0"/>
              </a:rPr>
              <a:t>('*', (req, res) =&gt; {</a:t>
            </a:r>
          </a:p>
          <a:p>
            <a:r>
              <a:rPr lang="en-US" sz="340" b="0" dirty="0">
                <a:solidFill>
                  <a:srgbClr val="008000"/>
                </a:solidFill>
                <a:effectLst/>
                <a:latin typeface="Consolas" panose="020B0609020204030204" pitchFamily="49" charset="0"/>
              </a:rPr>
              <a:t>// 1. Generate CSS styles using Material-UI's </a:t>
            </a:r>
            <a:r>
              <a:rPr lang="en-US" sz="340" b="0" dirty="0" err="1">
                <a:solidFill>
                  <a:srgbClr val="008000"/>
                </a:solidFill>
                <a:effectLst/>
                <a:latin typeface="Consolas" panose="020B0609020204030204" pitchFamily="49" charset="0"/>
              </a:rPr>
              <a:t>ServerStyleSheets</a:t>
            </a:r>
            <a:r>
              <a:rPr lang="en-US" sz="340" b="0" dirty="0">
                <a:solidFill>
                  <a:srgbClr val="008000"/>
                </a:solidFill>
                <a:effectLst/>
                <a:latin typeface="Consolas" panose="020B0609020204030204" pitchFamily="49" charset="0"/>
              </a:rPr>
              <a:t> </a:t>
            </a:r>
          </a:p>
          <a:p>
            <a:r>
              <a:rPr lang="en-US" sz="340" b="0" dirty="0">
                <a:solidFill>
                  <a:srgbClr val="008000"/>
                </a:solidFill>
                <a:effectLst/>
                <a:latin typeface="Consolas" panose="020B0609020204030204" pitchFamily="49" charset="0"/>
              </a:rPr>
              <a:t>// 2. Use </a:t>
            </a:r>
            <a:r>
              <a:rPr lang="en-US" sz="340" b="0" dirty="0" err="1">
                <a:solidFill>
                  <a:srgbClr val="008000"/>
                </a:solidFill>
                <a:effectLst/>
                <a:latin typeface="Consolas" panose="020B0609020204030204" pitchFamily="49" charset="0"/>
              </a:rPr>
              <a:t>renderToString</a:t>
            </a:r>
            <a:r>
              <a:rPr lang="en-US" sz="340" b="0" dirty="0">
                <a:solidFill>
                  <a:srgbClr val="008000"/>
                </a:solidFill>
                <a:effectLst/>
                <a:latin typeface="Consolas" panose="020B0609020204030204" pitchFamily="49" charset="0"/>
              </a:rPr>
              <a:t> to generate markup which renders components specific to the route requested</a:t>
            </a:r>
          </a:p>
          <a:p>
            <a:r>
              <a:rPr lang="en-US" sz="340" b="0" dirty="0">
                <a:solidFill>
                  <a:srgbClr val="008000"/>
                </a:solidFill>
                <a:effectLst/>
                <a:latin typeface="Consolas" panose="020B0609020204030204" pitchFamily="49" charset="0"/>
              </a:rPr>
              <a:t>// 3. Return template with markup and CSS styles in the response </a:t>
            </a:r>
          </a:p>
          <a:p>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app.get</a:t>
            </a:r>
            <a:r>
              <a:rPr lang="en-US" sz="340" b="0" dirty="0">
                <a:solidFill>
                  <a:srgbClr val="008000"/>
                </a:solidFill>
                <a:effectLst/>
                <a:latin typeface="Consolas" panose="020B0609020204030204" pitchFamily="49" charset="0"/>
              </a:rPr>
              <a:t>('/', (req, res) =&gt; {</a:t>
            </a:r>
          </a:p>
          <a:p>
            <a:r>
              <a:rPr lang="en-US" sz="340" b="0" dirty="0" err="1">
                <a:solidFill>
                  <a:srgbClr val="008000"/>
                </a:solidFill>
                <a:effectLst/>
                <a:latin typeface="Consolas" panose="020B0609020204030204" pitchFamily="49" charset="0"/>
              </a:rPr>
              <a:t>res.status</a:t>
            </a:r>
            <a:r>
              <a:rPr lang="en-US" sz="340" b="0" dirty="0">
                <a:solidFill>
                  <a:srgbClr val="008000"/>
                </a:solidFill>
                <a:effectLst/>
                <a:latin typeface="Consolas" panose="020B0609020204030204" pitchFamily="49" charset="0"/>
              </a:rPr>
              <a:t>(200).send(Template()) </a:t>
            </a:r>
          </a:p>
          <a:p>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dist</a:t>
            </a:r>
            <a:r>
              <a:rPr lang="en-US" sz="340" b="0" dirty="0">
                <a:solidFill>
                  <a:srgbClr val="008000"/>
                </a:solidFill>
                <a:effectLst/>
                <a:latin typeface="Consolas" panose="020B0609020204030204" pitchFamily="49" charset="0"/>
              </a:rPr>
              <a:t>', </a:t>
            </a:r>
            <a:r>
              <a:rPr lang="en-US" sz="340" b="0" dirty="0" err="1">
                <a:solidFill>
                  <a:srgbClr val="008000"/>
                </a:solidFill>
                <a:effectLst/>
                <a:latin typeface="Consolas" panose="020B0609020204030204" pitchFamily="49" charset="0"/>
              </a:rPr>
              <a:t>express.static</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path.join</a:t>
            </a:r>
            <a:r>
              <a:rPr lang="en-US" sz="340" b="0" dirty="0">
                <a:solidFill>
                  <a:srgbClr val="008000"/>
                </a:solidFill>
                <a:effectLst/>
                <a:latin typeface="Consolas" panose="020B0609020204030204" pitchFamily="49" charset="0"/>
              </a:rPr>
              <a:t>(CURRENT_WORKING_DIR, '</a:t>
            </a:r>
            <a:r>
              <a:rPr lang="en-US" sz="340" b="0" dirty="0" err="1">
                <a:solidFill>
                  <a:srgbClr val="008000"/>
                </a:solidFill>
                <a:effectLst/>
                <a:latin typeface="Consolas" panose="020B0609020204030204" pitchFamily="49" charset="0"/>
              </a:rPr>
              <a:t>dist</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express.json</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express.urlencoded</a:t>
            </a:r>
            <a:r>
              <a:rPr lang="en-US" sz="340" b="0" dirty="0">
                <a:solidFill>
                  <a:srgbClr val="008000"/>
                </a:solidFill>
                <a:effectLst/>
                <a:latin typeface="Consolas" panose="020B0609020204030204" pitchFamily="49" charset="0"/>
              </a:rPr>
              <a:t>({ extended: true }));</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 </a:t>
            </a:r>
            <a:r>
              <a:rPr lang="en-US" sz="340" b="0" dirty="0" err="1">
                <a:solidFill>
                  <a:srgbClr val="008000"/>
                </a:solidFill>
                <a:effectLst/>
                <a:latin typeface="Consolas" panose="020B0609020204030204" pitchFamily="49" charset="0"/>
              </a:rPr>
              <a:t>userRoutes</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 </a:t>
            </a:r>
            <a:r>
              <a:rPr lang="en-US" sz="340" b="0" dirty="0" err="1">
                <a:solidFill>
                  <a:srgbClr val="008000"/>
                </a:solidFill>
                <a:effectLst/>
                <a:latin typeface="Consolas" panose="020B0609020204030204" pitchFamily="49" charset="0"/>
              </a:rPr>
              <a:t>authRoutes</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bodyParser.json</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bodyParser.urlencoded</a:t>
            </a:r>
            <a:r>
              <a:rPr lang="en-US" sz="340" b="0" dirty="0">
                <a:solidFill>
                  <a:srgbClr val="008000"/>
                </a:solidFill>
                <a:effectLst/>
                <a:latin typeface="Consolas" panose="020B0609020204030204" pitchFamily="49" charset="0"/>
              </a:rPr>
              <a:t>({ extended: true }))</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cookieParser</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(compress())</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(helmet())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a:t>
            </a:r>
            <a:r>
              <a:rPr lang="en-US" sz="340" b="0" dirty="0" err="1">
                <a:solidFill>
                  <a:srgbClr val="008000"/>
                </a:solidFill>
                <a:effectLst/>
                <a:latin typeface="Consolas" panose="020B0609020204030204" pitchFamily="49" charset="0"/>
              </a:rPr>
              <a:t>cors</a:t>
            </a:r>
            <a:r>
              <a:rPr lang="en-US" sz="340" b="0" dirty="0">
                <a:solidFill>
                  <a:srgbClr val="008000"/>
                </a:solidFill>
                <a:effectLst/>
                <a:latin typeface="Consolas" panose="020B0609020204030204" pitchFamily="49" charset="0"/>
              </a:rPr>
              <a:t>())</a:t>
            </a:r>
          </a:p>
          <a:p>
            <a:r>
              <a:rPr lang="en-US" sz="340" b="0" dirty="0" err="1">
                <a:solidFill>
                  <a:srgbClr val="008000"/>
                </a:solidFill>
                <a:effectLst/>
                <a:latin typeface="Consolas" panose="020B0609020204030204" pitchFamily="49" charset="0"/>
              </a:rPr>
              <a:t>app.use</a:t>
            </a:r>
            <a:r>
              <a:rPr lang="en-US" sz="340" b="0" dirty="0">
                <a:solidFill>
                  <a:srgbClr val="008000"/>
                </a:solidFill>
                <a:effectLst/>
                <a:latin typeface="Consolas" panose="020B0609020204030204" pitchFamily="49" charset="0"/>
              </a:rPr>
              <a:t>((err, req, res, next) =&gt; {</a:t>
            </a:r>
          </a:p>
          <a:p>
            <a:r>
              <a:rPr lang="en-US" sz="340" b="0" dirty="0">
                <a:solidFill>
                  <a:srgbClr val="008000"/>
                </a:solidFill>
                <a:effectLst/>
                <a:latin typeface="Consolas" panose="020B0609020204030204" pitchFamily="49" charset="0"/>
              </a:rPr>
              <a:t>if (err.name === '</a:t>
            </a:r>
            <a:r>
              <a:rPr lang="en-US" sz="340" b="0" dirty="0" err="1">
                <a:solidFill>
                  <a:srgbClr val="008000"/>
                </a:solidFill>
                <a:effectLst/>
                <a:latin typeface="Consolas" panose="020B0609020204030204" pitchFamily="49" charset="0"/>
              </a:rPr>
              <a:t>UnauthorizedError</a:t>
            </a:r>
            <a:r>
              <a:rPr lang="en-US" sz="340" b="0" dirty="0">
                <a:solidFill>
                  <a:srgbClr val="008000"/>
                </a:solidFill>
                <a:effectLst/>
                <a:latin typeface="Consolas" panose="020B0609020204030204" pitchFamily="49" charset="0"/>
              </a:rPr>
              <a:t>') {</a:t>
            </a:r>
          </a:p>
          <a:p>
            <a:r>
              <a:rPr lang="en-US" sz="340" b="0" dirty="0" err="1">
                <a:solidFill>
                  <a:srgbClr val="008000"/>
                </a:solidFill>
                <a:effectLst/>
                <a:latin typeface="Consolas" panose="020B0609020204030204" pitchFamily="49" charset="0"/>
              </a:rPr>
              <a:t>res.status</a:t>
            </a:r>
            <a:r>
              <a:rPr lang="en-US" sz="340" b="0" dirty="0">
                <a:solidFill>
                  <a:srgbClr val="008000"/>
                </a:solidFill>
                <a:effectLst/>
                <a:latin typeface="Consolas" panose="020B0609020204030204" pitchFamily="49" charset="0"/>
              </a:rPr>
              <a:t>(401).</a:t>
            </a:r>
            <a:r>
              <a:rPr lang="en-US" sz="340" b="0" dirty="0" err="1">
                <a:solidFill>
                  <a:srgbClr val="008000"/>
                </a:solidFill>
                <a:effectLst/>
                <a:latin typeface="Consolas" panose="020B0609020204030204" pitchFamily="49" charset="0"/>
              </a:rPr>
              <a:t>json</a:t>
            </a:r>
            <a:r>
              <a:rPr lang="en-US" sz="340" b="0" dirty="0">
                <a:solidFill>
                  <a:srgbClr val="008000"/>
                </a:solidFill>
                <a:effectLst/>
                <a:latin typeface="Consolas" panose="020B0609020204030204" pitchFamily="49" charset="0"/>
              </a:rPr>
              <a:t>({"error" : err.name + ": " + </a:t>
            </a:r>
            <a:r>
              <a:rPr lang="en-US" sz="340" b="0" dirty="0" err="1">
                <a:solidFill>
                  <a:srgbClr val="008000"/>
                </a:solidFill>
                <a:effectLst/>
                <a:latin typeface="Consolas" panose="020B0609020204030204" pitchFamily="49" charset="0"/>
              </a:rPr>
              <a:t>err.message</a:t>
            </a:r>
            <a:r>
              <a:rPr lang="en-US" sz="340" b="0" dirty="0">
                <a:solidFill>
                  <a:srgbClr val="008000"/>
                </a:solidFill>
                <a:effectLst/>
                <a:latin typeface="Consolas" panose="020B0609020204030204" pitchFamily="49" charset="0"/>
              </a:rPr>
              <a:t>}) </a:t>
            </a:r>
          </a:p>
          <a:p>
            <a:r>
              <a:rPr lang="en-US" sz="340" b="0" dirty="0">
                <a:solidFill>
                  <a:srgbClr val="008000"/>
                </a:solidFill>
                <a:effectLst/>
                <a:latin typeface="Consolas" panose="020B0609020204030204" pitchFamily="49" charset="0"/>
              </a:rPr>
              <a:t>}else if (err) {</a:t>
            </a:r>
          </a:p>
          <a:p>
            <a:r>
              <a:rPr lang="en-US" sz="340" b="0" dirty="0" err="1">
                <a:solidFill>
                  <a:srgbClr val="008000"/>
                </a:solidFill>
                <a:effectLst/>
                <a:latin typeface="Consolas" panose="020B0609020204030204" pitchFamily="49" charset="0"/>
              </a:rPr>
              <a:t>res.status</a:t>
            </a:r>
            <a:r>
              <a:rPr lang="en-US" sz="340" b="0" dirty="0">
                <a:solidFill>
                  <a:srgbClr val="008000"/>
                </a:solidFill>
                <a:effectLst/>
                <a:latin typeface="Consolas" panose="020B0609020204030204" pitchFamily="49" charset="0"/>
              </a:rPr>
              <a:t>(400).</a:t>
            </a:r>
            <a:r>
              <a:rPr lang="en-US" sz="340" b="0" dirty="0" err="1">
                <a:solidFill>
                  <a:srgbClr val="008000"/>
                </a:solidFill>
                <a:effectLst/>
                <a:latin typeface="Consolas" panose="020B0609020204030204" pitchFamily="49" charset="0"/>
              </a:rPr>
              <a:t>json</a:t>
            </a:r>
            <a:r>
              <a:rPr lang="en-US" sz="340" b="0" dirty="0">
                <a:solidFill>
                  <a:srgbClr val="008000"/>
                </a:solidFill>
                <a:effectLst/>
                <a:latin typeface="Consolas" panose="020B0609020204030204" pitchFamily="49" charset="0"/>
              </a:rPr>
              <a:t>({"error" : err.name + ": " + </a:t>
            </a:r>
            <a:r>
              <a:rPr lang="en-US" sz="340" b="0" dirty="0" err="1">
                <a:solidFill>
                  <a:srgbClr val="008000"/>
                </a:solidFill>
                <a:effectLst/>
                <a:latin typeface="Consolas" panose="020B0609020204030204" pitchFamily="49" charset="0"/>
              </a:rPr>
              <a:t>err.message</a:t>
            </a:r>
            <a:r>
              <a:rPr lang="en-US" sz="340" b="0" dirty="0">
                <a:solidFill>
                  <a:srgbClr val="008000"/>
                </a:solidFill>
                <a:effectLst/>
                <a:latin typeface="Consolas" panose="020B0609020204030204" pitchFamily="49" charset="0"/>
              </a:rPr>
              <a:t>}) </a:t>
            </a:r>
          </a:p>
          <a:p>
            <a:r>
              <a:rPr lang="en-US" sz="340" b="0" dirty="0">
                <a:solidFill>
                  <a:srgbClr val="008000"/>
                </a:solidFill>
                <a:effectLst/>
                <a:latin typeface="Consolas" panose="020B0609020204030204" pitchFamily="49" charset="0"/>
              </a:rPr>
              <a:t>console.log(err)</a:t>
            </a:r>
          </a:p>
          <a:p>
            <a:r>
              <a:rPr lang="en-US" sz="340" b="0" dirty="0">
                <a:solidFill>
                  <a:srgbClr val="008000"/>
                </a:solidFill>
                <a:effectLst/>
                <a:latin typeface="Consolas" panose="020B0609020204030204" pitchFamily="49" charset="0"/>
              </a:rPr>
              <a:t>} </a:t>
            </a:r>
          </a:p>
          <a:p>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const sheets = new </a:t>
            </a:r>
            <a:r>
              <a:rPr lang="en-US" sz="340" b="0" dirty="0" err="1">
                <a:solidFill>
                  <a:srgbClr val="008000"/>
                </a:solidFill>
                <a:effectLst/>
                <a:latin typeface="Consolas" panose="020B0609020204030204" pitchFamily="49" charset="0"/>
              </a:rPr>
              <a:t>ServerStyleSheets</a:t>
            </a:r>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const context = {}</a:t>
            </a:r>
          </a:p>
          <a:p>
            <a:r>
              <a:rPr lang="en-US" sz="340" b="0" dirty="0">
                <a:solidFill>
                  <a:srgbClr val="008000"/>
                </a:solidFill>
                <a:effectLst/>
                <a:latin typeface="Consolas" panose="020B0609020204030204" pitchFamily="49" charset="0"/>
              </a:rPr>
              <a:t>const markup = </a:t>
            </a:r>
            <a:r>
              <a:rPr lang="en-US" sz="340" b="0" dirty="0" err="1">
                <a:solidFill>
                  <a:srgbClr val="008000"/>
                </a:solidFill>
                <a:effectLst/>
                <a:latin typeface="Consolas" panose="020B0609020204030204" pitchFamily="49" charset="0"/>
              </a:rPr>
              <a:t>ReactDOMServer.renderToString</a:t>
            </a:r>
            <a:r>
              <a:rPr lang="en-US" sz="340" b="0" dirty="0">
                <a:solidFill>
                  <a:srgbClr val="008000"/>
                </a:solidFill>
                <a:effectLst/>
                <a:latin typeface="Consolas" panose="020B0609020204030204" pitchFamily="49" charset="0"/>
              </a:rPr>
              <a:t>( </a:t>
            </a:r>
          </a:p>
          <a:p>
            <a:r>
              <a:rPr lang="en-US" sz="340" b="0" dirty="0" err="1">
                <a:solidFill>
                  <a:srgbClr val="008000"/>
                </a:solidFill>
                <a:effectLst/>
                <a:latin typeface="Consolas" panose="020B0609020204030204" pitchFamily="49" charset="0"/>
              </a:rPr>
              <a:t>sheets.collect</a:t>
            </a:r>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&lt;</a:t>
            </a:r>
            <a:r>
              <a:rPr lang="en-US" sz="340" b="0" dirty="0" err="1">
                <a:solidFill>
                  <a:srgbClr val="008000"/>
                </a:solidFill>
                <a:effectLst/>
                <a:latin typeface="Consolas" panose="020B0609020204030204" pitchFamily="49" charset="0"/>
              </a:rPr>
              <a:t>StaticRouter</a:t>
            </a:r>
            <a:r>
              <a:rPr lang="en-US" sz="340" b="0" dirty="0">
                <a:solidFill>
                  <a:srgbClr val="008000"/>
                </a:solidFill>
                <a:effectLst/>
                <a:latin typeface="Consolas" panose="020B0609020204030204" pitchFamily="49" charset="0"/>
              </a:rPr>
              <a:t> location={req.url} context={context}&gt; </a:t>
            </a:r>
          </a:p>
          <a:p>
            <a:r>
              <a:rPr lang="en-US" sz="340" b="0" dirty="0">
                <a:solidFill>
                  <a:srgbClr val="008000"/>
                </a:solidFill>
                <a:effectLst/>
                <a:latin typeface="Consolas" panose="020B0609020204030204" pitchFamily="49" charset="0"/>
              </a:rPr>
              <a:t>&lt;</a:t>
            </a:r>
            <a:r>
              <a:rPr lang="en-US" sz="340" b="0" dirty="0" err="1">
                <a:solidFill>
                  <a:srgbClr val="008000"/>
                </a:solidFill>
                <a:effectLst/>
                <a:latin typeface="Consolas" panose="020B0609020204030204" pitchFamily="49" charset="0"/>
              </a:rPr>
              <a:t>ThemeProvider</a:t>
            </a:r>
            <a:r>
              <a:rPr lang="en-US" sz="340" b="0" dirty="0">
                <a:solidFill>
                  <a:srgbClr val="008000"/>
                </a:solidFill>
                <a:effectLst/>
                <a:latin typeface="Consolas" panose="020B0609020204030204" pitchFamily="49" charset="0"/>
              </a:rPr>
              <a:t> theme={theme}&gt;</a:t>
            </a:r>
          </a:p>
          <a:p>
            <a:r>
              <a:rPr lang="en-US" sz="340" b="0" dirty="0">
                <a:solidFill>
                  <a:srgbClr val="008000"/>
                </a:solidFill>
                <a:effectLst/>
                <a:latin typeface="Consolas" panose="020B0609020204030204" pitchFamily="49" charset="0"/>
              </a:rPr>
              <a:t>&lt;</a:t>
            </a:r>
            <a:r>
              <a:rPr lang="en-US" sz="340" b="0" dirty="0" err="1">
                <a:solidFill>
                  <a:srgbClr val="008000"/>
                </a:solidFill>
                <a:effectLst/>
                <a:latin typeface="Consolas" panose="020B0609020204030204" pitchFamily="49" charset="0"/>
              </a:rPr>
              <a:t>MainRouter</a:t>
            </a:r>
            <a:r>
              <a:rPr lang="en-US" sz="340" b="0" dirty="0">
                <a:solidFill>
                  <a:srgbClr val="008000"/>
                </a:solidFill>
                <a:effectLst/>
                <a:latin typeface="Consolas" panose="020B0609020204030204" pitchFamily="49" charset="0"/>
              </a:rPr>
              <a:t> /&gt; </a:t>
            </a:r>
          </a:p>
          <a:p>
            <a:r>
              <a:rPr lang="en-US" sz="340" b="0" dirty="0">
                <a:solidFill>
                  <a:srgbClr val="008000"/>
                </a:solidFill>
                <a:effectLst/>
                <a:latin typeface="Consolas" panose="020B0609020204030204" pitchFamily="49" charset="0"/>
              </a:rPr>
              <a:t>&lt;/</a:t>
            </a:r>
            <a:r>
              <a:rPr lang="en-US" sz="340" b="0" dirty="0" err="1">
                <a:solidFill>
                  <a:srgbClr val="008000"/>
                </a:solidFill>
                <a:effectLst/>
                <a:latin typeface="Consolas" panose="020B0609020204030204" pitchFamily="49" charset="0"/>
              </a:rPr>
              <a:t>ThemeProvider</a:t>
            </a:r>
            <a:r>
              <a:rPr lang="en-US" sz="340" b="0" dirty="0">
                <a:solidFill>
                  <a:srgbClr val="008000"/>
                </a:solidFill>
                <a:effectLst/>
                <a:latin typeface="Consolas" panose="020B0609020204030204" pitchFamily="49" charset="0"/>
              </a:rPr>
              <a:t>&gt; </a:t>
            </a:r>
          </a:p>
          <a:p>
            <a:r>
              <a:rPr lang="en-US" sz="340" b="0" dirty="0">
                <a:solidFill>
                  <a:srgbClr val="008000"/>
                </a:solidFill>
                <a:effectLst/>
                <a:latin typeface="Consolas" panose="020B0609020204030204" pitchFamily="49" charset="0"/>
              </a:rPr>
              <a:t>&lt;/</a:t>
            </a:r>
            <a:r>
              <a:rPr lang="en-US" sz="340" b="0" dirty="0" err="1">
                <a:solidFill>
                  <a:srgbClr val="008000"/>
                </a:solidFill>
                <a:effectLst/>
                <a:latin typeface="Consolas" panose="020B0609020204030204" pitchFamily="49" charset="0"/>
              </a:rPr>
              <a:t>StaticRouter</a:t>
            </a:r>
            <a:r>
              <a:rPr lang="en-US" sz="340" b="0" dirty="0">
                <a:solidFill>
                  <a:srgbClr val="008000"/>
                </a:solidFill>
                <a:effectLst/>
                <a:latin typeface="Consolas" panose="020B0609020204030204" pitchFamily="49" charset="0"/>
              </a:rPr>
              <a:t>&gt; </a:t>
            </a:r>
          </a:p>
          <a:p>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if (context.url) {</a:t>
            </a:r>
          </a:p>
          <a:p>
            <a:r>
              <a:rPr lang="en-US" sz="340" b="0" dirty="0">
                <a:solidFill>
                  <a:srgbClr val="008000"/>
                </a:solidFill>
                <a:effectLst/>
                <a:latin typeface="Consolas" panose="020B0609020204030204" pitchFamily="49" charset="0"/>
              </a:rPr>
              <a:t>return </a:t>
            </a:r>
            <a:r>
              <a:rPr lang="en-US" sz="340" b="0" dirty="0" err="1">
                <a:solidFill>
                  <a:srgbClr val="008000"/>
                </a:solidFill>
                <a:effectLst/>
                <a:latin typeface="Consolas" panose="020B0609020204030204" pitchFamily="49" charset="0"/>
              </a:rPr>
              <a:t>res.redirect</a:t>
            </a:r>
            <a:r>
              <a:rPr lang="en-US" sz="340" b="0" dirty="0">
                <a:solidFill>
                  <a:srgbClr val="008000"/>
                </a:solidFill>
                <a:effectLst/>
                <a:latin typeface="Consolas" panose="020B0609020204030204" pitchFamily="49" charset="0"/>
              </a:rPr>
              <a:t>(303, context.url) </a:t>
            </a:r>
          </a:p>
          <a:p>
            <a:r>
              <a:rPr lang="en-US" sz="340" b="0" dirty="0">
                <a:solidFill>
                  <a:srgbClr val="008000"/>
                </a:solidFill>
                <a:effectLst/>
                <a:latin typeface="Consolas" panose="020B0609020204030204" pitchFamily="49" charset="0"/>
              </a:rPr>
              <a:t>}</a:t>
            </a:r>
          </a:p>
          <a:p>
            <a:r>
              <a:rPr lang="en-US" sz="340" b="0" dirty="0">
                <a:solidFill>
                  <a:srgbClr val="008000"/>
                </a:solidFill>
                <a:effectLst/>
                <a:latin typeface="Consolas" panose="020B0609020204030204" pitchFamily="49" charset="0"/>
              </a:rPr>
              <a:t>const </a:t>
            </a:r>
            <a:r>
              <a:rPr lang="en-US" sz="340" b="0" dirty="0" err="1">
                <a:solidFill>
                  <a:srgbClr val="008000"/>
                </a:solidFill>
                <a:effectLst/>
                <a:latin typeface="Consolas" panose="020B0609020204030204" pitchFamily="49" charset="0"/>
              </a:rPr>
              <a:t>css</a:t>
            </a:r>
            <a:r>
              <a:rPr lang="en-US" sz="340" b="0" dirty="0">
                <a:solidFill>
                  <a:srgbClr val="008000"/>
                </a:solidFill>
                <a:effectLst/>
                <a:latin typeface="Consolas" panose="020B0609020204030204" pitchFamily="49" charset="0"/>
              </a:rPr>
              <a:t> = </a:t>
            </a:r>
            <a:r>
              <a:rPr lang="en-US" sz="340" b="0" dirty="0" err="1">
                <a:solidFill>
                  <a:srgbClr val="008000"/>
                </a:solidFill>
                <a:effectLst/>
                <a:latin typeface="Consolas" panose="020B0609020204030204" pitchFamily="49" charset="0"/>
              </a:rPr>
              <a:t>sheets.toString</a:t>
            </a:r>
            <a:r>
              <a:rPr lang="en-US" sz="340" b="0" dirty="0">
                <a:solidFill>
                  <a:srgbClr val="008000"/>
                </a:solidFill>
                <a:effectLst/>
                <a:latin typeface="Consolas" panose="020B0609020204030204" pitchFamily="49" charset="0"/>
              </a:rPr>
              <a:t>() </a:t>
            </a:r>
          </a:p>
          <a:p>
            <a:r>
              <a:rPr lang="en-US" sz="340" b="0" dirty="0" err="1">
                <a:solidFill>
                  <a:srgbClr val="008000"/>
                </a:solidFill>
                <a:effectLst/>
                <a:latin typeface="Consolas" panose="020B0609020204030204" pitchFamily="49" charset="0"/>
              </a:rPr>
              <a:t>res.status</a:t>
            </a:r>
            <a:r>
              <a:rPr lang="en-US" sz="340" b="0" dirty="0">
                <a:solidFill>
                  <a:srgbClr val="008000"/>
                </a:solidFill>
                <a:effectLst/>
                <a:latin typeface="Consolas" panose="020B0609020204030204" pitchFamily="49" charset="0"/>
              </a:rPr>
              <a:t>(200).send(Template({</a:t>
            </a:r>
          </a:p>
          <a:p>
            <a:r>
              <a:rPr lang="en-US" sz="340" b="0" dirty="0">
                <a:solidFill>
                  <a:srgbClr val="008000"/>
                </a:solidFill>
                <a:effectLst/>
                <a:latin typeface="Consolas" panose="020B0609020204030204" pitchFamily="49" charset="0"/>
              </a:rPr>
              <a:t>markup: markup, </a:t>
            </a:r>
          </a:p>
          <a:p>
            <a:r>
              <a:rPr lang="en-US" sz="340" b="0" dirty="0" err="1">
                <a:solidFill>
                  <a:srgbClr val="008000"/>
                </a:solidFill>
                <a:effectLst/>
                <a:latin typeface="Consolas" panose="020B0609020204030204" pitchFamily="49" charset="0"/>
              </a:rPr>
              <a:t>css</a:t>
            </a:r>
            <a:r>
              <a:rPr lang="en-US" sz="340" b="0" dirty="0">
                <a:solidFill>
                  <a:srgbClr val="008000"/>
                </a:solidFill>
                <a:effectLst/>
                <a:latin typeface="Consolas" panose="020B0609020204030204" pitchFamily="49" charset="0"/>
              </a:rPr>
              <a:t>: </a:t>
            </a:r>
            <a:r>
              <a:rPr lang="en-US" sz="340" b="0" dirty="0" err="1">
                <a:solidFill>
                  <a:srgbClr val="008000"/>
                </a:solidFill>
                <a:effectLst/>
                <a:latin typeface="Consolas" panose="020B0609020204030204" pitchFamily="49" charset="0"/>
              </a:rPr>
              <a:t>css</a:t>
            </a:r>
            <a:endParaRPr lang="en-US" sz="340" b="0" dirty="0">
              <a:solidFill>
                <a:srgbClr val="008000"/>
              </a:solidFill>
              <a:effectLst/>
              <a:latin typeface="Consolas" panose="020B0609020204030204" pitchFamily="49" charset="0"/>
            </a:endParaRPr>
          </a:p>
          <a:p>
            <a:r>
              <a:rPr lang="en-US" sz="340" b="0" dirty="0">
                <a:solidFill>
                  <a:srgbClr val="008000"/>
                </a:solidFill>
                <a:effectLst/>
                <a:latin typeface="Consolas" panose="020B0609020204030204" pitchFamily="49" charset="0"/>
              </a:rPr>
              <a:t>}))</a:t>
            </a:r>
          </a:p>
          <a:p>
            <a:br>
              <a:rPr lang="en-US" sz="340" b="0" dirty="0">
                <a:solidFill>
                  <a:srgbClr val="008000"/>
                </a:solidFill>
                <a:effectLst/>
                <a:latin typeface="Consolas" panose="020B0609020204030204" pitchFamily="49" charset="0"/>
              </a:rPr>
            </a:br>
            <a:r>
              <a:rPr lang="en-US" sz="340" b="0" dirty="0">
                <a:solidFill>
                  <a:srgbClr val="008000"/>
                </a:solidFill>
                <a:effectLst/>
                <a:latin typeface="Consolas" panose="020B0609020204030204" pitchFamily="49" charset="0"/>
              </a:rPr>
              <a:t>export default app</a:t>
            </a:r>
          </a:p>
          <a:p>
            <a:br>
              <a:rPr lang="en-US" sz="340" b="0" dirty="0">
                <a:solidFill>
                  <a:srgbClr val="008000"/>
                </a:solidFill>
                <a:effectLst/>
                <a:latin typeface="Consolas" panose="020B0609020204030204" pitchFamily="49" charset="0"/>
              </a:rPr>
            </a:br>
            <a:br>
              <a:rPr lang="en-US" sz="340" b="0" dirty="0">
                <a:solidFill>
                  <a:srgbClr val="008000"/>
                </a:solidFill>
                <a:effectLst/>
                <a:latin typeface="Consolas" panose="020B0609020204030204" pitchFamily="49" charset="0"/>
              </a:rPr>
            </a:br>
            <a:endParaRPr lang="en-US" sz="34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4578240-8D4A-0E0F-44E6-1DBB68BD7B8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1A26D1E-CC83-D0E1-949F-DA4EA592E3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6A5A3E1-209F-B360-AD86-ABBC8448FCB1}"/>
              </a:ext>
            </a:extLst>
          </p:cNvPr>
          <p:cNvSpPr>
            <a:spLocks noGrp="1"/>
          </p:cNvSpPr>
          <p:nvPr>
            <p:ph type="sldNum" sz="quarter" idx="12"/>
          </p:nvPr>
        </p:nvSpPr>
        <p:spPr/>
        <p:txBody>
          <a:bodyPr/>
          <a:lstStyle/>
          <a:p>
            <a:fld id="{7C5CF243-786F-4254-B068-4C9F0B6EA12F}" type="slidenum">
              <a:rPr lang="en-US" altLang="en-US" smtClean="0"/>
              <a:pPr/>
              <a:t>179</a:t>
            </a:fld>
            <a:endParaRPr lang="en-US" altLang="en-US"/>
          </a:p>
        </p:txBody>
      </p:sp>
    </p:spTree>
    <p:extLst>
      <p:ext uri="{BB962C8B-B14F-4D97-AF65-F5344CB8AC3E}">
        <p14:creationId xmlns:p14="http://schemas.microsoft.com/office/powerpoint/2010/main" val="150330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5161-72CA-7976-4925-C5F1AF14AF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F1B3C4-1323-12E7-48CE-85476F351177}"/>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const remove = async (params, credentials) =&gt; { </a:t>
            </a:r>
          </a:p>
          <a:p>
            <a:r>
              <a:rPr lang="en-US" sz="1800" b="0" dirty="0">
                <a:solidFill>
                  <a:srgbClr val="008000"/>
                </a:solidFill>
                <a:effectLst/>
                <a:latin typeface="Consolas" panose="020B0609020204030204" pitchFamily="49" charset="0"/>
              </a:rPr>
              <a:t>try {</a:t>
            </a:r>
          </a:p>
          <a:p>
            <a:r>
              <a:rPr lang="en-US" sz="1800" b="0" dirty="0">
                <a:solidFill>
                  <a:srgbClr val="008000"/>
                </a:solidFill>
                <a:effectLst/>
                <a:latin typeface="Consolas" panose="020B0609020204030204" pitchFamily="49" charset="0"/>
              </a:rPr>
              <a:t>let response = await fetch('/</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/users/' + </a:t>
            </a:r>
            <a:r>
              <a:rPr lang="en-US" sz="1800" b="0" dirty="0" err="1">
                <a:solidFill>
                  <a:srgbClr val="008000"/>
                </a:solidFill>
                <a:effectLst/>
                <a:latin typeface="Consolas" panose="020B0609020204030204" pitchFamily="49" charset="0"/>
              </a:rPr>
              <a:t>params.userId</a:t>
            </a:r>
            <a:r>
              <a:rPr lang="en-US" sz="1800" b="0" dirty="0">
                <a:solidFill>
                  <a:srgbClr val="008000"/>
                </a:solidFill>
                <a:effectLst/>
                <a:latin typeface="Consolas" panose="020B0609020204030204" pitchFamily="49" charset="0"/>
              </a:rPr>
              <a:t>, { </a:t>
            </a:r>
          </a:p>
          <a:p>
            <a:r>
              <a:rPr lang="en-US" sz="1800" b="0" dirty="0">
                <a:solidFill>
                  <a:srgbClr val="008000"/>
                </a:solidFill>
                <a:effectLst/>
                <a:latin typeface="Consolas" panose="020B0609020204030204" pitchFamily="49" charset="0"/>
              </a:rPr>
              <a:t>method: 'DELETE',</a:t>
            </a:r>
          </a:p>
          <a:p>
            <a:r>
              <a:rPr lang="en-US" sz="1800" b="0" dirty="0">
                <a:solidFill>
                  <a:srgbClr val="008000"/>
                </a:solidFill>
                <a:effectLst/>
                <a:latin typeface="Consolas" panose="020B0609020204030204" pitchFamily="49" charset="0"/>
              </a:rPr>
              <a:t>headers: {</a:t>
            </a:r>
          </a:p>
          <a:p>
            <a:r>
              <a:rPr lang="en-US" sz="1800" b="0" dirty="0">
                <a:solidFill>
                  <a:srgbClr val="008000"/>
                </a:solidFill>
                <a:effectLst/>
                <a:latin typeface="Consolas" panose="020B0609020204030204" pitchFamily="49" charset="0"/>
              </a:rPr>
              <a:t>'Accept': 'application/</a:t>
            </a:r>
            <a:r>
              <a:rPr lang="en-US" sz="1800" b="0" dirty="0" err="1">
                <a:solidFill>
                  <a:srgbClr val="008000"/>
                </a:solidFill>
                <a:effectLst/>
                <a:latin typeface="Consolas" panose="020B0609020204030204" pitchFamily="49" charset="0"/>
              </a:rPr>
              <a:t>json</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'Content-Type': 'application/</a:t>
            </a:r>
            <a:r>
              <a:rPr lang="en-US" sz="1800" b="0" dirty="0" err="1">
                <a:solidFill>
                  <a:srgbClr val="008000"/>
                </a:solidFill>
                <a:effectLst/>
                <a:latin typeface="Consolas" panose="020B0609020204030204" pitchFamily="49" charset="0"/>
              </a:rPr>
              <a:t>json</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'Authorization': 'Bearer ' + credentials.t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return await </a:t>
            </a:r>
            <a:r>
              <a:rPr lang="en-US" sz="1800" b="0" dirty="0" err="1">
                <a:solidFill>
                  <a:srgbClr val="008000"/>
                </a:solidFill>
                <a:effectLst/>
                <a:latin typeface="Consolas" panose="020B0609020204030204" pitchFamily="49" charset="0"/>
              </a:rPr>
              <a:t>response.json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catch(err) {</a:t>
            </a:r>
          </a:p>
          <a:p>
            <a:r>
              <a:rPr lang="en-US" sz="1800" b="0" dirty="0">
                <a:solidFill>
                  <a:srgbClr val="008000"/>
                </a:solidFill>
                <a:effectLst/>
                <a:latin typeface="Consolas" panose="020B0609020204030204" pitchFamily="49" charset="0"/>
              </a:rPr>
              <a:t>console.log(err) </a:t>
            </a:r>
          </a:p>
          <a:p>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D509D62-D802-83DF-6F7A-5D9CD81D850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7B77730-9EAC-C903-B663-30901C773E6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C745FDA-FF08-AFF2-89B5-D4418483609A}"/>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9120714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EB8-E41C-4052-B74C-2C55CF6489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D58423-1F4A-CF69-C3A3-6E7B8134BFD8}"/>
              </a:ext>
            </a:extLst>
          </p:cNvPr>
          <p:cNvSpPr>
            <a:spLocks noGrp="1"/>
          </p:cNvSpPr>
          <p:nvPr>
            <p:ph idx="1"/>
          </p:nvPr>
        </p:nvSpPr>
        <p:spPr/>
        <p:txBody>
          <a:bodyPr/>
          <a:lstStyle/>
          <a:p>
            <a:r>
              <a:rPr lang="en-US" sz="2300" dirty="0"/>
              <a:t>An example of a case where redirect is rendered in the component is when we're trying to access a </a:t>
            </a:r>
            <a:r>
              <a:rPr lang="en-US" sz="2300" dirty="0" err="1"/>
              <a:t>PrivateRoute</a:t>
            </a:r>
            <a:r>
              <a:rPr lang="en-US" sz="2300" dirty="0"/>
              <a:t> via a server-side render. </a:t>
            </a:r>
          </a:p>
          <a:p>
            <a:r>
              <a:rPr lang="en-US" sz="2300" dirty="0"/>
              <a:t>As the server-side cannot access the auth token from the browser's </a:t>
            </a:r>
            <a:r>
              <a:rPr lang="en-US" sz="2300" dirty="0" err="1"/>
              <a:t>sessionStorage</a:t>
            </a:r>
            <a:r>
              <a:rPr lang="en-US" sz="2300" dirty="0"/>
              <a:t>, the redirect in </a:t>
            </a:r>
            <a:r>
              <a:rPr lang="en-US" sz="2300" dirty="0" err="1"/>
              <a:t>PrivateRoute</a:t>
            </a:r>
            <a:r>
              <a:rPr lang="en-US" sz="2300" dirty="0"/>
              <a:t> will render. </a:t>
            </a:r>
          </a:p>
          <a:p>
            <a:r>
              <a:rPr lang="en-US" sz="2300" dirty="0"/>
              <a:t>The context.url value , in this case, will have the '/</a:t>
            </a:r>
            <a:r>
              <a:rPr lang="en-US" sz="2300" dirty="0" err="1"/>
              <a:t>signin</a:t>
            </a:r>
            <a:r>
              <a:rPr lang="en-US" sz="2300" dirty="0"/>
              <a:t>' route, and hence, instead of trying to render the </a:t>
            </a:r>
            <a:r>
              <a:rPr lang="en-US" sz="2300" dirty="0" err="1"/>
              <a:t>PrivateRoute</a:t>
            </a:r>
            <a:r>
              <a:rPr lang="en-US" sz="2300" dirty="0"/>
              <a:t> component, it will redirect to the '/</a:t>
            </a:r>
            <a:r>
              <a:rPr lang="en-US" sz="2300" dirty="0" err="1"/>
              <a:t>signin</a:t>
            </a:r>
            <a:r>
              <a:rPr lang="en-US" sz="2300" dirty="0"/>
              <a:t>' route.</a:t>
            </a:r>
          </a:p>
          <a:p>
            <a:r>
              <a:rPr lang="en-US" sz="2300" dirty="0"/>
              <a:t>This completes the code we need to add to the server-side to enable the basic server-side rendering of the React views. </a:t>
            </a:r>
          </a:p>
          <a:p>
            <a:r>
              <a:rPr lang="en-US" sz="2300" dirty="0"/>
              <a:t>Next, we need to update the frontend so it is able to integrate and render this server-generated code.</a:t>
            </a:r>
          </a:p>
        </p:txBody>
      </p:sp>
      <p:sp>
        <p:nvSpPr>
          <p:cNvPr id="4" name="Date Placeholder 3">
            <a:extLst>
              <a:ext uri="{FF2B5EF4-FFF2-40B4-BE49-F238E27FC236}">
                <a16:creationId xmlns:a16="http://schemas.microsoft.com/office/drawing/2014/main" id="{E9FC7ED2-7617-1BC6-A1AE-DDBB86CA5BE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ABF1469-0494-8677-AE55-9CE8D39070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0CAD2A-1E3F-5AFA-A632-A1FE031C0266}"/>
              </a:ext>
            </a:extLst>
          </p:cNvPr>
          <p:cNvSpPr>
            <a:spLocks noGrp="1"/>
          </p:cNvSpPr>
          <p:nvPr>
            <p:ph type="sldNum" sz="quarter" idx="12"/>
          </p:nvPr>
        </p:nvSpPr>
        <p:spPr/>
        <p:txBody>
          <a:bodyPr/>
          <a:lstStyle/>
          <a:p>
            <a:fld id="{7C5CF243-786F-4254-B068-4C9F0B6EA12F}" type="slidenum">
              <a:rPr lang="en-US" altLang="en-US" smtClean="0"/>
              <a:pPr/>
              <a:t>180</a:t>
            </a:fld>
            <a:endParaRPr lang="en-US" altLang="en-US"/>
          </a:p>
        </p:txBody>
      </p:sp>
    </p:spTree>
    <p:extLst>
      <p:ext uri="{BB962C8B-B14F-4D97-AF65-F5344CB8AC3E}">
        <p14:creationId xmlns:p14="http://schemas.microsoft.com/office/powerpoint/2010/main" val="138711824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A01B-DF45-4215-0768-27AB1C67DA59}"/>
              </a:ext>
            </a:extLst>
          </p:cNvPr>
          <p:cNvSpPr>
            <a:spLocks noGrp="1"/>
          </p:cNvSpPr>
          <p:nvPr>
            <p:ph type="title"/>
          </p:nvPr>
        </p:nvSpPr>
        <p:spPr/>
        <p:txBody>
          <a:bodyPr/>
          <a:lstStyle/>
          <a:p>
            <a:r>
              <a:rPr lang="en-US" dirty="0"/>
              <a:t>Updating template.js</a:t>
            </a:r>
          </a:p>
        </p:txBody>
      </p:sp>
      <p:sp>
        <p:nvSpPr>
          <p:cNvPr id="3" name="Content Placeholder 2">
            <a:extLst>
              <a:ext uri="{FF2B5EF4-FFF2-40B4-BE49-F238E27FC236}">
                <a16:creationId xmlns:a16="http://schemas.microsoft.com/office/drawing/2014/main" id="{519068A3-5D4B-A132-1870-CA930626992A}"/>
              </a:ext>
            </a:extLst>
          </p:cNvPr>
          <p:cNvSpPr>
            <a:spLocks noGrp="1"/>
          </p:cNvSpPr>
          <p:nvPr>
            <p:ph idx="1"/>
          </p:nvPr>
        </p:nvSpPr>
        <p:spPr/>
        <p:txBody>
          <a:bodyPr/>
          <a:lstStyle/>
          <a:p>
            <a:r>
              <a:rPr lang="en-US" dirty="0"/>
              <a:t>The markup and CSS that we generated on the server must be added to the template.js HTML code for it to be loaded when the server renders the template.</a:t>
            </a:r>
          </a:p>
        </p:txBody>
      </p:sp>
      <p:sp>
        <p:nvSpPr>
          <p:cNvPr id="4" name="Date Placeholder 3">
            <a:extLst>
              <a:ext uri="{FF2B5EF4-FFF2-40B4-BE49-F238E27FC236}">
                <a16:creationId xmlns:a16="http://schemas.microsoft.com/office/drawing/2014/main" id="{ADED57BC-68BD-6545-036D-8D57711E791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C18C670-C893-331E-42A2-A0156A0D70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8503B06-9314-B540-0F9B-43F96BC1C042}"/>
              </a:ext>
            </a:extLst>
          </p:cNvPr>
          <p:cNvSpPr>
            <a:spLocks noGrp="1"/>
          </p:cNvSpPr>
          <p:nvPr>
            <p:ph type="sldNum" sz="quarter" idx="12"/>
          </p:nvPr>
        </p:nvSpPr>
        <p:spPr/>
        <p:txBody>
          <a:bodyPr/>
          <a:lstStyle/>
          <a:p>
            <a:fld id="{7C5CF243-786F-4254-B068-4C9F0B6EA12F}" type="slidenum">
              <a:rPr lang="en-US" altLang="en-US" smtClean="0"/>
              <a:pPr/>
              <a:t>181</a:t>
            </a:fld>
            <a:endParaRPr lang="en-US" altLang="en-US"/>
          </a:p>
        </p:txBody>
      </p:sp>
    </p:spTree>
    <p:extLst>
      <p:ext uri="{BB962C8B-B14F-4D97-AF65-F5344CB8AC3E}">
        <p14:creationId xmlns:p14="http://schemas.microsoft.com/office/powerpoint/2010/main" val="36726271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D8DD-F2E5-2D56-74DC-2F394E3E44F9}"/>
              </a:ext>
            </a:extLst>
          </p:cNvPr>
          <p:cNvSpPr>
            <a:spLocks noGrp="1"/>
          </p:cNvSpPr>
          <p:nvPr>
            <p:ph type="title"/>
          </p:nvPr>
        </p:nvSpPr>
        <p:spPr/>
        <p:txBody>
          <a:bodyPr/>
          <a:lstStyle/>
          <a:p>
            <a:br>
              <a:rPr lang="en-US" dirty="0"/>
            </a:br>
            <a:r>
              <a:rPr lang="en-US" dirty="0" err="1"/>
              <a:t>mern</a:t>
            </a:r>
            <a:r>
              <a:rPr lang="en-US" dirty="0"/>
              <a:t>-skeleton/template.js:</a:t>
            </a:r>
            <a:br>
              <a:rPr lang="en-US" dirty="0"/>
            </a:br>
            <a:endParaRPr lang="en-US" dirty="0"/>
          </a:p>
        </p:txBody>
      </p:sp>
      <p:sp>
        <p:nvSpPr>
          <p:cNvPr id="3" name="Content Placeholder 2">
            <a:extLst>
              <a:ext uri="{FF2B5EF4-FFF2-40B4-BE49-F238E27FC236}">
                <a16:creationId xmlns:a16="http://schemas.microsoft.com/office/drawing/2014/main" id="{0BF0CE6A-DD66-D929-D77E-9CAC85EABBD0}"/>
              </a:ext>
            </a:extLst>
          </p:cNvPr>
          <p:cNvSpPr>
            <a:spLocks noGrp="1"/>
          </p:cNvSpPr>
          <p:nvPr>
            <p:ph idx="1"/>
          </p:nvPr>
        </p:nvSpPr>
        <p:spPr/>
        <p:txBody>
          <a:bodyPr/>
          <a:lstStyle/>
          <a:p>
            <a:r>
              <a:rPr lang="en-US" dirty="0"/>
              <a:t>export default ({markup, </a:t>
            </a:r>
            <a:r>
              <a:rPr lang="en-US" dirty="0" err="1"/>
              <a:t>css</a:t>
            </a:r>
            <a:r>
              <a:rPr lang="en-US" dirty="0"/>
              <a:t>}) =&gt; { </a:t>
            </a:r>
          </a:p>
          <a:p>
            <a:r>
              <a:rPr lang="en-US" dirty="0"/>
              <a:t>return `...</a:t>
            </a:r>
          </a:p>
          <a:p>
            <a:r>
              <a:rPr lang="en-US" dirty="0"/>
              <a:t>&lt;div id="root"&gt;${markup}&lt;/div&gt;</a:t>
            </a:r>
          </a:p>
          <a:p>
            <a:r>
              <a:rPr lang="en-US" dirty="0"/>
              <a:t>&lt;style id="</a:t>
            </a:r>
            <a:r>
              <a:rPr lang="en-US" dirty="0" err="1"/>
              <a:t>jss</a:t>
            </a:r>
            <a:r>
              <a:rPr lang="en-US" dirty="0"/>
              <a:t>-server-side"&gt;${</a:t>
            </a:r>
            <a:r>
              <a:rPr lang="en-US" dirty="0" err="1"/>
              <a:t>css</a:t>
            </a:r>
            <a:r>
              <a:rPr lang="en-US" dirty="0"/>
              <a:t>}&lt;/style&gt; </a:t>
            </a:r>
          </a:p>
          <a:p>
            <a:r>
              <a:rPr lang="en-US" dirty="0"/>
              <a:t>...`</a:t>
            </a:r>
          </a:p>
          <a:p>
            <a:r>
              <a:rPr lang="en-US" dirty="0"/>
              <a:t>}</a:t>
            </a:r>
          </a:p>
        </p:txBody>
      </p:sp>
      <p:sp>
        <p:nvSpPr>
          <p:cNvPr id="4" name="Date Placeholder 3">
            <a:extLst>
              <a:ext uri="{FF2B5EF4-FFF2-40B4-BE49-F238E27FC236}">
                <a16:creationId xmlns:a16="http://schemas.microsoft.com/office/drawing/2014/main" id="{09C483A8-6DCC-C9EF-0CA4-2CA4679DDA4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EC9B57A-0D86-87AE-0B7E-4AD5D35813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6D98DF-6888-A481-E125-B36E3118FF88}"/>
              </a:ext>
            </a:extLst>
          </p:cNvPr>
          <p:cNvSpPr>
            <a:spLocks noGrp="1"/>
          </p:cNvSpPr>
          <p:nvPr>
            <p:ph type="sldNum" sz="quarter" idx="12"/>
          </p:nvPr>
        </p:nvSpPr>
        <p:spPr/>
        <p:txBody>
          <a:bodyPr/>
          <a:lstStyle/>
          <a:p>
            <a:fld id="{7C5CF243-786F-4254-B068-4C9F0B6EA12F}" type="slidenum">
              <a:rPr lang="en-US" altLang="en-US" smtClean="0"/>
              <a:pPr/>
              <a:t>182</a:t>
            </a:fld>
            <a:endParaRPr lang="en-US" altLang="en-US"/>
          </a:p>
        </p:txBody>
      </p:sp>
    </p:spTree>
    <p:extLst>
      <p:ext uri="{BB962C8B-B14F-4D97-AF65-F5344CB8AC3E}">
        <p14:creationId xmlns:p14="http://schemas.microsoft.com/office/powerpoint/2010/main" val="40473501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1C1-BC7F-D5A0-2524-A749D13DD4F0}"/>
              </a:ext>
            </a:extLst>
          </p:cNvPr>
          <p:cNvSpPr>
            <a:spLocks noGrp="1"/>
          </p:cNvSpPr>
          <p:nvPr>
            <p:ph type="title"/>
          </p:nvPr>
        </p:nvSpPr>
        <p:spPr/>
        <p:txBody>
          <a:bodyPr/>
          <a:lstStyle/>
          <a:p>
            <a:br>
              <a:rPr lang="en-US" dirty="0"/>
            </a:br>
            <a:r>
              <a:rPr lang="en-US" dirty="0"/>
              <a:t>Updated </a:t>
            </a:r>
            <a:r>
              <a:rPr lang="en-US" dirty="0" err="1"/>
              <a:t>mern</a:t>
            </a:r>
            <a:r>
              <a:rPr lang="en-US" dirty="0"/>
              <a:t>-skeleton/template.js:</a:t>
            </a:r>
            <a:br>
              <a:rPr lang="en-US" dirty="0"/>
            </a:br>
            <a:endParaRPr lang="en-US" dirty="0"/>
          </a:p>
        </p:txBody>
      </p:sp>
      <p:sp>
        <p:nvSpPr>
          <p:cNvPr id="3" name="Content Placeholder 2">
            <a:extLst>
              <a:ext uri="{FF2B5EF4-FFF2-40B4-BE49-F238E27FC236}">
                <a16:creationId xmlns:a16="http://schemas.microsoft.com/office/drawing/2014/main" id="{0486AB6C-4BF9-0890-8CE2-A4703080A399}"/>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/*export default () =&gt; { </a:t>
            </a:r>
          </a:p>
          <a:p>
            <a:r>
              <a:rPr lang="en-US" sz="1200" b="0" dirty="0">
                <a:solidFill>
                  <a:srgbClr val="008000"/>
                </a:solidFill>
                <a:effectLst/>
                <a:latin typeface="Consolas" panose="020B0609020204030204" pitchFamily="49" charset="0"/>
              </a:rPr>
              <a:t>return `&lt;!doctype html&gt;</a:t>
            </a:r>
          </a:p>
          <a:p>
            <a:r>
              <a:rPr lang="en-US" sz="1200" b="0" dirty="0">
                <a:solidFill>
                  <a:srgbClr val="008000"/>
                </a:solidFill>
                <a:effectLst/>
                <a:latin typeface="Consolas" panose="020B0609020204030204" pitchFamily="49" charset="0"/>
              </a:rPr>
              <a:t>&lt;html lang="</a:t>
            </a:r>
            <a:r>
              <a:rPr lang="en-US" sz="1200" b="0" dirty="0" err="1">
                <a:solidFill>
                  <a:srgbClr val="008000"/>
                </a:solidFill>
                <a:effectLst/>
                <a:latin typeface="Consolas" panose="020B0609020204030204" pitchFamily="49" charset="0"/>
              </a:rPr>
              <a:t>en</a:t>
            </a:r>
            <a:r>
              <a:rPr lang="en-US" sz="1200" b="0" dirty="0">
                <a:solidFill>
                  <a:srgbClr val="008000"/>
                </a:solidFill>
                <a:effectLst/>
                <a:latin typeface="Consolas" panose="020B0609020204030204" pitchFamily="49" charset="0"/>
              </a:rPr>
              <a:t>"&gt; </a:t>
            </a:r>
          </a:p>
          <a:p>
            <a:r>
              <a:rPr lang="en-US" sz="1200" b="0" dirty="0">
                <a:solidFill>
                  <a:srgbClr val="008000"/>
                </a:solidFill>
                <a:effectLst/>
                <a:latin typeface="Consolas" panose="020B0609020204030204" pitchFamily="49" charset="0"/>
              </a:rPr>
              <a:t>&lt;head&gt;</a:t>
            </a:r>
          </a:p>
          <a:p>
            <a:r>
              <a:rPr lang="en-US" sz="1200" b="0" dirty="0">
                <a:solidFill>
                  <a:srgbClr val="008000"/>
                </a:solidFill>
                <a:effectLst/>
                <a:latin typeface="Consolas" panose="020B0609020204030204" pitchFamily="49" charset="0"/>
              </a:rPr>
              <a:t>&lt;meta charset="utf-8"&gt;</a:t>
            </a:r>
          </a:p>
          <a:p>
            <a:r>
              <a:rPr lang="en-US" sz="1200" b="0" dirty="0">
                <a:solidFill>
                  <a:srgbClr val="008000"/>
                </a:solidFill>
                <a:effectLst/>
                <a:latin typeface="Consolas" panose="020B0609020204030204" pitchFamily="49" charset="0"/>
              </a:rPr>
              <a:t>&lt;title&gt;MERN Skeleton&lt;/title&gt; </a:t>
            </a:r>
          </a:p>
          <a:p>
            <a:r>
              <a:rPr lang="en-US" sz="1200" b="0" dirty="0">
                <a:solidFill>
                  <a:srgbClr val="008000"/>
                </a:solidFill>
                <a:effectLst/>
                <a:latin typeface="Consolas" panose="020B0609020204030204" pitchFamily="49" charset="0"/>
              </a:rPr>
              <a:t>&lt;link </a:t>
            </a:r>
            <a:r>
              <a:rPr lang="en-US" sz="1200" b="0" dirty="0" err="1">
                <a:solidFill>
                  <a:srgbClr val="008000"/>
                </a:solidFill>
                <a:effectLst/>
                <a:latin typeface="Consolas" panose="020B0609020204030204" pitchFamily="49" charset="0"/>
              </a:rPr>
              <a:t>rel</a:t>
            </a:r>
            <a:r>
              <a:rPr lang="en-US" sz="1200" b="0" dirty="0">
                <a:solidFill>
                  <a:srgbClr val="008000"/>
                </a:solidFill>
                <a:effectLst/>
                <a:latin typeface="Consolas" panose="020B0609020204030204" pitchFamily="49" charset="0"/>
              </a:rPr>
              <a:t>="stylesheet"</a:t>
            </a:r>
          </a:p>
          <a:p>
            <a:r>
              <a:rPr lang="en-US" sz="1200" b="0" dirty="0" err="1">
                <a:solidFill>
                  <a:srgbClr val="008000"/>
                </a:solidFill>
                <a:effectLst/>
                <a:latin typeface="Consolas" panose="020B0609020204030204" pitchFamily="49" charset="0"/>
              </a:rPr>
              <a:t>href</a:t>
            </a:r>
            <a:r>
              <a:rPr lang="en-US" sz="1200" b="0" dirty="0">
                <a:solidFill>
                  <a:srgbClr val="008000"/>
                </a:solidFill>
                <a:effectLst/>
                <a:latin typeface="Consolas" panose="020B0609020204030204" pitchFamily="49" charset="0"/>
              </a:rPr>
              <a:t>="https://fonts.googleapis.com/</a:t>
            </a:r>
            <a:r>
              <a:rPr lang="en-US" sz="1200" b="0" dirty="0" err="1">
                <a:solidFill>
                  <a:srgbClr val="008000"/>
                </a:solidFill>
                <a:effectLst/>
                <a:latin typeface="Consolas" panose="020B0609020204030204" pitchFamily="49" charset="0"/>
              </a:rPr>
              <a:t>css?family</a:t>
            </a:r>
            <a:r>
              <a:rPr lang="en-US" sz="1200" b="0" dirty="0">
                <a:solidFill>
                  <a:srgbClr val="008000"/>
                </a:solidFill>
                <a:effectLst/>
                <a:latin typeface="Consolas" panose="020B0609020204030204" pitchFamily="49" charset="0"/>
              </a:rPr>
              <a:t>=Roboto:100,300,400"&gt; </a:t>
            </a:r>
          </a:p>
          <a:p>
            <a:r>
              <a:rPr lang="en-US" sz="1200" b="0" dirty="0">
                <a:solidFill>
                  <a:srgbClr val="008000"/>
                </a:solidFill>
                <a:effectLst/>
                <a:latin typeface="Consolas" panose="020B0609020204030204" pitchFamily="49" charset="0"/>
              </a:rPr>
              <a:t>&lt;link </a:t>
            </a:r>
            <a:r>
              <a:rPr lang="en-US" sz="1200" b="0" dirty="0" err="1">
                <a:solidFill>
                  <a:srgbClr val="008000"/>
                </a:solidFill>
                <a:effectLst/>
                <a:latin typeface="Consolas" panose="020B0609020204030204" pitchFamily="49" charset="0"/>
              </a:rPr>
              <a:t>href</a:t>
            </a:r>
            <a:r>
              <a:rPr lang="en-US" sz="1200" b="0" dirty="0">
                <a:solidFill>
                  <a:srgbClr val="008000"/>
                </a:solidFill>
                <a:effectLst/>
                <a:latin typeface="Consolas" panose="020B0609020204030204" pitchFamily="49" charset="0"/>
              </a:rPr>
              <a:t>="https://fonts.googleapis.com/</a:t>
            </a:r>
            <a:r>
              <a:rPr lang="en-US" sz="1200" b="0" dirty="0" err="1">
                <a:solidFill>
                  <a:srgbClr val="008000"/>
                </a:solidFill>
                <a:effectLst/>
                <a:latin typeface="Consolas" panose="020B0609020204030204" pitchFamily="49" charset="0"/>
              </a:rPr>
              <a:t>icon?family</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Material+Icons</a:t>
            </a:r>
            <a:r>
              <a:rPr lang="en-US" sz="1200" b="0" dirty="0">
                <a:solidFill>
                  <a:srgbClr val="008000"/>
                </a:solidFill>
                <a:effectLst/>
                <a:latin typeface="Consolas" panose="020B0609020204030204" pitchFamily="49" charset="0"/>
              </a:rPr>
              <a:t>" </a:t>
            </a:r>
          </a:p>
          <a:p>
            <a:r>
              <a:rPr lang="en-US" sz="1200" b="0" dirty="0" err="1">
                <a:solidFill>
                  <a:srgbClr val="008000"/>
                </a:solidFill>
                <a:effectLst/>
                <a:latin typeface="Consolas" panose="020B0609020204030204" pitchFamily="49" charset="0"/>
              </a:rPr>
              <a:t>rel</a:t>
            </a:r>
            <a:r>
              <a:rPr lang="en-US" sz="1200" b="0" dirty="0">
                <a:solidFill>
                  <a:srgbClr val="008000"/>
                </a:solidFill>
                <a:effectLst/>
                <a:latin typeface="Consolas" panose="020B0609020204030204" pitchFamily="49" charset="0"/>
              </a:rPr>
              <a:t>="stylesheet"&gt;</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&lt;/head&gt;</a:t>
            </a:r>
          </a:p>
          <a:p>
            <a:r>
              <a:rPr lang="en-US" sz="1200" b="0" dirty="0">
                <a:solidFill>
                  <a:srgbClr val="008000"/>
                </a:solidFill>
                <a:effectLst/>
                <a:latin typeface="Consolas" panose="020B0609020204030204" pitchFamily="49" charset="0"/>
              </a:rPr>
              <a:t>&lt;body&gt;</a:t>
            </a:r>
          </a:p>
          <a:p>
            <a:r>
              <a:rPr lang="en-US" sz="1200" b="0" dirty="0">
                <a:solidFill>
                  <a:srgbClr val="008000"/>
                </a:solidFill>
                <a:effectLst/>
                <a:latin typeface="Consolas" panose="020B0609020204030204" pitchFamily="49" charset="0"/>
              </a:rPr>
              <a:t>&lt;div id="root"&gt;Hello World&lt;/div&gt; </a:t>
            </a:r>
          </a:p>
          <a:p>
            <a:r>
              <a:rPr lang="en-US" sz="1200" b="0" dirty="0">
                <a:solidFill>
                  <a:srgbClr val="008000"/>
                </a:solidFill>
                <a:effectLst/>
                <a:latin typeface="Consolas" panose="020B0609020204030204" pitchFamily="49" charset="0"/>
              </a:rPr>
              <a:t>&lt;script type="text/</a:t>
            </a:r>
            <a:r>
              <a:rPr lang="en-US" sz="1200" b="0" dirty="0" err="1">
                <a:solidFill>
                  <a:srgbClr val="008000"/>
                </a:solidFill>
                <a:effectLst/>
                <a:latin typeface="Consolas" panose="020B0609020204030204" pitchFamily="49" charset="0"/>
              </a:rPr>
              <a:t>javascript</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src</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dist</a:t>
            </a:r>
            <a:r>
              <a:rPr lang="en-US" sz="1200" b="0" dirty="0">
                <a:solidFill>
                  <a:srgbClr val="008000"/>
                </a:solidFill>
                <a:effectLst/>
                <a:latin typeface="Consolas" panose="020B0609020204030204" pitchFamily="49" charset="0"/>
              </a:rPr>
              <a:t>/bundle.js"&gt;&lt;/script&gt;</a:t>
            </a:r>
          </a:p>
          <a:p>
            <a:r>
              <a:rPr lang="en-US" sz="1200" b="0" dirty="0">
                <a:solidFill>
                  <a:srgbClr val="008000"/>
                </a:solidFill>
                <a:effectLst/>
                <a:latin typeface="Consolas" panose="020B0609020204030204" pitchFamily="49" charset="0"/>
              </a:rPr>
              <a:t>&lt;/body&gt;</a:t>
            </a:r>
          </a:p>
          <a:p>
            <a:r>
              <a:rPr lang="en-US" sz="1200" b="0" dirty="0">
                <a:solidFill>
                  <a:srgbClr val="008000"/>
                </a:solidFill>
                <a:effectLst/>
                <a:latin typeface="Consolas" panose="020B0609020204030204" pitchFamily="49" charset="0"/>
              </a:rPr>
              <a:t>&lt;/html&gt;`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export default ({markup, </a:t>
            </a:r>
            <a:r>
              <a:rPr lang="en-US" sz="1200" b="0" dirty="0" err="1">
                <a:solidFill>
                  <a:srgbClr val="008000"/>
                </a:solidFill>
                <a:effectLst/>
                <a:latin typeface="Consolas" panose="020B0609020204030204" pitchFamily="49" charset="0"/>
              </a:rPr>
              <a:t>css</a:t>
            </a:r>
            <a:r>
              <a:rPr lang="en-US" sz="1200" b="0" dirty="0">
                <a:solidFill>
                  <a:srgbClr val="008000"/>
                </a:solidFill>
                <a:effectLst/>
                <a:latin typeface="Consolas" panose="020B0609020204030204" pitchFamily="49" charset="0"/>
              </a:rPr>
              <a:t>}) =&gt; { </a:t>
            </a:r>
          </a:p>
          <a:p>
            <a:r>
              <a:rPr lang="en-US" sz="1200" b="0" dirty="0">
                <a:solidFill>
                  <a:srgbClr val="008000"/>
                </a:solidFill>
                <a:effectLst/>
                <a:latin typeface="Consolas" panose="020B0609020204030204" pitchFamily="49" charset="0"/>
              </a:rPr>
              <a:t>return `...</a:t>
            </a:r>
          </a:p>
          <a:p>
            <a:r>
              <a:rPr lang="en-US" sz="1200" b="0" dirty="0">
                <a:solidFill>
                  <a:srgbClr val="008000"/>
                </a:solidFill>
                <a:effectLst/>
                <a:latin typeface="Consolas" panose="020B0609020204030204" pitchFamily="49" charset="0"/>
              </a:rPr>
              <a:t>&lt;div id="root"&gt;${markup}&lt;/div&gt;</a:t>
            </a:r>
          </a:p>
          <a:p>
            <a:r>
              <a:rPr lang="en-US" sz="1200" b="0" dirty="0">
                <a:solidFill>
                  <a:srgbClr val="008000"/>
                </a:solidFill>
                <a:effectLst/>
                <a:latin typeface="Consolas" panose="020B0609020204030204" pitchFamily="49" charset="0"/>
              </a:rPr>
              <a:t>&lt;style id="</a:t>
            </a:r>
            <a:r>
              <a:rPr lang="en-US" sz="1200" b="0" dirty="0" err="1">
                <a:solidFill>
                  <a:srgbClr val="008000"/>
                </a:solidFill>
                <a:effectLst/>
                <a:latin typeface="Consolas" panose="020B0609020204030204" pitchFamily="49" charset="0"/>
              </a:rPr>
              <a:t>jss</a:t>
            </a:r>
            <a:r>
              <a:rPr lang="en-US" sz="1200" b="0" dirty="0">
                <a:solidFill>
                  <a:srgbClr val="008000"/>
                </a:solidFill>
                <a:effectLst/>
                <a:latin typeface="Consolas" panose="020B0609020204030204" pitchFamily="49" charset="0"/>
              </a:rPr>
              <a:t>-server-side"&gt;${</a:t>
            </a:r>
            <a:r>
              <a:rPr lang="en-US" sz="1200" b="0" dirty="0" err="1">
                <a:solidFill>
                  <a:srgbClr val="008000"/>
                </a:solidFill>
                <a:effectLst/>
                <a:latin typeface="Consolas" panose="020B0609020204030204" pitchFamily="49" charset="0"/>
              </a:rPr>
              <a:t>css</a:t>
            </a:r>
            <a:r>
              <a:rPr lang="en-US" sz="1200" b="0" dirty="0">
                <a:solidFill>
                  <a:srgbClr val="008000"/>
                </a:solidFill>
                <a:effectLst/>
                <a:latin typeface="Consolas" panose="020B0609020204030204" pitchFamily="49" charset="0"/>
              </a:rPr>
              <a:t>}&lt;/style&gt;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br>
              <a:rPr lang="en-US" sz="1200" b="0" dirty="0">
                <a:solidFill>
                  <a:srgbClr val="CCCCCC"/>
                </a:solidFill>
                <a:effectLst/>
                <a:latin typeface="Consolas" panose="020B0609020204030204" pitchFamily="49" charset="0"/>
              </a:rPr>
            </a:b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D7E4139-567F-ED6F-4F5C-9F4155520D4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7B9BBFB-EEC3-7286-B351-3EAA4268D1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7093FBF-6677-E3F8-0E26-CE7F7ABEA99C}"/>
              </a:ext>
            </a:extLst>
          </p:cNvPr>
          <p:cNvSpPr>
            <a:spLocks noGrp="1"/>
          </p:cNvSpPr>
          <p:nvPr>
            <p:ph type="sldNum" sz="quarter" idx="12"/>
          </p:nvPr>
        </p:nvSpPr>
        <p:spPr/>
        <p:txBody>
          <a:bodyPr/>
          <a:lstStyle/>
          <a:p>
            <a:fld id="{7C5CF243-786F-4254-B068-4C9F0B6EA12F}" type="slidenum">
              <a:rPr lang="en-US" altLang="en-US" smtClean="0"/>
              <a:pPr/>
              <a:t>183</a:t>
            </a:fld>
            <a:endParaRPr lang="en-US" altLang="en-US"/>
          </a:p>
        </p:txBody>
      </p:sp>
    </p:spTree>
    <p:extLst>
      <p:ext uri="{BB962C8B-B14F-4D97-AF65-F5344CB8AC3E}">
        <p14:creationId xmlns:p14="http://schemas.microsoft.com/office/powerpoint/2010/main" val="362079902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F573-5337-9A25-B8AE-8EEBEB560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FA8CF0-3E74-C778-87E2-F692D8B4E3DF}"/>
              </a:ext>
            </a:extLst>
          </p:cNvPr>
          <p:cNvSpPr>
            <a:spLocks noGrp="1"/>
          </p:cNvSpPr>
          <p:nvPr>
            <p:ph idx="1"/>
          </p:nvPr>
        </p:nvSpPr>
        <p:spPr/>
        <p:txBody>
          <a:bodyPr/>
          <a:lstStyle/>
          <a:p>
            <a:r>
              <a:rPr lang="en-US" dirty="0"/>
              <a:t>This will load the server-generated code in the browser before the frontend script is ready to take over. </a:t>
            </a:r>
          </a:p>
          <a:p>
            <a:r>
              <a:rPr lang="en-US" dirty="0"/>
              <a:t>In the next section, we will learn how the frontend script needs to account for this takeover from server-rendered code.</a:t>
            </a:r>
          </a:p>
        </p:txBody>
      </p:sp>
      <p:sp>
        <p:nvSpPr>
          <p:cNvPr id="4" name="Date Placeholder 3">
            <a:extLst>
              <a:ext uri="{FF2B5EF4-FFF2-40B4-BE49-F238E27FC236}">
                <a16:creationId xmlns:a16="http://schemas.microsoft.com/office/drawing/2014/main" id="{777625AE-5753-3099-CB30-3D6CB55C752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F35059D-B917-F18A-C917-3AE27BC348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0D7217-2EE6-F012-B286-86FD6499D2CB}"/>
              </a:ext>
            </a:extLst>
          </p:cNvPr>
          <p:cNvSpPr>
            <a:spLocks noGrp="1"/>
          </p:cNvSpPr>
          <p:nvPr>
            <p:ph type="sldNum" sz="quarter" idx="12"/>
          </p:nvPr>
        </p:nvSpPr>
        <p:spPr/>
        <p:txBody>
          <a:bodyPr/>
          <a:lstStyle/>
          <a:p>
            <a:fld id="{7C5CF243-786F-4254-B068-4C9F0B6EA12F}" type="slidenum">
              <a:rPr lang="en-US" altLang="en-US" smtClean="0"/>
              <a:pPr/>
              <a:t>184</a:t>
            </a:fld>
            <a:endParaRPr lang="en-US" altLang="en-US"/>
          </a:p>
        </p:txBody>
      </p:sp>
    </p:spTree>
    <p:extLst>
      <p:ext uri="{BB962C8B-B14F-4D97-AF65-F5344CB8AC3E}">
        <p14:creationId xmlns:p14="http://schemas.microsoft.com/office/powerpoint/2010/main" val="249303785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1221-9D24-E9F5-883E-66FBD4FEFAD6}"/>
              </a:ext>
            </a:extLst>
          </p:cNvPr>
          <p:cNvSpPr>
            <a:spLocks noGrp="1"/>
          </p:cNvSpPr>
          <p:nvPr>
            <p:ph type="title"/>
          </p:nvPr>
        </p:nvSpPr>
        <p:spPr/>
        <p:txBody>
          <a:bodyPr/>
          <a:lstStyle/>
          <a:p>
            <a:r>
              <a:rPr lang="en-US" dirty="0"/>
              <a:t>Updating App.js</a:t>
            </a:r>
          </a:p>
        </p:txBody>
      </p:sp>
      <p:sp>
        <p:nvSpPr>
          <p:cNvPr id="3" name="Content Placeholder 2">
            <a:extLst>
              <a:ext uri="{FF2B5EF4-FFF2-40B4-BE49-F238E27FC236}">
                <a16:creationId xmlns:a16="http://schemas.microsoft.com/office/drawing/2014/main" id="{3BB17D3A-22FA-57B2-FBCD-EE832718FE9D}"/>
              </a:ext>
            </a:extLst>
          </p:cNvPr>
          <p:cNvSpPr>
            <a:spLocks noGrp="1"/>
          </p:cNvSpPr>
          <p:nvPr>
            <p:ph idx="1"/>
          </p:nvPr>
        </p:nvSpPr>
        <p:spPr/>
        <p:txBody>
          <a:bodyPr/>
          <a:lstStyle/>
          <a:p>
            <a:r>
              <a:rPr lang="en-US" dirty="0"/>
              <a:t>Once the code that's been rendered on the server-side reaches the browser and the frontend script takes over, we need to remove the server-side injected CSS when the root React component mounts, using the </a:t>
            </a:r>
            <a:r>
              <a:rPr lang="en-US" dirty="0" err="1"/>
              <a:t>useEffect</a:t>
            </a:r>
            <a:r>
              <a:rPr lang="en-US" dirty="0"/>
              <a:t> hook.</a:t>
            </a:r>
          </a:p>
        </p:txBody>
      </p:sp>
      <p:sp>
        <p:nvSpPr>
          <p:cNvPr id="4" name="Date Placeholder 3">
            <a:extLst>
              <a:ext uri="{FF2B5EF4-FFF2-40B4-BE49-F238E27FC236}">
                <a16:creationId xmlns:a16="http://schemas.microsoft.com/office/drawing/2014/main" id="{CF27BE69-D14A-E4FF-1992-40E04D271D5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D9B71FE-D323-1E6D-7487-E881A15634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E419EA-04B3-9E56-2D46-6F1506D30012}"/>
              </a:ext>
            </a:extLst>
          </p:cNvPr>
          <p:cNvSpPr>
            <a:spLocks noGrp="1"/>
          </p:cNvSpPr>
          <p:nvPr>
            <p:ph type="sldNum" sz="quarter" idx="12"/>
          </p:nvPr>
        </p:nvSpPr>
        <p:spPr/>
        <p:txBody>
          <a:bodyPr/>
          <a:lstStyle/>
          <a:p>
            <a:fld id="{7C5CF243-786F-4254-B068-4C9F0B6EA12F}" type="slidenum">
              <a:rPr lang="en-US" altLang="en-US" smtClean="0"/>
              <a:pPr/>
              <a:t>185</a:t>
            </a:fld>
            <a:endParaRPr lang="en-US" altLang="en-US"/>
          </a:p>
        </p:txBody>
      </p:sp>
    </p:spTree>
    <p:extLst>
      <p:ext uri="{BB962C8B-B14F-4D97-AF65-F5344CB8AC3E}">
        <p14:creationId xmlns:p14="http://schemas.microsoft.com/office/powerpoint/2010/main" val="39442625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CD53-AE94-DA0E-2F1F-13320B5F44FB}"/>
              </a:ext>
            </a:extLst>
          </p:cNvPr>
          <p:cNvSpPr>
            <a:spLocks noGrp="1"/>
          </p:cNvSpPr>
          <p:nvPr>
            <p:ph type="title"/>
          </p:nvPr>
        </p:nvSpPr>
        <p:spPr/>
        <p:txBody>
          <a:bodyPr/>
          <a:lstStyle/>
          <a:p>
            <a:br>
              <a:rPr lang="en-US" dirty="0"/>
            </a:br>
            <a:r>
              <a:rPr lang="en-US" dirty="0" err="1"/>
              <a:t>mern</a:t>
            </a:r>
            <a:r>
              <a:rPr lang="en-US" dirty="0"/>
              <a:t>-skeleton/client/App.js:</a:t>
            </a:r>
            <a:br>
              <a:rPr lang="en-US" dirty="0"/>
            </a:br>
            <a:endParaRPr lang="en-US" dirty="0"/>
          </a:p>
        </p:txBody>
      </p:sp>
      <p:sp>
        <p:nvSpPr>
          <p:cNvPr id="3" name="Content Placeholder 2">
            <a:extLst>
              <a:ext uri="{FF2B5EF4-FFF2-40B4-BE49-F238E27FC236}">
                <a16:creationId xmlns:a16="http://schemas.microsoft.com/office/drawing/2014/main" id="{B079D93B-6146-7C16-0951-114EFBE4062D}"/>
              </a:ext>
            </a:extLst>
          </p:cNvPr>
          <p:cNvSpPr>
            <a:spLocks noGrp="1"/>
          </p:cNvSpPr>
          <p:nvPr>
            <p:ph idx="1"/>
          </p:nvPr>
        </p:nvSpPr>
        <p:spPr/>
        <p:txBody>
          <a:bodyPr/>
          <a:lstStyle/>
          <a:p>
            <a:r>
              <a:rPr lang="en-US" dirty="0" err="1"/>
              <a:t>React.useEffect</a:t>
            </a:r>
            <a:r>
              <a:rPr lang="en-US" dirty="0"/>
              <a:t>(() =&gt; {</a:t>
            </a:r>
          </a:p>
          <a:p>
            <a:r>
              <a:rPr lang="en-US" dirty="0"/>
              <a:t>const </a:t>
            </a:r>
            <a:r>
              <a:rPr lang="en-US" dirty="0" err="1"/>
              <a:t>jssStyles</a:t>
            </a:r>
            <a:r>
              <a:rPr lang="en-US" dirty="0"/>
              <a:t> = </a:t>
            </a:r>
            <a:r>
              <a:rPr lang="en-US" dirty="0" err="1"/>
              <a:t>document.querySelector</a:t>
            </a:r>
            <a:r>
              <a:rPr lang="en-US" dirty="0"/>
              <a:t>('#</a:t>
            </a:r>
            <a:r>
              <a:rPr lang="en-US" dirty="0" err="1"/>
              <a:t>jss</a:t>
            </a:r>
            <a:r>
              <a:rPr lang="en-US" dirty="0"/>
              <a:t>-server-side') </a:t>
            </a:r>
          </a:p>
          <a:p>
            <a:r>
              <a:rPr lang="en-US" dirty="0"/>
              <a:t>if (</a:t>
            </a:r>
            <a:r>
              <a:rPr lang="en-US" dirty="0" err="1"/>
              <a:t>jssStyles</a:t>
            </a:r>
            <a:r>
              <a:rPr lang="en-US" dirty="0"/>
              <a:t>) {</a:t>
            </a:r>
          </a:p>
          <a:p>
            <a:r>
              <a:rPr lang="en-US" dirty="0" err="1"/>
              <a:t>jssStyles.parentNode.removeChild</a:t>
            </a:r>
            <a:r>
              <a:rPr lang="en-US" dirty="0"/>
              <a:t>(</a:t>
            </a:r>
            <a:r>
              <a:rPr lang="en-US" dirty="0" err="1"/>
              <a:t>jssStyles</a:t>
            </a:r>
            <a:r>
              <a:rPr lang="en-US" dirty="0"/>
              <a:t>) </a:t>
            </a:r>
          </a:p>
          <a:p>
            <a:r>
              <a:rPr lang="en-US" dirty="0"/>
              <a:t>}</a:t>
            </a:r>
          </a:p>
          <a:p>
            <a:r>
              <a:rPr lang="en-US" dirty="0"/>
              <a:t>}, [])</a:t>
            </a:r>
          </a:p>
        </p:txBody>
      </p:sp>
      <p:sp>
        <p:nvSpPr>
          <p:cNvPr id="4" name="Date Placeholder 3">
            <a:extLst>
              <a:ext uri="{FF2B5EF4-FFF2-40B4-BE49-F238E27FC236}">
                <a16:creationId xmlns:a16="http://schemas.microsoft.com/office/drawing/2014/main" id="{065B5D5F-DA03-2F49-86E9-A7C0233001B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754CCB2-2BD6-D221-CD24-A2C96FEBDA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F85BCF-FCEB-6258-08F1-38C4A45AC978}"/>
              </a:ext>
            </a:extLst>
          </p:cNvPr>
          <p:cNvSpPr>
            <a:spLocks noGrp="1"/>
          </p:cNvSpPr>
          <p:nvPr>
            <p:ph type="sldNum" sz="quarter" idx="12"/>
          </p:nvPr>
        </p:nvSpPr>
        <p:spPr/>
        <p:txBody>
          <a:bodyPr/>
          <a:lstStyle/>
          <a:p>
            <a:fld id="{7C5CF243-786F-4254-B068-4C9F0B6EA12F}" type="slidenum">
              <a:rPr lang="en-US" altLang="en-US" smtClean="0"/>
              <a:pPr/>
              <a:t>186</a:t>
            </a:fld>
            <a:endParaRPr lang="en-US" altLang="en-US"/>
          </a:p>
        </p:txBody>
      </p:sp>
    </p:spTree>
    <p:extLst>
      <p:ext uri="{BB962C8B-B14F-4D97-AF65-F5344CB8AC3E}">
        <p14:creationId xmlns:p14="http://schemas.microsoft.com/office/powerpoint/2010/main" val="25782015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28A2-3D92-D8DA-EDD7-BE1E129D63EC}"/>
              </a:ext>
            </a:extLst>
          </p:cNvPr>
          <p:cNvSpPr>
            <a:spLocks noGrp="1"/>
          </p:cNvSpPr>
          <p:nvPr>
            <p:ph type="title"/>
          </p:nvPr>
        </p:nvSpPr>
        <p:spPr/>
        <p:txBody>
          <a:bodyPr/>
          <a:lstStyle/>
          <a:p>
            <a:br>
              <a:rPr lang="en-US" dirty="0"/>
            </a:br>
            <a:r>
              <a:rPr lang="en-US" dirty="0"/>
              <a:t>Updated </a:t>
            </a:r>
            <a:r>
              <a:rPr lang="en-US" dirty="0" err="1"/>
              <a:t>mern</a:t>
            </a:r>
            <a:r>
              <a:rPr lang="en-US" dirty="0"/>
              <a:t>-skeleton/client/App.js:</a:t>
            </a:r>
            <a:br>
              <a:rPr lang="en-US" dirty="0"/>
            </a:br>
            <a:endParaRPr lang="en-US" dirty="0"/>
          </a:p>
        </p:txBody>
      </p:sp>
      <p:sp>
        <p:nvSpPr>
          <p:cNvPr id="3" name="Content Placeholder 2">
            <a:extLst>
              <a:ext uri="{FF2B5EF4-FFF2-40B4-BE49-F238E27FC236}">
                <a16:creationId xmlns:a16="http://schemas.microsoft.com/office/drawing/2014/main" id="{8E18C798-DA9C-356E-D06F-98C77B5AE57D}"/>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React, { </a:t>
            </a:r>
            <a:r>
              <a:rPr lang="en-US" sz="1000" b="0" dirty="0" err="1">
                <a:solidFill>
                  <a:srgbClr val="008000"/>
                </a:solidFill>
                <a:effectLst/>
                <a:latin typeface="Consolas" panose="020B0609020204030204" pitchFamily="49" charset="0"/>
              </a:rPr>
              <a:t>useEffect</a:t>
            </a:r>
            <a:r>
              <a:rPr lang="en-US" sz="1000" b="0" dirty="0">
                <a:solidFill>
                  <a:srgbClr val="008000"/>
                </a:solidFill>
                <a:effectLst/>
                <a:latin typeface="Consolas" panose="020B0609020204030204" pitchFamily="49" charset="0"/>
              </a:rPr>
              <a:t> } from 'react';</a:t>
            </a:r>
          </a:p>
          <a:p>
            <a:r>
              <a:rPr lang="en-US" sz="1000" b="0" dirty="0">
                <a:solidFill>
                  <a:srgbClr val="008000"/>
                </a:solidFill>
                <a:effectLst/>
                <a:latin typeface="Consolas" panose="020B0609020204030204" pitchFamily="49" charset="0"/>
              </a:rPr>
              <a:t>import { </a:t>
            </a:r>
            <a:r>
              <a:rPr lang="en-US" sz="1000" b="0" dirty="0" err="1">
                <a:solidFill>
                  <a:srgbClr val="008000"/>
                </a:solidFill>
                <a:effectLst/>
                <a:latin typeface="Consolas" panose="020B0609020204030204" pitchFamily="49" charset="0"/>
              </a:rPr>
              <a:t>BrowserRouter</a:t>
            </a:r>
            <a:r>
              <a:rPr lang="en-US" sz="1000" b="0" dirty="0">
                <a:solidFill>
                  <a:srgbClr val="008000"/>
                </a:solidFill>
                <a:effectLst/>
                <a:latin typeface="Consolas" panose="020B0609020204030204" pitchFamily="49" charset="0"/>
              </a:rPr>
              <a:t> as Router } from 'react-router-</a:t>
            </a:r>
            <a:r>
              <a:rPr lang="en-US" sz="1000" b="0" dirty="0" err="1">
                <a:solidFill>
                  <a:srgbClr val="008000"/>
                </a:solidFill>
                <a:effectLst/>
                <a:latin typeface="Consolas" panose="020B0609020204030204" pitchFamily="49" charset="0"/>
              </a:rPr>
              <a:t>dom</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 </a:t>
            </a:r>
            <a:r>
              <a:rPr lang="en-US" sz="1000" b="0" dirty="0" err="1">
                <a:solidFill>
                  <a:srgbClr val="008000"/>
                </a:solidFill>
                <a:effectLst/>
                <a:latin typeface="Consolas" panose="020B0609020204030204" pitchFamily="49" charset="0"/>
              </a:rPr>
              <a:t>ThemeProvider</a:t>
            </a:r>
            <a:r>
              <a:rPr lang="en-US" sz="1000" b="0" dirty="0">
                <a:solidFill>
                  <a:srgbClr val="008000"/>
                </a:solidFill>
                <a:effectLst/>
                <a:latin typeface="Consolas" panose="020B0609020204030204" pitchFamily="49" charset="0"/>
              </a:rPr>
              <a:t> } from '@material-</a:t>
            </a:r>
            <a:r>
              <a:rPr lang="en-US" sz="1000" b="0" dirty="0" err="1">
                <a:solidFill>
                  <a:srgbClr val="008000"/>
                </a:solidFill>
                <a:effectLst/>
                <a:latin typeface="Consolas" panose="020B0609020204030204" pitchFamily="49" charset="0"/>
              </a:rPr>
              <a:t>ui</a:t>
            </a:r>
            <a:r>
              <a:rPr lang="en-US" sz="1000" b="0" dirty="0">
                <a:solidFill>
                  <a:srgbClr val="008000"/>
                </a:solidFill>
                <a:effectLst/>
                <a:latin typeface="Consolas" panose="020B0609020204030204" pitchFamily="49" charset="0"/>
              </a:rPr>
              <a:t>/styles';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MainRouter</a:t>
            </a:r>
            <a:r>
              <a:rPr lang="en-US" sz="1000" b="0" dirty="0">
                <a:solidFill>
                  <a:srgbClr val="008000"/>
                </a:solidFill>
                <a:effectLst/>
                <a:latin typeface="Consolas" panose="020B0609020204030204" pitchFamily="49" charset="0"/>
              </a:rPr>
              <a:t> from '../</a:t>
            </a:r>
            <a:r>
              <a:rPr lang="en-US" sz="1000" b="0" dirty="0" err="1">
                <a:solidFill>
                  <a:srgbClr val="008000"/>
                </a:solidFill>
                <a:effectLst/>
                <a:latin typeface="Consolas" panose="020B0609020204030204" pitchFamily="49" charset="0"/>
              </a:rPr>
              <a:t>MainRouter</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theme from '../theme';</a:t>
            </a:r>
          </a:p>
          <a:p>
            <a:r>
              <a:rPr lang="en-US" sz="1000" b="0" dirty="0">
                <a:solidFill>
                  <a:srgbClr val="008000"/>
                </a:solidFill>
                <a:effectLst/>
                <a:latin typeface="Consolas" panose="020B0609020204030204" pitchFamily="49" charset="0"/>
              </a:rPr>
              <a:t>// import { hot } from 'react-hot-loader'</a:t>
            </a:r>
          </a:p>
          <a:p>
            <a:br>
              <a:rPr lang="en-US" sz="1000" b="0" dirty="0">
                <a:solidFill>
                  <a:srgbClr val="008000"/>
                </a:solidFill>
                <a:effectLst/>
                <a:latin typeface="Consolas" panose="020B0609020204030204" pitchFamily="49" charset="0"/>
              </a:rPr>
            </a:br>
            <a:r>
              <a:rPr lang="en-US" sz="1000" b="0" dirty="0">
                <a:solidFill>
                  <a:srgbClr val="008000"/>
                </a:solidFill>
                <a:effectLst/>
                <a:highlight>
                  <a:srgbClr val="FFFF00"/>
                </a:highlight>
                <a:latin typeface="Consolas" panose="020B0609020204030204" pitchFamily="49" charset="0"/>
              </a:rPr>
              <a:t>const App = () =&gt; {</a:t>
            </a:r>
          </a:p>
          <a:p>
            <a:r>
              <a:rPr lang="en-US" sz="1000" b="0" dirty="0">
                <a:solidFill>
                  <a:srgbClr val="008000"/>
                </a:solidFill>
                <a:effectLst/>
                <a:highlight>
                  <a:srgbClr val="FFFF00"/>
                </a:highlight>
                <a:latin typeface="Consolas" panose="020B0609020204030204" pitchFamily="49" charset="0"/>
              </a:rPr>
              <a:t>  </a:t>
            </a:r>
            <a:r>
              <a:rPr lang="en-US" sz="1000" b="0" dirty="0" err="1">
                <a:solidFill>
                  <a:srgbClr val="008000"/>
                </a:solidFill>
                <a:effectLst/>
                <a:highlight>
                  <a:srgbClr val="FFFF00"/>
                </a:highlight>
                <a:latin typeface="Consolas" panose="020B0609020204030204" pitchFamily="49" charset="0"/>
              </a:rPr>
              <a:t>useEffect</a:t>
            </a:r>
            <a:r>
              <a:rPr lang="en-US" sz="1000" b="0" dirty="0">
                <a:solidFill>
                  <a:srgbClr val="008000"/>
                </a:solidFill>
                <a:effectLst/>
                <a:highlight>
                  <a:srgbClr val="FFFF00"/>
                </a:highlight>
                <a:latin typeface="Consolas" panose="020B0609020204030204" pitchFamily="49" charset="0"/>
              </a:rPr>
              <a:t>(() =&gt; {</a:t>
            </a:r>
          </a:p>
          <a:p>
            <a:r>
              <a:rPr lang="en-US" sz="1000" b="0" dirty="0">
                <a:solidFill>
                  <a:srgbClr val="008000"/>
                </a:solidFill>
                <a:effectLst/>
                <a:highlight>
                  <a:srgbClr val="FFFF00"/>
                </a:highlight>
                <a:latin typeface="Consolas" panose="020B0609020204030204" pitchFamily="49" charset="0"/>
              </a:rPr>
              <a:t>    // Clean up server-side injected JSS styles</a:t>
            </a:r>
          </a:p>
          <a:p>
            <a:r>
              <a:rPr lang="en-US" sz="1000" b="0" dirty="0">
                <a:solidFill>
                  <a:srgbClr val="008000"/>
                </a:solidFill>
                <a:effectLst/>
                <a:highlight>
                  <a:srgbClr val="FFFF00"/>
                </a:highlight>
                <a:latin typeface="Consolas" panose="020B0609020204030204" pitchFamily="49" charset="0"/>
              </a:rPr>
              <a:t>    const </a:t>
            </a:r>
            <a:r>
              <a:rPr lang="en-US" sz="1000" b="0" dirty="0" err="1">
                <a:solidFill>
                  <a:srgbClr val="008000"/>
                </a:solidFill>
                <a:effectLst/>
                <a:highlight>
                  <a:srgbClr val="FFFF00"/>
                </a:highlight>
                <a:latin typeface="Consolas" panose="020B0609020204030204" pitchFamily="49" charset="0"/>
              </a:rPr>
              <a:t>jssStyles</a:t>
            </a:r>
            <a:r>
              <a:rPr lang="en-US" sz="1000" b="0" dirty="0">
                <a:solidFill>
                  <a:srgbClr val="008000"/>
                </a:solidFill>
                <a:effectLst/>
                <a:highlight>
                  <a:srgbClr val="FFFF00"/>
                </a:highlight>
                <a:latin typeface="Consolas" panose="020B0609020204030204" pitchFamily="49" charset="0"/>
              </a:rPr>
              <a:t> = </a:t>
            </a:r>
            <a:r>
              <a:rPr lang="en-US" sz="1000" b="0" dirty="0" err="1">
                <a:solidFill>
                  <a:srgbClr val="008000"/>
                </a:solidFill>
                <a:effectLst/>
                <a:highlight>
                  <a:srgbClr val="FFFF00"/>
                </a:highlight>
                <a:latin typeface="Consolas" panose="020B0609020204030204" pitchFamily="49" charset="0"/>
              </a:rPr>
              <a:t>document.querySelector</a:t>
            </a:r>
            <a:r>
              <a:rPr lang="en-US" sz="1000" b="0" dirty="0">
                <a:solidFill>
                  <a:srgbClr val="008000"/>
                </a:solidFill>
                <a:effectLst/>
                <a:highlight>
                  <a:srgbClr val="FFFF00"/>
                </a:highlight>
                <a:latin typeface="Consolas" panose="020B0609020204030204" pitchFamily="49" charset="0"/>
              </a:rPr>
              <a:t>('#</a:t>
            </a:r>
            <a:r>
              <a:rPr lang="en-US" sz="1000" b="0" dirty="0" err="1">
                <a:solidFill>
                  <a:srgbClr val="008000"/>
                </a:solidFill>
                <a:effectLst/>
                <a:highlight>
                  <a:srgbClr val="FFFF00"/>
                </a:highlight>
                <a:latin typeface="Consolas" panose="020B0609020204030204" pitchFamily="49" charset="0"/>
              </a:rPr>
              <a:t>jss</a:t>
            </a:r>
            <a:r>
              <a:rPr lang="en-US" sz="1000" b="0" dirty="0">
                <a:solidFill>
                  <a:srgbClr val="008000"/>
                </a:solidFill>
                <a:effectLst/>
                <a:highlight>
                  <a:srgbClr val="FFFF00"/>
                </a:highlight>
                <a:latin typeface="Consolas" panose="020B0609020204030204" pitchFamily="49" charset="0"/>
              </a:rPr>
              <a:t>-server-side');</a:t>
            </a:r>
          </a:p>
          <a:p>
            <a:r>
              <a:rPr lang="en-US" sz="1000" b="0" dirty="0">
                <a:solidFill>
                  <a:srgbClr val="008000"/>
                </a:solidFill>
                <a:effectLst/>
                <a:highlight>
                  <a:srgbClr val="FFFF00"/>
                </a:highlight>
                <a:latin typeface="Consolas" panose="020B0609020204030204" pitchFamily="49" charset="0"/>
              </a:rPr>
              <a:t>    if (</a:t>
            </a:r>
            <a:r>
              <a:rPr lang="en-US" sz="1000" b="0" dirty="0" err="1">
                <a:solidFill>
                  <a:srgbClr val="008000"/>
                </a:solidFill>
                <a:effectLst/>
                <a:highlight>
                  <a:srgbClr val="FFFF00"/>
                </a:highlight>
                <a:latin typeface="Consolas" panose="020B0609020204030204" pitchFamily="49" charset="0"/>
              </a:rPr>
              <a:t>jssStyles</a:t>
            </a:r>
            <a:r>
              <a:rPr lang="en-US" sz="1000" b="0" dirty="0">
                <a:solidFill>
                  <a:srgbClr val="008000"/>
                </a:solidFill>
                <a:effectLst/>
                <a:highlight>
                  <a:srgbClr val="FFFF00"/>
                </a:highlight>
                <a:latin typeface="Consolas" panose="020B0609020204030204" pitchFamily="49" charset="0"/>
              </a:rPr>
              <a:t>) {</a:t>
            </a:r>
          </a:p>
          <a:p>
            <a:r>
              <a:rPr lang="en-US" sz="1000" b="0" dirty="0">
                <a:solidFill>
                  <a:srgbClr val="008000"/>
                </a:solidFill>
                <a:effectLst/>
                <a:highlight>
                  <a:srgbClr val="FFFF00"/>
                </a:highlight>
                <a:latin typeface="Consolas" panose="020B0609020204030204" pitchFamily="49" charset="0"/>
              </a:rPr>
              <a:t>      </a:t>
            </a:r>
            <a:r>
              <a:rPr lang="en-US" sz="1000" b="0" dirty="0" err="1">
                <a:solidFill>
                  <a:srgbClr val="008000"/>
                </a:solidFill>
                <a:effectLst/>
                <a:highlight>
                  <a:srgbClr val="FFFF00"/>
                </a:highlight>
                <a:latin typeface="Consolas" panose="020B0609020204030204" pitchFamily="49" charset="0"/>
              </a:rPr>
              <a:t>jssStyles.parentNode.removeChild</a:t>
            </a:r>
            <a:r>
              <a:rPr lang="en-US" sz="1000" b="0" dirty="0">
                <a:solidFill>
                  <a:srgbClr val="008000"/>
                </a:solidFill>
                <a:effectLst/>
                <a:highlight>
                  <a:srgbClr val="FFFF00"/>
                </a:highlight>
                <a:latin typeface="Consolas" panose="020B0609020204030204" pitchFamily="49" charset="0"/>
              </a:rPr>
              <a:t>(</a:t>
            </a:r>
            <a:r>
              <a:rPr lang="en-US" sz="1000" b="0" dirty="0" err="1">
                <a:solidFill>
                  <a:srgbClr val="008000"/>
                </a:solidFill>
                <a:effectLst/>
                <a:highlight>
                  <a:srgbClr val="FFFF00"/>
                </a:highlight>
                <a:latin typeface="Consolas" panose="020B0609020204030204" pitchFamily="49" charset="0"/>
              </a:rPr>
              <a:t>jssStyles</a:t>
            </a:r>
            <a:r>
              <a:rPr lang="en-US" sz="1000" b="0" dirty="0">
                <a:solidFill>
                  <a:srgbClr val="008000"/>
                </a:solidFill>
                <a:effectLst/>
                <a:highlight>
                  <a:srgbClr val="FFFF00"/>
                </a:highlight>
                <a:latin typeface="Consolas" panose="020B0609020204030204" pitchFamily="49" charset="0"/>
              </a:rPr>
              <a:t>);</a:t>
            </a:r>
          </a:p>
          <a:p>
            <a:r>
              <a:rPr lang="en-US" sz="1000" b="0" dirty="0">
                <a:solidFill>
                  <a:srgbClr val="008000"/>
                </a:solidFill>
                <a:effectLst/>
                <a:highlight>
                  <a:srgbClr val="FFFF00"/>
                </a:highlight>
                <a:latin typeface="Consolas" panose="020B0609020204030204" pitchFamily="49" charset="0"/>
              </a:rPr>
              <a:t>    }</a:t>
            </a:r>
          </a:p>
          <a:p>
            <a:r>
              <a:rPr lang="en-US" sz="1000" b="0" dirty="0">
                <a:solidFill>
                  <a:srgbClr val="008000"/>
                </a:solidFill>
                <a:effectLst/>
                <a:highlight>
                  <a:srgbClr val="FFFF00"/>
                </a:highlight>
                <a:latin typeface="Consolas" panose="020B0609020204030204" pitchFamily="49" charset="0"/>
              </a:rPr>
              <a:t>  }, []);</a:t>
            </a:r>
          </a:p>
          <a:p>
            <a:br>
              <a:rPr lang="en-US" sz="1000" b="0" dirty="0">
                <a:solidFill>
                  <a:srgbClr val="008000"/>
                </a:solidFill>
                <a:effectLst/>
                <a:highlight>
                  <a:srgbClr val="FFFF00"/>
                </a:highlight>
                <a:latin typeface="Consolas" panose="020B0609020204030204" pitchFamily="49" charset="0"/>
              </a:rPr>
            </a:br>
            <a:r>
              <a:rPr lang="en-US" sz="1000" b="0" dirty="0">
                <a:solidFill>
                  <a:srgbClr val="008000"/>
                </a:solidFill>
                <a:effectLst/>
                <a:highlight>
                  <a:srgbClr val="FFFF00"/>
                </a:highlight>
                <a:latin typeface="Consolas" panose="020B0609020204030204" pitchFamily="49" charset="0"/>
              </a:rPr>
              <a:t>  return (</a:t>
            </a:r>
          </a:p>
          <a:p>
            <a:r>
              <a:rPr lang="en-US" sz="1000" b="0" dirty="0">
                <a:solidFill>
                  <a:srgbClr val="008000"/>
                </a:solidFill>
                <a:effectLst/>
                <a:highlight>
                  <a:srgbClr val="FFFF00"/>
                </a:highlight>
                <a:latin typeface="Consolas" panose="020B0609020204030204" pitchFamily="49" charset="0"/>
              </a:rPr>
              <a:t>    &lt;Router&gt;</a:t>
            </a:r>
          </a:p>
          <a:p>
            <a:r>
              <a:rPr lang="en-US" sz="1000" b="0" dirty="0">
                <a:solidFill>
                  <a:srgbClr val="008000"/>
                </a:solidFill>
                <a:effectLst/>
                <a:highlight>
                  <a:srgbClr val="FFFF00"/>
                </a:highlight>
                <a:latin typeface="Consolas" panose="020B0609020204030204" pitchFamily="49" charset="0"/>
              </a:rPr>
              <a:t>      &lt;</a:t>
            </a:r>
            <a:r>
              <a:rPr lang="en-US" sz="1000" b="0" dirty="0" err="1">
                <a:solidFill>
                  <a:srgbClr val="008000"/>
                </a:solidFill>
                <a:effectLst/>
                <a:highlight>
                  <a:srgbClr val="FFFF00"/>
                </a:highlight>
                <a:latin typeface="Consolas" panose="020B0609020204030204" pitchFamily="49" charset="0"/>
              </a:rPr>
              <a:t>ThemeProvider</a:t>
            </a:r>
            <a:r>
              <a:rPr lang="en-US" sz="1000" b="0" dirty="0">
                <a:solidFill>
                  <a:srgbClr val="008000"/>
                </a:solidFill>
                <a:effectLst/>
                <a:highlight>
                  <a:srgbClr val="FFFF00"/>
                </a:highlight>
                <a:latin typeface="Consolas" panose="020B0609020204030204" pitchFamily="49" charset="0"/>
              </a:rPr>
              <a:t> theme={theme}&gt;</a:t>
            </a:r>
          </a:p>
          <a:p>
            <a:r>
              <a:rPr lang="en-US" sz="1000" b="0" dirty="0">
                <a:solidFill>
                  <a:srgbClr val="008000"/>
                </a:solidFill>
                <a:effectLst/>
                <a:highlight>
                  <a:srgbClr val="FFFF00"/>
                </a:highlight>
                <a:latin typeface="Consolas" panose="020B0609020204030204" pitchFamily="49" charset="0"/>
              </a:rPr>
              <a:t>        &lt;</a:t>
            </a:r>
            <a:r>
              <a:rPr lang="en-US" sz="1000" b="0" dirty="0" err="1">
                <a:solidFill>
                  <a:srgbClr val="008000"/>
                </a:solidFill>
                <a:effectLst/>
                <a:highlight>
                  <a:srgbClr val="FFFF00"/>
                </a:highlight>
                <a:latin typeface="Consolas" panose="020B0609020204030204" pitchFamily="49" charset="0"/>
              </a:rPr>
              <a:t>MainRouter</a:t>
            </a:r>
            <a:r>
              <a:rPr lang="en-US" sz="1000" b="0" dirty="0">
                <a:solidFill>
                  <a:srgbClr val="008000"/>
                </a:solidFill>
                <a:effectLst/>
                <a:highlight>
                  <a:srgbClr val="FFFF00"/>
                </a:highlight>
                <a:latin typeface="Consolas" panose="020B0609020204030204" pitchFamily="49" charset="0"/>
              </a:rPr>
              <a:t> /&gt;</a:t>
            </a:r>
          </a:p>
          <a:p>
            <a:r>
              <a:rPr lang="en-US" sz="1000" b="0" dirty="0">
                <a:solidFill>
                  <a:srgbClr val="008000"/>
                </a:solidFill>
                <a:effectLst/>
                <a:highlight>
                  <a:srgbClr val="FFFF00"/>
                </a:highlight>
                <a:latin typeface="Consolas" panose="020B0609020204030204" pitchFamily="49" charset="0"/>
              </a:rPr>
              <a:t>      &lt;/</a:t>
            </a:r>
            <a:r>
              <a:rPr lang="en-US" sz="1000" b="0" dirty="0" err="1">
                <a:solidFill>
                  <a:srgbClr val="008000"/>
                </a:solidFill>
                <a:effectLst/>
                <a:highlight>
                  <a:srgbClr val="FFFF00"/>
                </a:highlight>
                <a:latin typeface="Consolas" panose="020B0609020204030204" pitchFamily="49" charset="0"/>
              </a:rPr>
              <a:t>ThemeProvider</a:t>
            </a:r>
            <a:r>
              <a:rPr lang="en-US" sz="1000" b="0" dirty="0">
                <a:solidFill>
                  <a:srgbClr val="008000"/>
                </a:solidFill>
                <a:effectLst/>
                <a:highlight>
                  <a:srgbClr val="FFFF00"/>
                </a:highlight>
                <a:latin typeface="Consolas" panose="020B0609020204030204" pitchFamily="49" charset="0"/>
              </a:rPr>
              <a:t>&gt;</a:t>
            </a:r>
          </a:p>
          <a:p>
            <a:r>
              <a:rPr lang="en-US" sz="1000" b="0" dirty="0">
                <a:solidFill>
                  <a:srgbClr val="008000"/>
                </a:solidFill>
                <a:effectLst/>
                <a:highlight>
                  <a:srgbClr val="FFFF00"/>
                </a:highlight>
                <a:latin typeface="Consolas" panose="020B0609020204030204" pitchFamily="49" charset="0"/>
              </a:rPr>
              <a:t>    &lt;/Router&gt;</a:t>
            </a:r>
          </a:p>
          <a:p>
            <a:r>
              <a:rPr lang="en-US" sz="1000" b="0" dirty="0">
                <a:solidFill>
                  <a:srgbClr val="008000"/>
                </a:solidFill>
                <a:effectLst/>
                <a:highlight>
                  <a:srgbClr val="FFFF00"/>
                </a:highlight>
                <a:latin typeface="Consolas" panose="020B0609020204030204" pitchFamily="49" charset="0"/>
              </a:rPr>
              <a:t>  );</a:t>
            </a:r>
          </a:p>
          <a:p>
            <a:r>
              <a:rPr lang="en-US" sz="1000" b="0" dirty="0">
                <a:solidFill>
                  <a:srgbClr val="008000"/>
                </a:solidFill>
                <a:effectLst/>
                <a:highlight>
                  <a:srgbClr val="FFFF00"/>
                </a:highligh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 Wrap the App component with the hot module loader</a:t>
            </a:r>
          </a:p>
          <a:p>
            <a:r>
              <a:rPr lang="en-US" sz="1000" b="0" dirty="0">
                <a:solidFill>
                  <a:srgbClr val="008000"/>
                </a:solidFill>
                <a:effectLst/>
                <a:latin typeface="Consolas" panose="020B0609020204030204" pitchFamily="49" charset="0"/>
              </a:rPr>
              <a:t>// export default hot(module)(App);</a:t>
            </a:r>
          </a:p>
          <a:p>
            <a:r>
              <a:rPr lang="en-US" sz="1000" b="0" dirty="0">
                <a:solidFill>
                  <a:srgbClr val="008000"/>
                </a:solidFill>
                <a:effectLst/>
                <a:latin typeface="Consolas" panose="020B0609020204030204" pitchFamily="49" charset="0"/>
              </a:rPr>
              <a:t>export default App;</a:t>
            </a:r>
          </a:p>
          <a:p>
            <a:endParaRPr lang="en-US" dirty="0"/>
          </a:p>
        </p:txBody>
      </p:sp>
      <p:sp>
        <p:nvSpPr>
          <p:cNvPr id="4" name="Date Placeholder 3">
            <a:extLst>
              <a:ext uri="{FF2B5EF4-FFF2-40B4-BE49-F238E27FC236}">
                <a16:creationId xmlns:a16="http://schemas.microsoft.com/office/drawing/2014/main" id="{B68739B2-CCE9-48A7-3BFF-765A769C350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CE634EE-D55E-028A-AF14-DF8E3BE69A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4F330D-34C9-2295-A81A-514207B1D246}"/>
              </a:ext>
            </a:extLst>
          </p:cNvPr>
          <p:cNvSpPr>
            <a:spLocks noGrp="1"/>
          </p:cNvSpPr>
          <p:nvPr>
            <p:ph type="sldNum" sz="quarter" idx="12"/>
          </p:nvPr>
        </p:nvSpPr>
        <p:spPr/>
        <p:txBody>
          <a:bodyPr/>
          <a:lstStyle/>
          <a:p>
            <a:fld id="{7C5CF243-786F-4254-B068-4C9F0B6EA12F}" type="slidenum">
              <a:rPr lang="en-US" altLang="en-US" smtClean="0"/>
              <a:pPr/>
              <a:t>187</a:t>
            </a:fld>
            <a:endParaRPr lang="en-US" altLang="en-US"/>
          </a:p>
        </p:txBody>
      </p:sp>
    </p:spTree>
    <p:extLst>
      <p:ext uri="{BB962C8B-B14F-4D97-AF65-F5344CB8AC3E}">
        <p14:creationId xmlns:p14="http://schemas.microsoft.com/office/powerpoint/2010/main" val="282328645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0256-7B2B-CBDD-46F2-1C333010FA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50ACAD-8D06-FB33-B6B1-0DC6E766910F}"/>
              </a:ext>
            </a:extLst>
          </p:cNvPr>
          <p:cNvSpPr>
            <a:spLocks noGrp="1"/>
          </p:cNvSpPr>
          <p:nvPr>
            <p:ph idx="1"/>
          </p:nvPr>
        </p:nvSpPr>
        <p:spPr/>
        <p:txBody>
          <a:bodyPr/>
          <a:lstStyle/>
          <a:p>
            <a:r>
              <a:rPr lang="en-US" dirty="0"/>
              <a:t>This will give back full control over rendering the React app to the client-side. </a:t>
            </a:r>
          </a:p>
          <a:p>
            <a:r>
              <a:rPr lang="en-US" dirty="0"/>
              <a:t>To ensure this transfer happens efficiently, we need to update how the </a:t>
            </a:r>
            <a:r>
              <a:rPr lang="en-US" dirty="0" err="1"/>
              <a:t>ReactDOM</a:t>
            </a:r>
            <a:r>
              <a:rPr lang="en-US" dirty="0"/>
              <a:t> renders the views.</a:t>
            </a:r>
          </a:p>
        </p:txBody>
      </p:sp>
      <p:sp>
        <p:nvSpPr>
          <p:cNvPr id="4" name="Date Placeholder 3">
            <a:extLst>
              <a:ext uri="{FF2B5EF4-FFF2-40B4-BE49-F238E27FC236}">
                <a16:creationId xmlns:a16="http://schemas.microsoft.com/office/drawing/2014/main" id="{D2361FCE-CA1E-E08B-11CF-3499BEBD705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906F5D1-344D-EB55-A544-3CDDE28F79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760E3D7-2F03-E2DE-0022-C0DEFE7F6860}"/>
              </a:ext>
            </a:extLst>
          </p:cNvPr>
          <p:cNvSpPr>
            <a:spLocks noGrp="1"/>
          </p:cNvSpPr>
          <p:nvPr>
            <p:ph type="sldNum" sz="quarter" idx="12"/>
          </p:nvPr>
        </p:nvSpPr>
        <p:spPr/>
        <p:txBody>
          <a:bodyPr/>
          <a:lstStyle/>
          <a:p>
            <a:fld id="{7C5CF243-786F-4254-B068-4C9F0B6EA12F}" type="slidenum">
              <a:rPr lang="en-US" altLang="en-US" smtClean="0"/>
              <a:pPr/>
              <a:t>188</a:t>
            </a:fld>
            <a:endParaRPr lang="en-US" altLang="en-US"/>
          </a:p>
        </p:txBody>
      </p:sp>
    </p:spTree>
    <p:extLst>
      <p:ext uri="{BB962C8B-B14F-4D97-AF65-F5344CB8AC3E}">
        <p14:creationId xmlns:p14="http://schemas.microsoft.com/office/powerpoint/2010/main" val="27153400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8D78-2DE2-8B3A-4F43-91F181000394}"/>
              </a:ext>
            </a:extLst>
          </p:cNvPr>
          <p:cNvSpPr>
            <a:spLocks noGrp="1"/>
          </p:cNvSpPr>
          <p:nvPr>
            <p:ph type="title"/>
          </p:nvPr>
        </p:nvSpPr>
        <p:spPr/>
        <p:txBody>
          <a:bodyPr/>
          <a:lstStyle/>
          <a:p>
            <a:r>
              <a:rPr lang="en-US" dirty="0"/>
              <a:t>Hydrate instead of render</a:t>
            </a:r>
          </a:p>
        </p:txBody>
      </p:sp>
      <p:sp>
        <p:nvSpPr>
          <p:cNvPr id="3" name="Content Placeholder 2">
            <a:extLst>
              <a:ext uri="{FF2B5EF4-FFF2-40B4-BE49-F238E27FC236}">
                <a16:creationId xmlns:a16="http://schemas.microsoft.com/office/drawing/2014/main" id="{4EF99C27-6190-EF06-D147-E34380FA2AED}"/>
              </a:ext>
            </a:extLst>
          </p:cNvPr>
          <p:cNvSpPr>
            <a:spLocks noGrp="1"/>
          </p:cNvSpPr>
          <p:nvPr>
            <p:ph idx="1"/>
          </p:nvPr>
        </p:nvSpPr>
        <p:spPr/>
        <p:txBody>
          <a:bodyPr/>
          <a:lstStyle/>
          <a:p>
            <a:r>
              <a:rPr lang="en-US" dirty="0"/>
              <a:t>Now that the React components will be rendered on the server-side, we can update the main.js code so that it uses </a:t>
            </a:r>
            <a:r>
              <a:rPr lang="en-US" dirty="0" err="1"/>
              <a:t>ReactDOM.hydrate</a:t>
            </a:r>
            <a:r>
              <a:rPr lang="en-US" dirty="0"/>
              <a:t>() instead of </a:t>
            </a:r>
            <a:r>
              <a:rPr lang="en-US" dirty="0" err="1"/>
              <a:t>ReactDOM.render</a:t>
            </a:r>
            <a:r>
              <a:rPr lang="en-US" dirty="0"/>
              <a:t>():</a:t>
            </a:r>
          </a:p>
          <a:p>
            <a:r>
              <a:rPr lang="en-US" dirty="0">
                <a:highlight>
                  <a:srgbClr val="FFFF00"/>
                </a:highlight>
              </a:rPr>
              <a:t>import React from 'react'</a:t>
            </a:r>
          </a:p>
          <a:p>
            <a:r>
              <a:rPr lang="en-US" dirty="0">
                <a:highlight>
                  <a:srgbClr val="FFFF00"/>
                </a:highlight>
              </a:rPr>
              <a:t>import { hydrate } from 'react-</a:t>
            </a:r>
            <a:r>
              <a:rPr lang="en-US" dirty="0" err="1">
                <a:highlight>
                  <a:srgbClr val="FFFF00"/>
                </a:highlight>
              </a:rPr>
              <a:t>dom</a:t>
            </a:r>
            <a:r>
              <a:rPr lang="en-US" dirty="0">
                <a:highlight>
                  <a:srgbClr val="FFFF00"/>
                </a:highlight>
              </a:rPr>
              <a:t>'</a:t>
            </a:r>
          </a:p>
          <a:p>
            <a:r>
              <a:rPr lang="en-US" dirty="0">
                <a:highlight>
                  <a:srgbClr val="FFFF00"/>
                </a:highlight>
              </a:rPr>
              <a:t>import App from './App'</a:t>
            </a:r>
          </a:p>
          <a:p>
            <a:r>
              <a:rPr lang="en-US" dirty="0">
                <a:highlight>
                  <a:srgbClr val="FFFF00"/>
                </a:highlight>
              </a:rPr>
              <a:t>hydrate(&lt;App/&gt;, </a:t>
            </a:r>
            <a:r>
              <a:rPr lang="en-US" dirty="0" err="1">
                <a:highlight>
                  <a:srgbClr val="FFFF00"/>
                </a:highlight>
              </a:rPr>
              <a:t>document.getElementById</a:t>
            </a:r>
            <a:r>
              <a:rPr lang="en-US" dirty="0">
                <a:highlight>
                  <a:srgbClr val="FFFF00"/>
                </a:highlight>
              </a:rPr>
              <a:t>('root'))</a:t>
            </a:r>
          </a:p>
        </p:txBody>
      </p:sp>
      <p:sp>
        <p:nvSpPr>
          <p:cNvPr id="4" name="Date Placeholder 3">
            <a:extLst>
              <a:ext uri="{FF2B5EF4-FFF2-40B4-BE49-F238E27FC236}">
                <a16:creationId xmlns:a16="http://schemas.microsoft.com/office/drawing/2014/main" id="{6A27C345-43A8-AAF4-5574-7CC336BACFC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9DF7418-47E1-49E1-E37B-020D3D4CEEB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DCF91EF-51C3-51E9-5011-4D0B59FFB9C6}"/>
              </a:ext>
            </a:extLst>
          </p:cNvPr>
          <p:cNvSpPr>
            <a:spLocks noGrp="1"/>
          </p:cNvSpPr>
          <p:nvPr>
            <p:ph type="sldNum" sz="quarter" idx="12"/>
          </p:nvPr>
        </p:nvSpPr>
        <p:spPr/>
        <p:txBody>
          <a:bodyPr/>
          <a:lstStyle/>
          <a:p>
            <a:fld id="{7C5CF243-786F-4254-B068-4C9F0B6EA12F}" type="slidenum">
              <a:rPr lang="en-US" altLang="en-US" smtClean="0"/>
              <a:pPr/>
              <a:t>189</a:t>
            </a:fld>
            <a:endParaRPr lang="en-US" altLang="en-US"/>
          </a:p>
        </p:txBody>
      </p:sp>
    </p:spTree>
    <p:extLst>
      <p:ext uri="{BB962C8B-B14F-4D97-AF65-F5344CB8AC3E}">
        <p14:creationId xmlns:p14="http://schemas.microsoft.com/office/powerpoint/2010/main" val="238664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9451-2DD1-0DF4-6BE5-3454F57A9E49}"/>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r>
              <a:rPr lang="en-US" dirty="0"/>
              <a:t> </a:t>
            </a:r>
          </a:p>
        </p:txBody>
      </p:sp>
      <p:sp>
        <p:nvSpPr>
          <p:cNvPr id="3" name="Content Placeholder 2">
            <a:extLst>
              <a:ext uri="{FF2B5EF4-FFF2-40B4-BE49-F238E27FC236}">
                <a16:creationId xmlns:a16="http://schemas.microsoft.com/office/drawing/2014/main" id="{67CB5B04-9E17-6EC1-F7F5-4AE6FF5083F7}"/>
              </a:ext>
            </a:extLst>
          </p:cNvPr>
          <p:cNvSpPr>
            <a:spLocks noGrp="1"/>
          </p:cNvSpPr>
          <p:nvPr>
            <p:ph idx="1"/>
          </p:nvPr>
        </p:nvSpPr>
        <p:spPr/>
        <p:txBody>
          <a:bodyPr/>
          <a:lstStyle/>
          <a:p>
            <a:r>
              <a:rPr lang="en-US" sz="400" b="0" dirty="0">
                <a:solidFill>
                  <a:srgbClr val="008000"/>
                </a:solidFill>
                <a:effectLst/>
                <a:latin typeface="Consolas" panose="020B0609020204030204" pitchFamily="49" charset="0"/>
              </a:rPr>
              <a:t>const create = async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'POST',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list = async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read = async (params, credentials,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update = async (params, credentials,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'PUT',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const remove = async (params, credentials) =&gt; { </a:t>
            </a:r>
          </a:p>
          <a:p>
            <a:r>
              <a:rPr lang="en-US" sz="400" b="0" dirty="0">
                <a:solidFill>
                  <a:srgbClr val="008000"/>
                </a:solidFill>
                <a:effectLst/>
                <a:highlight>
                  <a:srgbClr val="FFFF00"/>
                </a:highlight>
                <a:latin typeface="Consolas" panose="020B0609020204030204" pitchFamily="49" charset="0"/>
              </a:rPr>
              <a:t>try {</a:t>
            </a:r>
          </a:p>
          <a:p>
            <a:r>
              <a:rPr lang="en-US" sz="400" b="0" dirty="0">
                <a:solidFill>
                  <a:srgbClr val="008000"/>
                </a:solidFill>
                <a:effectLst/>
                <a:highlight>
                  <a:srgbClr val="FFFF00"/>
                </a:highlight>
                <a:latin typeface="Consolas" panose="020B0609020204030204" pitchFamily="49" charset="0"/>
              </a:rPr>
              <a:t>let response = await fetch('/</a:t>
            </a:r>
            <a:r>
              <a:rPr lang="en-US" sz="400" b="0" dirty="0" err="1">
                <a:solidFill>
                  <a:srgbClr val="008000"/>
                </a:solidFill>
                <a:effectLst/>
                <a:highlight>
                  <a:srgbClr val="FFFF00"/>
                </a:highlight>
                <a:latin typeface="Consolas" panose="020B0609020204030204" pitchFamily="49" charset="0"/>
              </a:rPr>
              <a:t>api</a:t>
            </a:r>
            <a:r>
              <a:rPr lang="en-US" sz="400" b="0" dirty="0">
                <a:solidFill>
                  <a:srgbClr val="008000"/>
                </a:solidFill>
                <a:effectLst/>
                <a:highlight>
                  <a:srgbClr val="FFFF00"/>
                </a:highlight>
                <a:latin typeface="Consolas" panose="020B0609020204030204" pitchFamily="49" charset="0"/>
              </a:rPr>
              <a:t>/users/' + </a:t>
            </a:r>
            <a:r>
              <a:rPr lang="en-US" sz="400" b="0" dirty="0" err="1">
                <a:solidFill>
                  <a:srgbClr val="008000"/>
                </a:solidFill>
                <a:effectLst/>
                <a:highlight>
                  <a:srgbClr val="FFFF00"/>
                </a:highlight>
                <a:latin typeface="Consolas" panose="020B0609020204030204" pitchFamily="49" charset="0"/>
              </a:rPr>
              <a:t>params.userId</a:t>
            </a:r>
            <a:r>
              <a:rPr lang="en-US" sz="400" b="0" dirty="0">
                <a:solidFill>
                  <a:srgbClr val="008000"/>
                </a:solidFill>
                <a:effectLst/>
                <a:highlight>
                  <a:srgbClr val="FFFF00"/>
                </a:highlight>
                <a:latin typeface="Consolas" panose="020B0609020204030204" pitchFamily="49" charset="0"/>
              </a:rPr>
              <a:t>, { </a:t>
            </a:r>
          </a:p>
          <a:p>
            <a:r>
              <a:rPr lang="en-US" sz="400" b="0" dirty="0">
                <a:solidFill>
                  <a:srgbClr val="008000"/>
                </a:solidFill>
                <a:effectLst/>
                <a:highlight>
                  <a:srgbClr val="FFFF00"/>
                </a:highlight>
                <a:latin typeface="Consolas" panose="020B0609020204030204" pitchFamily="49" charset="0"/>
              </a:rPr>
              <a:t>method: 'DELETE',</a:t>
            </a:r>
          </a:p>
          <a:p>
            <a:r>
              <a:rPr lang="en-US" sz="400" b="0" dirty="0">
                <a:solidFill>
                  <a:srgbClr val="008000"/>
                </a:solidFill>
                <a:effectLst/>
                <a:highlight>
                  <a:srgbClr val="FFFF00"/>
                </a:highlight>
                <a:latin typeface="Consolas" panose="020B0609020204030204" pitchFamily="49" charset="0"/>
              </a:rPr>
              <a:t>headers: {</a:t>
            </a:r>
          </a:p>
          <a:p>
            <a:r>
              <a:rPr lang="en-US" sz="400" b="0" dirty="0">
                <a:solidFill>
                  <a:srgbClr val="008000"/>
                </a:solidFill>
                <a:effectLst/>
                <a:highlight>
                  <a:srgbClr val="FFFF00"/>
                </a:highlight>
                <a:latin typeface="Consolas" panose="020B0609020204030204" pitchFamily="49" charset="0"/>
              </a:rPr>
              <a:t>'Accept': 'application/</a:t>
            </a:r>
            <a:r>
              <a:rPr lang="en-US" sz="400" b="0" dirty="0" err="1">
                <a:solidFill>
                  <a:srgbClr val="008000"/>
                </a:solidFill>
                <a:effectLst/>
                <a:highlight>
                  <a:srgbClr val="FFFF00"/>
                </a:highlight>
                <a:latin typeface="Consolas" panose="020B0609020204030204" pitchFamily="49" charset="0"/>
              </a:rPr>
              <a:t>json</a:t>
            </a:r>
            <a:r>
              <a:rPr lang="en-US" sz="400" b="0" dirty="0">
                <a:solidFill>
                  <a:srgbClr val="008000"/>
                </a:solidFill>
                <a:effectLst/>
                <a:highlight>
                  <a:srgbClr val="FFFF00"/>
                </a:highligh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'Content-Type': 'application/</a:t>
            </a:r>
            <a:r>
              <a:rPr lang="en-US" sz="400" b="0" dirty="0" err="1">
                <a:solidFill>
                  <a:srgbClr val="008000"/>
                </a:solidFill>
                <a:effectLst/>
                <a:highlight>
                  <a:srgbClr val="FFFF00"/>
                </a:highlight>
                <a:latin typeface="Consolas" panose="020B0609020204030204" pitchFamily="49" charset="0"/>
              </a:rPr>
              <a:t>json</a:t>
            </a:r>
            <a:r>
              <a:rPr lang="en-US" sz="400" b="0" dirty="0">
                <a:solidFill>
                  <a:srgbClr val="008000"/>
                </a:solidFill>
                <a:effectLst/>
                <a:highlight>
                  <a:srgbClr val="FFFF00"/>
                </a:highligh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'Authorization': 'Bearer ' + credentials.t </a:t>
            </a:r>
          </a:p>
          <a:p>
            <a:r>
              <a:rPr lang="en-US" sz="400" b="0" dirty="0">
                <a:solidFill>
                  <a:srgbClr val="008000"/>
                </a:solidFill>
                <a:effectLst/>
                <a:highlight>
                  <a:srgbClr val="FFFF00"/>
                </a:highligh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return await </a:t>
            </a:r>
            <a:r>
              <a:rPr lang="en-US" sz="400" b="0" dirty="0" err="1">
                <a:solidFill>
                  <a:srgbClr val="008000"/>
                </a:solidFill>
                <a:effectLst/>
                <a:highlight>
                  <a:srgbClr val="FFFF00"/>
                </a:highlight>
                <a:latin typeface="Consolas" panose="020B0609020204030204" pitchFamily="49" charset="0"/>
              </a:rPr>
              <a:t>response.json</a:t>
            </a:r>
            <a:r>
              <a:rPr lang="en-US" sz="400" b="0" dirty="0">
                <a:solidFill>
                  <a:srgbClr val="008000"/>
                </a:solidFill>
                <a:effectLst/>
                <a:highlight>
                  <a:srgbClr val="FFFF00"/>
                </a:highlight>
                <a:latin typeface="Consolas" panose="020B0609020204030204" pitchFamily="49" charset="0"/>
              </a:rPr>
              <a:t>() </a:t>
            </a:r>
          </a:p>
          <a:p>
            <a:r>
              <a:rPr lang="en-US" sz="400" b="0" dirty="0">
                <a:solidFill>
                  <a:srgbClr val="008000"/>
                </a:solidFill>
                <a:effectLst/>
                <a:highlight>
                  <a:srgbClr val="FFFF00"/>
                </a:highlight>
                <a:latin typeface="Consolas" panose="020B0609020204030204" pitchFamily="49" charset="0"/>
              </a:rPr>
              <a:t>} catch(err) {</a:t>
            </a:r>
          </a:p>
          <a:p>
            <a:r>
              <a:rPr lang="en-US" sz="400" b="0" dirty="0">
                <a:solidFill>
                  <a:srgbClr val="008000"/>
                </a:solidFill>
                <a:effectLst/>
                <a:highlight>
                  <a:srgbClr val="FFFF00"/>
                </a:highlight>
                <a:latin typeface="Consolas" panose="020B0609020204030204" pitchFamily="49" charset="0"/>
              </a:rPr>
              <a:t>console.log(err) </a:t>
            </a:r>
          </a:p>
          <a:p>
            <a:r>
              <a:rPr lang="en-US" sz="400" b="0" dirty="0">
                <a:solidFill>
                  <a:srgbClr val="008000"/>
                </a:solidFill>
                <a:effectLst/>
                <a:highlight>
                  <a:srgbClr val="FFFF00"/>
                </a:highligh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B332CAA4-48A6-40AB-E1AD-70A50CB2F0B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716D0C3-B461-AAFE-47B9-02C72E2502F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EC8270B-B59C-CCC1-B2E8-D07083F62F97}"/>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419693816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EBE7-2C2C-D77A-3DFF-E9C8035AE0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06B9B8-7F73-EE26-1DF0-177934ACCDAA}"/>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/*import React from 'react'</a:t>
            </a:r>
          </a:p>
          <a:p>
            <a:r>
              <a:rPr lang="en-US" sz="1100" b="0" dirty="0">
                <a:solidFill>
                  <a:srgbClr val="008000"/>
                </a:solidFill>
                <a:effectLst/>
                <a:latin typeface="Consolas" panose="020B0609020204030204" pitchFamily="49" charset="0"/>
              </a:rPr>
              <a:t>import </a:t>
            </a:r>
            <a:r>
              <a:rPr lang="en-US" sz="1100" b="0" dirty="0" err="1">
                <a:solidFill>
                  <a:srgbClr val="008000"/>
                </a:solidFill>
                <a:effectLst/>
                <a:latin typeface="Consolas" panose="020B0609020204030204" pitchFamily="49" charset="0"/>
              </a:rPr>
              <a:t>ReactDOM</a:t>
            </a:r>
            <a:r>
              <a:rPr lang="en-US" sz="1100" b="0" dirty="0">
                <a:solidFill>
                  <a:srgbClr val="008000"/>
                </a:solidFill>
                <a:effectLst/>
                <a:latin typeface="Consolas" panose="020B0609020204030204" pitchFamily="49" charset="0"/>
              </a:rPr>
              <a:t> from 'react-</a:t>
            </a:r>
            <a:r>
              <a:rPr lang="en-US" sz="1100" b="0" dirty="0" err="1">
                <a:solidFill>
                  <a:srgbClr val="008000"/>
                </a:solidFill>
                <a:effectLst/>
                <a:latin typeface="Consolas" panose="020B0609020204030204" pitchFamily="49" charset="0"/>
              </a:rPr>
              <a:t>dom</a:t>
            </a:r>
            <a:r>
              <a:rPr lang="en-US" sz="1100" b="0" dirty="0">
                <a:solidFill>
                  <a:srgbClr val="008000"/>
                </a:solidFill>
                <a:effectLst/>
                <a:latin typeface="Consolas" panose="020B0609020204030204" pitchFamily="49" charset="0"/>
              </a:rPr>
              <a:t>/client'</a:t>
            </a:r>
          </a:p>
          <a:p>
            <a:r>
              <a:rPr lang="en-US" sz="1100" b="0" dirty="0">
                <a:solidFill>
                  <a:srgbClr val="008000"/>
                </a:solidFill>
                <a:effectLst/>
                <a:latin typeface="Consolas" panose="020B0609020204030204" pitchFamily="49" charset="0"/>
              </a:rPr>
              <a:t>import App from './</a:t>
            </a:r>
            <a:r>
              <a:rPr lang="en-US" sz="1100" b="0" dirty="0" err="1">
                <a:solidFill>
                  <a:srgbClr val="008000"/>
                </a:solidFill>
                <a:effectLst/>
                <a:latin typeface="Consolas" panose="020B0609020204030204" pitchFamily="49" charset="0"/>
              </a:rPr>
              <a:t>App.jsx</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import './index.css'</a:t>
            </a:r>
          </a:p>
          <a:p>
            <a:br>
              <a:rPr lang="en-US" sz="1100" b="0" dirty="0">
                <a:solidFill>
                  <a:srgbClr val="008000"/>
                </a:solidFill>
                <a:effectLst/>
                <a:latin typeface="Consolas" panose="020B0609020204030204" pitchFamily="49" charset="0"/>
              </a:rPr>
            </a:br>
            <a:r>
              <a:rPr lang="en-US" sz="1100" b="0" dirty="0" err="1">
                <a:solidFill>
                  <a:srgbClr val="008000"/>
                </a:solidFill>
                <a:effectLst/>
                <a:latin typeface="Consolas" panose="020B0609020204030204" pitchFamily="49" charset="0"/>
              </a:rPr>
              <a:t>ReactDOM.createRoot</a:t>
            </a:r>
            <a:r>
              <a:rPr lang="en-US" sz="1100" b="0" dirty="0">
                <a:solidFill>
                  <a:srgbClr val="008000"/>
                </a:solidFill>
                <a:effectLst/>
                <a:latin typeface="Consolas" panose="020B0609020204030204" pitchFamily="49" charset="0"/>
              </a:rPr>
              <a:t>(</a:t>
            </a:r>
            <a:r>
              <a:rPr lang="en-US" sz="1100" b="0" dirty="0" err="1">
                <a:solidFill>
                  <a:srgbClr val="008000"/>
                </a:solidFill>
                <a:effectLst/>
                <a:latin typeface="Consolas" panose="020B0609020204030204" pitchFamily="49" charset="0"/>
              </a:rPr>
              <a:t>document.getElementById</a:t>
            </a:r>
            <a:r>
              <a:rPr lang="en-US" sz="1100" b="0" dirty="0">
                <a:solidFill>
                  <a:srgbClr val="008000"/>
                </a:solidFill>
                <a:effectLst/>
                <a:latin typeface="Consolas" panose="020B0609020204030204" pitchFamily="49" charset="0"/>
              </a:rPr>
              <a:t>('root')).render(</a:t>
            </a:r>
          </a:p>
          <a:p>
            <a:r>
              <a:rPr lang="en-US" sz="1100" b="0" dirty="0">
                <a:solidFill>
                  <a:srgbClr val="008000"/>
                </a:solidFill>
                <a:effectLst/>
                <a:latin typeface="Consolas" panose="020B0609020204030204" pitchFamily="49" charset="0"/>
              </a:rPr>
              <a:t>  &lt;</a:t>
            </a:r>
            <a:r>
              <a:rPr lang="en-US" sz="1100" b="0" dirty="0" err="1">
                <a:solidFill>
                  <a:srgbClr val="008000"/>
                </a:solidFill>
                <a:effectLst/>
                <a:latin typeface="Consolas" panose="020B0609020204030204" pitchFamily="49" charset="0"/>
              </a:rPr>
              <a:t>React.StrictMode</a:t>
            </a:r>
            <a:r>
              <a:rPr lang="en-US" sz="1100" b="0" dirty="0">
                <a:solidFill>
                  <a:srgbClr val="008000"/>
                </a:solidFill>
                <a:effectLst/>
                <a:latin typeface="Consolas" panose="020B0609020204030204" pitchFamily="49" charset="0"/>
              </a:rPr>
              <a:t>&gt;</a:t>
            </a:r>
          </a:p>
          <a:p>
            <a:r>
              <a:rPr lang="en-US" sz="1100" b="0" dirty="0">
                <a:solidFill>
                  <a:srgbClr val="008000"/>
                </a:solidFill>
                <a:effectLst/>
                <a:latin typeface="Consolas" panose="020B0609020204030204" pitchFamily="49" charset="0"/>
              </a:rPr>
              <a:t>    &lt;App /&gt;</a:t>
            </a:r>
          </a:p>
          <a:p>
            <a:r>
              <a:rPr lang="en-US" sz="1100" b="0" dirty="0">
                <a:solidFill>
                  <a:srgbClr val="008000"/>
                </a:solidFill>
                <a:effectLst/>
                <a:latin typeface="Consolas" panose="020B0609020204030204" pitchFamily="49" charset="0"/>
              </a:rPr>
              <a:t>  &lt;/</a:t>
            </a:r>
            <a:r>
              <a:rPr lang="en-US" sz="1100" b="0" dirty="0" err="1">
                <a:solidFill>
                  <a:srgbClr val="008000"/>
                </a:solidFill>
                <a:effectLst/>
                <a:latin typeface="Consolas" panose="020B0609020204030204" pitchFamily="49" charset="0"/>
              </a:rPr>
              <a:t>React.StrictMode</a:t>
            </a:r>
            <a:r>
              <a:rPr lang="en-US" sz="1100" b="0" dirty="0">
                <a:solidFill>
                  <a:srgbClr val="008000"/>
                </a:solidFill>
                <a:effectLst/>
                <a:latin typeface="Consolas" panose="020B0609020204030204" pitchFamily="49" charset="0"/>
              </a:rPr>
              <a:t>&gt;,</a:t>
            </a:r>
          </a:p>
          <a:p>
            <a:r>
              <a:rPr lang="en-US" sz="1100" b="0" dirty="0">
                <a:solidFill>
                  <a:srgbClr val="008000"/>
                </a:solidFill>
                <a:effectLst/>
                <a:latin typeface="Consolas" panose="020B0609020204030204" pitchFamily="49" charset="0"/>
              </a:rPr>
              <a:t>)*/</a:t>
            </a:r>
          </a:p>
          <a:p>
            <a:br>
              <a:rPr lang="en-US" sz="1100" b="0" dirty="0">
                <a:solidFill>
                  <a:srgbClr val="008000"/>
                </a:solidFill>
                <a:effectLst/>
                <a:latin typeface="Consolas" panose="020B0609020204030204" pitchFamily="49" charset="0"/>
              </a:rPr>
            </a:br>
            <a:r>
              <a:rPr lang="en-US" sz="1100" b="0" dirty="0">
                <a:solidFill>
                  <a:srgbClr val="008000"/>
                </a:solidFill>
                <a:effectLst/>
                <a:latin typeface="Consolas" panose="020B0609020204030204" pitchFamily="49" charset="0"/>
              </a:rPr>
              <a:t>/*import React from 'react'</a:t>
            </a:r>
          </a:p>
          <a:p>
            <a:r>
              <a:rPr lang="en-US" sz="1100" b="0" dirty="0">
                <a:solidFill>
                  <a:srgbClr val="008000"/>
                </a:solidFill>
                <a:effectLst/>
                <a:latin typeface="Consolas" panose="020B0609020204030204" pitchFamily="49" charset="0"/>
              </a:rPr>
              <a:t>import App from './</a:t>
            </a:r>
            <a:r>
              <a:rPr lang="en-US" sz="1100" b="0" dirty="0" err="1">
                <a:solidFill>
                  <a:srgbClr val="008000"/>
                </a:solidFill>
                <a:effectLst/>
                <a:latin typeface="Consolas" panose="020B0609020204030204" pitchFamily="49" charset="0"/>
              </a:rPr>
              <a:t>App.jsx</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import { </a:t>
            </a:r>
            <a:r>
              <a:rPr lang="en-US" sz="1100" b="0" dirty="0" err="1">
                <a:solidFill>
                  <a:srgbClr val="008000"/>
                </a:solidFill>
                <a:effectLst/>
                <a:latin typeface="Consolas" panose="020B0609020204030204" pitchFamily="49" charset="0"/>
              </a:rPr>
              <a:t>createRoot</a:t>
            </a:r>
            <a:r>
              <a:rPr lang="en-US" sz="1100" b="0" dirty="0">
                <a:solidFill>
                  <a:srgbClr val="008000"/>
                </a:solidFill>
                <a:effectLst/>
                <a:latin typeface="Consolas" panose="020B0609020204030204" pitchFamily="49" charset="0"/>
              </a:rPr>
              <a:t> } from 'react-</a:t>
            </a:r>
            <a:r>
              <a:rPr lang="en-US" sz="1100" b="0" dirty="0" err="1">
                <a:solidFill>
                  <a:srgbClr val="008000"/>
                </a:solidFill>
                <a:effectLst/>
                <a:latin typeface="Consolas" panose="020B0609020204030204" pitchFamily="49" charset="0"/>
              </a:rPr>
              <a:t>dom</a:t>
            </a:r>
            <a:r>
              <a:rPr lang="en-US" sz="1100" b="0" dirty="0">
                <a:solidFill>
                  <a:srgbClr val="008000"/>
                </a:solidFill>
                <a:effectLst/>
                <a:latin typeface="Consolas" panose="020B0609020204030204" pitchFamily="49" charset="0"/>
              </a:rPr>
              <a:t>/client';</a:t>
            </a:r>
          </a:p>
          <a:p>
            <a:r>
              <a:rPr lang="en-US" sz="1100" b="0" dirty="0">
                <a:solidFill>
                  <a:srgbClr val="008000"/>
                </a:solidFill>
                <a:effectLst/>
                <a:latin typeface="Consolas" panose="020B0609020204030204" pitchFamily="49" charset="0"/>
              </a:rPr>
              <a:t>const container = </a:t>
            </a:r>
            <a:r>
              <a:rPr lang="en-US" sz="1100" b="0" dirty="0" err="1">
                <a:solidFill>
                  <a:srgbClr val="008000"/>
                </a:solidFill>
                <a:effectLst/>
                <a:latin typeface="Consolas" panose="020B0609020204030204" pitchFamily="49" charset="0"/>
              </a:rPr>
              <a:t>document.getElementById</a:t>
            </a:r>
            <a:r>
              <a:rPr lang="en-US" sz="1100" b="0" dirty="0">
                <a:solidFill>
                  <a:srgbClr val="008000"/>
                </a:solidFill>
                <a:effectLst/>
                <a:latin typeface="Consolas" panose="020B0609020204030204" pitchFamily="49" charset="0"/>
              </a:rPr>
              <a:t>('root');</a:t>
            </a:r>
          </a:p>
          <a:p>
            <a:r>
              <a:rPr lang="en-US" sz="1100" b="0" dirty="0">
                <a:solidFill>
                  <a:srgbClr val="008000"/>
                </a:solidFill>
                <a:effectLst/>
                <a:latin typeface="Consolas" panose="020B0609020204030204" pitchFamily="49" charset="0"/>
              </a:rPr>
              <a:t>const root = </a:t>
            </a:r>
            <a:r>
              <a:rPr lang="en-US" sz="1100" b="0" dirty="0" err="1">
                <a:solidFill>
                  <a:srgbClr val="008000"/>
                </a:solidFill>
                <a:effectLst/>
                <a:latin typeface="Consolas" panose="020B0609020204030204" pitchFamily="49" charset="0"/>
              </a:rPr>
              <a:t>createRoot</a:t>
            </a:r>
            <a:r>
              <a:rPr lang="en-US" sz="1100" b="0" dirty="0">
                <a:solidFill>
                  <a:srgbClr val="008000"/>
                </a:solidFill>
                <a:effectLst/>
                <a:latin typeface="Consolas" panose="020B0609020204030204" pitchFamily="49" charset="0"/>
              </a:rPr>
              <a:t>(container);</a:t>
            </a:r>
          </a:p>
          <a:p>
            <a:r>
              <a:rPr lang="en-US" sz="1100" b="0" dirty="0" err="1">
                <a:solidFill>
                  <a:srgbClr val="008000"/>
                </a:solidFill>
                <a:effectLst/>
                <a:latin typeface="Consolas" panose="020B0609020204030204" pitchFamily="49" charset="0"/>
              </a:rPr>
              <a:t>root.render</a:t>
            </a:r>
            <a:r>
              <a:rPr lang="en-US" sz="1100" b="0" dirty="0">
                <a:solidFill>
                  <a:srgbClr val="008000"/>
                </a:solidFill>
                <a:effectLst/>
                <a:latin typeface="Consolas" panose="020B0609020204030204" pitchFamily="49" charset="0"/>
              </a:rPr>
              <a:t>(&lt;App tab="home" /&gt;)</a:t>
            </a:r>
          </a:p>
          <a:p>
            <a:r>
              <a:rPr lang="en-US" sz="1100" b="0" dirty="0">
                <a:solidFill>
                  <a:srgbClr val="008000"/>
                </a:solidFill>
                <a:effectLst/>
                <a:latin typeface="Consolas" panose="020B0609020204030204" pitchFamily="49" charset="0"/>
              </a:rPr>
              <a:t>//import { render } from 'react-</a:t>
            </a:r>
            <a:r>
              <a:rPr lang="en-US" sz="1100" b="0" dirty="0" err="1">
                <a:solidFill>
                  <a:srgbClr val="008000"/>
                </a:solidFill>
                <a:effectLst/>
                <a:latin typeface="Consolas" panose="020B0609020204030204" pitchFamily="49" charset="0"/>
              </a:rPr>
              <a:t>dom</a:t>
            </a:r>
            <a:r>
              <a:rPr lang="en-US" sz="1100" b="0" dirty="0">
                <a:solidFill>
                  <a:srgbClr val="008000"/>
                </a:solidFill>
                <a:effectLst/>
                <a:latin typeface="Consolas" panose="020B0609020204030204" pitchFamily="49" charset="0"/>
              </a:rPr>
              <a:t>'</a:t>
            </a:r>
          </a:p>
          <a:p>
            <a:br>
              <a:rPr lang="en-US" sz="1100" b="0" dirty="0">
                <a:solidFill>
                  <a:srgbClr val="008000"/>
                </a:solidFill>
                <a:effectLst/>
                <a:latin typeface="Consolas" panose="020B0609020204030204" pitchFamily="49" charset="0"/>
              </a:rPr>
            </a:br>
            <a:r>
              <a:rPr lang="en-US" sz="1100" b="0" dirty="0">
                <a:solidFill>
                  <a:srgbClr val="008000"/>
                </a:solidFill>
                <a:effectLst/>
                <a:latin typeface="Consolas" panose="020B0609020204030204" pitchFamily="49" charset="0"/>
              </a:rPr>
              <a:t>//render(&lt;App/&gt;, </a:t>
            </a:r>
            <a:r>
              <a:rPr lang="en-US" sz="1100" b="0" dirty="0" err="1">
                <a:solidFill>
                  <a:srgbClr val="008000"/>
                </a:solidFill>
                <a:effectLst/>
                <a:latin typeface="Consolas" panose="020B0609020204030204" pitchFamily="49" charset="0"/>
              </a:rPr>
              <a:t>document.getElementById</a:t>
            </a:r>
            <a:r>
              <a:rPr lang="en-US" sz="1100" b="0" dirty="0">
                <a:solidFill>
                  <a:srgbClr val="008000"/>
                </a:solidFill>
                <a:effectLst/>
                <a:latin typeface="Consolas" panose="020B0609020204030204" pitchFamily="49" charset="0"/>
              </a:rPr>
              <a:t>('root'));</a:t>
            </a:r>
          </a:p>
          <a:p>
            <a:r>
              <a:rPr lang="en-US" sz="1100" b="0" dirty="0">
                <a:solidFill>
                  <a:srgbClr val="008000"/>
                </a:solidFill>
                <a:effectLst/>
                <a:latin typeface="Consolas" panose="020B0609020204030204" pitchFamily="49" charset="0"/>
              </a:rPr>
              <a:t>*/</a:t>
            </a:r>
          </a:p>
          <a:p>
            <a:r>
              <a:rPr lang="en-US" sz="1100" b="0" dirty="0">
                <a:solidFill>
                  <a:srgbClr val="008000"/>
                </a:solidFill>
                <a:effectLst/>
                <a:highlight>
                  <a:srgbClr val="FFFF00"/>
                </a:highlight>
                <a:latin typeface="Consolas" panose="020B0609020204030204" pitchFamily="49" charset="0"/>
              </a:rPr>
              <a:t>import React from 'react'</a:t>
            </a:r>
          </a:p>
          <a:p>
            <a:r>
              <a:rPr lang="en-US" sz="1100" b="0" dirty="0">
                <a:solidFill>
                  <a:srgbClr val="008000"/>
                </a:solidFill>
                <a:effectLst/>
                <a:highlight>
                  <a:srgbClr val="FFFF00"/>
                </a:highlight>
                <a:latin typeface="Consolas" panose="020B0609020204030204" pitchFamily="49" charset="0"/>
              </a:rPr>
              <a:t>import { hydrate } from 'react-</a:t>
            </a:r>
            <a:r>
              <a:rPr lang="en-US" sz="1100" b="0" dirty="0" err="1">
                <a:solidFill>
                  <a:srgbClr val="008000"/>
                </a:solidFill>
                <a:effectLst/>
                <a:highlight>
                  <a:srgbClr val="FFFF00"/>
                </a:highlight>
                <a:latin typeface="Consolas" panose="020B0609020204030204" pitchFamily="49" charset="0"/>
              </a:rPr>
              <a:t>dom</a:t>
            </a:r>
            <a:r>
              <a:rPr lang="en-US" sz="1100" b="0" dirty="0">
                <a:solidFill>
                  <a:srgbClr val="008000"/>
                </a:solidFill>
                <a:effectLst/>
                <a:highlight>
                  <a:srgbClr val="FFFF00"/>
                </a:highlight>
                <a:latin typeface="Consolas" panose="020B0609020204030204" pitchFamily="49" charset="0"/>
              </a:rPr>
              <a:t>'</a:t>
            </a:r>
          </a:p>
          <a:p>
            <a:r>
              <a:rPr lang="en-US" sz="1100" b="0" dirty="0">
                <a:solidFill>
                  <a:srgbClr val="008000"/>
                </a:solidFill>
                <a:effectLst/>
                <a:highlight>
                  <a:srgbClr val="FFFF00"/>
                </a:highlight>
                <a:latin typeface="Consolas" panose="020B0609020204030204" pitchFamily="49" charset="0"/>
              </a:rPr>
              <a:t>import App from './App'</a:t>
            </a:r>
          </a:p>
          <a:p>
            <a:r>
              <a:rPr lang="en-US" sz="1100" b="0" dirty="0">
                <a:solidFill>
                  <a:srgbClr val="008000"/>
                </a:solidFill>
                <a:effectLst/>
                <a:highlight>
                  <a:srgbClr val="FFFF00"/>
                </a:highlight>
                <a:latin typeface="Consolas" panose="020B0609020204030204" pitchFamily="49" charset="0"/>
              </a:rPr>
              <a:t>hydrate(&lt;App/&gt;, </a:t>
            </a:r>
            <a:r>
              <a:rPr lang="en-US" sz="1100" b="0" dirty="0" err="1">
                <a:solidFill>
                  <a:srgbClr val="008000"/>
                </a:solidFill>
                <a:effectLst/>
                <a:highlight>
                  <a:srgbClr val="FFFF00"/>
                </a:highlight>
                <a:latin typeface="Consolas" panose="020B0609020204030204" pitchFamily="49" charset="0"/>
              </a:rPr>
              <a:t>document.getElementById</a:t>
            </a:r>
            <a:r>
              <a:rPr lang="en-US" sz="1100" b="0" dirty="0">
                <a:solidFill>
                  <a:srgbClr val="008000"/>
                </a:solidFill>
                <a:effectLst/>
                <a:highlight>
                  <a:srgbClr val="FFFF00"/>
                </a:highlight>
                <a:latin typeface="Consolas" panose="020B0609020204030204" pitchFamily="49" charset="0"/>
              </a:rPr>
              <a:t>('root'))</a:t>
            </a:r>
          </a:p>
          <a:p>
            <a:br>
              <a:rPr lang="en-US" sz="1100" b="0" dirty="0">
                <a:solidFill>
                  <a:srgbClr val="008000"/>
                </a:solidFill>
                <a:effectLst/>
                <a:latin typeface="Consolas" panose="020B0609020204030204" pitchFamily="49" charset="0"/>
              </a:rPr>
            </a:br>
            <a:br>
              <a:rPr lang="en-US" sz="1100" b="0" dirty="0">
                <a:solidFill>
                  <a:srgbClr val="008000"/>
                </a:solidFill>
                <a:effectLst/>
                <a:latin typeface="Consolas" panose="020B0609020204030204" pitchFamily="49" charset="0"/>
              </a:rPr>
            </a:br>
            <a:endParaRPr lang="en-US" sz="11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27ADF52-4C21-260B-8214-CF3769EB56C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F5CD96C-6A98-1B90-CE6A-C9446AB908C6}"/>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BF6C816E-E929-8430-D654-BBF16D96CDAA}"/>
              </a:ext>
            </a:extLst>
          </p:cNvPr>
          <p:cNvSpPr>
            <a:spLocks noGrp="1"/>
          </p:cNvSpPr>
          <p:nvPr>
            <p:ph type="sldNum" sz="quarter" idx="12"/>
          </p:nvPr>
        </p:nvSpPr>
        <p:spPr/>
        <p:txBody>
          <a:bodyPr/>
          <a:lstStyle/>
          <a:p>
            <a:fld id="{7C5CF243-786F-4254-B068-4C9F0B6EA12F}" type="slidenum">
              <a:rPr lang="en-US" altLang="en-US" smtClean="0"/>
              <a:pPr/>
              <a:t>190</a:t>
            </a:fld>
            <a:endParaRPr lang="en-US" altLang="en-US"/>
          </a:p>
        </p:txBody>
      </p:sp>
    </p:spTree>
    <p:extLst>
      <p:ext uri="{BB962C8B-B14F-4D97-AF65-F5344CB8AC3E}">
        <p14:creationId xmlns:p14="http://schemas.microsoft.com/office/powerpoint/2010/main" val="318965820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E731-7FC1-E94C-8C21-40AA353992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93149-14DC-6AF9-8312-1192CAE80224}"/>
              </a:ext>
            </a:extLst>
          </p:cNvPr>
          <p:cNvSpPr>
            <a:spLocks noGrp="1"/>
          </p:cNvSpPr>
          <p:nvPr>
            <p:ph idx="1"/>
          </p:nvPr>
        </p:nvSpPr>
        <p:spPr/>
        <p:txBody>
          <a:bodyPr/>
          <a:lstStyle/>
          <a:p>
            <a:r>
              <a:rPr lang="en-US" dirty="0"/>
              <a:t>The hydrate function hydrates a container that already has HTML content rendered by </a:t>
            </a:r>
            <a:r>
              <a:rPr lang="en-US" dirty="0" err="1"/>
              <a:t>ReactDOMServer</a:t>
            </a:r>
            <a:r>
              <a:rPr lang="en-US" dirty="0"/>
              <a:t>. </a:t>
            </a:r>
          </a:p>
          <a:p>
            <a:r>
              <a:rPr lang="en-US" dirty="0"/>
              <a:t>This means the server-rendered markup is preserved and only event handlers are attached when React takes over in the browser, allowing the initial load performance to be better.</a:t>
            </a:r>
          </a:p>
          <a:p>
            <a:r>
              <a:rPr lang="en-US" dirty="0"/>
              <a:t>With basic server-side rendering implemented, direct requests to the frontend routes from the browser address bar can now be handled properly by the server, making it possible to bookmark the React frontend views.</a:t>
            </a:r>
          </a:p>
          <a:p>
            <a:r>
              <a:rPr lang="en-US" dirty="0"/>
              <a:t>The skeleton MERN application that we've developed in this chapter is now a completely functioning MERN web application with basic user features. </a:t>
            </a:r>
          </a:p>
        </p:txBody>
      </p:sp>
      <p:sp>
        <p:nvSpPr>
          <p:cNvPr id="4" name="Date Placeholder 3">
            <a:extLst>
              <a:ext uri="{FF2B5EF4-FFF2-40B4-BE49-F238E27FC236}">
                <a16:creationId xmlns:a16="http://schemas.microsoft.com/office/drawing/2014/main" id="{580421C4-6193-730F-6381-D875F399E31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6C463FA-D443-1224-56F7-C7AF3E5FFD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D06858-029C-59D9-E1F0-9AFCC4A119B8}"/>
              </a:ext>
            </a:extLst>
          </p:cNvPr>
          <p:cNvSpPr>
            <a:spLocks noGrp="1"/>
          </p:cNvSpPr>
          <p:nvPr>
            <p:ph type="sldNum" sz="quarter" idx="12"/>
          </p:nvPr>
        </p:nvSpPr>
        <p:spPr/>
        <p:txBody>
          <a:bodyPr/>
          <a:lstStyle/>
          <a:p>
            <a:fld id="{7C5CF243-786F-4254-B068-4C9F0B6EA12F}" type="slidenum">
              <a:rPr lang="en-US" altLang="en-US" smtClean="0"/>
              <a:pPr/>
              <a:t>191</a:t>
            </a:fld>
            <a:endParaRPr lang="en-US" altLang="en-US"/>
          </a:p>
        </p:txBody>
      </p:sp>
    </p:spTree>
    <p:extLst>
      <p:ext uri="{BB962C8B-B14F-4D97-AF65-F5344CB8AC3E}">
        <p14:creationId xmlns:p14="http://schemas.microsoft.com/office/powerpoint/2010/main" val="14020332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803D-C82C-1518-2857-5F18F6D33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6038B6-076D-DC02-C036-C5FAB7BF3000}"/>
              </a:ext>
            </a:extLst>
          </p:cNvPr>
          <p:cNvSpPr>
            <a:spLocks noGrp="1"/>
          </p:cNvSpPr>
          <p:nvPr>
            <p:ph idx="1"/>
          </p:nvPr>
        </p:nvSpPr>
        <p:spPr/>
        <p:txBody>
          <a:bodyPr/>
          <a:lstStyle/>
          <a:p>
            <a:r>
              <a:rPr lang="en-US" dirty="0"/>
              <a:t>We can extend the code in this skeleton to add a variety of features for different applications.</a:t>
            </a:r>
          </a:p>
        </p:txBody>
      </p:sp>
      <p:sp>
        <p:nvSpPr>
          <p:cNvPr id="4" name="Date Placeholder 3">
            <a:extLst>
              <a:ext uri="{FF2B5EF4-FFF2-40B4-BE49-F238E27FC236}">
                <a16:creationId xmlns:a16="http://schemas.microsoft.com/office/drawing/2014/main" id="{080A1ADD-E980-765F-C4B7-01D0C55FC4F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ACBB7F1-6463-C9AD-6810-55CF4A5F6E5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5D322B-0300-AAC1-D518-007FD07A9828}"/>
              </a:ext>
            </a:extLst>
          </p:cNvPr>
          <p:cNvSpPr>
            <a:spLocks noGrp="1"/>
          </p:cNvSpPr>
          <p:nvPr>
            <p:ph type="sldNum" sz="quarter" idx="12"/>
          </p:nvPr>
        </p:nvSpPr>
        <p:spPr/>
        <p:txBody>
          <a:bodyPr/>
          <a:lstStyle/>
          <a:p>
            <a:fld id="{7C5CF243-786F-4254-B068-4C9F0B6EA12F}" type="slidenum">
              <a:rPr lang="en-US" altLang="en-US" smtClean="0"/>
              <a:pPr/>
              <a:t>192</a:t>
            </a:fld>
            <a:endParaRPr lang="en-US" altLang="en-US"/>
          </a:p>
        </p:txBody>
      </p:sp>
    </p:spTree>
    <p:extLst>
      <p:ext uri="{BB962C8B-B14F-4D97-AF65-F5344CB8AC3E}">
        <p14:creationId xmlns:p14="http://schemas.microsoft.com/office/powerpoint/2010/main" val="140760362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D504-4F25-5B93-5315-3A86EC0E56BE}"/>
              </a:ext>
            </a:extLst>
          </p:cNvPr>
          <p:cNvSpPr>
            <a:spLocks noGrp="1"/>
          </p:cNvSpPr>
          <p:nvPr>
            <p:ph type="title"/>
          </p:nvPr>
        </p:nvSpPr>
        <p:spPr/>
        <p:txBody>
          <a:bodyPr/>
          <a:lstStyle/>
          <a:p>
            <a:r>
              <a:rPr lang="en-US" dirty="0"/>
              <a:t>Updated DeleteUser.js</a:t>
            </a:r>
          </a:p>
        </p:txBody>
      </p:sp>
      <p:sp>
        <p:nvSpPr>
          <p:cNvPr id="3" name="Content Placeholder 2">
            <a:extLst>
              <a:ext uri="{FF2B5EF4-FFF2-40B4-BE49-F238E27FC236}">
                <a16:creationId xmlns:a16="http://schemas.microsoft.com/office/drawing/2014/main" id="{907916FC-257E-4BB3-31B4-1B2EEC9D1310}"/>
              </a:ext>
            </a:extLst>
          </p:cNvPr>
          <p:cNvSpPr>
            <a:spLocks noGrp="1"/>
          </p:cNvSpPr>
          <p:nvPr>
            <p:ph idx="1"/>
          </p:nvPr>
        </p:nvSpPr>
        <p:spPr/>
        <p:txBody>
          <a:bodyPr/>
          <a:lstStyle/>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useState</a:t>
            </a:r>
            <a:r>
              <a:rPr lang="en-US" sz="420" b="0" dirty="0">
                <a:solidFill>
                  <a:srgbClr val="008000"/>
                </a:solidFill>
                <a:effectLst/>
                <a:latin typeface="Consolas" panose="020B0609020204030204" pitchFamily="49" charset="0"/>
              </a:rPr>
              <a:t> from 'react'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setOpen</a:t>
            </a:r>
            <a:r>
              <a:rPr lang="en-US" sz="420" b="0" dirty="0">
                <a:solidFill>
                  <a:srgbClr val="008000"/>
                </a:solidFill>
                <a:effectLst/>
                <a:latin typeface="Consolas" panose="020B0609020204030204" pitchFamily="49" charset="0"/>
              </a:rPr>
              <a:t> from 'react'</a:t>
            </a:r>
          </a:p>
          <a:p>
            <a:r>
              <a:rPr lang="en-US" sz="420" b="0" dirty="0">
                <a:solidFill>
                  <a:srgbClr val="008000"/>
                </a:solidFill>
                <a:effectLst/>
                <a:latin typeface="Consolas" panose="020B0609020204030204" pitchFamily="49" charset="0"/>
              </a:rPr>
              <a:t>import props from 'react'</a:t>
            </a:r>
          </a:p>
          <a:p>
            <a:r>
              <a:rPr lang="en-US" sz="420" b="0" dirty="0">
                <a:solidFill>
                  <a:srgbClr val="008000"/>
                </a:solidFill>
                <a:effectLst/>
                <a:latin typeface="Consolas" panose="020B0609020204030204" pitchFamily="49" charset="0"/>
              </a:rPr>
              <a:t>import auth from './auth/auth-helper.js';</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setRedirect</a:t>
            </a:r>
            <a:r>
              <a:rPr lang="en-US" sz="420" b="0" dirty="0">
                <a:solidFill>
                  <a:srgbClr val="008000"/>
                </a:solidFill>
                <a:effectLst/>
                <a:latin typeface="Consolas" panose="020B0609020204030204" pitchFamily="49" charset="0"/>
              </a:rPr>
              <a:t> from 'react'</a:t>
            </a:r>
          </a:p>
          <a:p>
            <a:r>
              <a:rPr lang="en-US" sz="420" b="0" dirty="0">
                <a:solidFill>
                  <a:srgbClr val="008000"/>
                </a:solidFill>
                <a:effectLst/>
                <a:latin typeface="Consolas" panose="020B0609020204030204" pitchFamily="49" charset="0"/>
              </a:rPr>
              <a:t>import remove from 'react'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DeleteIcon</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DeleteIcon</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Dialog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/core/Dialog'</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DialogTitle</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DialogTitle</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DialogContent</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DialogContent</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DialogContentText</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DialogContentText</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DialogActions</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DialogActions</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Button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/core/Button'</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PropTypes</a:t>
            </a:r>
            <a:r>
              <a:rPr lang="en-US" sz="420" b="0" dirty="0">
                <a:solidFill>
                  <a:srgbClr val="008000"/>
                </a:solidFill>
                <a:effectLst/>
                <a:latin typeface="Consolas" panose="020B0609020204030204" pitchFamily="49" charset="0"/>
              </a:rPr>
              <a:t> from 'prop-types'</a:t>
            </a:r>
          </a:p>
          <a:p>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export default function </a:t>
            </a:r>
            <a:r>
              <a:rPr lang="en-US" sz="420" b="0" dirty="0" err="1">
                <a:solidFill>
                  <a:srgbClr val="008000"/>
                </a:solidFill>
                <a:effectLst/>
                <a:latin typeface="Consolas" panose="020B0609020204030204" pitchFamily="49" charset="0"/>
              </a:rPr>
              <a:t>DeleteUser</a:t>
            </a:r>
            <a:r>
              <a:rPr lang="en-US" sz="420" b="0" dirty="0">
                <a:solidFill>
                  <a:srgbClr val="008000"/>
                </a:solidFill>
                <a:effectLst/>
                <a:latin typeface="Consolas" panose="020B0609020204030204" pitchFamily="49" charset="0"/>
              </a:rPr>
              <a:t>(props) {</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const [open, </a:t>
            </a:r>
            <a:r>
              <a:rPr lang="en-US" sz="420" b="0" dirty="0" err="1">
                <a:solidFill>
                  <a:srgbClr val="008000"/>
                </a:solidFill>
                <a:effectLst/>
                <a:latin typeface="Consolas" panose="020B0609020204030204" pitchFamily="49" charset="0"/>
              </a:rPr>
              <a:t>setOpen</a:t>
            </a:r>
            <a:r>
              <a:rPr lang="en-US" sz="420" b="0" dirty="0">
                <a:solidFill>
                  <a:srgbClr val="008000"/>
                </a:solidFill>
                <a:effectLst/>
                <a:latin typeface="Consolas" panose="020B0609020204030204" pitchFamily="49" charset="0"/>
              </a:rPr>
              <a:t>] = </a:t>
            </a:r>
            <a:r>
              <a:rPr lang="en-US" sz="420" b="0" dirty="0" err="1">
                <a:solidFill>
                  <a:srgbClr val="008000"/>
                </a:solidFill>
                <a:effectLst/>
                <a:latin typeface="Consolas" panose="020B0609020204030204" pitchFamily="49" charset="0"/>
              </a:rPr>
              <a:t>useState</a:t>
            </a:r>
            <a:r>
              <a:rPr lang="en-US" sz="420" b="0" dirty="0">
                <a:solidFill>
                  <a:srgbClr val="008000"/>
                </a:solidFill>
                <a:effectLst/>
                <a:latin typeface="Consolas" panose="020B0609020204030204" pitchFamily="49" charset="0"/>
              </a:rPr>
              <a:t>(false)</a:t>
            </a:r>
          </a:p>
          <a:p>
            <a:r>
              <a:rPr lang="en-US" sz="420" b="0" dirty="0">
                <a:solidFill>
                  <a:srgbClr val="008000"/>
                </a:solidFill>
                <a:effectLst/>
                <a:latin typeface="Consolas" panose="020B0609020204030204" pitchFamily="49" charset="0"/>
              </a:rPr>
              <a:t>const [redirect, </a:t>
            </a:r>
            <a:r>
              <a:rPr lang="en-US" sz="420" b="0" dirty="0" err="1">
                <a:solidFill>
                  <a:srgbClr val="008000"/>
                </a:solidFill>
                <a:effectLst/>
                <a:latin typeface="Consolas" panose="020B0609020204030204" pitchFamily="49" charset="0"/>
              </a:rPr>
              <a:t>setRedirect</a:t>
            </a:r>
            <a:r>
              <a:rPr lang="en-US" sz="420" b="0" dirty="0">
                <a:solidFill>
                  <a:srgbClr val="008000"/>
                </a:solidFill>
                <a:effectLst/>
                <a:latin typeface="Consolas" panose="020B0609020204030204" pitchFamily="49" charset="0"/>
              </a:rPr>
              <a:t>] = </a:t>
            </a:r>
            <a:r>
              <a:rPr lang="en-US" sz="420" b="0" dirty="0" err="1">
                <a:solidFill>
                  <a:srgbClr val="008000"/>
                </a:solidFill>
                <a:effectLst/>
                <a:latin typeface="Consolas" panose="020B0609020204030204" pitchFamily="49" charset="0"/>
              </a:rPr>
              <a:t>useState</a:t>
            </a:r>
            <a:r>
              <a:rPr lang="en-US" sz="420" b="0" dirty="0">
                <a:solidFill>
                  <a:srgbClr val="008000"/>
                </a:solidFill>
                <a:effectLst/>
                <a:latin typeface="Consolas" panose="020B0609020204030204" pitchFamily="49" charset="0"/>
              </a:rPr>
              <a:t>(false)</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const </a:t>
            </a:r>
            <a:r>
              <a:rPr lang="en-US" sz="420" b="0" dirty="0" err="1">
                <a:solidFill>
                  <a:srgbClr val="008000"/>
                </a:solidFill>
                <a:effectLst/>
                <a:latin typeface="Consolas" panose="020B0609020204030204" pitchFamily="49" charset="0"/>
              </a:rPr>
              <a:t>clickButton</a:t>
            </a:r>
            <a:r>
              <a:rPr lang="en-US" sz="420" b="0" dirty="0">
                <a:solidFill>
                  <a:srgbClr val="008000"/>
                </a:solidFill>
                <a:effectLst/>
                <a:latin typeface="Consolas" panose="020B0609020204030204" pitchFamily="49" charset="0"/>
              </a:rPr>
              <a:t> = () =&gt; { </a:t>
            </a:r>
          </a:p>
          <a:p>
            <a:r>
              <a:rPr lang="en-US" sz="420" b="0" dirty="0" err="1">
                <a:solidFill>
                  <a:srgbClr val="008000"/>
                </a:solidFill>
                <a:effectLst/>
                <a:latin typeface="Consolas" panose="020B0609020204030204" pitchFamily="49" charset="0"/>
              </a:rPr>
              <a:t>setOpen</a:t>
            </a:r>
            <a:r>
              <a:rPr lang="en-US" sz="420" b="0" dirty="0">
                <a:solidFill>
                  <a:srgbClr val="008000"/>
                </a:solidFill>
                <a:effectLst/>
                <a:latin typeface="Consolas" panose="020B0609020204030204" pitchFamily="49" charset="0"/>
              </a:rPr>
              <a:t>(true)</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const </a:t>
            </a:r>
            <a:r>
              <a:rPr lang="en-US" sz="420" b="0" dirty="0" err="1">
                <a:solidFill>
                  <a:srgbClr val="008000"/>
                </a:solidFill>
                <a:effectLst/>
                <a:latin typeface="Consolas" panose="020B0609020204030204" pitchFamily="49" charset="0"/>
              </a:rPr>
              <a:t>handleRequestClose</a:t>
            </a:r>
            <a:r>
              <a:rPr lang="en-US" sz="420" b="0" dirty="0">
                <a:solidFill>
                  <a:srgbClr val="008000"/>
                </a:solidFill>
                <a:effectLst/>
                <a:latin typeface="Consolas" panose="020B0609020204030204" pitchFamily="49" charset="0"/>
              </a:rPr>
              <a:t> = () =&gt; { </a:t>
            </a:r>
          </a:p>
          <a:p>
            <a:r>
              <a:rPr lang="en-US" sz="420" b="0" dirty="0" err="1">
                <a:solidFill>
                  <a:srgbClr val="008000"/>
                </a:solidFill>
                <a:effectLst/>
                <a:latin typeface="Consolas" panose="020B0609020204030204" pitchFamily="49" charset="0"/>
              </a:rPr>
              <a:t>setOpen</a:t>
            </a:r>
            <a:r>
              <a:rPr lang="en-US" sz="420" b="0" dirty="0">
                <a:solidFill>
                  <a:srgbClr val="008000"/>
                </a:solidFill>
                <a:effectLst/>
                <a:latin typeface="Consolas" panose="020B0609020204030204" pitchFamily="49" charset="0"/>
              </a:rPr>
              <a:t>(false)</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const </a:t>
            </a:r>
            <a:r>
              <a:rPr lang="en-US" sz="420" b="0" dirty="0" err="1">
                <a:solidFill>
                  <a:srgbClr val="008000"/>
                </a:solidFill>
                <a:effectLst/>
                <a:latin typeface="Consolas" panose="020B0609020204030204" pitchFamily="49" charset="0"/>
              </a:rPr>
              <a:t>deleteAccount</a:t>
            </a:r>
            <a:r>
              <a:rPr lang="en-US" sz="420" b="0" dirty="0">
                <a:solidFill>
                  <a:srgbClr val="008000"/>
                </a:solidFill>
                <a:effectLst/>
                <a:latin typeface="Consolas" panose="020B0609020204030204" pitchFamily="49" charset="0"/>
              </a:rPr>
              <a:t> = () =&gt; { </a:t>
            </a:r>
          </a:p>
          <a:p>
            <a:r>
              <a:rPr lang="en-US" sz="420" b="0" dirty="0">
                <a:solidFill>
                  <a:srgbClr val="008000"/>
                </a:solidFill>
                <a:effectLst/>
                <a:latin typeface="Consolas" panose="020B0609020204030204" pitchFamily="49" charset="0"/>
              </a:rPr>
              <a:t>const </a:t>
            </a:r>
            <a:r>
              <a:rPr lang="en-US" sz="420" b="0" dirty="0" err="1">
                <a:solidFill>
                  <a:srgbClr val="008000"/>
                </a:solidFill>
                <a:effectLst/>
                <a:latin typeface="Consolas" panose="020B0609020204030204" pitchFamily="49" charset="0"/>
              </a:rPr>
              <a:t>jwt</a:t>
            </a:r>
            <a:r>
              <a:rPr lang="en-US" sz="420" b="0" dirty="0">
                <a:solidFill>
                  <a:srgbClr val="008000"/>
                </a:solidFill>
                <a:effectLst/>
                <a:latin typeface="Consolas" panose="020B0609020204030204" pitchFamily="49" charset="0"/>
              </a:rPr>
              <a:t> =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remove({</a:t>
            </a:r>
          </a:p>
          <a:p>
            <a:r>
              <a:rPr lang="en-US" sz="420" b="0" dirty="0" err="1">
                <a:solidFill>
                  <a:srgbClr val="008000"/>
                </a:solidFill>
                <a:effectLst/>
                <a:latin typeface="Consolas" panose="020B0609020204030204" pitchFamily="49" charset="0"/>
              </a:rPr>
              <a:t>userId</a:t>
            </a:r>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props.userId</a:t>
            </a:r>
            <a:endParaRPr lang="en-US" sz="420" b="0" dirty="0">
              <a:solidFill>
                <a:srgbClr val="008000"/>
              </a:solidFill>
              <a:effectLst/>
              <a:latin typeface="Consolas" panose="020B0609020204030204" pitchFamily="49" charset="0"/>
            </a:endParaRPr>
          </a:p>
          <a:p>
            <a:r>
              <a:rPr lang="en-US" sz="420" b="0" dirty="0">
                <a:solidFill>
                  <a:srgbClr val="008000"/>
                </a:solidFill>
                <a:effectLst/>
                <a:latin typeface="Consolas" panose="020B0609020204030204" pitchFamily="49" charset="0"/>
              </a:rPr>
              <a:t>}, {t: </a:t>
            </a:r>
            <a:r>
              <a:rPr lang="en-US" sz="420" b="0" dirty="0" err="1">
                <a:solidFill>
                  <a:srgbClr val="008000"/>
                </a:solidFill>
                <a:effectLst/>
                <a:latin typeface="Consolas" panose="020B0609020204030204" pitchFamily="49" charset="0"/>
              </a:rPr>
              <a:t>jwt.token</a:t>
            </a:r>
            <a:r>
              <a:rPr lang="en-US" sz="420" b="0" dirty="0">
                <a:solidFill>
                  <a:srgbClr val="008000"/>
                </a:solidFill>
                <a:effectLst/>
                <a:latin typeface="Consolas" panose="020B0609020204030204" pitchFamily="49" charset="0"/>
              </a:rPr>
              <a:t>}).then((data) =&gt; { </a:t>
            </a:r>
          </a:p>
          <a:p>
            <a:r>
              <a:rPr lang="en-US" sz="420" b="0" dirty="0">
                <a:solidFill>
                  <a:srgbClr val="008000"/>
                </a:solidFill>
                <a:effectLst/>
                <a:latin typeface="Consolas" panose="020B0609020204030204" pitchFamily="49" charset="0"/>
              </a:rPr>
              <a:t>if (data &amp;&amp; </a:t>
            </a:r>
            <a:r>
              <a:rPr lang="en-US" sz="420" b="0" dirty="0" err="1">
                <a:solidFill>
                  <a:srgbClr val="008000"/>
                </a:solidFill>
                <a:effectLst/>
                <a:latin typeface="Consolas" panose="020B0609020204030204" pitchFamily="49" charset="0"/>
              </a:rPr>
              <a:t>data.error</a:t>
            </a:r>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console.log(</a:t>
            </a:r>
            <a:r>
              <a:rPr lang="en-US" sz="420" b="0" dirty="0" err="1">
                <a:solidFill>
                  <a:srgbClr val="008000"/>
                </a:solidFill>
                <a:effectLst/>
                <a:latin typeface="Consolas" panose="020B0609020204030204" pitchFamily="49" charset="0"/>
              </a:rPr>
              <a:t>data.error</a:t>
            </a:r>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else {</a:t>
            </a:r>
          </a:p>
          <a:p>
            <a:r>
              <a:rPr lang="en-US" sz="420" b="0" dirty="0" err="1">
                <a:solidFill>
                  <a:srgbClr val="008000"/>
                </a:solidFill>
                <a:effectLst/>
                <a:latin typeface="Consolas" panose="020B0609020204030204" pitchFamily="49" charset="0"/>
              </a:rPr>
              <a:t>auth.clearJWT</a:t>
            </a:r>
            <a:r>
              <a:rPr lang="en-US" sz="420" b="0" dirty="0">
                <a:solidFill>
                  <a:srgbClr val="008000"/>
                </a:solidFill>
                <a:effectLst/>
                <a:latin typeface="Consolas" panose="020B0609020204030204" pitchFamily="49" charset="0"/>
              </a:rPr>
              <a:t>(() =&gt; console.log('deleted')) </a:t>
            </a:r>
          </a:p>
          <a:p>
            <a:r>
              <a:rPr lang="en-US" sz="420" b="0" dirty="0" err="1">
                <a:solidFill>
                  <a:srgbClr val="008000"/>
                </a:solidFill>
                <a:effectLst/>
                <a:latin typeface="Consolas" panose="020B0609020204030204" pitchFamily="49" charset="0"/>
              </a:rPr>
              <a:t>setRedirect</a:t>
            </a:r>
            <a:r>
              <a:rPr lang="en-US" sz="420" b="0" dirty="0">
                <a:solidFill>
                  <a:srgbClr val="008000"/>
                </a:solidFill>
                <a:effectLst/>
                <a:latin typeface="Consolas" panose="020B0609020204030204" pitchFamily="49" charset="0"/>
              </a:rPr>
              <a:t>(true)</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return (&lt;span&gt;</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 aria-label="Delete"</a:t>
            </a:r>
          </a:p>
          <a:p>
            <a:r>
              <a:rPr lang="en-US" sz="420" b="0" dirty="0" err="1">
                <a:solidFill>
                  <a:srgbClr val="008000"/>
                </a:solidFill>
                <a:effectLst/>
                <a:latin typeface="Consolas" panose="020B0609020204030204" pitchFamily="49" charset="0"/>
              </a:rPr>
              <a:t>onClick</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clickButton</a:t>
            </a:r>
            <a:r>
              <a:rPr lang="en-US" sz="420" b="0" dirty="0">
                <a:solidFill>
                  <a:srgbClr val="008000"/>
                </a:solidFill>
                <a:effectLst/>
                <a:latin typeface="Consolas" panose="020B0609020204030204" pitchFamily="49" charset="0"/>
              </a:rPr>
              <a:t>} color="secondary"&gt; </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DeleteIcon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&lt;Dialog open={open} </a:t>
            </a:r>
            <a:r>
              <a:rPr lang="en-US" sz="420" b="0" dirty="0" err="1">
                <a:solidFill>
                  <a:srgbClr val="008000"/>
                </a:solidFill>
                <a:effectLst/>
                <a:latin typeface="Consolas" panose="020B0609020204030204" pitchFamily="49" charset="0"/>
              </a:rPr>
              <a:t>onClose</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handleRequestClose</a:t>
            </a:r>
            <a:r>
              <a:rPr lang="en-US" sz="420" b="0" dirty="0">
                <a:solidFill>
                  <a:srgbClr val="008000"/>
                </a:solidFill>
                <a:effectLst/>
                <a:latin typeface="Consolas" panose="020B0609020204030204" pitchFamily="49" charset="0"/>
              </a:rPr>
              <a:t>}&gt;Cancel</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DialogTitle</a:t>
            </a:r>
            <a:r>
              <a:rPr lang="en-US" sz="420" b="0" dirty="0">
                <a:solidFill>
                  <a:srgbClr val="008000"/>
                </a:solidFill>
                <a:effectLst/>
                <a:latin typeface="Consolas" panose="020B0609020204030204" pitchFamily="49" charset="0"/>
              </a:rPr>
              <a:t>&gt;{"Delete Account"}&lt;/</a:t>
            </a:r>
            <a:r>
              <a:rPr lang="en-US" sz="420" b="0" dirty="0" err="1">
                <a:solidFill>
                  <a:srgbClr val="008000"/>
                </a:solidFill>
                <a:effectLst/>
                <a:latin typeface="Consolas" panose="020B0609020204030204" pitchFamily="49" charset="0"/>
              </a:rPr>
              <a:t>DialogTitle</a:t>
            </a:r>
            <a:r>
              <a:rPr lang="en-US" sz="420" b="0" dirty="0">
                <a:solidFill>
                  <a:srgbClr val="008000"/>
                </a:solidFill>
                <a:effectLst/>
                <a:latin typeface="Consolas" panose="020B0609020204030204" pitchFamily="49" charset="0"/>
              </a:rPr>
              <a:t>&gt; </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DialogContent</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DialogContentText</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Confirm to delete your account. </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DialogContentText</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DialogContent</a:t>
            </a:r>
            <a:r>
              <a:rPr lang="en-US" sz="420" b="0" dirty="0">
                <a:solidFill>
                  <a:srgbClr val="008000"/>
                </a:solidFill>
                <a:effectLst/>
                <a:latin typeface="Consolas" panose="020B0609020204030204" pitchFamily="49" charset="0"/>
              </a:rPr>
              <a:t>&gt; </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DialogActions</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&lt;Button </a:t>
            </a:r>
            <a:r>
              <a:rPr lang="en-US" sz="420" b="0" dirty="0" err="1">
                <a:solidFill>
                  <a:srgbClr val="008000"/>
                </a:solidFill>
                <a:effectLst/>
                <a:latin typeface="Consolas" panose="020B0609020204030204" pitchFamily="49" charset="0"/>
              </a:rPr>
              <a:t>onClick</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handleRequestClose</a:t>
            </a:r>
            <a:r>
              <a:rPr lang="en-US" sz="420" b="0" dirty="0">
                <a:solidFill>
                  <a:srgbClr val="008000"/>
                </a:solidFill>
                <a:effectLst/>
                <a:latin typeface="Consolas" panose="020B0609020204030204" pitchFamily="49" charset="0"/>
              </a:rPr>
              <a:t>} color="primary"&gt; </a:t>
            </a:r>
          </a:p>
          <a:p>
            <a:r>
              <a:rPr lang="en-US" sz="420" b="0" dirty="0">
                <a:solidFill>
                  <a:srgbClr val="008000"/>
                </a:solidFill>
                <a:effectLst/>
                <a:latin typeface="Consolas" panose="020B0609020204030204" pitchFamily="49" charset="0"/>
              </a:rPr>
              <a:t>&lt;/Button&gt;</a:t>
            </a:r>
          </a:p>
          <a:p>
            <a:r>
              <a:rPr lang="en-US" sz="420" b="0" dirty="0">
                <a:solidFill>
                  <a:srgbClr val="008000"/>
                </a:solidFill>
                <a:effectLst/>
                <a:latin typeface="Consolas" panose="020B0609020204030204" pitchFamily="49" charset="0"/>
              </a:rPr>
              <a:t>&lt;Button </a:t>
            </a:r>
            <a:r>
              <a:rPr lang="en-US" sz="420" b="0" dirty="0" err="1">
                <a:solidFill>
                  <a:srgbClr val="008000"/>
                </a:solidFill>
                <a:effectLst/>
                <a:latin typeface="Consolas" panose="020B0609020204030204" pitchFamily="49" charset="0"/>
              </a:rPr>
              <a:t>onClick</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deleteAccount</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color="secondary" </a:t>
            </a:r>
            <a:r>
              <a:rPr lang="en-US" sz="420" b="0" dirty="0" err="1">
                <a:solidFill>
                  <a:srgbClr val="008000"/>
                </a:solidFill>
                <a:effectLst/>
                <a:latin typeface="Consolas" panose="020B0609020204030204" pitchFamily="49" charset="0"/>
              </a:rPr>
              <a:t>autoFocus</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autoFocus</a:t>
            </a:r>
            <a:r>
              <a:rPr lang="en-US" sz="420" b="0" dirty="0">
                <a:solidFill>
                  <a:srgbClr val="008000"/>
                </a:solidFill>
                <a:effectLst/>
                <a:latin typeface="Consolas" panose="020B0609020204030204" pitchFamily="49" charset="0"/>
              </a:rPr>
              <a:t>"&gt; </a:t>
            </a:r>
          </a:p>
          <a:p>
            <a:r>
              <a:rPr lang="en-US" sz="420" b="0" dirty="0">
                <a:solidFill>
                  <a:srgbClr val="008000"/>
                </a:solidFill>
                <a:effectLst/>
                <a:latin typeface="Consolas" panose="020B0609020204030204" pitchFamily="49" charset="0"/>
              </a:rPr>
              <a:t>Confirm</a:t>
            </a:r>
          </a:p>
          <a:p>
            <a:r>
              <a:rPr lang="en-US" sz="420" b="0" dirty="0">
                <a:solidFill>
                  <a:srgbClr val="008000"/>
                </a:solidFill>
                <a:effectLst/>
                <a:latin typeface="Consolas" panose="020B0609020204030204" pitchFamily="49" charset="0"/>
              </a:rPr>
              <a:t>&lt;/Button&gt;</a:t>
            </a:r>
          </a:p>
          <a:p>
            <a:r>
              <a:rPr lang="en-US" sz="420" b="0" dirty="0">
                <a:solidFill>
                  <a:srgbClr val="008000"/>
                </a:solidFill>
                <a:effectLst/>
                <a:latin typeface="Consolas" panose="020B0609020204030204" pitchFamily="49" charset="0"/>
              </a:rPr>
              <a:t>&lt;/</a:t>
            </a:r>
            <a:r>
              <a:rPr lang="en-US" sz="420" b="0" dirty="0" err="1">
                <a:solidFill>
                  <a:srgbClr val="008000"/>
                </a:solidFill>
                <a:effectLst/>
                <a:latin typeface="Consolas" panose="020B0609020204030204" pitchFamily="49" charset="0"/>
              </a:rPr>
              <a:t>DialogActions</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&lt;/Dialog&gt; </a:t>
            </a:r>
          </a:p>
          <a:p>
            <a:r>
              <a:rPr lang="en-US" sz="420" b="0" dirty="0">
                <a:solidFill>
                  <a:srgbClr val="008000"/>
                </a:solidFill>
                <a:effectLst/>
                <a:latin typeface="Consolas" panose="020B0609020204030204" pitchFamily="49" charset="0"/>
              </a:rPr>
              <a:t>&lt;/span&gt;)</a:t>
            </a:r>
          </a:p>
          <a:p>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a:t>
            </a:r>
          </a:p>
          <a:p>
            <a:r>
              <a:rPr lang="en-US" sz="420" b="0" dirty="0" err="1">
                <a:solidFill>
                  <a:srgbClr val="008000"/>
                </a:solidFill>
                <a:effectLst/>
                <a:latin typeface="Consolas" panose="020B0609020204030204" pitchFamily="49" charset="0"/>
              </a:rPr>
              <a:t>DeleteUser.propTypes</a:t>
            </a:r>
            <a:r>
              <a:rPr lang="en-US" sz="420" b="0" dirty="0">
                <a:solidFill>
                  <a:srgbClr val="008000"/>
                </a:solidFill>
                <a:effectLst/>
                <a:latin typeface="Consolas" panose="020B0609020204030204" pitchFamily="49" charset="0"/>
              </a:rPr>
              <a:t> = {</a:t>
            </a:r>
          </a:p>
          <a:p>
            <a:r>
              <a:rPr lang="en-US" sz="420" b="0" dirty="0" err="1">
                <a:solidFill>
                  <a:srgbClr val="008000"/>
                </a:solidFill>
                <a:effectLst/>
                <a:latin typeface="Consolas" panose="020B0609020204030204" pitchFamily="49" charset="0"/>
              </a:rPr>
              <a:t>userId</a:t>
            </a:r>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PropTypes.string.isRequired</a:t>
            </a:r>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811AC44-961F-E33F-1D38-601B9460E09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89B74F3-7ACA-2D26-4E81-4002287A9B4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91B56CD-9CEB-7DB8-8767-5EADAF65EE48}"/>
              </a:ext>
            </a:extLst>
          </p:cNvPr>
          <p:cNvSpPr>
            <a:spLocks noGrp="1"/>
          </p:cNvSpPr>
          <p:nvPr>
            <p:ph type="sldNum" sz="quarter" idx="12"/>
          </p:nvPr>
        </p:nvSpPr>
        <p:spPr/>
        <p:txBody>
          <a:bodyPr/>
          <a:lstStyle/>
          <a:p>
            <a:fld id="{7C5CF243-786F-4254-B068-4C9F0B6EA12F}" type="slidenum">
              <a:rPr lang="en-US" altLang="en-US" smtClean="0"/>
              <a:pPr/>
              <a:t>193</a:t>
            </a:fld>
            <a:endParaRPr lang="en-US" altLang="en-US"/>
          </a:p>
        </p:txBody>
      </p:sp>
    </p:spTree>
    <p:extLst>
      <p:ext uri="{BB962C8B-B14F-4D97-AF65-F5344CB8AC3E}">
        <p14:creationId xmlns:p14="http://schemas.microsoft.com/office/powerpoint/2010/main" val="658263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188-9A71-A7B3-0FF1-C5C1DD54AEAD}"/>
              </a:ext>
            </a:extLst>
          </p:cNvPr>
          <p:cNvSpPr>
            <a:spLocks noGrp="1"/>
          </p:cNvSpPr>
          <p:nvPr>
            <p:ph type="title"/>
          </p:nvPr>
        </p:nvSpPr>
        <p:spPr/>
        <p:txBody>
          <a:bodyPr/>
          <a:lstStyle/>
          <a:p>
            <a:r>
              <a:rPr lang="en-US" dirty="0"/>
              <a:t>Updated EditProfile.js</a:t>
            </a:r>
          </a:p>
        </p:txBody>
      </p:sp>
      <p:sp>
        <p:nvSpPr>
          <p:cNvPr id="3" name="Content Placeholder 2">
            <a:extLst>
              <a:ext uri="{FF2B5EF4-FFF2-40B4-BE49-F238E27FC236}">
                <a16:creationId xmlns:a16="http://schemas.microsoft.com/office/drawing/2014/main" id="{83444CEC-1B14-700A-53D7-D1BB12293137}"/>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import auth from './auth/auth-helper.js';</a:t>
            </a:r>
          </a:p>
          <a:p>
            <a:r>
              <a:rPr lang="en-US" sz="800" b="0" dirty="0">
                <a:solidFill>
                  <a:srgbClr val="008000"/>
                </a:solidFill>
                <a:effectLst/>
                <a:latin typeface="Consolas" panose="020B0609020204030204" pitchFamily="49" charset="0"/>
              </a:rPr>
              <a:t>import React, { </a:t>
            </a:r>
            <a:r>
              <a:rPr lang="en-US" sz="800" b="0" dirty="0" err="1">
                <a:solidFill>
                  <a:srgbClr val="008000"/>
                </a:solidFill>
                <a:effectLst/>
                <a:latin typeface="Consolas" panose="020B0609020204030204" pitchFamily="49" charset="0"/>
              </a:rPr>
              <a:t>useState,useEffect</a:t>
            </a:r>
            <a:r>
              <a:rPr lang="en-US" sz="800" b="0" dirty="0">
                <a:solidFill>
                  <a:srgbClr val="008000"/>
                </a:solidFill>
                <a:effectLst/>
                <a:latin typeface="Consolas" panose="020B0609020204030204" pitchFamily="49" charset="0"/>
              </a:rPr>
              <a:t> } from 'react';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clickSubmit</a:t>
            </a:r>
            <a:r>
              <a:rPr lang="en-US" sz="800" b="0" dirty="0">
                <a:solidFill>
                  <a:srgbClr val="008000"/>
                </a:solidFill>
                <a:effectLst/>
                <a:latin typeface="Consolas" panose="020B0609020204030204" pitchFamily="49" charset="0"/>
              </a:rPr>
              <a:t> from 'react';</a:t>
            </a:r>
          </a:p>
          <a:p>
            <a:r>
              <a:rPr lang="en-US" sz="800" b="0" dirty="0">
                <a:solidFill>
                  <a:srgbClr val="008000"/>
                </a:solidFill>
                <a:effectLst/>
                <a:latin typeface="Consolas" panose="020B0609020204030204" pitchFamily="49" charset="0"/>
              </a:rPr>
              <a:t>//import { read } from './</a:t>
            </a:r>
            <a:r>
              <a:rPr lang="en-US" sz="800" b="0" dirty="0" err="1">
                <a:solidFill>
                  <a:srgbClr val="008000"/>
                </a:solidFill>
                <a:effectLst/>
                <a:latin typeface="Consolas" panose="020B0609020204030204" pitchFamily="49" charset="0"/>
              </a:rPr>
              <a:t>someApiModule</a:t>
            </a:r>
            <a:r>
              <a:rPr lang="en-US" sz="800" b="0" dirty="0">
                <a:solidFill>
                  <a:srgbClr val="008000"/>
                </a:solidFill>
                <a:effectLst/>
                <a:latin typeface="Consolas" panose="020B0609020204030204" pitchFamily="49" charset="0"/>
              </a:rPr>
              <a:t>'; // Replace with the actual module that contains the read function</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useState</a:t>
            </a:r>
            <a:r>
              <a:rPr lang="en-US" sz="800" b="0" dirty="0">
                <a:solidFill>
                  <a:srgbClr val="008000"/>
                </a:solidFill>
                <a:effectLst/>
                <a:latin typeface="Consolas" panose="020B0609020204030204" pitchFamily="49" charset="0"/>
              </a:rPr>
              <a:t> from 'react'</a:t>
            </a:r>
          </a:p>
          <a:p>
            <a:r>
              <a:rPr lang="en-US" sz="800" b="0" dirty="0">
                <a:solidFill>
                  <a:srgbClr val="008000"/>
                </a:solidFill>
                <a:effectLst/>
                <a:latin typeface="Consolas" panose="020B0609020204030204" pitchFamily="49" charset="0"/>
              </a:rPr>
              <a:t>import read from 'react';</a:t>
            </a:r>
          </a:p>
          <a:p>
            <a:r>
              <a:rPr lang="en-US" sz="800" b="0" dirty="0">
                <a:solidFill>
                  <a:srgbClr val="008000"/>
                </a:solidFill>
                <a:effectLst/>
                <a:latin typeface="Consolas" panose="020B0609020204030204" pitchFamily="49" charset="0"/>
              </a:rPr>
              <a:t>import match from 'react';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setValues</a:t>
            </a:r>
            <a:r>
              <a:rPr lang="en-US" sz="800" b="0" dirty="0">
                <a:solidFill>
                  <a:srgbClr val="008000"/>
                </a:solidFill>
                <a:effectLst/>
                <a:latin typeface="Consolas" panose="020B0609020204030204" pitchFamily="49" charset="0"/>
              </a:rPr>
              <a:t> from 'react';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setRedirectToSignin</a:t>
            </a:r>
            <a:r>
              <a:rPr lang="en-US" sz="800" b="0" dirty="0">
                <a:solidFill>
                  <a:srgbClr val="008000"/>
                </a:solidFill>
                <a:effectLst/>
                <a:latin typeface="Consolas" panose="020B0609020204030204" pitchFamily="49" charset="0"/>
              </a:rPr>
              <a:t> from 'react';</a:t>
            </a:r>
          </a:p>
          <a:p>
            <a:r>
              <a:rPr lang="en-US" sz="800" b="0" dirty="0">
                <a:solidFill>
                  <a:srgbClr val="008000"/>
                </a:solidFill>
                <a:effectLst/>
                <a:latin typeface="Consolas" panose="020B0609020204030204" pitchFamily="49" charset="0"/>
              </a:rPr>
              <a:t>const </a:t>
            </a:r>
            <a:r>
              <a:rPr lang="en-US" sz="800" b="0" dirty="0" err="1">
                <a:solidFill>
                  <a:srgbClr val="008000"/>
                </a:solidFill>
                <a:effectLst/>
                <a:latin typeface="Consolas" panose="020B0609020204030204" pitchFamily="49" charset="0"/>
              </a:rPr>
              <a:t>clickSubmit</a:t>
            </a:r>
            <a:r>
              <a:rPr lang="en-US" sz="800" b="0" dirty="0">
                <a:solidFill>
                  <a:srgbClr val="008000"/>
                </a:solidFill>
                <a:effectLst/>
                <a:latin typeface="Consolas" panose="020B0609020204030204" pitchFamily="49" charset="0"/>
              </a:rPr>
              <a:t> = () =&gt; {</a:t>
            </a:r>
          </a:p>
          <a:p>
            <a:r>
              <a:rPr lang="en-US" sz="800" b="0" dirty="0">
                <a:solidFill>
                  <a:srgbClr val="008000"/>
                </a:solidFill>
                <a:effectLst/>
                <a:latin typeface="Consolas" panose="020B0609020204030204" pitchFamily="49" charset="0"/>
              </a:rPr>
              <a:t>const </a:t>
            </a:r>
            <a:r>
              <a:rPr lang="en-US" sz="800" b="0" dirty="0" err="1">
                <a:solidFill>
                  <a:srgbClr val="008000"/>
                </a:solidFill>
                <a:effectLst/>
                <a:latin typeface="Consolas" panose="020B0609020204030204" pitchFamily="49" charset="0"/>
              </a:rPr>
              <a:t>jwt</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auth.isAuthenticated</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const user = {</a:t>
            </a:r>
          </a:p>
          <a:p>
            <a:r>
              <a:rPr lang="en-US" sz="800" b="0" dirty="0">
                <a:solidFill>
                  <a:srgbClr val="008000"/>
                </a:solidFill>
                <a:effectLst/>
                <a:latin typeface="Consolas" panose="020B0609020204030204" pitchFamily="49" charset="0"/>
              </a:rPr>
              <a:t>name: values.name || undefined,</a:t>
            </a:r>
          </a:p>
          <a:p>
            <a:r>
              <a:rPr lang="en-US" sz="800" b="0" dirty="0">
                <a:solidFill>
                  <a:srgbClr val="008000"/>
                </a:solidFill>
                <a:effectLst/>
                <a:latin typeface="Consolas" panose="020B0609020204030204" pitchFamily="49" charset="0"/>
              </a:rPr>
              <a:t>email: </a:t>
            </a:r>
            <a:r>
              <a:rPr lang="en-US" sz="800" b="0" dirty="0" err="1">
                <a:solidFill>
                  <a:srgbClr val="008000"/>
                </a:solidFill>
                <a:effectLst/>
                <a:latin typeface="Consolas" panose="020B0609020204030204" pitchFamily="49" charset="0"/>
              </a:rPr>
              <a:t>values.email</a:t>
            </a:r>
            <a:r>
              <a:rPr lang="en-US" sz="800" b="0" dirty="0">
                <a:solidFill>
                  <a:srgbClr val="008000"/>
                </a:solidFill>
                <a:effectLst/>
                <a:latin typeface="Consolas" panose="020B0609020204030204" pitchFamily="49" charset="0"/>
              </a:rPr>
              <a:t> || undefined, </a:t>
            </a:r>
          </a:p>
          <a:p>
            <a:r>
              <a:rPr lang="en-US" sz="800" b="0" dirty="0">
                <a:solidFill>
                  <a:srgbClr val="008000"/>
                </a:solidFill>
                <a:effectLst/>
                <a:latin typeface="Consolas" panose="020B0609020204030204" pitchFamily="49" charset="0"/>
              </a:rPr>
              <a:t>password: </a:t>
            </a:r>
            <a:r>
              <a:rPr lang="en-US" sz="800" b="0" dirty="0" err="1">
                <a:solidFill>
                  <a:srgbClr val="008000"/>
                </a:solidFill>
                <a:effectLst/>
                <a:latin typeface="Consolas" panose="020B0609020204030204" pitchFamily="49" charset="0"/>
              </a:rPr>
              <a:t>values.password</a:t>
            </a:r>
            <a:r>
              <a:rPr lang="en-US" sz="800" b="0" dirty="0">
                <a:solidFill>
                  <a:srgbClr val="008000"/>
                </a:solidFill>
                <a:effectLst/>
                <a:latin typeface="Consolas" panose="020B0609020204030204" pitchFamily="49" charset="0"/>
              </a:rPr>
              <a:t> || undefined</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update({</a:t>
            </a:r>
          </a:p>
          <a:p>
            <a:r>
              <a:rPr lang="en-US" sz="800" b="0" dirty="0" err="1">
                <a:solidFill>
                  <a:srgbClr val="008000"/>
                </a:solidFill>
                <a:effectLst/>
                <a:latin typeface="Consolas" panose="020B0609020204030204" pitchFamily="49" charset="0"/>
              </a:rPr>
              <a:t>userId</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match.params.userId</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t: </a:t>
            </a:r>
            <a:r>
              <a:rPr lang="en-US" sz="800" b="0" dirty="0" err="1">
                <a:solidFill>
                  <a:srgbClr val="008000"/>
                </a:solidFill>
                <a:effectLst/>
                <a:latin typeface="Consolas" panose="020B0609020204030204" pitchFamily="49" charset="0"/>
              </a:rPr>
              <a:t>jwt.token</a:t>
            </a:r>
            <a:endParaRPr lang="en-US" sz="800" b="0" dirty="0">
              <a:solidFill>
                <a:srgbClr val="008000"/>
              </a:solidFill>
              <a:effectLst/>
              <a:latin typeface="Consolas" panose="020B0609020204030204" pitchFamily="49" charset="0"/>
            </a:endParaRPr>
          </a:p>
          <a:p>
            <a:r>
              <a:rPr lang="en-US" sz="800" b="0" dirty="0">
                <a:solidFill>
                  <a:srgbClr val="008000"/>
                </a:solidFill>
                <a:effectLst/>
                <a:latin typeface="Consolas" panose="020B0609020204030204" pitchFamily="49" charset="0"/>
              </a:rPr>
              <a:t>}, user).then((data) =&gt; { </a:t>
            </a:r>
          </a:p>
          <a:p>
            <a:r>
              <a:rPr lang="en-US" sz="800" b="0" dirty="0">
                <a:solidFill>
                  <a:srgbClr val="008000"/>
                </a:solidFill>
                <a:effectLst/>
                <a:latin typeface="Consolas" panose="020B0609020204030204" pitchFamily="49" charset="0"/>
              </a:rPr>
              <a:t>if (data &amp;&amp; </a:t>
            </a:r>
            <a:r>
              <a:rPr lang="en-US" sz="800" b="0" dirty="0" err="1">
                <a:solidFill>
                  <a:srgbClr val="008000"/>
                </a:solidFill>
                <a:effectLst/>
                <a:latin typeface="Consolas" panose="020B0609020204030204" pitchFamily="49" charset="0"/>
              </a:rPr>
              <a:t>data.error</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setValues</a:t>
            </a:r>
            <a:r>
              <a:rPr lang="en-US" sz="800" b="0" dirty="0">
                <a:solidFill>
                  <a:srgbClr val="008000"/>
                </a:solidFill>
                <a:effectLst/>
                <a:latin typeface="Consolas" panose="020B0609020204030204" pitchFamily="49" charset="0"/>
              </a:rPr>
              <a:t>({...values, error: </a:t>
            </a:r>
            <a:r>
              <a:rPr lang="en-US" sz="800" b="0" dirty="0" err="1">
                <a:solidFill>
                  <a:srgbClr val="008000"/>
                </a:solidFill>
                <a:effectLst/>
                <a:latin typeface="Consolas" panose="020B0609020204030204" pitchFamily="49" charset="0"/>
              </a:rPr>
              <a:t>data.error</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else {</a:t>
            </a:r>
          </a:p>
          <a:p>
            <a:r>
              <a:rPr lang="en-US" sz="800" b="0" dirty="0" err="1">
                <a:solidFill>
                  <a:srgbClr val="008000"/>
                </a:solidFill>
                <a:effectLst/>
                <a:latin typeface="Consolas" panose="020B0609020204030204" pitchFamily="49" charset="0"/>
              </a:rPr>
              <a:t>setValues</a:t>
            </a:r>
            <a:r>
              <a:rPr lang="en-US" sz="800" b="0" dirty="0">
                <a:solidFill>
                  <a:srgbClr val="008000"/>
                </a:solidFill>
                <a:effectLst/>
                <a:latin typeface="Consolas" panose="020B0609020204030204" pitchFamily="49" charset="0"/>
              </a:rPr>
              <a:t>({...values, </a:t>
            </a:r>
            <a:r>
              <a:rPr lang="en-US" sz="800" b="0" dirty="0" err="1">
                <a:solidFill>
                  <a:srgbClr val="008000"/>
                </a:solidFill>
                <a:effectLst/>
                <a:latin typeface="Consolas" panose="020B0609020204030204" pitchFamily="49" charset="0"/>
              </a:rPr>
              <a:t>userId</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data._id</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redirectToProfile</a:t>
            </a:r>
            <a:r>
              <a:rPr lang="en-US" sz="800" b="0" dirty="0">
                <a:solidFill>
                  <a:srgbClr val="008000"/>
                </a:solidFill>
                <a:effectLst/>
                <a:latin typeface="Consolas" panose="020B0609020204030204" pitchFamily="49" charset="0"/>
              </a:rPr>
              <a:t>: true})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if (</a:t>
            </a:r>
            <a:r>
              <a:rPr lang="en-US" sz="800" b="0" dirty="0" err="1">
                <a:solidFill>
                  <a:srgbClr val="008000"/>
                </a:solidFill>
                <a:effectLst/>
                <a:latin typeface="Consolas" panose="020B0609020204030204" pitchFamily="49" charset="0"/>
              </a:rPr>
              <a:t>values.redirectToProfile</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return (&lt;Redirect to={'/user/' + </a:t>
            </a:r>
            <a:r>
              <a:rPr lang="en-US" sz="800" b="0" dirty="0" err="1">
                <a:solidFill>
                  <a:srgbClr val="008000"/>
                </a:solidFill>
                <a:effectLst/>
                <a:latin typeface="Consolas" panose="020B0609020204030204" pitchFamily="49" charset="0"/>
              </a:rPr>
              <a:t>values.userId</a:t>
            </a:r>
            <a:r>
              <a:rPr lang="en-US" sz="800" b="0" dirty="0">
                <a:solidFill>
                  <a:srgbClr val="008000"/>
                </a:solidFill>
                <a:effectLst/>
                <a:latin typeface="Consolas" panose="020B0609020204030204" pitchFamily="49" charset="0"/>
              </a:rPr>
              <a:t>}/&gt;) </a:t>
            </a:r>
          </a:p>
          <a:p>
            <a:r>
              <a:rPr lang="en-US" sz="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A0AB644-55F7-5045-CB9D-D31B972D45F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6470D02-D913-A541-A427-13B7EA6292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F4727F-6C02-F5C0-C0EF-4AE1A7C7AB05}"/>
              </a:ext>
            </a:extLst>
          </p:cNvPr>
          <p:cNvSpPr>
            <a:spLocks noGrp="1"/>
          </p:cNvSpPr>
          <p:nvPr>
            <p:ph type="sldNum" sz="quarter" idx="12"/>
          </p:nvPr>
        </p:nvSpPr>
        <p:spPr/>
        <p:txBody>
          <a:bodyPr/>
          <a:lstStyle/>
          <a:p>
            <a:fld id="{7C5CF243-786F-4254-B068-4C9F0B6EA12F}" type="slidenum">
              <a:rPr lang="en-US" altLang="en-US" smtClean="0"/>
              <a:pPr/>
              <a:t>194</a:t>
            </a:fld>
            <a:endParaRPr lang="en-US" altLang="en-US"/>
          </a:p>
        </p:txBody>
      </p:sp>
    </p:spTree>
    <p:extLst>
      <p:ext uri="{BB962C8B-B14F-4D97-AF65-F5344CB8AC3E}">
        <p14:creationId xmlns:p14="http://schemas.microsoft.com/office/powerpoint/2010/main" val="4842923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C9C3-E157-835D-0449-0152CC6934BD}"/>
              </a:ext>
            </a:extLst>
          </p:cNvPr>
          <p:cNvSpPr>
            <a:spLocks noGrp="1"/>
          </p:cNvSpPr>
          <p:nvPr>
            <p:ph type="title"/>
          </p:nvPr>
        </p:nvSpPr>
        <p:spPr/>
        <p:txBody>
          <a:bodyPr/>
          <a:lstStyle/>
          <a:p>
            <a:r>
              <a:rPr lang="en-US" dirty="0"/>
              <a:t>Updated Profile.js</a:t>
            </a:r>
          </a:p>
        </p:txBody>
      </p:sp>
      <p:sp>
        <p:nvSpPr>
          <p:cNvPr id="3" name="Content Placeholder 2">
            <a:extLst>
              <a:ext uri="{FF2B5EF4-FFF2-40B4-BE49-F238E27FC236}">
                <a16:creationId xmlns:a16="http://schemas.microsoft.com/office/drawing/2014/main" id="{7803F532-0A9C-7DB7-C41F-A0D7331461A1}"/>
              </a:ext>
            </a:extLst>
          </p:cNvPr>
          <p:cNvSpPr>
            <a:spLocks noGrp="1"/>
          </p:cNvSpPr>
          <p:nvPr>
            <p:ph idx="1"/>
          </p:nvPr>
        </p:nvSpPr>
        <p:spPr/>
        <p:txBody>
          <a:bodyPr/>
          <a:lstStyle/>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eslint</a:t>
            </a:r>
            <a:r>
              <a:rPr lang="en-US" sz="250" b="0" dirty="0">
                <a:solidFill>
                  <a:srgbClr val="008000"/>
                </a:solidFill>
                <a:effectLst/>
                <a:latin typeface="Consolas" panose="020B0609020204030204" pitchFamily="49" charset="0"/>
              </a:rPr>
              <a:t>-disable react/prop-types */</a:t>
            </a:r>
          </a:p>
          <a:p>
            <a:r>
              <a:rPr lang="en-US" sz="250" b="0" dirty="0">
                <a:solidFill>
                  <a:srgbClr val="008000"/>
                </a:solidFill>
                <a:effectLst/>
                <a:latin typeface="Consolas" panose="020B0609020204030204" pitchFamily="49" charset="0"/>
              </a:rPr>
              <a:t>//import React,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 } from 'react';</a:t>
            </a:r>
          </a:p>
          <a:p>
            <a:r>
              <a:rPr lang="en-US" sz="250" b="0" dirty="0">
                <a:solidFill>
                  <a:srgbClr val="008000"/>
                </a:solidFill>
                <a:effectLst/>
                <a:latin typeface="Consolas" panose="020B0609020204030204" pitchFamily="49" charset="0"/>
              </a:rPr>
              <a:t>import auth from './auth/auth-helper.js';</a:t>
            </a:r>
          </a:p>
          <a:p>
            <a:r>
              <a:rPr lang="en-US" sz="250" b="0" dirty="0">
                <a:solidFill>
                  <a:srgbClr val="008000"/>
                </a:solidFill>
                <a:effectLst/>
                <a:latin typeface="Consolas" panose="020B0609020204030204" pitchFamily="49" charset="0"/>
              </a:rPr>
              <a:t>import React, { </a:t>
            </a:r>
            <a:r>
              <a:rPr lang="en-US" sz="250" b="0" dirty="0" err="1">
                <a:solidFill>
                  <a:srgbClr val="008000"/>
                </a:solidFill>
                <a:effectLst/>
                <a:latin typeface="Consolas" panose="020B0609020204030204" pitchFamily="49" charset="0"/>
              </a:rPr>
              <a:t>useState,useEffect</a:t>
            </a:r>
            <a:r>
              <a:rPr lang="en-US" sz="250" b="0" dirty="0">
                <a:solidFill>
                  <a:srgbClr val="008000"/>
                </a:solidFill>
                <a:effectLst/>
                <a:latin typeface="Consolas" panose="020B0609020204030204" pitchFamily="49" charset="0"/>
              </a:rPr>
              <a:t> } from 'react';</a:t>
            </a:r>
          </a:p>
          <a:p>
            <a:r>
              <a:rPr lang="en-US" sz="250" b="0" dirty="0">
                <a:solidFill>
                  <a:srgbClr val="008000"/>
                </a:solidFill>
                <a:effectLst/>
                <a:latin typeface="Consolas" panose="020B0609020204030204" pitchFamily="49" charset="0"/>
              </a:rPr>
              <a:t>import { Redirect } from 'react-router-</a:t>
            </a:r>
            <a:r>
              <a:rPr lang="en-US" sz="250" b="0" dirty="0" err="1">
                <a:solidFill>
                  <a:srgbClr val="008000"/>
                </a:solidFill>
                <a:effectLst/>
                <a:latin typeface="Consolas" panose="020B0609020204030204" pitchFamily="49" charset="0"/>
              </a:rPr>
              <a:t>dom</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 read } from './</a:t>
            </a:r>
            <a:r>
              <a:rPr lang="en-US" sz="250" b="0" dirty="0" err="1">
                <a:solidFill>
                  <a:srgbClr val="008000"/>
                </a:solidFill>
                <a:effectLst/>
                <a:latin typeface="Consolas" panose="020B0609020204030204" pitchFamily="49" charset="0"/>
              </a:rPr>
              <a:t>someApiModule</a:t>
            </a:r>
            <a:r>
              <a:rPr lang="en-US" sz="250" b="0" dirty="0">
                <a:solidFill>
                  <a:srgbClr val="008000"/>
                </a:solidFill>
                <a:effectLst/>
                <a:latin typeface="Consolas" panose="020B0609020204030204" pitchFamily="49" charset="0"/>
              </a:rPr>
              <a:t>'; // Replace with the actual module that contains the read function</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 from 'react'</a:t>
            </a:r>
          </a:p>
          <a:p>
            <a:r>
              <a:rPr lang="en-US" sz="250" b="0" dirty="0">
                <a:solidFill>
                  <a:srgbClr val="008000"/>
                </a:solidFill>
                <a:effectLst/>
                <a:latin typeface="Consolas" panose="020B0609020204030204" pitchFamily="49" charset="0"/>
              </a:rPr>
              <a:t>import read from 'react';</a:t>
            </a:r>
          </a:p>
          <a:p>
            <a:r>
              <a:rPr lang="en-US" sz="250" b="0" dirty="0">
                <a:solidFill>
                  <a:srgbClr val="008000"/>
                </a:solidFill>
                <a:effectLst/>
                <a:latin typeface="Consolas" panose="020B0609020204030204" pitchFamily="49" charset="0"/>
              </a:rPr>
              <a:t>import match from 'react';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setUser</a:t>
            </a:r>
            <a:r>
              <a:rPr lang="en-US" sz="250" b="0" dirty="0">
                <a:solidFill>
                  <a:srgbClr val="008000"/>
                </a:solidFill>
                <a:effectLst/>
                <a:latin typeface="Consolas" panose="020B0609020204030204" pitchFamily="49" charset="0"/>
              </a:rPr>
              <a:t> from 'react';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 from 'react'</a:t>
            </a:r>
          </a:p>
          <a:p>
            <a:r>
              <a:rPr lang="en-US" sz="250" b="0" dirty="0">
                <a:solidFill>
                  <a:srgbClr val="008000"/>
                </a:solidFill>
                <a:effectLst/>
                <a:latin typeface="Consolas" panose="020B0609020204030204" pitchFamily="49" charset="0"/>
              </a:rPr>
              <a:t>import Paper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/core/Paper'</a:t>
            </a:r>
          </a:p>
          <a:p>
            <a:br>
              <a:rPr lang="en-US" sz="250" b="0" dirty="0">
                <a:solidFill>
                  <a:srgbClr val="008000"/>
                </a:solidFill>
                <a:effectLst/>
                <a:latin typeface="Consolas" panose="020B0609020204030204" pitchFamily="49" charset="0"/>
              </a:rPr>
            </a:br>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import { </a:t>
            </a:r>
            <a:r>
              <a:rPr lang="en-US" sz="250" b="0" dirty="0" err="1">
                <a:solidFill>
                  <a:srgbClr val="008000"/>
                </a:solidFill>
                <a:effectLst/>
                <a:latin typeface="Consolas" panose="020B0609020204030204" pitchFamily="49" charset="0"/>
              </a:rPr>
              <a:t>makeStyles</a:t>
            </a:r>
            <a:r>
              <a:rPr lang="en-US" sz="250" b="0" dirty="0">
                <a:solidFill>
                  <a:srgbClr val="008000"/>
                </a:solidFill>
                <a:effectLst/>
                <a:latin typeface="Consolas" panose="020B0609020204030204" pitchFamily="49" charset="0"/>
              </a:rPr>
              <a:t> }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/core/styles'</a:t>
            </a:r>
          </a:p>
          <a:p>
            <a:r>
              <a:rPr lang="en-US" sz="250" b="0" dirty="0">
                <a:solidFill>
                  <a:srgbClr val="008000"/>
                </a:solidFill>
                <a:effectLst/>
                <a:latin typeface="Consolas" panose="020B0609020204030204" pitchFamily="49" charset="0"/>
              </a:rPr>
              <a:t>import Card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/core/Card'</a:t>
            </a:r>
          </a:p>
          <a:p>
            <a:r>
              <a:rPr lang="en-US" sz="250" b="0" dirty="0">
                <a:solidFill>
                  <a:srgbClr val="008000"/>
                </a:solidFill>
                <a:effectLst/>
                <a:latin typeface="Consolas" panose="020B0609020204030204" pitchFamily="49" charset="0"/>
              </a:rPr>
              <a:t>import List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/core/List'</a:t>
            </a:r>
          </a:p>
          <a:p>
            <a:r>
              <a:rPr lang="en-US" sz="250" b="0" dirty="0">
                <a:solidFill>
                  <a:srgbClr val="008000"/>
                </a:solidFill>
                <a:effectLst/>
                <a:latin typeface="Consolas" panose="020B0609020204030204" pitchFamily="49" charset="0"/>
              </a:rPr>
              <a:t>//import list from './api-user.js'</a:t>
            </a:r>
          </a:p>
          <a:p>
            <a:r>
              <a:rPr lang="en-US" sz="250" b="0" dirty="0">
                <a:solidFill>
                  <a:srgbClr val="008000"/>
                </a:solidFill>
                <a:effectLst/>
                <a:latin typeface="Consolas" panose="020B0609020204030204" pitchFamily="49" charset="0"/>
              </a:rPr>
              <a:t>import Link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/core/Link'</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Avatar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/core/Avatar'</a:t>
            </a:r>
          </a:p>
          <a:p>
            <a:r>
              <a:rPr lang="en-US" sz="250" b="0" dirty="0">
                <a:solidFill>
                  <a:srgbClr val="008000"/>
                </a:solidFill>
                <a:effectLst/>
                <a:latin typeface="Consolas" panose="020B0609020204030204" pitchFamily="49" charset="0"/>
              </a:rPr>
              <a:t>//import Person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/core/Person'</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CardContent</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CardContent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CardMedia</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CardMedia</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Typography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/core/Typography'</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ArrowForward</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ArrowForward</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unicornbikeImg</a:t>
            </a:r>
            <a:r>
              <a:rPr lang="en-US" sz="250" b="0" dirty="0">
                <a:solidFill>
                  <a:srgbClr val="008000"/>
                </a:solidFill>
                <a:effectLst/>
                <a:latin typeface="Consolas" panose="020B0609020204030204" pitchFamily="49" charset="0"/>
              </a:rPr>
              <a:t> from './../assets/images/unicornbikeImg.jpg'</a:t>
            </a:r>
          </a:p>
          <a:p>
            <a:r>
              <a:rPr lang="en-US" sz="250" b="0" dirty="0">
                <a:solidFill>
                  <a:srgbClr val="008000"/>
                </a:solidFill>
                <a:effectLst/>
                <a:latin typeface="Consolas" panose="020B0609020204030204" pitchFamily="49" charset="0"/>
              </a:rPr>
              <a:t>import Divider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/core/Divider'</a:t>
            </a:r>
          </a:p>
          <a:p>
            <a:r>
              <a:rPr lang="en-US" sz="250" b="0" dirty="0">
                <a:solidFill>
                  <a:srgbClr val="008000"/>
                </a:solidFill>
                <a:effectLst/>
                <a:latin typeface="Consolas" panose="020B0609020204030204" pitchFamily="49" charset="0"/>
              </a:rPr>
              <a:t>import Edit from 'react'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DeleteUser</a:t>
            </a:r>
            <a:r>
              <a:rPr lang="en-US" sz="250" b="0" dirty="0">
                <a:solidFill>
                  <a:srgbClr val="008000"/>
                </a:solidFill>
                <a:effectLst/>
                <a:latin typeface="Consolas" panose="020B0609020204030204" pitchFamily="49" charset="0"/>
              </a:rPr>
              <a:t> from 'react'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export default function Profile({ match }) {</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useStyles</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makeStyles</a:t>
            </a:r>
            <a:r>
              <a:rPr lang="en-US" sz="250" b="0" dirty="0">
                <a:solidFill>
                  <a:srgbClr val="008000"/>
                </a:solidFill>
                <a:effectLst/>
                <a:latin typeface="Consolas" panose="020B0609020204030204" pitchFamily="49" charset="0"/>
              </a:rPr>
              <a:t>(theme =&gt; ({ </a:t>
            </a:r>
          </a:p>
          <a:p>
            <a:r>
              <a:rPr lang="en-US" sz="250" b="0" dirty="0">
                <a:solidFill>
                  <a:srgbClr val="008000"/>
                </a:solidFill>
                <a:effectLst/>
                <a:latin typeface="Consolas" panose="020B0609020204030204" pitchFamily="49" charset="0"/>
              </a:rPr>
              <a:t>card: {</a:t>
            </a:r>
          </a:p>
          <a:p>
            <a:r>
              <a:rPr lang="en-US" sz="250" b="0" dirty="0" err="1">
                <a:solidFill>
                  <a:srgbClr val="008000"/>
                </a:solidFill>
                <a:effectLst/>
                <a:latin typeface="Consolas" panose="020B0609020204030204" pitchFamily="49" charset="0"/>
              </a:rPr>
              <a:t>maxWidth</a:t>
            </a:r>
            <a:r>
              <a:rPr lang="en-US" sz="250" b="0" dirty="0">
                <a:solidFill>
                  <a:srgbClr val="008000"/>
                </a:solidFill>
                <a:effectLst/>
                <a:latin typeface="Consolas" panose="020B0609020204030204" pitchFamily="49" charset="0"/>
              </a:rPr>
              <a:t>: 600, </a:t>
            </a:r>
          </a:p>
          <a:p>
            <a:r>
              <a:rPr lang="en-US" sz="250" b="0" dirty="0">
                <a:solidFill>
                  <a:srgbClr val="008000"/>
                </a:solidFill>
                <a:effectLst/>
                <a:latin typeface="Consolas" panose="020B0609020204030204" pitchFamily="49" charset="0"/>
              </a:rPr>
              <a:t>margin: 'auto',</a:t>
            </a:r>
          </a:p>
          <a:p>
            <a:r>
              <a:rPr lang="en-US" sz="250" b="0" dirty="0" err="1">
                <a:solidFill>
                  <a:srgbClr val="008000"/>
                </a:solidFill>
                <a:effectLst/>
                <a:latin typeface="Consolas" panose="020B0609020204030204" pitchFamily="49" charset="0"/>
              </a:rPr>
              <a:t>marginTop</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(5) </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title: {</a:t>
            </a:r>
          </a:p>
          <a:p>
            <a:r>
              <a:rPr lang="en-US" sz="250" b="0" dirty="0">
                <a:solidFill>
                  <a:srgbClr val="008000"/>
                </a:solidFill>
                <a:effectLst/>
                <a:latin typeface="Consolas" panose="020B0609020204030204" pitchFamily="49" charset="0"/>
              </a:rPr>
              <a:t>padding:`${</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(2.5)}</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(2)}</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color: </a:t>
            </a:r>
            <a:r>
              <a:rPr lang="en-US" sz="250" b="0" dirty="0" err="1">
                <a:solidFill>
                  <a:srgbClr val="008000"/>
                </a:solidFill>
                <a:effectLst/>
                <a:latin typeface="Consolas" panose="020B0609020204030204" pitchFamily="49" charset="0"/>
              </a:rPr>
              <a:t>theme.palette.openTitle</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media: { </a:t>
            </a:r>
          </a:p>
          <a:p>
            <a:r>
              <a:rPr lang="en-US" sz="250" b="0" dirty="0" err="1">
                <a:solidFill>
                  <a:srgbClr val="008000"/>
                </a:solidFill>
                <a:effectLst/>
                <a:latin typeface="Consolas" panose="020B0609020204030204" pitchFamily="49" charset="0"/>
              </a:rPr>
              <a:t>minHeight</a:t>
            </a:r>
            <a:r>
              <a:rPr lang="en-US" sz="250" b="0" dirty="0">
                <a:solidFill>
                  <a:srgbClr val="008000"/>
                </a:solidFill>
                <a:effectLst/>
                <a:latin typeface="Consolas" panose="020B0609020204030204" pitchFamily="49" charset="0"/>
              </a:rPr>
              <a:t>: 400</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classes = </a:t>
            </a:r>
            <a:r>
              <a:rPr lang="en-US" sz="250" b="0" dirty="0" err="1">
                <a:solidFill>
                  <a:srgbClr val="008000"/>
                </a:solidFill>
                <a:effectLst/>
                <a:latin typeface="Consolas" panose="020B0609020204030204" pitchFamily="49" charset="0"/>
              </a:rPr>
              <a:t>useStyles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const [user, </a:t>
            </a:r>
            <a:r>
              <a:rPr lang="en-US" sz="250" b="0" dirty="0" err="1">
                <a:solidFill>
                  <a:srgbClr val="008000"/>
                </a:solidFill>
                <a:effectLst/>
                <a:latin typeface="Consolas" panose="020B0609020204030204" pitchFamily="49" charset="0"/>
              </a:rPr>
              <a:t>setUser</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const [</a:t>
            </a:r>
            <a:r>
              <a:rPr lang="en-US" sz="250" b="0" dirty="0" err="1">
                <a:solidFill>
                  <a:srgbClr val="008000"/>
                </a:solidFill>
                <a:effectLst/>
                <a:latin typeface="Consolas" panose="020B0609020204030204" pitchFamily="49" charset="0"/>
              </a:rPr>
              <a:t>redirectToSignin</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(false)</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useEffect</a:t>
            </a:r>
            <a:r>
              <a:rPr lang="en-US" sz="250" b="0" dirty="0">
                <a:solidFill>
                  <a:srgbClr val="008000"/>
                </a:solidFill>
                <a:effectLst/>
                <a:latin typeface="Consolas" panose="020B0609020204030204" pitchFamily="49" charset="0"/>
              </a:rPr>
              <a:t>(() =&gt; {</a:t>
            </a:r>
          </a:p>
          <a:p>
            <a:r>
              <a:rPr lang="en-US" sz="250" b="0" dirty="0">
                <a:solidFill>
                  <a:srgbClr val="008000"/>
                </a:solidFill>
                <a:effectLst/>
                <a:latin typeface="Consolas" panose="020B0609020204030204" pitchFamily="49" charset="0"/>
              </a:rPr>
              <a:t>const </a:t>
            </a:r>
            <a:r>
              <a:rPr lang="en-US" sz="250" b="0" dirty="0" err="1">
                <a:solidFill>
                  <a:srgbClr val="008000"/>
                </a:solidFill>
                <a:effectLst/>
                <a:latin typeface="Consolas" panose="020B0609020204030204" pitchFamily="49" charset="0"/>
              </a:rPr>
              <a:t>abortController</a:t>
            </a:r>
            <a:r>
              <a:rPr lang="en-US" sz="250" b="0" dirty="0">
                <a:solidFill>
                  <a:srgbClr val="008000"/>
                </a:solidFill>
                <a:effectLst/>
                <a:latin typeface="Consolas" panose="020B0609020204030204" pitchFamily="49" charset="0"/>
              </a:rPr>
              <a:t> = new </a:t>
            </a:r>
            <a:r>
              <a:rPr lang="en-US" sz="250" b="0" dirty="0" err="1">
                <a:solidFill>
                  <a:srgbClr val="008000"/>
                </a:solidFill>
                <a:effectLst/>
                <a:latin typeface="Consolas" panose="020B0609020204030204" pitchFamily="49" charset="0"/>
              </a:rPr>
              <a:t>AbortController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const signal = </a:t>
            </a:r>
            <a:r>
              <a:rPr lang="en-US" sz="250" b="0" dirty="0" err="1">
                <a:solidFill>
                  <a:srgbClr val="008000"/>
                </a:solidFill>
                <a:effectLst/>
                <a:latin typeface="Consolas" panose="020B0609020204030204" pitchFamily="49" charset="0"/>
              </a:rPr>
              <a:t>abortController.signal</a:t>
            </a:r>
            <a:endParaRPr lang="en-US" sz="250" b="0" dirty="0">
              <a:solidFill>
                <a:srgbClr val="008000"/>
              </a:solidFill>
              <a:effectLst/>
              <a:latin typeface="Consolas" panose="020B0609020204030204" pitchFamily="49" charset="0"/>
            </a:endParaRPr>
          </a:p>
          <a:p>
            <a:r>
              <a:rPr lang="en-US" sz="250" b="0" dirty="0">
                <a:solidFill>
                  <a:srgbClr val="008000"/>
                </a:solidFill>
                <a:effectLst/>
                <a:latin typeface="Consolas" panose="020B0609020204030204" pitchFamily="49" charset="0"/>
              </a:rPr>
              <a:t>const </a:t>
            </a:r>
            <a:r>
              <a:rPr lang="en-US" sz="250" b="0" dirty="0" err="1">
                <a:solidFill>
                  <a:srgbClr val="008000"/>
                </a:solidFill>
                <a:effectLst/>
                <a:latin typeface="Consolas" panose="020B0609020204030204" pitchFamily="49" charset="0"/>
              </a:rPr>
              <a:t>jwt</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read({</a:t>
            </a:r>
          </a:p>
          <a:p>
            <a:r>
              <a:rPr lang="en-US" sz="250" b="0" dirty="0" err="1">
                <a:solidFill>
                  <a:srgbClr val="008000"/>
                </a:solidFill>
                <a:effectLst/>
                <a:latin typeface="Consolas" panose="020B0609020204030204" pitchFamily="49" charset="0"/>
              </a:rPr>
              <a:t>userId</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match.params.userId</a:t>
            </a:r>
            <a:endParaRPr lang="en-US" sz="250" b="0" dirty="0">
              <a:solidFill>
                <a:srgbClr val="008000"/>
              </a:solidFill>
              <a:effectLst/>
              <a:latin typeface="Consolas" panose="020B0609020204030204" pitchFamily="49" charset="0"/>
            </a:endParaRPr>
          </a:p>
          <a:p>
            <a:r>
              <a:rPr lang="en-US" sz="250" b="0" dirty="0">
                <a:solidFill>
                  <a:srgbClr val="008000"/>
                </a:solidFill>
                <a:effectLst/>
                <a:latin typeface="Consolas" panose="020B0609020204030204" pitchFamily="49" charset="0"/>
              </a:rPr>
              <a:t>}, {t: </a:t>
            </a:r>
            <a:r>
              <a:rPr lang="en-US" sz="250" b="0" dirty="0" err="1">
                <a:solidFill>
                  <a:srgbClr val="008000"/>
                </a:solidFill>
                <a:effectLst/>
                <a:latin typeface="Consolas" panose="020B0609020204030204" pitchFamily="49" charset="0"/>
              </a:rPr>
              <a:t>jwt.token</a:t>
            </a:r>
            <a:r>
              <a:rPr lang="en-US" sz="250" b="0" dirty="0">
                <a:solidFill>
                  <a:srgbClr val="008000"/>
                </a:solidFill>
                <a:effectLst/>
                <a:latin typeface="Consolas" panose="020B0609020204030204" pitchFamily="49" charset="0"/>
              </a:rPr>
              <a:t>}, signal).then((data) =&gt; { </a:t>
            </a:r>
          </a:p>
          <a:p>
            <a:r>
              <a:rPr lang="en-US" sz="250" b="0" dirty="0">
                <a:solidFill>
                  <a:srgbClr val="008000"/>
                </a:solidFill>
                <a:effectLst/>
                <a:latin typeface="Consolas" panose="020B0609020204030204" pitchFamily="49" charset="0"/>
              </a:rPr>
              <a:t>if (data &amp;&amp; </a:t>
            </a:r>
            <a:r>
              <a:rPr lang="en-US" sz="250" b="0" dirty="0" err="1">
                <a:solidFill>
                  <a:srgbClr val="008000"/>
                </a:solidFill>
                <a:effectLst/>
                <a:latin typeface="Consolas" panose="020B0609020204030204" pitchFamily="49" charset="0"/>
              </a:rPr>
              <a:t>data.error</a:t>
            </a:r>
            <a:r>
              <a:rPr lang="en-US" sz="250" b="0" dirty="0">
                <a:solidFill>
                  <a:srgbClr val="008000"/>
                </a:solidFill>
                <a:effectLst/>
                <a:latin typeface="Consolas" panose="020B0609020204030204" pitchFamily="49" charset="0"/>
              </a:rPr>
              <a:t>) {</a:t>
            </a:r>
          </a:p>
          <a:p>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(true) </a:t>
            </a:r>
          </a:p>
          <a:p>
            <a:r>
              <a:rPr lang="en-US" sz="250" b="0" dirty="0">
                <a:solidFill>
                  <a:srgbClr val="008000"/>
                </a:solidFill>
                <a:effectLst/>
                <a:latin typeface="Consolas" panose="020B0609020204030204" pitchFamily="49" charset="0"/>
              </a:rPr>
              <a:t>} else {</a:t>
            </a:r>
          </a:p>
          <a:p>
            <a:r>
              <a:rPr lang="en-US" sz="250" b="0" dirty="0" err="1">
                <a:solidFill>
                  <a:srgbClr val="008000"/>
                </a:solidFill>
                <a:effectLst/>
                <a:latin typeface="Consolas" panose="020B0609020204030204" pitchFamily="49" charset="0"/>
              </a:rPr>
              <a:t>setUser</a:t>
            </a:r>
            <a:r>
              <a:rPr lang="en-US" sz="250" b="0" dirty="0">
                <a:solidFill>
                  <a:srgbClr val="008000"/>
                </a:solidFill>
                <a:effectLst/>
                <a:latin typeface="Consolas" panose="020B0609020204030204" pitchFamily="49" charset="0"/>
              </a:rPr>
              <a:t>(data) </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return function cleanup(){ </a:t>
            </a:r>
          </a:p>
          <a:p>
            <a:r>
              <a:rPr lang="en-US" sz="250" b="0" dirty="0" err="1">
                <a:solidFill>
                  <a:srgbClr val="008000"/>
                </a:solidFill>
                <a:effectLst/>
                <a:latin typeface="Consolas" panose="020B0609020204030204" pitchFamily="49" charset="0"/>
              </a:rPr>
              <a:t>abortController.abort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match.params.userId</a:t>
            </a:r>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if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return &lt;Redirect to='/</a:t>
            </a:r>
            <a:r>
              <a:rPr lang="en-US" sz="250" b="0" dirty="0" err="1">
                <a:solidFill>
                  <a:srgbClr val="008000"/>
                </a:solidFill>
                <a:effectLst/>
                <a:latin typeface="Consolas" panose="020B0609020204030204" pitchFamily="49" charset="0"/>
              </a:rPr>
              <a:t>signin</a:t>
            </a:r>
            <a:r>
              <a:rPr lang="en-US" sz="250" b="0" dirty="0">
                <a:solidFill>
                  <a:srgbClr val="008000"/>
                </a:solidFill>
                <a:effectLst/>
                <a:latin typeface="Consolas" panose="020B0609020204030204" pitchFamily="49" charset="0"/>
              </a:rPr>
              <a:t>'/&gt; </a:t>
            </a:r>
          </a:p>
          <a:p>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return (</a:t>
            </a:r>
          </a:p>
          <a:p>
            <a:r>
              <a:rPr lang="en-US" sz="250" b="0" dirty="0">
                <a:solidFill>
                  <a:srgbClr val="008000"/>
                </a:solidFill>
                <a:effectLst/>
                <a:latin typeface="Consolas" panose="020B0609020204030204" pitchFamily="49" charset="0"/>
              </a:rPr>
              <a:t>&lt;Paper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classes.root</a:t>
            </a:r>
            <a:r>
              <a:rPr lang="en-US" sz="250" b="0" dirty="0">
                <a:solidFill>
                  <a:srgbClr val="008000"/>
                </a:solidFill>
                <a:effectLst/>
                <a:latin typeface="Consolas" panose="020B0609020204030204" pitchFamily="49" charset="0"/>
              </a:rPr>
              <a:t>} elevation={4}&gt;</a:t>
            </a:r>
          </a:p>
          <a:p>
            <a:r>
              <a:rPr lang="en-US" sz="250" b="0" dirty="0">
                <a:solidFill>
                  <a:srgbClr val="008000"/>
                </a:solidFill>
                <a:effectLst/>
                <a:latin typeface="Consolas" panose="020B0609020204030204" pitchFamily="49" charset="0"/>
              </a:rPr>
              <a:t>&lt;Typography variant="h6"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classes.title</a:t>
            </a:r>
            <a:r>
              <a:rPr lang="en-US" sz="250" b="0" dirty="0">
                <a:solidFill>
                  <a:srgbClr val="008000"/>
                </a:solidFill>
                <a:effectLst/>
                <a:latin typeface="Consolas" panose="020B0609020204030204" pitchFamily="49" charset="0"/>
              </a:rPr>
              <a:t>}&gt; </a:t>
            </a:r>
          </a:p>
          <a:p>
            <a:r>
              <a:rPr lang="en-US" sz="250" b="0" dirty="0">
                <a:solidFill>
                  <a:srgbClr val="008000"/>
                </a:solidFill>
                <a:effectLst/>
                <a:latin typeface="Consolas" panose="020B0609020204030204" pitchFamily="49" charset="0"/>
              </a:rPr>
              <a:t>Profile</a:t>
            </a:r>
          </a:p>
          <a:p>
            <a:r>
              <a:rPr lang="en-US" sz="250" b="0" dirty="0">
                <a:solidFill>
                  <a:srgbClr val="008000"/>
                </a:solidFill>
                <a:effectLst/>
                <a:latin typeface="Consolas" panose="020B0609020204030204" pitchFamily="49" charset="0"/>
              </a:rPr>
              <a:t>&lt;/Typography&gt;</a:t>
            </a:r>
          </a:p>
          <a:p>
            <a:r>
              <a:rPr lang="en-US" sz="250" b="0" dirty="0">
                <a:solidFill>
                  <a:srgbClr val="008000"/>
                </a:solidFill>
                <a:effectLst/>
                <a:latin typeface="Consolas" panose="020B0609020204030204" pitchFamily="49" charset="0"/>
              </a:rPr>
              <a:t>&lt;List dense&gt;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&lt;Avatar&gt; </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&lt;/Avatar&gt;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primary={user.name} secondary={</a:t>
            </a:r>
            <a:r>
              <a:rPr lang="en-US" sz="250" b="0" dirty="0" err="1">
                <a:solidFill>
                  <a:srgbClr val="008000"/>
                </a:solidFill>
                <a:effectLst/>
                <a:latin typeface="Consolas" panose="020B0609020204030204" pitchFamily="49" charset="0"/>
              </a:rPr>
              <a:t>user.email</a:t>
            </a:r>
            <a:r>
              <a:rPr lang="en-US" sz="250" b="0" dirty="0">
                <a:solidFill>
                  <a:srgbClr val="008000"/>
                </a:solidFill>
                <a:effectLst/>
                <a:latin typeface="Consolas" panose="020B0609020204030204" pitchFamily="49" charset="0"/>
              </a:rPr>
              <a:t>} /&gt; </a:t>
            </a:r>
          </a:p>
          <a:p>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().user &amp;&amp;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user._id</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user._id</a:t>
            </a:r>
            <a:r>
              <a:rPr lang="en-US" sz="250" b="0" dirty="0">
                <a:solidFill>
                  <a:srgbClr val="008000"/>
                </a:solidFill>
                <a:effectLst/>
                <a:latin typeface="Consolas" panose="020B0609020204030204" pitchFamily="49" charset="0"/>
              </a:rPr>
              <a:t> &amp;&amp; </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&lt;Link to={"/user/edit/" + </a:t>
            </a:r>
            <a:r>
              <a:rPr lang="en-US" sz="250" b="0" dirty="0" err="1">
                <a:solidFill>
                  <a:srgbClr val="008000"/>
                </a:solidFill>
                <a:effectLst/>
                <a:latin typeface="Consolas" panose="020B0609020204030204" pitchFamily="49" charset="0"/>
              </a:rPr>
              <a:t>user._id</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 aria-label="Edit" color="primary"&gt; </a:t>
            </a:r>
          </a:p>
          <a:p>
            <a:r>
              <a:rPr lang="en-US" sz="250" b="0" dirty="0">
                <a:solidFill>
                  <a:srgbClr val="008000"/>
                </a:solidFill>
                <a:effectLst/>
                <a:latin typeface="Consolas" panose="020B0609020204030204" pitchFamily="49" charset="0"/>
              </a:rPr>
              <a:t>&lt;Edit/&gt;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&gt; </a:t>
            </a:r>
          </a:p>
          <a:p>
            <a:r>
              <a:rPr lang="en-US" sz="250" b="0" dirty="0">
                <a:solidFill>
                  <a:srgbClr val="008000"/>
                </a:solidFill>
                <a:effectLst/>
                <a:latin typeface="Consolas" panose="020B0609020204030204" pitchFamily="49" charset="0"/>
              </a:rPr>
              <a:t>&lt;/Link&gt;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DeleteUser</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userId</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user._id</a:t>
            </a:r>
            <a:r>
              <a:rPr lang="en-US" sz="250" b="0" dirty="0">
                <a:solidFill>
                  <a:srgbClr val="008000"/>
                </a:solidFill>
                <a:effectLst/>
                <a:latin typeface="Consolas" panose="020B0609020204030204" pitchFamily="49" charset="0"/>
              </a:rPr>
              <a:t>}/&gt; </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&gt;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&lt;Divider/&gt; </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primary={"Joined: " + (</a:t>
            </a:r>
          </a:p>
          <a:p>
            <a:r>
              <a:rPr lang="en-US" sz="250" b="0" dirty="0">
                <a:solidFill>
                  <a:srgbClr val="008000"/>
                </a:solidFill>
                <a:effectLst/>
                <a:latin typeface="Consolas" panose="020B0609020204030204" pitchFamily="49" charset="0"/>
              </a:rPr>
              <a:t>new Date(</a:t>
            </a:r>
            <a:r>
              <a:rPr lang="en-US" sz="250" b="0" dirty="0" err="1">
                <a:solidFill>
                  <a:srgbClr val="008000"/>
                </a:solidFill>
                <a:effectLst/>
                <a:latin typeface="Consolas" panose="020B0609020204030204" pitchFamily="49" charset="0"/>
              </a:rPr>
              <a:t>user.created</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toDateString</a:t>
            </a:r>
            <a:r>
              <a:rPr lang="en-US" sz="250" b="0" dirty="0">
                <a:solidFill>
                  <a:srgbClr val="008000"/>
                </a:solidFill>
                <a:effectLst/>
                <a:latin typeface="Consolas" panose="020B0609020204030204" pitchFamily="49" charset="0"/>
              </a:rPr>
              <a:t>()}/&gt; </a:t>
            </a:r>
          </a:p>
          <a:p>
            <a:r>
              <a:rPr lang="en-US" sz="250" b="0" dirty="0">
                <a:solidFill>
                  <a:srgbClr val="008000"/>
                </a:solidFill>
                <a:effectLst/>
                <a:latin typeface="Consolas" panose="020B0609020204030204" pitchFamily="49" charset="0"/>
              </a:rPr>
              <a:t>&lt;/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&lt;/List&gt; </a:t>
            </a:r>
          </a:p>
          <a:p>
            <a:r>
              <a:rPr lang="en-US" sz="250" b="0" dirty="0">
                <a:solidFill>
                  <a:srgbClr val="008000"/>
                </a:solidFill>
                <a:effectLst/>
                <a:latin typeface="Consolas" panose="020B0609020204030204" pitchFamily="49" charset="0"/>
              </a:rPr>
              <a:t>&lt;/Paper&gt;</a:t>
            </a:r>
          </a:p>
          <a:p>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endParaRPr lang="en-US" sz="2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E183919-24B8-4283-9D0F-4AEC69878AC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B22736F-8014-CEE5-6BAA-00276C899F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C58EA0-9513-4283-1EC5-8CFF52D52AFA}"/>
              </a:ext>
            </a:extLst>
          </p:cNvPr>
          <p:cNvSpPr>
            <a:spLocks noGrp="1"/>
          </p:cNvSpPr>
          <p:nvPr>
            <p:ph type="sldNum" sz="quarter" idx="12"/>
          </p:nvPr>
        </p:nvSpPr>
        <p:spPr/>
        <p:txBody>
          <a:bodyPr/>
          <a:lstStyle/>
          <a:p>
            <a:fld id="{7C5CF243-786F-4254-B068-4C9F0B6EA12F}" type="slidenum">
              <a:rPr lang="en-US" altLang="en-US" smtClean="0"/>
              <a:pPr/>
              <a:t>195</a:t>
            </a:fld>
            <a:endParaRPr lang="en-US" altLang="en-US"/>
          </a:p>
        </p:txBody>
      </p:sp>
    </p:spTree>
    <p:extLst>
      <p:ext uri="{BB962C8B-B14F-4D97-AF65-F5344CB8AC3E}">
        <p14:creationId xmlns:p14="http://schemas.microsoft.com/office/powerpoint/2010/main" val="309925899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ED60-6C4F-F3C1-124F-667D40A1BCD3}"/>
              </a:ext>
            </a:extLst>
          </p:cNvPr>
          <p:cNvSpPr>
            <a:spLocks noGrp="1"/>
          </p:cNvSpPr>
          <p:nvPr>
            <p:ph type="title"/>
          </p:nvPr>
        </p:nvSpPr>
        <p:spPr/>
        <p:txBody>
          <a:bodyPr/>
          <a:lstStyle/>
          <a:p>
            <a:r>
              <a:rPr lang="en-US" dirty="0"/>
              <a:t> updated </a:t>
            </a:r>
            <a:r>
              <a:rPr lang="en-US" dirty="0" err="1"/>
              <a:t>Signup.jsx</a:t>
            </a:r>
            <a:endParaRPr lang="en-US" dirty="0"/>
          </a:p>
        </p:txBody>
      </p:sp>
      <p:sp>
        <p:nvSpPr>
          <p:cNvPr id="3" name="Content Placeholder 2">
            <a:extLst>
              <a:ext uri="{FF2B5EF4-FFF2-40B4-BE49-F238E27FC236}">
                <a16:creationId xmlns:a16="http://schemas.microsoft.com/office/drawing/2014/main" id="{3F00C0AE-8FD7-E314-704F-99A04C27D3E2}"/>
              </a:ext>
            </a:extLst>
          </p:cNvPr>
          <p:cNvSpPr>
            <a:spLocks noGrp="1"/>
          </p:cNvSpPr>
          <p:nvPr>
            <p:ph idx="1"/>
          </p:nvPr>
        </p:nvSpPr>
        <p:spPr/>
        <p:txBody>
          <a:bodyPr/>
          <a:lstStyle/>
          <a:p>
            <a:r>
              <a:rPr lang="en-US" sz="160" b="0" dirty="0">
                <a:solidFill>
                  <a:srgbClr val="008000"/>
                </a:solidFill>
                <a:effectLst/>
                <a:latin typeface="Consolas" panose="020B0609020204030204" pitchFamily="49" charset="0"/>
              </a:rPr>
              <a:t>/*export default function Signup()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const [values,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 </a:t>
            </a:r>
            <a:r>
              <a:rPr lang="en-US" sz="160" b="0" dirty="0" err="1">
                <a:solidFill>
                  <a:srgbClr val="008000"/>
                </a:solidFill>
                <a:effectLst/>
                <a:latin typeface="Consolas" panose="020B0609020204030204" pitchFamily="49" charset="0"/>
              </a:rPr>
              <a:t>useState</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name: '',</a:t>
            </a:r>
          </a:p>
          <a:p>
            <a:r>
              <a:rPr lang="en-US" sz="160" b="0" dirty="0">
                <a:solidFill>
                  <a:srgbClr val="008000"/>
                </a:solidFill>
                <a:effectLst/>
                <a:latin typeface="Consolas" panose="020B0609020204030204" pitchFamily="49" charset="0"/>
              </a:rPr>
              <a:t>password: '', </a:t>
            </a:r>
          </a:p>
          <a:p>
            <a:r>
              <a:rPr lang="en-US" sz="160" b="0" dirty="0">
                <a:solidFill>
                  <a:srgbClr val="008000"/>
                </a:solidFill>
                <a:effectLst/>
                <a:latin typeface="Consolas" panose="020B0609020204030204" pitchFamily="49" charset="0"/>
              </a:rPr>
              <a:t>email: '', </a:t>
            </a:r>
          </a:p>
          <a:p>
            <a:r>
              <a:rPr lang="en-US" sz="160" b="0" dirty="0">
                <a:solidFill>
                  <a:srgbClr val="008000"/>
                </a:solidFill>
                <a:effectLst/>
                <a:latin typeface="Consolas" panose="020B0609020204030204" pitchFamily="49" charset="0"/>
              </a:rPr>
              <a:t>open: </a:t>
            </a:r>
            <a:r>
              <a:rPr lang="en-US" sz="160" b="0" dirty="0" err="1">
                <a:solidFill>
                  <a:srgbClr val="008000"/>
                </a:solidFill>
                <a:effectLst/>
                <a:latin typeface="Consolas" panose="020B0609020204030204" pitchFamily="49" charset="0"/>
              </a:rPr>
              <a:t>false,error</a:t>
            </a:r>
            <a:r>
              <a:rPr lang="en-US" sz="160" b="0" dirty="0">
                <a:solidFill>
                  <a:srgbClr val="008000"/>
                </a:solidFill>
                <a:effectLst/>
                <a:latin typeface="Consolas" panose="020B0609020204030204" pitchFamily="49" charset="0"/>
              </a:rPr>
              <a:t>: ''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const </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 = name =&gt; event =&gt; {</a:t>
            </a:r>
          </a:p>
          <a:p>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[name]: </a:t>
            </a:r>
            <a:r>
              <a:rPr lang="en-US" sz="160" b="0" dirty="0" err="1">
                <a:solidFill>
                  <a:srgbClr val="008000"/>
                </a:solidFill>
                <a:effectLst/>
                <a:latin typeface="Consolas" panose="020B0609020204030204" pitchFamily="49" charset="0"/>
              </a:rPr>
              <a:t>event.target.value</a:t>
            </a:r>
            <a:r>
              <a:rPr lang="en-US" sz="160" b="0" dirty="0">
                <a:solidFill>
                  <a:srgbClr val="008000"/>
                </a:solidFill>
                <a:effectLst/>
                <a:latin typeface="Consolas" panose="020B0609020204030204" pitchFamily="49" charset="0"/>
              </a:rPr>
              <a:t> })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const </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 () =&gt; { </a:t>
            </a:r>
          </a:p>
          <a:p>
            <a:r>
              <a:rPr lang="en-US" sz="160" b="0" dirty="0">
                <a:solidFill>
                  <a:srgbClr val="008000"/>
                </a:solidFill>
                <a:effectLst/>
                <a:latin typeface="Consolas" panose="020B0609020204030204" pitchFamily="49" charset="0"/>
              </a:rPr>
              <a:t>const user = {</a:t>
            </a:r>
          </a:p>
          <a:p>
            <a:r>
              <a:rPr lang="en-US" sz="160" b="0" dirty="0">
                <a:solidFill>
                  <a:srgbClr val="008000"/>
                </a:solidFill>
                <a:effectLst/>
                <a:latin typeface="Consolas" panose="020B0609020204030204" pitchFamily="49" charset="0"/>
              </a:rPr>
              <a:t>name: values.name || undefined,</a:t>
            </a:r>
          </a:p>
          <a:p>
            <a:r>
              <a:rPr lang="en-US" sz="160" b="0" dirty="0">
                <a:solidFill>
                  <a:srgbClr val="008000"/>
                </a:solidFill>
                <a:effectLst/>
                <a:latin typeface="Consolas" panose="020B0609020204030204" pitchFamily="49" charset="0"/>
              </a:rPr>
              <a:t>email: </a:t>
            </a:r>
            <a:r>
              <a:rPr lang="en-US" sz="160" b="0" dirty="0" err="1">
                <a:solidFill>
                  <a:srgbClr val="008000"/>
                </a:solidFill>
                <a:effectLst/>
                <a:latin typeface="Consolas" panose="020B0609020204030204" pitchFamily="49" charset="0"/>
              </a:rPr>
              <a:t>values.email</a:t>
            </a:r>
            <a:r>
              <a:rPr lang="en-US" sz="160" b="0" dirty="0">
                <a:solidFill>
                  <a:srgbClr val="008000"/>
                </a:solidFill>
                <a:effectLst/>
                <a:latin typeface="Consolas" panose="020B0609020204030204" pitchFamily="49" charset="0"/>
              </a:rPr>
              <a:t> || undefined, </a:t>
            </a:r>
          </a:p>
          <a:p>
            <a:r>
              <a:rPr lang="en-US" sz="160" b="0" dirty="0">
                <a:solidFill>
                  <a:srgbClr val="008000"/>
                </a:solidFill>
                <a:effectLst/>
                <a:latin typeface="Consolas" panose="020B0609020204030204" pitchFamily="49" charset="0"/>
              </a:rPr>
              <a:t>password: </a:t>
            </a:r>
            <a:r>
              <a:rPr lang="en-US" sz="160" b="0" dirty="0" err="1">
                <a:solidFill>
                  <a:srgbClr val="008000"/>
                </a:solidFill>
                <a:effectLst/>
                <a:latin typeface="Consolas" panose="020B0609020204030204" pitchFamily="49" charset="0"/>
              </a:rPr>
              <a:t>values.password</a:t>
            </a:r>
            <a:r>
              <a:rPr lang="en-US" sz="160" b="0" dirty="0">
                <a:solidFill>
                  <a:srgbClr val="008000"/>
                </a:solidFill>
                <a:effectLst/>
                <a:latin typeface="Consolas" panose="020B0609020204030204" pitchFamily="49" charset="0"/>
              </a:rPr>
              <a:t> || undefined</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create(user).then((data) =&gt; { </a:t>
            </a:r>
          </a:p>
          <a:p>
            <a:r>
              <a:rPr lang="en-US" sz="160" b="0" dirty="0">
                <a:solidFill>
                  <a:srgbClr val="008000"/>
                </a:solidFill>
                <a:effectLst/>
                <a:latin typeface="Consolas" panose="020B0609020204030204" pitchFamily="49" charset="0"/>
              </a:rPr>
              <a:t>if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else {</a:t>
            </a:r>
          </a:p>
          <a:p>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 open: true})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return ( </a:t>
            </a:r>
          </a:p>
          <a:p>
            <a:r>
              <a:rPr lang="en-US" sz="160" b="0" dirty="0">
                <a:solidFill>
                  <a:srgbClr val="008000"/>
                </a:solidFill>
                <a:effectLst/>
                <a:latin typeface="Consolas" panose="020B0609020204030204" pitchFamily="49" charset="0"/>
              </a:rPr>
              <a:t>&lt;div&gt;</a:t>
            </a:r>
          </a:p>
          <a:p>
            <a:r>
              <a:rPr lang="en-US" sz="160" b="0" dirty="0">
                <a:solidFill>
                  <a:srgbClr val="008000"/>
                </a:solidFill>
                <a:effectLst/>
                <a:latin typeface="Consolas" panose="020B0609020204030204" pitchFamily="49" charset="0"/>
              </a:rPr>
              <a:t>&lt;Card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classes.card</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&lt;Typography variant="h6"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classes.title</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Sign Up</a:t>
            </a:r>
          </a:p>
          <a:p>
            <a:r>
              <a:rPr lang="en-US" sz="160" b="0" dirty="0">
                <a:solidFill>
                  <a:srgbClr val="008000"/>
                </a:solidFill>
                <a:effectLst/>
                <a:latin typeface="Consolas" panose="020B0609020204030204" pitchFamily="49" charset="0"/>
              </a:rPr>
              <a:t>&lt;/Typography&gt;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id="name" label="Name"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}value={values.name} </a:t>
            </a:r>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('name')} </a:t>
            </a:r>
          </a:p>
          <a:p>
            <a:r>
              <a:rPr lang="en-US" sz="160" b="0" dirty="0">
                <a:solidFill>
                  <a:srgbClr val="008000"/>
                </a:solidFill>
                <a:effectLst/>
                <a:latin typeface="Consolas" panose="020B0609020204030204" pitchFamily="49" charset="0"/>
              </a:rPr>
              <a:t>margin="normal"/&gt;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br</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id="email" type="email" label="Email"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value={</a:t>
            </a:r>
            <a:r>
              <a:rPr lang="en-US" sz="160" b="0" dirty="0" err="1">
                <a:solidFill>
                  <a:srgbClr val="008000"/>
                </a:solidFill>
                <a:effectLst/>
                <a:latin typeface="Consolas" panose="020B0609020204030204" pitchFamily="49" charset="0"/>
              </a:rPr>
              <a:t>values.email</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('email')} </a:t>
            </a:r>
          </a:p>
          <a:p>
            <a:r>
              <a:rPr lang="en-US" sz="160" b="0" dirty="0">
                <a:solidFill>
                  <a:srgbClr val="008000"/>
                </a:solidFill>
                <a:effectLst/>
                <a:latin typeface="Consolas" panose="020B0609020204030204" pitchFamily="49" charset="0"/>
              </a:rPr>
              <a:t>margin="normal"/&gt;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br</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id="password" type="password" label="Password"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 value={</a:t>
            </a:r>
            <a:r>
              <a:rPr lang="en-US" sz="160" b="0" dirty="0" err="1">
                <a:solidFill>
                  <a:srgbClr val="008000"/>
                </a:solidFill>
                <a:effectLst/>
                <a:latin typeface="Consolas" panose="020B0609020204030204" pitchFamily="49" charset="0"/>
              </a:rPr>
              <a:t>values.password</a:t>
            </a:r>
            <a:r>
              <a:rPr lang="en-US" sz="160" b="0" dirty="0">
                <a:solidFill>
                  <a:srgbClr val="008000"/>
                </a:solidFill>
                <a:effectLst/>
                <a:latin typeface="Consolas" panose="020B0609020204030204" pitchFamily="49" charset="0"/>
              </a:rPr>
              <a:t>} </a:t>
            </a:r>
          </a:p>
          <a:p>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('password')} margin="normal"/&gt;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br</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a:t>
            </a:r>
          </a:p>
          <a:p>
            <a:r>
              <a:rPr lang="en-US" sz="160" b="0" dirty="0" err="1">
                <a:solidFill>
                  <a:srgbClr val="008000"/>
                </a:solidFill>
                <a:effectLst/>
                <a:latin typeface="Consolas" panose="020B0609020204030204" pitchFamily="49" charset="0"/>
              </a:rPr>
              <a:t>values.error</a:t>
            </a:r>
            <a:r>
              <a:rPr lang="en-US" sz="160" b="0" dirty="0">
                <a:solidFill>
                  <a:srgbClr val="008000"/>
                </a:solidFill>
                <a:effectLst/>
                <a:latin typeface="Consolas" panose="020B0609020204030204" pitchFamily="49" charset="0"/>
              </a:rPr>
              <a:t> &amp;&amp; (&lt;Typography component="p" color="error"&gt;</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&lt;Icon color="error"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classes.error</a:t>
            </a:r>
            <a:r>
              <a:rPr lang="en-US" sz="160" b="0" dirty="0">
                <a:solidFill>
                  <a:srgbClr val="008000"/>
                </a:solidFill>
                <a:effectLst/>
                <a:latin typeface="Consolas" panose="020B0609020204030204" pitchFamily="49" charset="0"/>
              </a:rPr>
              <a:t>}&gt;error&lt;/Icon&gt; </a:t>
            </a:r>
          </a:p>
          <a:p>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values.error</a:t>
            </a:r>
            <a:r>
              <a:rPr lang="en-US" sz="160" b="0" dirty="0">
                <a:solidFill>
                  <a:srgbClr val="008000"/>
                </a:solidFill>
                <a:effectLst/>
                <a:latin typeface="Consolas" panose="020B0609020204030204" pitchFamily="49" charset="0"/>
              </a:rPr>
              <a:t>}&lt;/Typography&gt;)</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&lt;Button color="primary" variant="contained" </a:t>
            </a:r>
            <a:r>
              <a:rPr lang="en-US" sz="160" b="0" dirty="0" err="1">
                <a:solidFill>
                  <a:srgbClr val="008000"/>
                </a:solidFill>
                <a:effectLst/>
                <a:latin typeface="Consolas" panose="020B0609020204030204" pitchFamily="49" charset="0"/>
              </a:rPr>
              <a:t>onClick</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classes.submit</a:t>
            </a:r>
            <a:r>
              <a:rPr lang="en-US" sz="160" b="0" dirty="0">
                <a:solidFill>
                  <a:srgbClr val="008000"/>
                </a:solidFill>
                <a:effectLst/>
                <a:latin typeface="Consolas" panose="020B0609020204030204" pitchFamily="49" charset="0"/>
              </a:rPr>
              <a:t>}&gt;Submit&lt;/Button&gt;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&lt;/Card&gt;</a:t>
            </a:r>
          </a:p>
          <a:p>
            <a:r>
              <a:rPr lang="en-US" sz="160" b="0" dirty="0">
                <a:solidFill>
                  <a:srgbClr val="008000"/>
                </a:solidFill>
                <a:effectLst/>
                <a:latin typeface="Consolas" panose="020B0609020204030204" pitchFamily="49" charset="0"/>
              </a:rPr>
              <a:t>    &lt;/div&gt;</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&lt;Dialog open={</a:t>
            </a:r>
            <a:r>
              <a:rPr lang="en-US" sz="160" b="0" dirty="0" err="1">
                <a:solidFill>
                  <a:srgbClr val="008000"/>
                </a:solidFill>
                <a:effectLst/>
                <a:latin typeface="Consolas" panose="020B0609020204030204" pitchFamily="49" charset="0"/>
              </a:rPr>
              <a:t>values.open</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disableBackdropClick</a:t>
            </a:r>
            <a:r>
              <a:rPr lang="en-US" sz="160" b="0" dirty="0">
                <a:solidFill>
                  <a:srgbClr val="008000"/>
                </a:solidFill>
                <a:effectLst/>
                <a:latin typeface="Consolas" panose="020B0609020204030204" pitchFamily="49" charset="0"/>
              </a:rPr>
              <a:t>={true}&gt;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&gt;New Account&lt;/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New account successfully created.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&lt;Link to="/</a:t>
            </a:r>
            <a:r>
              <a:rPr lang="en-US" sz="160" b="0" dirty="0" err="1">
                <a:solidFill>
                  <a:srgbClr val="008000"/>
                </a:solidFill>
                <a:effectLst/>
                <a:latin typeface="Consolas" panose="020B0609020204030204" pitchFamily="49" charset="0"/>
              </a:rPr>
              <a:t>signin</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&lt;Button color="primary" </a:t>
            </a:r>
            <a:r>
              <a:rPr lang="en-US" sz="160" b="0" dirty="0" err="1">
                <a:solidFill>
                  <a:srgbClr val="008000"/>
                </a:solidFill>
                <a:effectLst/>
                <a:latin typeface="Consolas" panose="020B0609020204030204" pitchFamily="49" charset="0"/>
              </a:rPr>
              <a:t>autoFocus</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autoFocus</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variant="contained"&gt;</a:t>
            </a:r>
          </a:p>
          <a:p>
            <a:r>
              <a:rPr lang="en-US" sz="160" b="0" dirty="0">
                <a:solidFill>
                  <a:srgbClr val="008000"/>
                </a:solidFill>
                <a:effectLst/>
                <a:latin typeface="Consolas" panose="020B0609020204030204" pitchFamily="49" charset="0"/>
              </a:rPr>
              <a:t>Sign In </a:t>
            </a:r>
          </a:p>
          <a:p>
            <a:r>
              <a:rPr lang="en-US" sz="160" b="0" dirty="0">
                <a:solidFill>
                  <a:srgbClr val="008000"/>
                </a:solidFill>
                <a:effectLst/>
                <a:latin typeface="Consolas" panose="020B0609020204030204" pitchFamily="49" charset="0"/>
              </a:rPr>
              <a:t>&lt;/Button&gt;</a:t>
            </a:r>
          </a:p>
          <a:p>
            <a:r>
              <a:rPr lang="en-US" sz="160" b="0" dirty="0">
                <a:solidFill>
                  <a:srgbClr val="008000"/>
                </a:solidFill>
                <a:effectLst/>
                <a:latin typeface="Consolas" panose="020B0609020204030204" pitchFamily="49" charset="0"/>
              </a:rPr>
              <a:t>&lt;/Link&gt;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&lt;/Dialog&gt;*/</a:t>
            </a:r>
          </a:p>
          <a:p>
            <a:r>
              <a:rPr lang="en-US" sz="160" b="0" dirty="0">
                <a:solidFill>
                  <a:srgbClr val="008000"/>
                </a:solidFill>
                <a:effectLst/>
                <a:latin typeface="Consolas" panose="020B0609020204030204" pitchFamily="49" charset="0"/>
              </a:rPr>
              <a:t>import React, { </a:t>
            </a:r>
            <a:r>
              <a:rPr lang="en-US" sz="160" b="0" dirty="0" err="1">
                <a:solidFill>
                  <a:srgbClr val="008000"/>
                </a:solidFill>
                <a:effectLst/>
                <a:latin typeface="Consolas" panose="020B0609020204030204" pitchFamily="49" charset="0"/>
              </a:rPr>
              <a:t>useState</a:t>
            </a:r>
            <a:r>
              <a:rPr lang="en-US" sz="160" b="0" dirty="0">
                <a:solidFill>
                  <a:srgbClr val="008000"/>
                </a:solidFill>
                <a:effectLst/>
                <a:latin typeface="Consolas" panose="020B0609020204030204" pitchFamily="49" charset="0"/>
              </a:rPr>
              <a:t> } from 'react';</a:t>
            </a:r>
          </a:p>
          <a:p>
            <a:r>
              <a:rPr lang="en-US" sz="160" b="0" dirty="0">
                <a:solidFill>
                  <a:srgbClr val="008000"/>
                </a:solidFill>
                <a:effectLst/>
                <a:latin typeface="Consolas" panose="020B0609020204030204" pitchFamily="49" charset="0"/>
              </a:rPr>
              <a:t>import { </a:t>
            </a:r>
            <a:r>
              <a:rPr lang="en-US" sz="160" b="0" dirty="0" err="1">
                <a:solidFill>
                  <a:srgbClr val="008000"/>
                </a:solidFill>
                <a:effectLst/>
                <a:latin typeface="Consolas" panose="020B0609020204030204" pitchFamily="49" charset="0"/>
              </a:rPr>
              <a:t>makeStyles</a:t>
            </a:r>
            <a:r>
              <a:rPr lang="en-US" sz="160" b="0" dirty="0">
                <a:solidFill>
                  <a:srgbClr val="008000"/>
                </a:solidFill>
                <a:effectLst/>
                <a:latin typeface="Consolas" panose="020B0609020204030204" pitchFamily="49" charset="0"/>
              </a:rPr>
              <a:t> } from '@material-</a:t>
            </a:r>
            <a:r>
              <a:rPr lang="en-US" sz="160" b="0" dirty="0" err="1">
                <a:solidFill>
                  <a:srgbClr val="008000"/>
                </a:solidFill>
                <a:effectLst/>
                <a:latin typeface="Consolas" panose="020B0609020204030204" pitchFamily="49" charset="0"/>
              </a:rPr>
              <a:t>ui</a:t>
            </a:r>
            <a:r>
              <a:rPr lang="en-US" sz="160" b="0" dirty="0">
                <a:solidFill>
                  <a:srgbClr val="008000"/>
                </a:solidFill>
                <a:effectLst/>
                <a:latin typeface="Consolas" panose="020B0609020204030204" pitchFamily="49" charset="0"/>
              </a:rPr>
              <a:t>/core/styles'</a:t>
            </a:r>
          </a:p>
          <a:p>
            <a:r>
              <a:rPr lang="en-US" sz="160" b="0" dirty="0">
                <a:solidFill>
                  <a:srgbClr val="008000"/>
                </a:solidFill>
                <a:effectLst/>
                <a:latin typeface="Consolas" panose="020B0609020204030204" pitchFamily="49" charset="0"/>
              </a:rPr>
              <a:t>import { Card, </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 Typography, </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 Button, Dialog, </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 Icon } from '@material-</a:t>
            </a:r>
            <a:r>
              <a:rPr lang="en-US" sz="160" b="0" dirty="0" err="1">
                <a:solidFill>
                  <a:srgbClr val="008000"/>
                </a:solidFill>
                <a:effectLst/>
                <a:latin typeface="Consolas" panose="020B0609020204030204" pitchFamily="49" charset="0"/>
              </a:rPr>
              <a:t>ui</a:t>
            </a:r>
            <a:r>
              <a:rPr lang="en-US" sz="160" b="0" dirty="0">
                <a:solidFill>
                  <a:srgbClr val="008000"/>
                </a:solidFill>
                <a:effectLst/>
                <a:latin typeface="Consolas" panose="020B0609020204030204" pitchFamily="49" charset="0"/>
              </a:rPr>
              <a:t>/core';</a:t>
            </a:r>
          </a:p>
          <a:p>
            <a:r>
              <a:rPr lang="en-US" sz="160" b="0" dirty="0">
                <a:solidFill>
                  <a:srgbClr val="008000"/>
                </a:solidFill>
                <a:effectLst/>
                <a:latin typeface="Consolas" panose="020B0609020204030204" pitchFamily="49" charset="0"/>
              </a:rPr>
              <a:t>import { Link } from 'react-router-</a:t>
            </a:r>
            <a:r>
              <a:rPr lang="en-US" sz="160" b="0" dirty="0" err="1">
                <a:solidFill>
                  <a:srgbClr val="008000"/>
                </a:solidFill>
                <a:effectLst/>
                <a:latin typeface="Consolas" panose="020B0609020204030204" pitchFamily="49" charset="0"/>
              </a:rPr>
              <a:t>dom</a:t>
            </a:r>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Define your CSS classes using a styling library like Material-UI</a:t>
            </a:r>
          </a:p>
          <a:p>
            <a:r>
              <a:rPr lang="en-US" sz="160" b="0" dirty="0">
                <a:solidFill>
                  <a:srgbClr val="008000"/>
                </a:solidFill>
                <a:effectLst/>
                <a:latin typeface="Consolas" panose="020B0609020204030204" pitchFamily="49" charset="0"/>
              </a:rPr>
              <a:t>const </a:t>
            </a:r>
            <a:r>
              <a:rPr lang="en-US" sz="160" b="0" dirty="0" err="1">
                <a:solidFill>
                  <a:srgbClr val="008000"/>
                </a:solidFill>
                <a:effectLst/>
                <a:latin typeface="Consolas" panose="020B0609020204030204" pitchFamily="49" charset="0"/>
              </a:rPr>
              <a:t>useStyles</a:t>
            </a:r>
            <a:r>
              <a:rPr lang="en-US" sz="160" b="0" dirty="0">
                <a:solidFill>
                  <a:srgbClr val="008000"/>
                </a:solidFill>
                <a:effectLst/>
                <a:latin typeface="Consolas" panose="020B0609020204030204" pitchFamily="49" charset="0"/>
              </a:rPr>
              <a:t> = </a:t>
            </a:r>
            <a:r>
              <a:rPr lang="en-US" sz="160" b="0" dirty="0" err="1">
                <a:solidFill>
                  <a:srgbClr val="008000"/>
                </a:solidFill>
                <a:effectLst/>
                <a:latin typeface="Consolas" panose="020B0609020204030204" pitchFamily="49" charset="0"/>
              </a:rPr>
              <a:t>makeStyles</a:t>
            </a:r>
            <a:r>
              <a:rPr lang="en-US" sz="160" b="0" dirty="0">
                <a:solidFill>
                  <a:srgbClr val="008000"/>
                </a:solidFill>
                <a:effectLst/>
                <a:latin typeface="Consolas" panose="020B0609020204030204" pitchFamily="49" charset="0"/>
              </a:rPr>
              <a:t>(theme =&gt; ({</a:t>
            </a:r>
          </a:p>
          <a:p>
            <a:r>
              <a:rPr lang="en-US" sz="160" b="0" dirty="0">
                <a:solidFill>
                  <a:srgbClr val="008000"/>
                </a:solidFill>
                <a:effectLst/>
                <a:latin typeface="Consolas" panose="020B0609020204030204" pitchFamily="49" charset="0"/>
              </a:rPr>
              <a:t>  card: {</a:t>
            </a:r>
          </a:p>
          <a:p>
            <a:r>
              <a:rPr lang="en-US" sz="160" b="0" dirty="0">
                <a:solidFill>
                  <a:srgbClr val="008000"/>
                </a:solidFill>
                <a:effectLst/>
                <a:latin typeface="Consolas" panose="020B0609020204030204" pitchFamily="49" charset="0"/>
              </a:rPr>
              <a:t>    // Define your card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 Define your text field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error: {</a:t>
            </a:r>
          </a:p>
          <a:p>
            <a:r>
              <a:rPr lang="en-US" sz="160" b="0" dirty="0">
                <a:solidFill>
                  <a:srgbClr val="008000"/>
                </a:solidFill>
                <a:effectLst/>
                <a:latin typeface="Consolas" panose="020B0609020204030204" pitchFamily="49" charset="0"/>
              </a:rPr>
              <a:t>    // Define your error icon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submit: {</a:t>
            </a:r>
          </a:p>
          <a:p>
            <a:r>
              <a:rPr lang="en-US" sz="160" b="0" dirty="0">
                <a:solidFill>
                  <a:srgbClr val="008000"/>
                </a:solidFill>
                <a:effectLst/>
                <a:latin typeface="Consolas" panose="020B0609020204030204" pitchFamily="49" charset="0"/>
              </a:rPr>
              <a:t>    // Define your submit button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title: {</a:t>
            </a:r>
          </a:p>
          <a:p>
            <a:r>
              <a:rPr lang="en-US" sz="160" b="0" dirty="0">
                <a:solidFill>
                  <a:srgbClr val="008000"/>
                </a:solidFill>
                <a:effectLst/>
                <a:latin typeface="Consolas" panose="020B0609020204030204" pitchFamily="49" charset="0"/>
              </a:rPr>
              <a:t>    // Define your title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Mock create function, replace this with your actual implementation</a:t>
            </a:r>
          </a:p>
          <a:p>
            <a:r>
              <a:rPr lang="en-US" sz="160" b="0" dirty="0">
                <a:solidFill>
                  <a:srgbClr val="008000"/>
                </a:solidFill>
                <a:effectLst/>
                <a:latin typeface="Consolas" panose="020B0609020204030204" pitchFamily="49" charset="0"/>
              </a:rPr>
              <a:t>const create = async (user) =&gt; {</a:t>
            </a:r>
          </a:p>
          <a:p>
            <a:r>
              <a:rPr lang="en-US" sz="160" b="0" dirty="0">
                <a:solidFill>
                  <a:srgbClr val="008000"/>
                </a:solidFill>
                <a:effectLst/>
                <a:latin typeface="Consolas" panose="020B0609020204030204" pitchFamily="49" charset="0"/>
              </a:rPr>
              <a:t>  // Simulate an API call or database operation</a:t>
            </a:r>
          </a:p>
          <a:p>
            <a:r>
              <a:rPr lang="en-US" sz="160" b="0" dirty="0">
                <a:solidFill>
                  <a:srgbClr val="008000"/>
                </a:solidFill>
                <a:effectLst/>
                <a:latin typeface="Consolas" panose="020B0609020204030204" pitchFamily="49" charset="0"/>
              </a:rPr>
              <a:t>  // Return a response object, for example:</a:t>
            </a:r>
          </a:p>
          <a:p>
            <a:r>
              <a:rPr lang="en-US" sz="160" b="0" dirty="0">
                <a:solidFill>
                  <a:srgbClr val="008000"/>
                </a:solidFill>
                <a:effectLst/>
                <a:latin typeface="Consolas" panose="020B0609020204030204" pitchFamily="49" charset="0"/>
              </a:rPr>
              <a:t>  return { error: null };</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export default function Signup() {</a:t>
            </a:r>
          </a:p>
          <a:p>
            <a:r>
              <a:rPr lang="en-US" sz="160" b="0" dirty="0">
                <a:solidFill>
                  <a:srgbClr val="008000"/>
                </a:solidFill>
                <a:effectLst/>
                <a:latin typeface="Consolas" panose="020B0609020204030204" pitchFamily="49" charset="0"/>
              </a:rPr>
              <a:t>  const classes = </a:t>
            </a:r>
            <a:r>
              <a:rPr lang="en-US" sz="160" b="0" dirty="0" err="1">
                <a:solidFill>
                  <a:srgbClr val="008000"/>
                </a:solidFill>
                <a:effectLst/>
                <a:latin typeface="Consolas" panose="020B0609020204030204" pitchFamily="49" charset="0"/>
              </a:rPr>
              <a:t>useStyles</a:t>
            </a:r>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const [values,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 </a:t>
            </a:r>
            <a:r>
              <a:rPr lang="en-US" sz="160" b="0" dirty="0" err="1">
                <a:solidFill>
                  <a:srgbClr val="008000"/>
                </a:solidFill>
                <a:effectLst/>
                <a:latin typeface="Consolas" panose="020B0609020204030204" pitchFamily="49" charset="0"/>
              </a:rPr>
              <a:t>useState</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name: '',</a:t>
            </a:r>
          </a:p>
          <a:p>
            <a:r>
              <a:rPr lang="en-US" sz="160" b="0" dirty="0">
                <a:solidFill>
                  <a:srgbClr val="008000"/>
                </a:solidFill>
                <a:effectLst/>
                <a:latin typeface="Consolas" panose="020B0609020204030204" pitchFamily="49" charset="0"/>
              </a:rPr>
              <a:t>    password: '', </a:t>
            </a:r>
          </a:p>
          <a:p>
            <a:r>
              <a:rPr lang="en-US" sz="160" b="0" dirty="0">
                <a:solidFill>
                  <a:srgbClr val="008000"/>
                </a:solidFill>
                <a:effectLst/>
                <a:latin typeface="Consolas" panose="020B0609020204030204" pitchFamily="49" charset="0"/>
              </a:rPr>
              <a:t>    email: '', </a:t>
            </a:r>
          </a:p>
          <a:p>
            <a:r>
              <a:rPr lang="en-US" sz="160" b="0" dirty="0">
                <a:solidFill>
                  <a:srgbClr val="008000"/>
                </a:solidFill>
                <a:effectLst/>
                <a:latin typeface="Consolas" panose="020B0609020204030204" pitchFamily="49" charset="0"/>
              </a:rPr>
              <a:t>    open: false,</a:t>
            </a:r>
          </a:p>
          <a:p>
            <a:r>
              <a:rPr lang="en-US" sz="160" b="0" dirty="0">
                <a:solidFill>
                  <a:srgbClr val="008000"/>
                </a:solidFill>
                <a:effectLst/>
                <a:latin typeface="Consolas" panose="020B0609020204030204" pitchFamily="49" charset="0"/>
              </a:rPr>
              <a:t>    error: '' </a:t>
            </a:r>
          </a:p>
          <a:p>
            <a:r>
              <a:rPr lang="en-US" sz="160" b="0" dirty="0">
                <a:solidFill>
                  <a:srgbClr val="008000"/>
                </a:solidFill>
                <a:effectLst/>
                <a:latin typeface="Consolas" panose="020B0609020204030204" pitchFamily="49" charset="0"/>
              </a:rPr>
              <a:t>  });</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const </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 = name =&gt; event =&gt;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[name]: </a:t>
            </a:r>
            <a:r>
              <a:rPr lang="en-US" sz="160" b="0" dirty="0" err="1">
                <a:solidFill>
                  <a:srgbClr val="008000"/>
                </a:solidFill>
                <a:effectLst/>
                <a:latin typeface="Consolas" panose="020B0609020204030204" pitchFamily="49" charset="0"/>
              </a:rPr>
              <a:t>event.target.value</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const </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 () =&gt; { </a:t>
            </a:r>
          </a:p>
          <a:p>
            <a:r>
              <a:rPr lang="en-US" sz="160" b="0" dirty="0">
                <a:solidFill>
                  <a:srgbClr val="008000"/>
                </a:solidFill>
                <a:effectLst/>
                <a:latin typeface="Consolas" panose="020B0609020204030204" pitchFamily="49" charset="0"/>
              </a:rPr>
              <a:t>    const user = {</a:t>
            </a:r>
          </a:p>
          <a:p>
            <a:r>
              <a:rPr lang="en-US" sz="160" b="0" dirty="0">
                <a:solidFill>
                  <a:srgbClr val="008000"/>
                </a:solidFill>
                <a:effectLst/>
                <a:latin typeface="Consolas" panose="020B0609020204030204" pitchFamily="49" charset="0"/>
              </a:rPr>
              <a:t>      name: values.name || undefined,</a:t>
            </a:r>
          </a:p>
          <a:p>
            <a:r>
              <a:rPr lang="en-US" sz="160" b="0" dirty="0">
                <a:solidFill>
                  <a:srgbClr val="008000"/>
                </a:solidFill>
                <a:effectLst/>
                <a:latin typeface="Consolas" panose="020B0609020204030204" pitchFamily="49" charset="0"/>
              </a:rPr>
              <a:t>      email: </a:t>
            </a:r>
            <a:r>
              <a:rPr lang="en-US" sz="160" b="0" dirty="0" err="1">
                <a:solidFill>
                  <a:srgbClr val="008000"/>
                </a:solidFill>
                <a:effectLst/>
                <a:latin typeface="Consolas" panose="020B0609020204030204" pitchFamily="49" charset="0"/>
              </a:rPr>
              <a:t>values.email</a:t>
            </a:r>
            <a:r>
              <a:rPr lang="en-US" sz="160" b="0" dirty="0">
                <a:solidFill>
                  <a:srgbClr val="008000"/>
                </a:solidFill>
                <a:effectLst/>
                <a:latin typeface="Consolas" panose="020B0609020204030204" pitchFamily="49" charset="0"/>
              </a:rPr>
              <a:t> || undefined, </a:t>
            </a:r>
          </a:p>
          <a:p>
            <a:r>
              <a:rPr lang="en-US" sz="160" b="0" dirty="0">
                <a:solidFill>
                  <a:srgbClr val="008000"/>
                </a:solidFill>
                <a:effectLst/>
                <a:latin typeface="Consolas" panose="020B0609020204030204" pitchFamily="49" charset="0"/>
              </a:rPr>
              <a:t>      password: </a:t>
            </a:r>
            <a:r>
              <a:rPr lang="en-US" sz="160" b="0" dirty="0" err="1">
                <a:solidFill>
                  <a:srgbClr val="008000"/>
                </a:solidFill>
                <a:effectLst/>
                <a:latin typeface="Consolas" panose="020B0609020204030204" pitchFamily="49" charset="0"/>
              </a:rPr>
              <a:t>values.password</a:t>
            </a:r>
            <a:r>
              <a:rPr lang="en-US" sz="160" b="0" dirty="0">
                <a:solidFill>
                  <a:srgbClr val="008000"/>
                </a:solidFill>
                <a:effectLst/>
                <a:latin typeface="Consolas" panose="020B0609020204030204" pitchFamily="49" charset="0"/>
              </a:rPr>
              <a:t> || undefined</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create(user).then((data) =&gt; { </a:t>
            </a:r>
          </a:p>
          <a:p>
            <a:r>
              <a:rPr lang="en-US" sz="160" b="0" dirty="0">
                <a:solidFill>
                  <a:srgbClr val="008000"/>
                </a:solidFill>
                <a:effectLst/>
                <a:latin typeface="Consolas" panose="020B0609020204030204" pitchFamily="49" charset="0"/>
              </a:rPr>
              <a:t>      if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 else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 open: true });</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return (</a:t>
            </a:r>
          </a:p>
          <a:p>
            <a:r>
              <a:rPr lang="en-US" sz="160" b="0" dirty="0">
                <a:solidFill>
                  <a:srgbClr val="008000"/>
                </a:solidFill>
                <a:effectLst/>
                <a:latin typeface="Consolas" panose="020B0609020204030204" pitchFamily="49" charset="0"/>
              </a:rPr>
              <a:t>    &lt;div&gt;</a:t>
            </a:r>
          </a:p>
          <a:p>
            <a:r>
              <a:rPr lang="en-US" sz="160" b="0" dirty="0">
                <a:solidFill>
                  <a:srgbClr val="008000"/>
                </a:solidFill>
                <a:effectLst/>
                <a:latin typeface="Consolas" panose="020B0609020204030204" pitchFamily="49" charset="0"/>
              </a:rPr>
              <a:t>      &lt;Card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classes.card</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&lt;Typography variant="h6"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classes.title</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Sign Up</a:t>
            </a:r>
          </a:p>
          <a:p>
            <a:r>
              <a:rPr lang="en-US" sz="160" b="0" dirty="0">
                <a:solidFill>
                  <a:srgbClr val="008000"/>
                </a:solidFill>
                <a:effectLst/>
                <a:latin typeface="Consolas" panose="020B0609020204030204" pitchFamily="49" charset="0"/>
              </a:rPr>
              <a:t>          &lt;/Typography&gt;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id="name" label="Name"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 value={values.name} </a:t>
            </a:r>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('name')} </a:t>
            </a:r>
          </a:p>
          <a:p>
            <a:r>
              <a:rPr lang="en-US" sz="160" b="0" dirty="0">
                <a:solidFill>
                  <a:srgbClr val="008000"/>
                </a:solidFill>
                <a:effectLst/>
                <a:latin typeface="Consolas" panose="020B0609020204030204" pitchFamily="49" charset="0"/>
              </a:rPr>
              <a:t>            margin="normal"</a:t>
            </a:r>
          </a:p>
          <a:p>
            <a:r>
              <a:rPr lang="en-US" sz="160" b="0" dirty="0">
                <a:solidFill>
                  <a:srgbClr val="008000"/>
                </a:solidFill>
                <a:effectLst/>
                <a:latin typeface="Consolas" panose="020B0609020204030204" pitchFamily="49" charset="0"/>
              </a:rPr>
              <a:t>          /&gt;</a:t>
            </a:r>
          </a:p>
          <a:p>
            <a:r>
              <a:rPr lang="en-US" sz="160" b="0" dirty="0">
                <a:solidFill>
                  <a:srgbClr val="008000"/>
                </a:solidFill>
                <a:effectLst/>
                <a:latin typeface="Consolas" panose="020B0609020204030204" pitchFamily="49" charset="0"/>
              </a:rPr>
              <a:t>          {/* Other input fields */}</a:t>
            </a:r>
          </a:p>
          <a:p>
            <a:r>
              <a:rPr lang="en-US" sz="160" b="0" dirty="0">
                <a:solidFill>
                  <a:srgbClr val="008000"/>
                </a:solidFill>
                <a:effectLst/>
                <a:latin typeface="Consolas" panose="020B0609020204030204" pitchFamily="49" charset="0"/>
              </a:rPr>
              <a:t>          {/* Error message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&lt;Button color="primary" variant="contained" </a:t>
            </a:r>
            <a:r>
              <a:rPr lang="en-US" sz="160" b="0" dirty="0" err="1">
                <a:solidFill>
                  <a:srgbClr val="008000"/>
                </a:solidFill>
                <a:effectLst/>
                <a:latin typeface="Consolas" panose="020B0609020204030204" pitchFamily="49" charset="0"/>
              </a:rPr>
              <a:t>onClick</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classes.submit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Submit</a:t>
            </a:r>
          </a:p>
          <a:p>
            <a:r>
              <a:rPr lang="en-US" sz="160" b="0" dirty="0">
                <a:solidFill>
                  <a:srgbClr val="008000"/>
                </a:solidFill>
                <a:effectLst/>
                <a:latin typeface="Consolas" panose="020B0609020204030204" pitchFamily="49" charset="0"/>
              </a:rPr>
              <a:t>          &lt;/Button&gt;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&lt;/Card&gt;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&lt;Dialog open={</a:t>
            </a:r>
            <a:r>
              <a:rPr lang="en-US" sz="160" b="0" dirty="0" err="1">
                <a:solidFill>
                  <a:srgbClr val="008000"/>
                </a:solidFill>
                <a:effectLst/>
                <a:latin typeface="Consolas" panose="020B0609020204030204" pitchFamily="49" charset="0"/>
              </a:rPr>
              <a:t>values.open</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disableBackdropClick</a:t>
            </a:r>
            <a:r>
              <a:rPr lang="en-US" sz="160" b="0" dirty="0">
                <a:solidFill>
                  <a:srgbClr val="008000"/>
                </a:solidFill>
                <a:effectLst/>
                <a:latin typeface="Consolas" panose="020B0609020204030204" pitchFamily="49" charset="0"/>
              </a:rPr>
              <a:t>={true}&gt;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&gt;New Account&lt;/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New account successfully created.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&lt;Link to="/</a:t>
            </a:r>
            <a:r>
              <a:rPr lang="en-US" sz="160" b="0" dirty="0" err="1">
                <a:solidFill>
                  <a:srgbClr val="008000"/>
                </a:solidFill>
                <a:effectLst/>
                <a:latin typeface="Consolas" panose="020B0609020204030204" pitchFamily="49" charset="0"/>
              </a:rPr>
              <a:t>signin</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&lt;Button color="primary" </a:t>
            </a:r>
            <a:r>
              <a:rPr lang="en-US" sz="160" b="0" dirty="0" err="1">
                <a:solidFill>
                  <a:srgbClr val="008000"/>
                </a:solidFill>
                <a:effectLst/>
                <a:latin typeface="Consolas" panose="020B0609020204030204" pitchFamily="49" charset="0"/>
              </a:rPr>
              <a:t>autoFocus</a:t>
            </a:r>
            <a:r>
              <a:rPr lang="en-US" sz="160" b="0" dirty="0">
                <a:solidFill>
                  <a:srgbClr val="008000"/>
                </a:solidFill>
                <a:effectLst/>
                <a:latin typeface="Consolas" panose="020B0609020204030204" pitchFamily="49" charset="0"/>
              </a:rPr>
              <a:t> variant="contained"&gt;</a:t>
            </a:r>
          </a:p>
          <a:p>
            <a:r>
              <a:rPr lang="en-US" sz="160" b="0" dirty="0">
                <a:solidFill>
                  <a:srgbClr val="008000"/>
                </a:solidFill>
                <a:effectLst/>
                <a:latin typeface="Consolas" panose="020B0609020204030204" pitchFamily="49" charset="0"/>
              </a:rPr>
              <a:t>              Sign In </a:t>
            </a:r>
          </a:p>
          <a:p>
            <a:r>
              <a:rPr lang="en-US" sz="160" b="0" dirty="0">
                <a:solidFill>
                  <a:srgbClr val="008000"/>
                </a:solidFill>
                <a:effectLst/>
                <a:latin typeface="Consolas" panose="020B0609020204030204" pitchFamily="49" charset="0"/>
              </a:rPr>
              <a:t>            &lt;/Button&gt;</a:t>
            </a:r>
          </a:p>
          <a:p>
            <a:r>
              <a:rPr lang="en-US" sz="160" b="0" dirty="0">
                <a:solidFill>
                  <a:srgbClr val="008000"/>
                </a:solidFill>
                <a:effectLst/>
                <a:latin typeface="Consolas" panose="020B0609020204030204" pitchFamily="49" charset="0"/>
              </a:rPr>
              <a:t>          &lt;/Link&gt;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&lt;/Dialog&gt;</a:t>
            </a:r>
          </a:p>
          <a:p>
            <a:r>
              <a:rPr lang="en-US" sz="160" b="0" dirty="0">
                <a:solidFill>
                  <a:srgbClr val="008000"/>
                </a:solidFill>
                <a:effectLst/>
                <a:latin typeface="Consolas" panose="020B0609020204030204" pitchFamily="49" charset="0"/>
              </a:rPr>
              <a:t>    &lt;/div&gt;</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br>
              <a:rPr lang="en-US" sz="160" b="0" dirty="0">
                <a:solidFill>
                  <a:srgbClr val="008000"/>
                </a:solidFill>
                <a:effectLst/>
                <a:latin typeface="Consolas" panose="020B0609020204030204" pitchFamily="49" charset="0"/>
              </a:rPr>
            </a:br>
            <a:endParaRPr lang="en-US" sz="16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73BEFA0-CCEB-11BC-7776-BB9225A8AFC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D00283F-0877-203C-9A0D-2B6499A31C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2D6FC8-078E-2A41-A80C-8DABFFFF62C3}"/>
              </a:ext>
            </a:extLst>
          </p:cNvPr>
          <p:cNvSpPr>
            <a:spLocks noGrp="1"/>
          </p:cNvSpPr>
          <p:nvPr>
            <p:ph type="sldNum" sz="quarter" idx="12"/>
          </p:nvPr>
        </p:nvSpPr>
        <p:spPr/>
        <p:txBody>
          <a:bodyPr/>
          <a:lstStyle/>
          <a:p>
            <a:fld id="{7C5CF243-786F-4254-B068-4C9F0B6EA12F}" type="slidenum">
              <a:rPr lang="en-US" altLang="en-US" smtClean="0"/>
              <a:pPr/>
              <a:t>196</a:t>
            </a:fld>
            <a:endParaRPr lang="en-US" altLang="en-US"/>
          </a:p>
        </p:txBody>
      </p:sp>
    </p:spTree>
    <p:extLst>
      <p:ext uri="{BB962C8B-B14F-4D97-AF65-F5344CB8AC3E}">
        <p14:creationId xmlns:p14="http://schemas.microsoft.com/office/powerpoint/2010/main" val="15618725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990C-AC1B-7030-CC7E-4F4A23E8E32C}"/>
              </a:ext>
            </a:extLst>
          </p:cNvPr>
          <p:cNvSpPr>
            <a:spLocks noGrp="1"/>
          </p:cNvSpPr>
          <p:nvPr>
            <p:ph type="title"/>
          </p:nvPr>
        </p:nvSpPr>
        <p:spPr/>
        <p:txBody>
          <a:bodyPr/>
          <a:lstStyle/>
          <a:p>
            <a:r>
              <a:rPr lang="en-US" dirty="0"/>
              <a:t>Updated </a:t>
            </a:r>
            <a:r>
              <a:rPr lang="en-US" dirty="0" err="1"/>
              <a:t>Users.jsx</a:t>
            </a:r>
            <a:endParaRPr lang="en-US" dirty="0"/>
          </a:p>
        </p:txBody>
      </p:sp>
      <p:sp>
        <p:nvSpPr>
          <p:cNvPr id="3" name="Content Placeholder 2">
            <a:extLst>
              <a:ext uri="{FF2B5EF4-FFF2-40B4-BE49-F238E27FC236}">
                <a16:creationId xmlns:a16="http://schemas.microsoft.com/office/drawing/2014/main" id="{F3358FE2-4A1E-C210-7496-CE8340B8716E}"/>
              </a:ext>
            </a:extLst>
          </p:cNvPr>
          <p:cNvSpPr>
            <a:spLocks noGrp="1"/>
          </p:cNvSpPr>
          <p:nvPr>
            <p:ph idx="1"/>
          </p:nvPr>
        </p:nvSpPr>
        <p:spPr/>
        <p:txBody>
          <a:bodyPr/>
          <a:lstStyle/>
          <a:p>
            <a:r>
              <a:rPr lang="en-US" sz="400" b="0" dirty="0">
                <a:solidFill>
                  <a:srgbClr val="008000"/>
                </a:solidFill>
                <a:effectLst/>
                <a:latin typeface="Consolas" panose="020B0609020204030204" pitchFamily="49" charset="0"/>
              </a:rPr>
              <a:t>import React from 'react'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 from 'react'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useStyles</a:t>
            </a:r>
            <a:r>
              <a:rPr lang="en-US" sz="400" b="0" dirty="0">
                <a:solidFill>
                  <a:srgbClr val="008000"/>
                </a:solidFill>
                <a:effectLst/>
                <a:latin typeface="Consolas" panose="020B0609020204030204" pitchFamily="49" charset="0"/>
              </a:rPr>
              <a:t> from 'react'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from 'react'</a:t>
            </a:r>
          </a:p>
          <a:p>
            <a:r>
              <a:rPr lang="en-US" sz="400" b="0" dirty="0">
                <a:solidFill>
                  <a:srgbClr val="008000"/>
                </a:solidFill>
                <a:effectLst/>
                <a:latin typeface="Consolas" panose="020B0609020204030204" pitchFamily="49" charset="0"/>
              </a:rPr>
              <a:t>import { </a:t>
            </a:r>
            <a:r>
              <a:rPr lang="en-US" sz="400" b="0" dirty="0" err="1">
                <a:solidFill>
                  <a:srgbClr val="008000"/>
                </a:solidFill>
                <a:effectLst/>
                <a:latin typeface="Consolas" panose="020B0609020204030204" pitchFamily="49" charset="0"/>
              </a:rPr>
              <a:t>makeStyles</a:t>
            </a:r>
            <a:r>
              <a:rPr lang="en-US" sz="400" b="0" dirty="0">
                <a:solidFill>
                  <a:srgbClr val="008000"/>
                </a:solidFill>
                <a:effectLst/>
                <a:latin typeface="Consolas" panose="020B0609020204030204" pitchFamily="49" charset="0"/>
              </a:rPr>
              <a:t> }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/core/styles'</a:t>
            </a:r>
          </a:p>
          <a:p>
            <a:r>
              <a:rPr lang="en-US" sz="400" b="0" dirty="0">
                <a:solidFill>
                  <a:srgbClr val="008000"/>
                </a:solidFill>
                <a:effectLst/>
                <a:latin typeface="Consolas" panose="020B0609020204030204" pitchFamily="49" charset="0"/>
              </a:rPr>
              <a:t>import Card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/core/Card'</a:t>
            </a:r>
          </a:p>
          <a:p>
            <a:r>
              <a:rPr lang="en-US" sz="400" b="0" dirty="0">
                <a:solidFill>
                  <a:srgbClr val="008000"/>
                </a:solidFill>
                <a:effectLst/>
                <a:latin typeface="Consolas" panose="020B0609020204030204" pitchFamily="49" charset="0"/>
              </a:rPr>
              <a:t>import Paper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/core/Paper'</a:t>
            </a:r>
          </a:p>
          <a:p>
            <a:r>
              <a:rPr lang="en-US" sz="400" b="0" dirty="0">
                <a:solidFill>
                  <a:srgbClr val="008000"/>
                </a:solidFill>
                <a:effectLst/>
                <a:latin typeface="Consolas" panose="020B0609020204030204" pitchFamily="49" charset="0"/>
              </a:rPr>
              <a:t>import List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/core/List'</a:t>
            </a:r>
          </a:p>
          <a:p>
            <a:r>
              <a:rPr lang="en-US" sz="400" b="0" dirty="0">
                <a:solidFill>
                  <a:srgbClr val="008000"/>
                </a:solidFill>
                <a:effectLst/>
                <a:latin typeface="Consolas" panose="020B0609020204030204" pitchFamily="49" charset="0"/>
              </a:rPr>
              <a:t>import list from './api-user.js'</a:t>
            </a:r>
          </a:p>
          <a:p>
            <a:r>
              <a:rPr lang="en-US" sz="400" b="0" dirty="0">
                <a:solidFill>
                  <a:srgbClr val="008000"/>
                </a:solidFill>
                <a:effectLst/>
                <a:latin typeface="Consolas" panose="020B0609020204030204" pitchFamily="49" charset="0"/>
              </a:rPr>
              <a:t>import Link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/core/Link'</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ListItemAvatar</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ListItemAvatar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ListItemText</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ListItemText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ListItemSecondaryAction</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ListItemSecondaryAction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IconButton</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IconButton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Avatar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/core/Avatar'</a:t>
            </a:r>
          </a:p>
          <a:p>
            <a:r>
              <a:rPr lang="en-US" sz="400" b="0" dirty="0">
                <a:solidFill>
                  <a:srgbClr val="008000"/>
                </a:solidFill>
                <a:effectLst/>
                <a:latin typeface="Consolas" panose="020B0609020204030204" pitchFamily="49" charset="0"/>
              </a:rPr>
              <a:t>//import Person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/core/Person'</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ArrowForward</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ArrowForward</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CardMedia</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CardMedia</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Typography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/core/Typography'</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ArrowForward</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ArrowForward</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unicornbikeImg</a:t>
            </a:r>
            <a:r>
              <a:rPr lang="en-US" sz="400" b="0" dirty="0">
                <a:solidFill>
                  <a:srgbClr val="008000"/>
                </a:solidFill>
                <a:effectLst/>
                <a:latin typeface="Consolas" panose="020B0609020204030204" pitchFamily="49" charset="0"/>
              </a:rPr>
              <a:t> from './../assets/images/unicornbikeImg.jpg'</a:t>
            </a:r>
          </a:p>
          <a:p>
            <a:r>
              <a:rPr lang="en-US" sz="400" b="0" dirty="0">
                <a:solidFill>
                  <a:srgbClr val="008000"/>
                </a:solidFill>
                <a:effectLst/>
                <a:latin typeface="Consolas" panose="020B0609020204030204" pitchFamily="49" charset="0"/>
              </a:rPr>
              <a:t>export default function Users() {</a:t>
            </a:r>
          </a:p>
          <a:p>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=&gt; {</a:t>
            </a:r>
          </a:p>
          <a:p>
            <a:r>
              <a:rPr lang="en-US" sz="400" b="0" dirty="0">
                <a:solidFill>
                  <a:srgbClr val="008000"/>
                </a:solidFill>
                <a:effectLst/>
                <a:latin typeface="Consolas" panose="020B0609020204030204" pitchFamily="49" charset="0"/>
              </a:rPr>
              <a:t>    const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 = new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const signal = </a:t>
            </a:r>
            <a:r>
              <a:rPr lang="en-US" sz="400" b="0" dirty="0" err="1">
                <a:solidFill>
                  <a:srgbClr val="008000"/>
                </a:solidFill>
                <a:effectLst/>
                <a:latin typeface="Consolas" panose="020B0609020204030204" pitchFamily="49" charset="0"/>
              </a:rPr>
              <a:t>abortController.signal</a:t>
            </a:r>
            <a:endParaRPr lang="en-US" sz="400" b="0" dirty="0">
              <a:solidFill>
                <a:srgbClr val="008000"/>
              </a:solidFill>
              <a:effectLst/>
              <a:latin typeface="Consolas" panose="020B0609020204030204" pitchFamily="49" charset="0"/>
            </a:endParaRPr>
          </a:p>
          <a:p>
            <a:r>
              <a:rPr lang="en-US" sz="400" b="0" dirty="0">
                <a:solidFill>
                  <a:srgbClr val="008000"/>
                </a:solidFill>
                <a:effectLst/>
                <a:latin typeface="Consolas" panose="020B0609020204030204" pitchFamily="49" charset="0"/>
              </a:rPr>
              <a:t>    list(signal).then((data) =&gt; {</a:t>
            </a:r>
          </a:p>
          <a:p>
            <a:r>
              <a:rPr lang="en-US" sz="400" b="0" dirty="0">
                <a:solidFill>
                  <a:srgbClr val="008000"/>
                </a:solidFill>
                <a:effectLst/>
                <a:latin typeface="Consolas" panose="020B0609020204030204" pitchFamily="49" charset="0"/>
              </a:rPr>
              <a:t>if (data &amp;&amp; </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console.log(</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else { </a:t>
            </a:r>
          </a:p>
          <a:p>
            <a:r>
              <a:rPr lang="en-US" sz="400" b="0" dirty="0" err="1">
                <a:solidFill>
                  <a:srgbClr val="008000"/>
                </a:solidFill>
                <a:effectLst/>
                <a:latin typeface="Consolas" panose="020B0609020204030204" pitchFamily="49" charset="0"/>
              </a:rPr>
              <a:t>setUsers</a:t>
            </a:r>
            <a:r>
              <a:rPr lang="en-US" sz="400" b="0" dirty="0">
                <a:solidFill>
                  <a:srgbClr val="008000"/>
                </a:solidFill>
                <a:effectLst/>
                <a:latin typeface="Consolas" panose="020B0609020204030204" pitchFamily="49" charset="0"/>
              </a:rPr>
              <a:t>(data)</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function cleanup(){ </a:t>
            </a:r>
          </a:p>
          <a:p>
            <a:r>
              <a:rPr lang="en-US" sz="400" b="0" dirty="0" err="1">
                <a:solidFill>
                  <a:srgbClr val="008000"/>
                </a:solidFill>
                <a:effectLst/>
                <a:latin typeface="Consolas" panose="020B0609020204030204" pitchFamily="49" charset="0"/>
              </a:rPr>
              <a:t>abortController.abort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const [users, </a:t>
            </a:r>
            <a:r>
              <a:rPr lang="en-US" sz="400" b="0" dirty="0" err="1">
                <a:solidFill>
                  <a:srgbClr val="008000"/>
                </a:solidFill>
                <a:effectLst/>
                <a:latin typeface="Consolas" panose="020B0609020204030204" pitchFamily="49" charset="0"/>
              </a:rPr>
              <a:t>setUsers</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const classes = </a:t>
            </a:r>
            <a:r>
              <a:rPr lang="en-US" sz="400" b="0" dirty="0" err="1">
                <a:solidFill>
                  <a:srgbClr val="008000"/>
                </a:solidFill>
                <a:effectLst/>
                <a:latin typeface="Consolas" panose="020B0609020204030204" pitchFamily="49" charset="0"/>
              </a:rPr>
              <a:t>useStyles</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t>
            </a:r>
          </a:p>
          <a:p>
            <a:r>
              <a:rPr lang="en-US" sz="400" b="0" dirty="0">
                <a:solidFill>
                  <a:srgbClr val="008000"/>
                </a:solidFill>
                <a:effectLst/>
                <a:latin typeface="Consolas" panose="020B0609020204030204" pitchFamily="49" charset="0"/>
              </a:rPr>
              <a:t>&lt;Paper </a:t>
            </a:r>
            <a:r>
              <a:rPr lang="en-US" sz="400" b="0" dirty="0" err="1">
                <a:solidFill>
                  <a:srgbClr val="008000"/>
                </a:solidFill>
                <a:effectLst/>
                <a:latin typeface="Consolas" panose="020B0609020204030204" pitchFamily="49" charset="0"/>
              </a:rPr>
              <a:t>className</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classes.root</a:t>
            </a:r>
            <a:r>
              <a:rPr lang="en-US" sz="400" b="0" dirty="0">
                <a:solidFill>
                  <a:srgbClr val="008000"/>
                </a:solidFill>
                <a:effectLst/>
                <a:latin typeface="Consolas" panose="020B0609020204030204" pitchFamily="49" charset="0"/>
              </a:rPr>
              <a:t>} elevation={4}&gt;</a:t>
            </a:r>
          </a:p>
          <a:p>
            <a:r>
              <a:rPr lang="en-US" sz="400" b="0" dirty="0">
                <a:solidFill>
                  <a:srgbClr val="008000"/>
                </a:solidFill>
                <a:effectLst/>
                <a:latin typeface="Consolas" panose="020B0609020204030204" pitchFamily="49" charset="0"/>
              </a:rPr>
              <a:t>&lt;Typography variant="h6" </a:t>
            </a:r>
            <a:r>
              <a:rPr lang="en-US" sz="400" b="0" dirty="0" err="1">
                <a:solidFill>
                  <a:srgbClr val="008000"/>
                </a:solidFill>
                <a:effectLst/>
                <a:latin typeface="Consolas" panose="020B0609020204030204" pitchFamily="49" charset="0"/>
              </a:rPr>
              <a:t>className</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classes.title</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All Users</a:t>
            </a:r>
          </a:p>
          <a:p>
            <a:r>
              <a:rPr lang="en-US" sz="400" b="0" dirty="0">
                <a:solidFill>
                  <a:srgbClr val="008000"/>
                </a:solidFill>
                <a:effectLst/>
                <a:latin typeface="Consolas" panose="020B0609020204030204" pitchFamily="49" charset="0"/>
              </a:rPr>
              <a:t>&lt;/Typography&gt; </a:t>
            </a:r>
          </a:p>
          <a:p>
            <a:r>
              <a:rPr lang="en-US" sz="400" b="0" dirty="0">
                <a:solidFill>
                  <a:srgbClr val="008000"/>
                </a:solidFill>
                <a:effectLst/>
                <a:latin typeface="Consolas" panose="020B0609020204030204" pitchFamily="49" charset="0"/>
              </a:rPr>
              <a:t>&lt;List dense&gt;</a:t>
            </a:r>
          </a:p>
          <a:p>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users.map</a:t>
            </a:r>
            <a:r>
              <a:rPr lang="en-US" sz="400" b="0" dirty="0">
                <a:solidFill>
                  <a:srgbClr val="008000"/>
                </a:solidFill>
                <a:effectLst/>
                <a:latin typeface="Consolas" panose="020B0609020204030204" pitchFamily="49" charset="0"/>
              </a:rPr>
              <a:t>((item, </a:t>
            </a:r>
            <a:r>
              <a:rPr lang="en-US" sz="400" b="0" dirty="0" err="1">
                <a:solidFill>
                  <a:srgbClr val="008000"/>
                </a:solidFill>
                <a:effectLst/>
                <a:latin typeface="Consolas" panose="020B0609020204030204" pitchFamily="49" charset="0"/>
              </a:rPr>
              <a:t>i</a:t>
            </a:r>
            <a:r>
              <a:rPr lang="en-US" sz="400" b="0" dirty="0">
                <a:solidFill>
                  <a:srgbClr val="008000"/>
                </a:solidFill>
                <a:effectLst/>
                <a:latin typeface="Consolas" panose="020B0609020204030204" pitchFamily="49" charset="0"/>
              </a:rPr>
              <a:t>) =&gt; {</a:t>
            </a:r>
          </a:p>
          <a:p>
            <a:r>
              <a:rPr lang="en-US" sz="400" b="0" dirty="0">
                <a:solidFill>
                  <a:srgbClr val="008000"/>
                </a:solidFill>
                <a:effectLst/>
                <a:latin typeface="Consolas" panose="020B0609020204030204" pitchFamily="49" charset="0"/>
              </a:rPr>
              <a:t>    return &lt;Link to={"/user/" + </a:t>
            </a:r>
            <a:r>
              <a:rPr lang="en-US" sz="400" b="0" dirty="0" err="1">
                <a:solidFill>
                  <a:srgbClr val="008000"/>
                </a:solidFill>
                <a:effectLst/>
                <a:latin typeface="Consolas" panose="020B0609020204030204" pitchFamily="49" charset="0"/>
              </a:rPr>
              <a:t>item._id</a:t>
            </a:r>
            <a:r>
              <a:rPr lang="en-US" sz="400" b="0" dirty="0">
                <a:solidFill>
                  <a:srgbClr val="008000"/>
                </a:solidFill>
                <a:effectLst/>
                <a:latin typeface="Consolas" panose="020B0609020204030204" pitchFamily="49" charset="0"/>
              </a:rPr>
              <a:t>} key={</a:t>
            </a:r>
            <a:r>
              <a:rPr lang="en-US" sz="400" b="0" dirty="0" err="1">
                <a:solidFill>
                  <a:srgbClr val="008000"/>
                </a:solidFill>
                <a:effectLst/>
                <a:latin typeface="Consolas" panose="020B0609020204030204" pitchFamily="49" charset="0"/>
              </a:rPr>
              <a:t>i</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 button&gt;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ListItemAvatar</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&lt;Avatar&gt; </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&lt;/Avatar&gt;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ListItemAvatar</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ListItemText</a:t>
            </a:r>
            <a:r>
              <a:rPr lang="en-US" sz="400" b="0" dirty="0">
                <a:solidFill>
                  <a:srgbClr val="008000"/>
                </a:solidFill>
                <a:effectLst/>
                <a:latin typeface="Consolas" panose="020B0609020204030204" pitchFamily="49" charset="0"/>
              </a:rPr>
              <a:t> primary={item.name}/&gt;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ListItemSecondaryAction</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IconButton</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ArrowForward</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IconButton</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ListItemSecondaryAction</a:t>
            </a:r>
            <a:r>
              <a:rPr lang="en-US" sz="400" b="0" dirty="0">
                <a:solidFill>
                  <a:srgbClr val="008000"/>
                </a:solidFill>
                <a:effectLst/>
                <a:latin typeface="Consolas" panose="020B0609020204030204" pitchFamily="49" charset="0"/>
              </a:rPr>
              <a:t>&gt; </a:t>
            </a:r>
          </a:p>
          <a:p>
            <a:r>
              <a:rPr lang="en-US" sz="400" b="0" dirty="0">
                <a:solidFill>
                  <a:srgbClr val="008000"/>
                </a:solidFill>
                <a:effectLst/>
                <a:latin typeface="Consolas" panose="020B0609020204030204" pitchFamily="49" charset="0"/>
              </a:rPr>
              <a:t>&lt;/</a:t>
            </a:r>
            <a:r>
              <a:rPr lang="en-US" sz="400" b="0" dirty="0" err="1">
                <a:solidFill>
                  <a:srgbClr val="008000"/>
                </a:solidFill>
                <a:effectLst/>
                <a:latin typeface="Consolas" panose="020B0609020204030204" pitchFamily="49" charset="0"/>
              </a:rPr>
              <a:t>ListItem</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&lt;/Link&gt; </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&lt;/List&gt;</a:t>
            </a:r>
          </a:p>
          <a:p>
            <a:r>
              <a:rPr lang="en-US" sz="400" b="0" dirty="0">
                <a:solidFill>
                  <a:srgbClr val="008000"/>
                </a:solidFill>
                <a:effectLst/>
                <a:latin typeface="Consolas" panose="020B0609020204030204" pitchFamily="49" charset="0"/>
              </a:rPr>
              <a:t>&lt;/Paper&gt;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br>
              <a:rPr lang="en-US" sz="400" b="0" dirty="0">
                <a:solidFill>
                  <a:srgbClr val="008000"/>
                </a:solidFill>
                <a:effectLst/>
                <a:latin typeface="Consolas" panose="020B0609020204030204" pitchFamily="49" charset="0"/>
              </a:rPr>
            </a:br>
            <a:br>
              <a:rPr lang="en-US" sz="400" b="0" dirty="0">
                <a:solidFill>
                  <a:srgbClr val="008000"/>
                </a:solidFill>
                <a:effectLst/>
                <a:latin typeface="Consolas" panose="020B0609020204030204" pitchFamily="49" charset="0"/>
              </a:rPr>
            </a:br>
            <a:endParaRPr lang="en-US" sz="4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2C3543B-9751-4BFB-D442-52B47C765B5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FE9EF92-051D-B56C-9D3F-544F0DA8C49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1F602CE-B346-0402-B8CA-280DC630C91F}"/>
              </a:ext>
            </a:extLst>
          </p:cNvPr>
          <p:cNvSpPr>
            <a:spLocks noGrp="1"/>
          </p:cNvSpPr>
          <p:nvPr>
            <p:ph type="sldNum" sz="quarter" idx="12"/>
          </p:nvPr>
        </p:nvSpPr>
        <p:spPr/>
        <p:txBody>
          <a:bodyPr/>
          <a:lstStyle/>
          <a:p>
            <a:fld id="{7C5CF243-786F-4254-B068-4C9F0B6EA12F}" type="slidenum">
              <a:rPr lang="en-US" altLang="en-US" smtClean="0"/>
              <a:pPr/>
              <a:t>197</a:t>
            </a:fld>
            <a:endParaRPr lang="en-US" altLang="en-US"/>
          </a:p>
        </p:txBody>
      </p:sp>
    </p:spTree>
    <p:extLst>
      <p:ext uri="{BB962C8B-B14F-4D97-AF65-F5344CB8AC3E}">
        <p14:creationId xmlns:p14="http://schemas.microsoft.com/office/powerpoint/2010/main" val="254327558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4F3F-852F-3EB9-15C0-C9F29FF3CF80}"/>
              </a:ext>
            </a:extLst>
          </p:cNvPr>
          <p:cNvSpPr>
            <a:spLocks noGrp="1"/>
          </p:cNvSpPr>
          <p:nvPr>
            <p:ph type="title"/>
          </p:nvPr>
        </p:nvSpPr>
        <p:spPr/>
        <p:txBody>
          <a:bodyPr/>
          <a:lstStyle/>
          <a:p>
            <a:r>
              <a:rPr lang="en-US" dirty="0"/>
              <a:t>Updated </a:t>
            </a:r>
            <a:r>
              <a:rPr lang="en-US" dirty="0" err="1"/>
              <a:t>MainRouter.jsx</a:t>
            </a:r>
            <a:endParaRPr lang="en-US" dirty="0"/>
          </a:p>
        </p:txBody>
      </p:sp>
      <p:sp>
        <p:nvSpPr>
          <p:cNvPr id="3" name="Content Placeholder 2">
            <a:extLst>
              <a:ext uri="{FF2B5EF4-FFF2-40B4-BE49-F238E27FC236}">
                <a16:creationId xmlns:a16="http://schemas.microsoft.com/office/drawing/2014/main" id="{F8EA2442-8A6E-5E7E-53BC-0A0709DAB9FD}"/>
              </a:ext>
            </a:extLst>
          </p:cNvPr>
          <p:cNvSpPr>
            <a:spLocks noGrp="1"/>
          </p:cNvSpPr>
          <p:nvPr>
            <p:ph idx="1"/>
          </p:nvPr>
        </p:nvSpPr>
        <p:spPr/>
        <p:txBody>
          <a:bodyPr/>
          <a:lstStyle/>
          <a:p>
            <a:r>
              <a:rPr lang="en-US" sz="850" b="0" dirty="0">
                <a:solidFill>
                  <a:srgbClr val="008000"/>
                </a:solidFill>
                <a:effectLst/>
                <a:latin typeface="Consolas" panose="020B0609020204030204" pitchFamily="49" charset="0"/>
              </a:rPr>
              <a:t>import React from 'react'</a:t>
            </a:r>
          </a:p>
          <a:p>
            <a:r>
              <a:rPr lang="en-US" sz="850" b="0" dirty="0">
                <a:solidFill>
                  <a:srgbClr val="008000"/>
                </a:solidFill>
                <a:effectLst/>
                <a:latin typeface="Consolas" panose="020B0609020204030204" pitchFamily="49" charset="0"/>
              </a:rPr>
              <a:t>import {Route, Routes} from 'react-router-</a:t>
            </a:r>
            <a:r>
              <a:rPr lang="en-US" sz="850" b="0" dirty="0" err="1">
                <a:solidFill>
                  <a:srgbClr val="008000"/>
                </a:solidFill>
                <a:effectLst/>
                <a:latin typeface="Consolas" panose="020B0609020204030204" pitchFamily="49" charset="0"/>
              </a:rPr>
              <a:t>dom</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import Home from './core/Home' </a:t>
            </a:r>
          </a:p>
          <a:p>
            <a:r>
              <a:rPr lang="en-US" sz="850" b="0" dirty="0">
                <a:solidFill>
                  <a:srgbClr val="008000"/>
                </a:solidFill>
                <a:effectLst/>
                <a:latin typeface="Consolas" panose="020B0609020204030204" pitchFamily="49" charset="0"/>
              </a:rPr>
              <a:t>import Users from './user/</a:t>
            </a:r>
            <a:r>
              <a:rPr lang="en-US" sz="850" b="0" dirty="0" err="1">
                <a:solidFill>
                  <a:srgbClr val="008000"/>
                </a:solidFill>
                <a:effectLst/>
                <a:latin typeface="Consolas" panose="020B0609020204030204" pitchFamily="49" charset="0"/>
              </a:rPr>
              <a:t>Users.jsx</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import Signup from './user/</a:t>
            </a:r>
            <a:r>
              <a:rPr lang="en-US" sz="850" b="0" dirty="0" err="1">
                <a:solidFill>
                  <a:srgbClr val="008000"/>
                </a:solidFill>
                <a:effectLst/>
                <a:latin typeface="Consolas" panose="020B0609020204030204" pitchFamily="49" charset="0"/>
              </a:rPr>
              <a:t>Signup.jsx</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import </a:t>
            </a:r>
            <a:r>
              <a:rPr lang="en-US" sz="850" b="0" dirty="0" err="1">
                <a:solidFill>
                  <a:srgbClr val="008000"/>
                </a:solidFill>
                <a:effectLst/>
                <a:latin typeface="Consolas" panose="020B0609020204030204" pitchFamily="49" charset="0"/>
              </a:rPr>
              <a:t>Signin</a:t>
            </a:r>
            <a:r>
              <a:rPr lang="en-US" sz="850" b="0" dirty="0">
                <a:solidFill>
                  <a:srgbClr val="008000"/>
                </a:solidFill>
                <a:effectLst/>
                <a:latin typeface="Consolas" panose="020B0609020204030204" pitchFamily="49" charset="0"/>
              </a:rPr>
              <a:t> from './auth/Signin.js'</a:t>
            </a:r>
          </a:p>
          <a:p>
            <a:r>
              <a:rPr lang="en-US" sz="850" b="0" dirty="0">
                <a:solidFill>
                  <a:srgbClr val="008000"/>
                </a:solidFill>
                <a:effectLst/>
                <a:latin typeface="Consolas" panose="020B0609020204030204" pitchFamily="49" charset="0"/>
              </a:rPr>
              <a:t>import Profile from './user/Profile.js'</a:t>
            </a:r>
          </a:p>
          <a:p>
            <a:r>
              <a:rPr lang="en-US" sz="850" b="0" dirty="0">
                <a:solidFill>
                  <a:srgbClr val="008000"/>
                </a:solidFill>
                <a:effectLst/>
                <a:latin typeface="Consolas" panose="020B0609020204030204" pitchFamily="49" charset="0"/>
              </a:rPr>
              <a:t>import Switch from 'react'</a:t>
            </a:r>
          </a:p>
          <a:p>
            <a:r>
              <a:rPr lang="en-US" sz="850" b="0" dirty="0">
                <a:solidFill>
                  <a:srgbClr val="008000"/>
                </a:solidFill>
                <a:effectLst/>
                <a:latin typeface="Consolas" panose="020B0609020204030204" pitchFamily="49" charset="0"/>
              </a:rPr>
              <a:t>import </a:t>
            </a:r>
            <a:r>
              <a:rPr lang="en-US" sz="850" b="0" dirty="0" err="1">
                <a:solidFill>
                  <a:srgbClr val="008000"/>
                </a:solidFill>
                <a:effectLst/>
                <a:latin typeface="Consolas" panose="020B0609020204030204" pitchFamily="49" charset="0"/>
              </a:rPr>
              <a:t>PrivateRoute</a:t>
            </a:r>
            <a:r>
              <a:rPr lang="en-US" sz="850" b="0" dirty="0">
                <a:solidFill>
                  <a:srgbClr val="008000"/>
                </a:solidFill>
                <a:effectLst/>
                <a:latin typeface="Consolas" panose="020B0609020204030204" pitchFamily="49" charset="0"/>
              </a:rPr>
              <a:t> from 'react'</a:t>
            </a:r>
          </a:p>
          <a:p>
            <a:r>
              <a:rPr lang="en-US" sz="850" b="0" dirty="0">
                <a:solidFill>
                  <a:srgbClr val="008000"/>
                </a:solidFill>
                <a:effectLst/>
                <a:latin typeface="Consolas" panose="020B0609020204030204" pitchFamily="49" charset="0"/>
              </a:rPr>
              <a:t>import </a:t>
            </a:r>
            <a:r>
              <a:rPr lang="en-US" sz="850" b="0" dirty="0" err="1">
                <a:solidFill>
                  <a:srgbClr val="008000"/>
                </a:solidFill>
                <a:effectLst/>
                <a:latin typeface="Consolas" panose="020B0609020204030204" pitchFamily="49" charset="0"/>
              </a:rPr>
              <a:t>EditProfile</a:t>
            </a:r>
            <a:r>
              <a:rPr lang="en-US" sz="850" b="0" dirty="0">
                <a:solidFill>
                  <a:srgbClr val="008000"/>
                </a:solidFill>
                <a:effectLst/>
                <a:latin typeface="Consolas" panose="020B0609020204030204" pitchFamily="49" charset="0"/>
              </a:rPr>
              <a:t> from 'react'</a:t>
            </a:r>
          </a:p>
          <a:p>
            <a:r>
              <a:rPr lang="en-US" sz="850" b="0" dirty="0">
                <a:solidFill>
                  <a:srgbClr val="008000"/>
                </a:solidFill>
                <a:effectLst/>
                <a:latin typeface="Consolas" panose="020B0609020204030204" pitchFamily="49" charset="0"/>
              </a:rPr>
              <a:t>import Menu from 'react'</a:t>
            </a:r>
          </a:p>
          <a:p>
            <a:r>
              <a:rPr lang="en-US" sz="850" b="0" dirty="0">
                <a:solidFill>
                  <a:srgbClr val="008000"/>
                </a:solidFill>
                <a:effectLst/>
                <a:latin typeface="Consolas" panose="020B0609020204030204" pitchFamily="49" charset="0"/>
              </a:rPr>
              <a:t>const </a:t>
            </a:r>
            <a:r>
              <a:rPr lang="en-US" sz="850" b="0" dirty="0" err="1">
                <a:solidFill>
                  <a:srgbClr val="008000"/>
                </a:solidFill>
                <a:effectLst/>
                <a:latin typeface="Consolas" panose="020B0609020204030204" pitchFamily="49" charset="0"/>
              </a:rPr>
              <a:t>MainRouter</a:t>
            </a:r>
            <a:r>
              <a:rPr lang="en-US" sz="850" b="0" dirty="0">
                <a:solidFill>
                  <a:srgbClr val="008000"/>
                </a:solidFill>
                <a:effectLst/>
                <a:latin typeface="Consolas" panose="020B0609020204030204" pitchFamily="49" charset="0"/>
              </a:rPr>
              <a:t> = () =&gt; {</a:t>
            </a:r>
          </a:p>
          <a:p>
            <a:r>
              <a:rPr lang="en-US" sz="850" b="0" dirty="0">
                <a:solidFill>
                  <a:srgbClr val="008000"/>
                </a:solidFill>
                <a:effectLst/>
                <a:latin typeface="Consolas" panose="020B0609020204030204" pitchFamily="49" charset="0"/>
              </a:rPr>
              <a:t>return ( &lt;div&gt; </a:t>
            </a:r>
          </a:p>
          <a:p>
            <a:r>
              <a:rPr lang="en-US" sz="850" b="0" dirty="0">
                <a:solidFill>
                  <a:srgbClr val="008000"/>
                </a:solidFill>
                <a:effectLst/>
                <a:latin typeface="Consolas" panose="020B0609020204030204" pitchFamily="49" charset="0"/>
              </a:rPr>
              <a:t>&lt;Routes&gt;</a:t>
            </a:r>
          </a:p>
          <a:p>
            <a:r>
              <a:rPr lang="en-US" sz="850" b="0" dirty="0">
                <a:solidFill>
                  <a:srgbClr val="008000"/>
                </a:solidFill>
                <a:effectLst/>
                <a:latin typeface="Consolas" panose="020B0609020204030204" pitchFamily="49" charset="0"/>
              </a:rPr>
              <a:t>        &lt;Route exact path="/" element={&lt;Home /&gt;} /&gt; </a:t>
            </a:r>
          </a:p>
          <a:p>
            <a:r>
              <a:rPr lang="en-US" sz="850" b="0" dirty="0">
                <a:solidFill>
                  <a:srgbClr val="008000"/>
                </a:solidFill>
                <a:effectLst/>
                <a:latin typeface="Consolas" panose="020B0609020204030204" pitchFamily="49" charset="0"/>
              </a:rPr>
              <a:t>                &lt;Route path="/users" component={Users} /&gt;</a:t>
            </a:r>
          </a:p>
          <a:p>
            <a:r>
              <a:rPr lang="en-US" sz="850" b="0" dirty="0">
                <a:solidFill>
                  <a:srgbClr val="008000"/>
                </a:solidFill>
                <a:effectLst/>
                <a:latin typeface="Consolas" panose="020B0609020204030204" pitchFamily="49" charset="0"/>
              </a:rPr>
              <a:t>                &lt;Route path="/signup" component={Signup} /&gt;</a:t>
            </a:r>
          </a:p>
          <a:p>
            <a:r>
              <a:rPr lang="en-US" sz="850" b="0" dirty="0">
                <a:solidFill>
                  <a:srgbClr val="008000"/>
                </a:solidFill>
                <a:effectLst/>
                <a:latin typeface="Consolas" panose="020B0609020204030204" pitchFamily="49" charset="0"/>
              </a:rPr>
              <a:t>                &lt;Route path="/</a:t>
            </a:r>
            <a:r>
              <a:rPr lang="en-US" sz="850" b="0" dirty="0" err="1">
                <a:solidFill>
                  <a:srgbClr val="008000"/>
                </a:solidFill>
                <a:effectLst/>
                <a:latin typeface="Consolas" panose="020B0609020204030204" pitchFamily="49" charset="0"/>
              </a:rPr>
              <a:t>signin</a:t>
            </a:r>
            <a:r>
              <a:rPr lang="en-US" sz="850" b="0" dirty="0">
                <a:solidFill>
                  <a:srgbClr val="008000"/>
                </a:solidFill>
                <a:effectLst/>
                <a:latin typeface="Consolas" panose="020B0609020204030204" pitchFamily="49" charset="0"/>
              </a:rPr>
              <a:t>" component={</a:t>
            </a:r>
            <a:r>
              <a:rPr lang="en-US" sz="850" b="0" dirty="0" err="1">
                <a:solidFill>
                  <a:srgbClr val="008000"/>
                </a:solidFill>
                <a:effectLst/>
                <a:latin typeface="Consolas" panose="020B0609020204030204" pitchFamily="49" charset="0"/>
              </a:rPr>
              <a:t>Signin</a:t>
            </a:r>
            <a:r>
              <a:rPr lang="en-US" sz="850" b="0" dirty="0">
                <a:solidFill>
                  <a:srgbClr val="008000"/>
                </a:solidFill>
                <a:effectLst/>
                <a:latin typeface="Consolas" panose="020B0609020204030204" pitchFamily="49" charset="0"/>
              </a:rPr>
              <a:t>} /&gt;</a:t>
            </a:r>
          </a:p>
          <a:p>
            <a:r>
              <a:rPr lang="en-US" sz="850" b="0" dirty="0">
                <a:solidFill>
                  <a:srgbClr val="008000"/>
                </a:solidFill>
                <a:effectLst/>
                <a:latin typeface="Consolas" panose="020B0609020204030204" pitchFamily="49" charset="0"/>
              </a:rPr>
              <a:t>                &lt;Route path="/user/:</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component={Profile} /&gt;</a:t>
            </a:r>
          </a:p>
          <a:p>
            <a:r>
              <a:rPr lang="en-US" sz="850" b="0" dirty="0">
                <a:solidFill>
                  <a:srgbClr val="008000"/>
                </a:solidFill>
                <a:effectLst/>
                <a:latin typeface="Consolas" panose="020B0609020204030204" pitchFamily="49" charset="0"/>
              </a:rPr>
              <a:t>                &lt;Menu/&gt;</a:t>
            </a:r>
          </a:p>
          <a:p>
            <a:r>
              <a:rPr lang="en-US" sz="850" b="0" dirty="0">
                <a:solidFill>
                  <a:srgbClr val="008000"/>
                </a:solidFill>
                <a:effectLst/>
                <a:latin typeface="Consolas" panose="020B0609020204030204" pitchFamily="49" charset="0"/>
              </a:rPr>
              <a:t>     &lt;Switch&gt;</a:t>
            </a:r>
          </a:p>
          <a:p>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&lt;</a:t>
            </a:r>
            <a:r>
              <a:rPr lang="en-US" sz="850" b="0" dirty="0" err="1">
                <a:solidFill>
                  <a:srgbClr val="008000"/>
                </a:solidFill>
                <a:effectLst/>
                <a:latin typeface="Consolas" panose="020B0609020204030204" pitchFamily="49" charset="0"/>
              </a:rPr>
              <a:t>PrivateRoute</a:t>
            </a:r>
            <a:r>
              <a:rPr lang="en-US" sz="850" b="0" dirty="0">
                <a:solidFill>
                  <a:srgbClr val="008000"/>
                </a:solidFill>
                <a:effectLst/>
                <a:latin typeface="Consolas" panose="020B0609020204030204" pitchFamily="49" charset="0"/>
              </a:rPr>
              <a:t> path="/user/edit/:</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component={</a:t>
            </a:r>
            <a:r>
              <a:rPr lang="en-US" sz="850" b="0" dirty="0" err="1">
                <a:solidFill>
                  <a:srgbClr val="008000"/>
                </a:solidFill>
                <a:effectLst/>
                <a:latin typeface="Consolas" panose="020B0609020204030204" pitchFamily="49" charset="0"/>
              </a:rPr>
              <a:t>EditProfile</a:t>
            </a:r>
            <a:r>
              <a:rPr lang="en-US" sz="850" b="0" dirty="0">
                <a:solidFill>
                  <a:srgbClr val="008000"/>
                </a:solidFill>
                <a:effectLst/>
                <a:latin typeface="Consolas" panose="020B0609020204030204" pitchFamily="49" charset="0"/>
              </a:rPr>
              <a:t>}/&gt; </a:t>
            </a:r>
          </a:p>
          <a:p>
            <a:r>
              <a:rPr lang="en-US" sz="850" b="0" dirty="0">
                <a:solidFill>
                  <a:srgbClr val="008000"/>
                </a:solidFill>
                <a:effectLst/>
                <a:latin typeface="Consolas" panose="020B0609020204030204" pitchFamily="49" charset="0"/>
              </a:rPr>
              <a:t>&lt;Route path="/user/:</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component={Profile}/&gt;</a:t>
            </a:r>
          </a:p>
          <a:p>
            <a:r>
              <a:rPr lang="en-US" sz="850" b="0" dirty="0">
                <a:solidFill>
                  <a:srgbClr val="008000"/>
                </a:solidFill>
                <a:effectLst/>
                <a:latin typeface="Consolas" panose="020B0609020204030204" pitchFamily="49" charset="0"/>
              </a:rPr>
              <a:t>&lt;/Switch&gt;</a:t>
            </a:r>
          </a:p>
          <a:p>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&lt;/Routes&gt;</a:t>
            </a:r>
          </a:p>
          <a:p>
            <a:r>
              <a:rPr lang="en-US" sz="850" b="0" dirty="0">
                <a:solidFill>
                  <a:srgbClr val="008000"/>
                </a:solidFill>
                <a:effectLst/>
                <a:latin typeface="Consolas" panose="020B0609020204030204" pitchFamily="49" charset="0"/>
              </a:rPr>
              <a:t>&lt;/div&gt; </a:t>
            </a:r>
          </a:p>
          <a:p>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export default </a:t>
            </a:r>
            <a:r>
              <a:rPr lang="en-US" sz="850" b="0" dirty="0" err="1">
                <a:solidFill>
                  <a:srgbClr val="008000"/>
                </a:solidFill>
                <a:effectLst/>
                <a:latin typeface="Consolas" panose="020B0609020204030204" pitchFamily="49" charset="0"/>
              </a:rPr>
              <a:t>MainRouter</a:t>
            </a:r>
            <a:endParaRPr lang="en-US" sz="8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276FC15-8441-F29B-4844-8DBDA7BA714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F71501A-4449-BA68-4461-B748CF4FAFF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C5C95C-AB11-CE15-B38D-D9D8594D226F}"/>
              </a:ext>
            </a:extLst>
          </p:cNvPr>
          <p:cNvSpPr>
            <a:spLocks noGrp="1"/>
          </p:cNvSpPr>
          <p:nvPr>
            <p:ph type="sldNum" sz="quarter" idx="12"/>
          </p:nvPr>
        </p:nvSpPr>
        <p:spPr/>
        <p:txBody>
          <a:bodyPr/>
          <a:lstStyle/>
          <a:p>
            <a:fld id="{7C5CF243-786F-4254-B068-4C9F0B6EA12F}" type="slidenum">
              <a:rPr lang="en-US" altLang="en-US" smtClean="0"/>
              <a:pPr/>
              <a:t>198</a:t>
            </a:fld>
            <a:endParaRPr lang="en-US" altLang="en-US"/>
          </a:p>
        </p:txBody>
      </p:sp>
    </p:spTree>
    <p:extLst>
      <p:ext uri="{BB962C8B-B14F-4D97-AF65-F5344CB8AC3E}">
        <p14:creationId xmlns:p14="http://schemas.microsoft.com/office/powerpoint/2010/main" val="102176567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1DDC-F965-592A-3347-F3CF18896B0E}"/>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846AF3D7-C4BF-2B74-8F1D-118D95AD021B}"/>
              </a:ext>
            </a:extLst>
          </p:cNvPr>
          <p:cNvSpPr>
            <a:spLocks noGrp="1"/>
          </p:cNvSpPr>
          <p:nvPr>
            <p:ph idx="1"/>
          </p:nvPr>
        </p:nvSpPr>
        <p:spPr/>
        <p:txBody>
          <a:bodyPr/>
          <a:lstStyle/>
          <a:p>
            <a:r>
              <a:rPr lang="en-US" sz="180" b="0" dirty="0">
                <a:solidFill>
                  <a:srgbClr val="008000"/>
                </a:solidFill>
                <a:effectLst/>
                <a:latin typeface="Consolas" panose="020B0609020204030204" pitchFamily="49" charset="0"/>
              </a:rPr>
              <a:t>/*import express from 'express'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bodyParser</a:t>
            </a:r>
            <a:r>
              <a:rPr lang="en-US" sz="180" b="0" dirty="0">
                <a:solidFill>
                  <a:srgbClr val="008000"/>
                </a:solidFill>
                <a:effectLst/>
                <a:latin typeface="Consolas" panose="020B0609020204030204" pitchFamily="49" charset="0"/>
              </a:rPr>
              <a:t> from 'body-parser'</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cookieParser</a:t>
            </a:r>
            <a:r>
              <a:rPr lang="en-US" sz="180" b="0" dirty="0">
                <a:solidFill>
                  <a:srgbClr val="008000"/>
                </a:solidFill>
                <a:effectLst/>
                <a:latin typeface="Consolas" panose="020B0609020204030204" pitchFamily="49" charset="0"/>
              </a:rPr>
              <a:t> from 'cookie-parser'</a:t>
            </a:r>
          </a:p>
          <a:p>
            <a:r>
              <a:rPr lang="en-US" sz="180" b="0" dirty="0">
                <a:solidFill>
                  <a:srgbClr val="008000"/>
                </a:solidFill>
                <a:effectLst/>
                <a:latin typeface="Consolas" panose="020B0609020204030204" pitchFamily="49" charset="0"/>
              </a:rPr>
              <a:t>import compress from 'compression'</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 from '</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helmet from 'helmet'</a:t>
            </a:r>
          </a:p>
          <a:p>
            <a:r>
              <a:rPr lang="en-US" sz="180" b="0" dirty="0">
                <a:solidFill>
                  <a:srgbClr val="008000"/>
                </a:solidFill>
                <a:effectLst/>
                <a:latin typeface="Consolas" panose="020B0609020204030204" pitchFamily="49" charset="0"/>
              </a:rPr>
              <a:t>const app = express()</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bodyParser.json</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bodyParser.urlencoded</a:t>
            </a:r>
            <a:r>
              <a:rPr lang="en-US" sz="180" b="0" dirty="0">
                <a:solidFill>
                  <a:srgbClr val="008000"/>
                </a:solidFill>
                <a:effectLst/>
                <a:latin typeface="Consolas" panose="020B0609020204030204" pitchFamily="49" charset="0"/>
              </a:rPr>
              <a:t>({ extended: true }))</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cookieParser</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(compress())</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(helmet())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export default app</a:t>
            </a:r>
          </a:p>
          <a:p>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/*import express from 'express'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bodyParser</a:t>
            </a:r>
            <a:r>
              <a:rPr lang="en-US" sz="180" b="0" dirty="0">
                <a:solidFill>
                  <a:srgbClr val="008000"/>
                </a:solidFill>
                <a:effectLst/>
                <a:latin typeface="Consolas" panose="020B0609020204030204" pitchFamily="49" charset="0"/>
              </a:rPr>
              <a:t> from 'body-parser'</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cookieParser</a:t>
            </a:r>
            <a:r>
              <a:rPr lang="en-US" sz="180" b="0" dirty="0">
                <a:solidFill>
                  <a:srgbClr val="008000"/>
                </a:solidFill>
                <a:effectLst/>
                <a:latin typeface="Consolas" panose="020B0609020204030204" pitchFamily="49" charset="0"/>
              </a:rPr>
              <a:t> from 'cookie-parser'</a:t>
            </a:r>
          </a:p>
          <a:p>
            <a:r>
              <a:rPr lang="en-US" sz="180" b="0" dirty="0">
                <a:solidFill>
                  <a:srgbClr val="008000"/>
                </a:solidFill>
                <a:effectLst/>
                <a:latin typeface="Consolas" panose="020B0609020204030204" pitchFamily="49" charset="0"/>
              </a:rPr>
              <a:t>import compress from 'compression'</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 from '</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helmet from 'helmet'</a:t>
            </a:r>
          </a:p>
          <a:p>
            <a:r>
              <a:rPr lang="en-US" sz="180" b="0" dirty="0">
                <a:solidFill>
                  <a:srgbClr val="008000"/>
                </a:solidFill>
                <a:effectLst/>
                <a:latin typeface="Consolas" panose="020B0609020204030204" pitchFamily="49" charset="0"/>
              </a:rPr>
              <a:t>import Template from './../template.js'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userRoutes</a:t>
            </a:r>
            <a:r>
              <a:rPr lang="en-US" sz="180" b="0" dirty="0">
                <a:solidFill>
                  <a:srgbClr val="008000"/>
                </a:solidFill>
                <a:effectLst/>
                <a:latin typeface="Consolas" panose="020B0609020204030204" pitchFamily="49" charset="0"/>
              </a:rPr>
              <a:t> from './routes/user.routes.js'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authRoutes</a:t>
            </a:r>
            <a:r>
              <a:rPr lang="en-US" sz="180" b="0" dirty="0">
                <a:solidFill>
                  <a:srgbClr val="008000"/>
                </a:solidFill>
                <a:effectLst/>
                <a:latin typeface="Consolas" panose="020B0609020204030204" pitchFamily="49" charset="0"/>
              </a:rPr>
              <a:t> from './routes/auth.routes.js'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devBundle</a:t>
            </a:r>
            <a:r>
              <a:rPr lang="en-US" sz="180" b="0" dirty="0">
                <a:solidFill>
                  <a:srgbClr val="008000"/>
                </a:solidFill>
                <a:effectLst/>
                <a:latin typeface="Consolas" panose="020B0609020204030204" pitchFamily="49" charset="0"/>
              </a:rPr>
              <a:t> from './</a:t>
            </a:r>
            <a:r>
              <a:rPr lang="en-US" sz="180" b="0" dirty="0" err="1">
                <a:solidFill>
                  <a:srgbClr val="008000"/>
                </a:solidFill>
                <a:effectLst/>
                <a:latin typeface="Consolas" panose="020B0609020204030204" pitchFamily="49" charset="0"/>
              </a:rPr>
              <a:t>devBundle</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import path from 'path'</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const app = express()</a:t>
            </a:r>
          </a:p>
          <a:p>
            <a:r>
              <a:rPr lang="en-US" sz="180" b="0" dirty="0">
                <a:solidFill>
                  <a:srgbClr val="008000"/>
                </a:solidFill>
                <a:effectLst/>
                <a:latin typeface="Consolas" panose="020B0609020204030204" pitchFamily="49" charset="0"/>
              </a:rPr>
              <a:t>const CURRENT_WORKING_DIR = </a:t>
            </a:r>
            <a:r>
              <a:rPr lang="en-US" sz="180" b="0" dirty="0" err="1">
                <a:solidFill>
                  <a:srgbClr val="008000"/>
                </a:solidFill>
                <a:effectLst/>
                <a:latin typeface="Consolas" panose="020B0609020204030204" pitchFamily="49" charset="0"/>
              </a:rPr>
              <a:t>process.cwd</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devBundle.compile</a:t>
            </a:r>
            <a:r>
              <a:rPr lang="en-US" sz="180" b="0" dirty="0">
                <a:solidFill>
                  <a:srgbClr val="008000"/>
                </a:solidFill>
                <a:effectLst/>
                <a:latin typeface="Consolas" panose="020B0609020204030204" pitchFamily="49" charset="0"/>
              </a:rPr>
              <a:t>(app)</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app.get</a:t>
            </a:r>
            <a:r>
              <a:rPr lang="en-US" sz="180" b="0" dirty="0">
                <a:solidFill>
                  <a:srgbClr val="008000"/>
                </a:solidFill>
                <a:effectLst/>
                <a:latin typeface="Consolas" panose="020B0609020204030204" pitchFamily="49" charset="0"/>
              </a:rPr>
              <a:t>('*', (req, res) =&gt; {</a:t>
            </a:r>
          </a:p>
          <a:p>
            <a:r>
              <a:rPr lang="en-US" sz="180" b="0" dirty="0">
                <a:solidFill>
                  <a:srgbClr val="008000"/>
                </a:solidFill>
                <a:effectLst/>
                <a:latin typeface="Consolas" panose="020B0609020204030204" pitchFamily="49" charset="0"/>
              </a:rPr>
              <a:t>// 1. Generate CSS styles using Material-UI's </a:t>
            </a:r>
            <a:r>
              <a:rPr lang="en-US" sz="180" b="0" dirty="0" err="1">
                <a:solidFill>
                  <a:srgbClr val="008000"/>
                </a:solidFill>
                <a:effectLst/>
                <a:latin typeface="Consolas" panose="020B0609020204030204" pitchFamily="49" charset="0"/>
              </a:rPr>
              <a:t>ServerStyleSheets</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2. Use </a:t>
            </a:r>
            <a:r>
              <a:rPr lang="en-US" sz="180" b="0" dirty="0" err="1">
                <a:solidFill>
                  <a:srgbClr val="008000"/>
                </a:solidFill>
                <a:effectLst/>
                <a:latin typeface="Consolas" panose="020B0609020204030204" pitchFamily="49" charset="0"/>
              </a:rPr>
              <a:t>renderToString</a:t>
            </a:r>
            <a:r>
              <a:rPr lang="en-US" sz="180" b="0" dirty="0">
                <a:solidFill>
                  <a:srgbClr val="008000"/>
                </a:solidFill>
                <a:effectLst/>
                <a:latin typeface="Consolas" panose="020B0609020204030204" pitchFamily="49" charset="0"/>
              </a:rPr>
              <a:t> to generate markup which renders components specific to the route requested</a:t>
            </a:r>
          </a:p>
          <a:p>
            <a:r>
              <a:rPr lang="en-US" sz="180" b="0" dirty="0">
                <a:solidFill>
                  <a:srgbClr val="008000"/>
                </a:solidFill>
                <a:effectLst/>
                <a:latin typeface="Consolas" panose="020B0609020204030204" pitchFamily="49" charset="0"/>
              </a:rPr>
              <a:t>// 3. Return template with markup and CSS styles in the response </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app.get</a:t>
            </a:r>
            <a:r>
              <a:rPr lang="en-US" sz="180" b="0" dirty="0">
                <a:solidFill>
                  <a:srgbClr val="008000"/>
                </a:solidFill>
                <a:effectLst/>
                <a:latin typeface="Consolas" panose="020B0609020204030204" pitchFamily="49" charset="0"/>
              </a:rPr>
              <a:t>('/', (req, res) =&gt; {</a:t>
            </a:r>
          </a:p>
          <a:p>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(200).send(Template()) </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dist</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express.static</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path.join</a:t>
            </a:r>
            <a:r>
              <a:rPr lang="en-US" sz="180" b="0" dirty="0">
                <a:solidFill>
                  <a:srgbClr val="008000"/>
                </a:solidFill>
                <a:effectLst/>
                <a:latin typeface="Consolas" panose="020B0609020204030204" pitchFamily="49" charset="0"/>
              </a:rPr>
              <a:t>(CURRENT_WORKING_DIR, '</a:t>
            </a:r>
            <a:r>
              <a:rPr lang="en-US" sz="180" b="0" dirty="0" err="1">
                <a:solidFill>
                  <a:srgbClr val="008000"/>
                </a:solidFill>
                <a:effectLst/>
                <a:latin typeface="Consolas" panose="020B0609020204030204" pitchFamily="49" charset="0"/>
              </a:rPr>
              <a:t>dist</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express.json</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express.urlencoded</a:t>
            </a:r>
            <a:r>
              <a:rPr lang="en-US" sz="180" b="0" dirty="0">
                <a:solidFill>
                  <a:srgbClr val="008000"/>
                </a:solidFill>
                <a:effectLst/>
                <a:latin typeface="Consolas" panose="020B0609020204030204" pitchFamily="49" charset="0"/>
              </a:rPr>
              <a:t>({ extended: true }));</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userRoutes</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authRoutes</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bodyParser.json</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bodyParser.urlencoded</a:t>
            </a:r>
            <a:r>
              <a:rPr lang="en-US" sz="180" b="0" dirty="0">
                <a:solidFill>
                  <a:srgbClr val="008000"/>
                </a:solidFill>
                <a:effectLst/>
                <a:latin typeface="Consolas" panose="020B0609020204030204" pitchFamily="49" charset="0"/>
              </a:rPr>
              <a:t>({ extended: true }))</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cookieParser</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(compress())</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(helmet())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((err, req, res, next) =&gt; {</a:t>
            </a:r>
          </a:p>
          <a:p>
            <a:r>
              <a:rPr lang="en-US" sz="180" b="0" dirty="0">
                <a:solidFill>
                  <a:srgbClr val="008000"/>
                </a:solidFill>
                <a:effectLst/>
                <a:latin typeface="Consolas" panose="020B0609020204030204" pitchFamily="49" charset="0"/>
              </a:rPr>
              <a:t>if (err.name === '</a:t>
            </a:r>
            <a:r>
              <a:rPr lang="en-US" sz="180" b="0" dirty="0" err="1">
                <a:solidFill>
                  <a:srgbClr val="008000"/>
                </a:solidFill>
                <a:effectLst/>
                <a:latin typeface="Consolas" panose="020B0609020204030204" pitchFamily="49" charset="0"/>
              </a:rPr>
              <a:t>UnauthorizedError</a:t>
            </a:r>
            <a:r>
              <a:rPr lang="en-US" sz="180" b="0" dirty="0">
                <a:solidFill>
                  <a:srgbClr val="008000"/>
                </a:solidFill>
                <a:effectLst/>
                <a:latin typeface="Consolas" panose="020B0609020204030204" pitchFamily="49" charset="0"/>
              </a:rPr>
              <a:t>') {</a:t>
            </a:r>
          </a:p>
          <a:p>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(401).</a:t>
            </a:r>
            <a:r>
              <a:rPr lang="en-US" sz="180" b="0" dirty="0" err="1">
                <a:solidFill>
                  <a:srgbClr val="008000"/>
                </a:solidFill>
                <a:effectLst/>
                <a:latin typeface="Consolas" panose="020B0609020204030204" pitchFamily="49" charset="0"/>
              </a:rPr>
              <a:t>json</a:t>
            </a:r>
            <a:r>
              <a:rPr lang="en-US" sz="180" b="0" dirty="0">
                <a:solidFill>
                  <a:srgbClr val="008000"/>
                </a:solidFill>
                <a:effectLst/>
                <a:latin typeface="Consolas" panose="020B0609020204030204" pitchFamily="49" charset="0"/>
              </a:rPr>
              <a:t>({"error" : err.name + ": " + </a:t>
            </a:r>
            <a:r>
              <a:rPr lang="en-US" sz="180" b="0" dirty="0" err="1">
                <a:solidFill>
                  <a:srgbClr val="008000"/>
                </a:solidFill>
                <a:effectLst/>
                <a:latin typeface="Consolas" panose="020B0609020204030204" pitchFamily="49" charset="0"/>
              </a:rPr>
              <a:t>err.message</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}else if (err) {</a:t>
            </a:r>
          </a:p>
          <a:p>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(400).</a:t>
            </a:r>
            <a:r>
              <a:rPr lang="en-US" sz="180" b="0" dirty="0" err="1">
                <a:solidFill>
                  <a:srgbClr val="008000"/>
                </a:solidFill>
                <a:effectLst/>
                <a:latin typeface="Consolas" panose="020B0609020204030204" pitchFamily="49" charset="0"/>
              </a:rPr>
              <a:t>json</a:t>
            </a:r>
            <a:r>
              <a:rPr lang="en-US" sz="180" b="0" dirty="0">
                <a:solidFill>
                  <a:srgbClr val="008000"/>
                </a:solidFill>
                <a:effectLst/>
                <a:latin typeface="Consolas" panose="020B0609020204030204" pitchFamily="49" charset="0"/>
              </a:rPr>
              <a:t>({"error" : err.name + ": " + </a:t>
            </a:r>
            <a:r>
              <a:rPr lang="en-US" sz="180" b="0" dirty="0" err="1">
                <a:solidFill>
                  <a:srgbClr val="008000"/>
                </a:solidFill>
                <a:effectLst/>
                <a:latin typeface="Consolas" panose="020B0609020204030204" pitchFamily="49" charset="0"/>
              </a:rPr>
              <a:t>err.message</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console.log(err)</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const sheets = new </a:t>
            </a:r>
            <a:r>
              <a:rPr lang="en-US" sz="180" b="0" dirty="0" err="1">
                <a:solidFill>
                  <a:srgbClr val="008000"/>
                </a:solidFill>
                <a:effectLst/>
                <a:latin typeface="Consolas" panose="020B0609020204030204" pitchFamily="49" charset="0"/>
              </a:rPr>
              <a:t>ServerStyleSheets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const context = {}</a:t>
            </a:r>
          </a:p>
          <a:p>
            <a:r>
              <a:rPr lang="en-US" sz="180" b="0" dirty="0">
                <a:solidFill>
                  <a:srgbClr val="008000"/>
                </a:solidFill>
                <a:effectLst/>
                <a:latin typeface="Consolas" panose="020B0609020204030204" pitchFamily="49" charset="0"/>
              </a:rPr>
              <a:t>const markup = </a:t>
            </a:r>
            <a:r>
              <a:rPr lang="en-US" sz="180" b="0" dirty="0" err="1">
                <a:solidFill>
                  <a:srgbClr val="008000"/>
                </a:solidFill>
                <a:effectLst/>
                <a:latin typeface="Consolas" panose="020B0609020204030204" pitchFamily="49" charset="0"/>
              </a:rPr>
              <a:t>ReactDOMServer.renderToString</a:t>
            </a:r>
            <a:r>
              <a:rPr lang="en-US" sz="180" b="0" dirty="0">
                <a:solidFill>
                  <a:srgbClr val="008000"/>
                </a:solidFill>
                <a:effectLst/>
                <a:latin typeface="Consolas" panose="020B0609020204030204" pitchFamily="49" charset="0"/>
              </a:rPr>
              <a:t>( </a:t>
            </a:r>
          </a:p>
          <a:p>
            <a:r>
              <a:rPr lang="en-US" sz="180" b="0" dirty="0" err="1">
                <a:solidFill>
                  <a:srgbClr val="008000"/>
                </a:solidFill>
                <a:effectLst/>
                <a:latin typeface="Consolas" panose="020B0609020204030204" pitchFamily="49" charset="0"/>
              </a:rPr>
              <a:t>sheets.collect</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&lt;</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 location={req.url} context={context}&gt;</a:t>
            </a:r>
          </a:p>
          <a:p>
            <a:r>
              <a:rPr lang="en-US" sz="180" b="0" dirty="0">
                <a:solidFill>
                  <a:srgbClr val="008000"/>
                </a:solidFill>
                <a:effectLst/>
                <a:latin typeface="Consolas" panose="020B0609020204030204" pitchFamily="49" charset="0"/>
              </a:rPr>
              <a:t>&lt;</a:t>
            </a:r>
            <a:r>
              <a:rPr lang="en-US" sz="180" b="0" dirty="0" err="1">
                <a:solidFill>
                  <a:srgbClr val="008000"/>
                </a:solidFill>
                <a:effectLst/>
                <a:latin typeface="Consolas" panose="020B0609020204030204" pitchFamily="49" charset="0"/>
              </a:rPr>
              <a:t>ThemeProvider</a:t>
            </a:r>
            <a:r>
              <a:rPr lang="en-US" sz="180" b="0" dirty="0">
                <a:solidFill>
                  <a:srgbClr val="008000"/>
                </a:solidFill>
                <a:effectLst/>
                <a:latin typeface="Consolas" panose="020B0609020204030204" pitchFamily="49" charset="0"/>
              </a:rPr>
              <a:t> theme={theme}&gt;</a:t>
            </a:r>
          </a:p>
          <a:p>
            <a:r>
              <a:rPr lang="en-US" sz="180" b="0" dirty="0">
                <a:solidFill>
                  <a:srgbClr val="008000"/>
                </a:solidFill>
                <a:effectLst/>
                <a:latin typeface="Consolas" panose="020B0609020204030204" pitchFamily="49" charset="0"/>
              </a:rPr>
              <a:t>&lt;</a:t>
            </a:r>
            <a:r>
              <a:rPr lang="en-US" sz="180" b="0" dirty="0" err="1">
                <a:solidFill>
                  <a:srgbClr val="008000"/>
                </a:solidFill>
                <a:effectLst/>
                <a:latin typeface="Consolas" panose="020B0609020204030204" pitchFamily="49" charset="0"/>
              </a:rPr>
              <a:t>MainRouter</a:t>
            </a:r>
            <a:r>
              <a:rPr lang="en-US" sz="180" b="0" dirty="0">
                <a:solidFill>
                  <a:srgbClr val="008000"/>
                </a:solidFill>
                <a:effectLst/>
                <a:latin typeface="Consolas" panose="020B0609020204030204" pitchFamily="49" charset="0"/>
              </a:rPr>
              <a:t> /&gt; </a:t>
            </a:r>
          </a:p>
          <a:p>
            <a:r>
              <a:rPr lang="en-US" sz="180" b="0" dirty="0">
                <a:solidFill>
                  <a:srgbClr val="008000"/>
                </a:solidFill>
                <a:effectLst/>
                <a:latin typeface="Consolas" panose="020B0609020204030204" pitchFamily="49" charset="0"/>
              </a:rPr>
              <a:t>&lt;/</a:t>
            </a:r>
            <a:r>
              <a:rPr lang="en-US" sz="180" b="0" dirty="0" err="1">
                <a:solidFill>
                  <a:srgbClr val="008000"/>
                </a:solidFill>
                <a:effectLst/>
                <a:latin typeface="Consolas" panose="020B0609020204030204" pitchFamily="49" charset="0"/>
              </a:rPr>
              <a:t>ThemeProvider</a:t>
            </a:r>
            <a:r>
              <a:rPr lang="en-US" sz="180" b="0" dirty="0">
                <a:solidFill>
                  <a:srgbClr val="008000"/>
                </a:solidFill>
                <a:effectLst/>
                <a:latin typeface="Consolas" panose="020B0609020204030204" pitchFamily="49" charset="0"/>
              </a:rPr>
              <a:t>&gt; </a:t>
            </a:r>
          </a:p>
          <a:p>
            <a:r>
              <a:rPr lang="en-US" sz="180" b="0" dirty="0">
                <a:solidFill>
                  <a:srgbClr val="008000"/>
                </a:solidFill>
                <a:effectLst/>
                <a:latin typeface="Consolas" panose="020B0609020204030204" pitchFamily="49" charset="0"/>
              </a:rPr>
              <a:t>&lt;/</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&gt; </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if (context.url) {</a:t>
            </a:r>
          </a:p>
          <a:p>
            <a:r>
              <a:rPr lang="en-US" sz="180" b="0" dirty="0">
                <a:solidFill>
                  <a:srgbClr val="008000"/>
                </a:solidFill>
                <a:effectLst/>
                <a:latin typeface="Consolas" panose="020B0609020204030204" pitchFamily="49" charset="0"/>
              </a:rPr>
              <a:t>return </a:t>
            </a:r>
            <a:r>
              <a:rPr lang="en-US" sz="180" b="0" dirty="0" err="1">
                <a:solidFill>
                  <a:srgbClr val="008000"/>
                </a:solidFill>
                <a:effectLst/>
                <a:latin typeface="Consolas" panose="020B0609020204030204" pitchFamily="49" charset="0"/>
              </a:rPr>
              <a:t>res.redirect</a:t>
            </a:r>
            <a:r>
              <a:rPr lang="en-US" sz="180" b="0" dirty="0">
                <a:solidFill>
                  <a:srgbClr val="008000"/>
                </a:solidFill>
                <a:effectLst/>
                <a:latin typeface="Consolas" panose="020B0609020204030204" pitchFamily="49" charset="0"/>
              </a:rPr>
              <a:t>(303, context.url) </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const </a:t>
            </a:r>
            <a:r>
              <a:rPr lang="en-US" sz="180" b="0" dirty="0" err="1">
                <a:solidFill>
                  <a:srgbClr val="008000"/>
                </a:solidFill>
                <a:effectLst/>
                <a:latin typeface="Consolas" panose="020B0609020204030204" pitchFamily="49" charset="0"/>
              </a:rPr>
              <a:t>css</a:t>
            </a:r>
            <a:r>
              <a:rPr lang="en-US" sz="180" b="0" dirty="0">
                <a:solidFill>
                  <a:srgbClr val="008000"/>
                </a:solidFill>
                <a:effectLst/>
                <a:latin typeface="Consolas" panose="020B0609020204030204" pitchFamily="49" charset="0"/>
              </a:rPr>
              <a:t> = </a:t>
            </a:r>
            <a:r>
              <a:rPr lang="en-US" sz="180" b="0" dirty="0" err="1">
                <a:solidFill>
                  <a:srgbClr val="008000"/>
                </a:solidFill>
                <a:effectLst/>
                <a:latin typeface="Consolas" panose="020B0609020204030204" pitchFamily="49" charset="0"/>
              </a:rPr>
              <a:t>sheets.toString</a:t>
            </a:r>
            <a:r>
              <a:rPr lang="en-US" sz="180" b="0" dirty="0">
                <a:solidFill>
                  <a:srgbClr val="008000"/>
                </a:solidFill>
                <a:effectLst/>
                <a:latin typeface="Consolas" panose="020B0609020204030204" pitchFamily="49" charset="0"/>
              </a:rPr>
              <a:t>() </a:t>
            </a:r>
          </a:p>
          <a:p>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(200).send(Template({</a:t>
            </a:r>
          </a:p>
          <a:p>
            <a:r>
              <a:rPr lang="en-US" sz="180" b="0" dirty="0">
                <a:solidFill>
                  <a:srgbClr val="008000"/>
                </a:solidFill>
                <a:effectLst/>
                <a:latin typeface="Consolas" panose="020B0609020204030204" pitchFamily="49" charset="0"/>
              </a:rPr>
              <a:t>markup: markup, </a:t>
            </a:r>
          </a:p>
          <a:p>
            <a:r>
              <a:rPr lang="en-US" sz="180" b="0" dirty="0" err="1">
                <a:solidFill>
                  <a:srgbClr val="008000"/>
                </a:solidFill>
                <a:effectLst/>
                <a:latin typeface="Consolas" panose="020B0609020204030204" pitchFamily="49" charset="0"/>
              </a:rPr>
              <a:t>css</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css</a:t>
            </a:r>
            <a:endParaRPr lang="en-US" sz="180" b="0" dirty="0">
              <a:solidFill>
                <a:srgbClr val="008000"/>
              </a:solidFill>
              <a:effectLst/>
              <a:latin typeface="Consolas" panose="020B0609020204030204" pitchFamily="49" charset="0"/>
            </a:endParaRPr>
          </a:p>
          <a:p>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export default app</a:t>
            </a:r>
          </a:p>
          <a:p>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express from 'express';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bodyParser</a:t>
            </a:r>
            <a:r>
              <a:rPr lang="en-US" sz="180" b="0" dirty="0">
                <a:solidFill>
                  <a:srgbClr val="008000"/>
                </a:solidFill>
                <a:effectLst/>
                <a:latin typeface="Consolas" panose="020B0609020204030204" pitchFamily="49" charset="0"/>
              </a:rPr>
              <a:t> from 'body-parser';</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cookieParser</a:t>
            </a:r>
            <a:r>
              <a:rPr lang="en-US" sz="180" b="0" dirty="0">
                <a:solidFill>
                  <a:srgbClr val="008000"/>
                </a:solidFill>
                <a:effectLst/>
                <a:latin typeface="Consolas" panose="020B0609020204030204" pitchFamily="49" charset="0"/>
              </a:rPr>
              <a:t> from 'cookie-parser';</a:t>
            </a:r>
          </a:p>
          <a:p>
            <a:r>
              <a:rPr lang="en-US" sz="180" b="0" dirty="0">
                <a:solidFill>
                  <a:srgbClr val="008000"/>
                </a:solidFill>
                <a:effectLst/>
                <a:latin typeface="Consolas" panose="020B0609020204030204" pitchFamily="49" charset="0"/>
              </a:rPr>
              <a:t>import compress from 'compression';</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 from '</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import helmet from 'helmet';</a:t>
            </a:r>
          </a:p>
          <a:p>
            <a:r>
              <a:rPr lang="en-US" sz="180" b="0" dirty="0">
                <a:solidFill>
                  <a:srgbClr val="008000"/>
                </a:solidFill>
                <a:effectLst/>
                <a:latin typeface="Consolas" panose="020B0609020204030204" pitchFamily="49" charset="0"/>
              </a:rPr>
              <a:t>import path from 'path';</a:t>
            </a:r>
          </a:p>
          <a:p>
            <a:r>
              <a:rPr lang="en-US" sz="180" b="0" dirty="0">
                <a:solidFill>
                  <a:srgbClr val="008000"/>
                </a:solidFill>
                <a:effectLst/>
                <a:latin typeface="Consolas" panose="020B0609020204030204" pitchFamily="49" charset="0"/>
              </a:rPr>
              <a:t>import React from 'react'; // Import React</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ReactDOMServer</a:t>
            </a:r>
            <a:r>
              <a:rPr lang="en-US" sz="180" b="0" dirty="0">
                <a:solidFill>
                  <a:srgbClr val="008000"/>
                </a:solidFill>
                <a:effectLst/>
                <a:latin typeface="Consolas" panose="020B0609020204030204" pitchFamily="49" charset="0"/>
              </a:rPr>
              <a:t> from 'react-</a:t>
            </a:r>
            <a:r>
              <a:rPr lang="en-US" sz="180" b="0" dirty="0" err="1">
                <a:solidFill>
                  <a:srgbClr val="008000"/>
                </a:solidFill>
                <a:effectLst/>
                <a:latin typeface="Consolas" panose="020B0609020204030204" pitchFamily="49" charset="0"/>
              </a:rPr>
              <a:t>dom</a:t>
            </a:r>
            <a:r>
              <a:rPr lang="en-US" sz="180" b="0" dirty="0">
                <a:solidFill>
                  <a:srgbClr val="008000"/>
                </a:solidFill>
                <a:effectLst/>
                <a:latin typeface="Consolas" panose="020B0609020204030204" pitchFamily="49" charset="0"/>
              </a:rPr>
              <a:t>/server'; // Import </a:t>
            </a:r>
            <a:r>
              <a:rPr lang="en-US" sz="180" b="0" dirty="0" err="1">
                <a:solidFill>
                  <a:srgbClr val="008000"/>
                </a:solidFill>
                <a:effectLst/>
                <a:latin typeface="Consolas" panose="020B0609020204030204" pitchFamily="49" charset="0"/>
              </a:rPr>
              <a:t>ReactDOMServer</a:t>
            </a:r>
            <a:endParaRPr lang="en-US" sz="180" b="0" dirty="0">
              <a:solidFill>
                <a:srgbClr val="008000"/>
              </a:solidFill>
              <a:effectLst/>
              <a:latin typeface="Consolas" panose="020B0609020204030204" pitchFamily="49" charset="0"/>
            </a:endParaRPr>
          </a:p>
          <a:p>
            <a:r>
              <a:rPr lang="en-US" sz="180" b="0" dirty="0">
                <a:solidFill>
                  <a:srgbClr val="008000"/>
                </a:solidFill>
                <a:effectLst/>
                <a:latin typeface="Consolas" panose="020B0609020204030204" pitchFamily="49" charset="0"/>
              </a:rPr>
              <a:t>import { </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 } from 'react-router-</a:t>
            </a:r>
            <a:r>
              <a:rPr lang="en-US" sz="180" b="0" dirty="0" err="1">
                <a:solidFill>
                  <a:srgbClr val="008000"/>
                </a:solidFill>
                <a:effectLst/>
                <a:latin typeface="Consolas" panose="020B0609020204030204" pitchFamily="49" charset="0"/>
              </a:rPr>
              <a:t>dom</a:t>
            </a:r>
            <a:r>
              <a:rPr lang="en-US" sz="180" b="0" dirty="0">
                <a:solidFill>
                  <a:srgbClr val="008000"/>
                </a:solidFill>
                <a:effectLst/>
                <a:latin typeface="Consolas" panose="020B0609020204030204" pitchFamily="49" charset="0"/>
              </a:rPr>
              <a:t>'; // Import </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 from react-router-</a:t>
            </a:r>
            <a:r>
              <a:rPr lang="en-US" sz="180" b="0" dirty="0" err="1">
                <a:solidFill>
                  <a:srgbClr val="008000"/>
                </a:solidFill>
                <a:effectLst/>
                <a:latin typeface="Consolas" panose="020B0609020204030204" pitchFamily="49" charset="0"/>
              </a:rPr>
              <a:t>dom</a:t>
            </a:r>
            <a:endParaRPr lang="en-US" sz="180" b="0" dirty="0">
              <a:solidFill>
                <a:srgbClr val="008000"/>
              </a:solidFill>
              <a:effectLst/>
              <a:latin typeface="Consolas" panose="020B0609020204030204" pitchFamily="49" charset="0"/>
            </a:endParaRPr>
          </a:p>
          <a:p>
            <a:r>
              <a:rPr lang="en-US" sz="180" b="0" dirty="0">
                <a:solidFill>
                  <a:srgbClr val="008000"/>
                </a:solidFill>
                <a:effectLst/>
                <a:latin typeface="Consolas" panose="020B0609020204030204" pitchFamily="49" charset="0"/>
              </a:rPr>
              <a:t>import { </a:t>
            </a:r>
            <a:r>
              <a:rPr lang="en-US" sz="180" b="0" dirty="0" err="1">
                <a:solidFill>
                  <a:srgbClr val="008000"/>
                </a:solidFill>
                <a:effectLst/>
                <a:latin typeface="Consolas" panose="020B0609020204030204" pitchFamily="49" charset="0"/>
              </a:rPr>
              <a:t>ServerStyleSheets</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ThemeProvider</a:t>
            </a:r>
            <a:r>
              <a:rPr lang="en-US" sz="180" b="0" dirty="0">
                <a:solidFill>
                  <a:srgbClr val="008000"/>
                </a:solidFill>
                <a:effectLst/>
                <a:latin typeface="Consolas" panose="020B0609020204030204" pitchFamily="49" charset="0"/>
              </a:rPr>
              <a:t> } from '@material-</a:t>
            </a:r>
            <a:r>
              <a:rPr lang="en-US" sz="180" b="0" dirty="0" err="1">
                <a:solidFill>
                  <a:srgbClr val="008000"/>
                </a:solidFill>
                <a:effectLst/>
                <a:latin typeface="Consolas" panose="020B0609020204030204" pitchFamily="49" charset="0"/>
              </a:rPr>
              <a:t>ui</a:t>
            </a:r>
            <a:r>
              <a:rPr lang="en-US" sz="180" b="0" dirty="0">
                <a:solidFill>
                  <a:srgbClr val="008000"/>
                </a:solidFill>
                <a:effectLst/>
                <a:latin typeface="Consolas" panose="020B0609020204030204" pitchFamily="49" charset="0"/>
              </a:rPr>
              <a:t>/core'; // Import MUI components if used</a:t>
            </a:r>
          </a:p>
          <a:p>
            <a:r>
              <a:rPr lang="en-US" sz="180" b="0" dirty="0">
                <a:solidFill>
                  <a:srgbClr val="008000"/>
                </a:solidFill>
                <a:effectLst/>
                <a:latin typeface="Consolas" panose="020B0609020204030204" pitchFamily="49" charset="0"/>
              </a:rPr>
              <a:t>import Template from './../template.js';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userRoutes</a:t>
            </a:r>
            <a:r>
              <a:rPr lang="en-US" sz="180" b="0" dirty="0">
                <a:solidFill>
                  <a:srgbClr val="008000"/>
                </a:solidFill>
                <a:effectLst/>
                <a:latin typeface="Consolas" panose="020B0609020204030204" pitchFamily="49" charset="0"/>
              </a:rPr>
              <a:t> from './routes/user.routes.js';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authRoutes</a:t>
            </a:r>
            <a:r>
              <a:rPr lang="en-US" sz="180" b="0" dirty="0">
                <a:solidFill>
                  <a:srgbClr val="008000"/>
                </a:solidFill>
                <a:effectLst/>
                <a:latin typeface="Consolas" panose="020B0609020204030204" pitchFamily="49" charset="0"/>
              </a:rPr>
              <a:t> from './routes/auth.routes.js';</a:t>
            </a:r>
          </a:p>
          <a:p>
            <a:r>
              <a:rPr lang="en-US" sz="180" b="0" dirty="0">
                <a:solidFill>
                  <a:srgbClr val="008000"/>
                </a:solidFill>
                <a:effectLst/>
                <a:latin typeface="Consolas" panose="020B0609020204030204" pitchFamily="49" charset="0"/>
              </a:rPr>
              <a:t>import </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 from 'react'</a:t>
            </a:r>
          </a:p>
          <a:p>
            <a:r>
              <a:rPr lang="en-US" sz="180" b="0" dirty="0">
                <a:solidFill>
                  <a:srgbClr val="008000"/>
                </a:solidFill>
                <a:effectLst/>
                <a:latin typeface="Consolas" panose="020B0609020204030204" pitchFamily="49" charset="0"/>
              </a:rPr>
              <a:t>// import </a:t>
            </a:r>
            <a:r>
              <a:rPr lang="en-US" sz="180" b="0" dirty="0" err="1">
                <a:solidFill>
                  <a:srgbClr val="008000"/>
                </a:solidFill>
                <a:effectLst/>
                <a:latin typeface="Consolas" panose="020B0609020204030204" pitchFamily="49" charset="0"/>
              </a:rPr>
              <a:t>devBundle</a:t>
            </a:r>
            <a:r>
              <a:rPr lang="en-US" sz="180" b="0" dirty="0">
                <a:solidFill>
                  <a:srgbClr val="008000"/>
                </a:solidFill>
                <a:effectLst/>
                <a:latin typeface="Consolas" panose="020B0609020204030204" pitchFamily="49" charset="0"/>
              </a:rPr>
              <a:t> from './</a:t>
            </a:r>
            <a:r>
              <a:rPr lang="en-US" sz="180" b="0" dirty="0" err="1">
                <a:solidFill>
                  <a:srgbClr val="008000"/>
                </a:solidFill>
                <a:effectLst/>
                <a:latin typeface="Consolas" panose="020B0609020204030204" pitchFamily="49" charset="0"/>
              </a:rPr>
              <a:t>devBundle</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const app = express();</a:t>
            </a:r>
          </a:p>
          <a:p>
            <a:r>
              <a:rPr lang="en-US" sz="180" b="0" dirty="0">
                <a:solidFill>
                  <a:srgbClr val="008000"/>
                </a:solidFill>
                <a:effectLst/>
                <a:latin typeface="Consolas" panose="020B0609020204030204" pitchFamily="49" charset="0"/>
              </a:rPr>
              <a:t>const CURRENT_WORKING_DIR = </a:t>
            </a:r>
            <a:r>
              <a:rPr lang="en-US" sz="180" b="0" dirty="0" err="1">
                <a:solidFill>
                  <a:srgbClr val="008000"/>
                </a:solidFill>
                <a:effectLst/>
                <a:latin typeface="Consolas" panose="020B0609020204030204" pitchFamily="49" charset="0"/>
              </a:rPr>
              <a:t>process.cwd</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devBundle.compile</a:t>
            </a:r>
            <a:r>
              <a:rPr lang="en-US" sz="180" b="0" dirty="0">
                <a:solidFill>
                  <a:srgbClr val="008000"/>
                </a:solidFill>
                <a:effectLst/>
                <a:latin typeface="Consolas" panose="020B0609020204030204" pitchFamily="49" charset="0"/>
              </a:rPr>
              <a:t>(app);</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Middleware</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express.static</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path.join</a:t>
            </a:r>
            <a:r>
              <a:rPr lang="en-US" sz="180" b="0" dirty="0">
                <a:solidFill>
                  <a:srgbClr val="008000"/>
                </a:solidFill>
                <a:effectLst/>
                <a:latin typeface="Consolas" panose="020B0609020204030204" pitchFamily="49" charset="0"/>
              </a:rPr>
              <a:t>(CURRENT_WORKING_DIR, '</a:t>
            </a:r>
            <a:r>
              <a:rPr lang="en-US" sz="180" b="0" dirty="0" err="1">
                <a:solidFill>
                  <a:srgbClr val="008000"/>
                </a:solidFill>
                <a:effectLst/>
                <a:latin typeface="Consolas" panose="020B0609020204030204" pitchFamily="49" charset="0"/>
              </a:rPr>
              <a:t>dist</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bodyParser.json</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bodyParser.urlencoded</a:t>
            </a:r>
            <a:r>
              <a:rPr lang="en-US" sz="180" b="0" dirty="0">
                <a:solidFill>
                  <a:srgbClr val="008000"/>
                </a:solidFill>
                <a:effectLst/>
                <a:latin typeface="Consolas" panose="020B0609020204030204" pitchFamily="49" charset="0"/>
              </a:rPr>
              <a:t>({ extended: true }));</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cookieParser</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(compress());</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(helmet());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a:t>
            </a:r>
            <a:r>
              <a:rPr lang="en-US" sz="180" b="0" dirty="0" err="1">
                <a:solidFill>
                  <a:srgbClr val="008000"/>
                </a:solidFill>
                <a:effectLst/>
                <a:latin typeface="Consolas" panose="020B0609020204030204" pitchFamily="49" charset="0"/>
              </a:rPr>
              <a:t>cors</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Routes</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userRoutes</a:t>
            </a:r>
            <a:r>
              <a:rPr lang="en-US" sz="180" b="0" dirty="0">
                <a:solidFill>
                  <a:srgbClr val="008000"/>
                </a:solidFill>
                <a:effectLst/>
                <a:latin typeface="Consolas" panose="020B0609020204030204" pitchFamily="49" charset="0"/>
              </a:rPr>
              <a:t>);</a:t>
            </a:r>
          </a:p>
          <a:p>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authRoutes</a:t>
            </a:r>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err="1">
                <a:solidFill>
                  <a:srgbClr val="008000"/>
                </a:solidFill>
                <a:effectLst/>
                <a:latin typeface="Consolas" panose="020B0609020204030204" pitchFamily="49" charset="0"/>
              </a:rPr>
              <a:t>app.use</a:t>
            </a:r>
            <a:r>
              <a:rPr lang="en-US" sz="180" b="0" dirty="0">
                <a:solidFill>
                  <a:srgbClr val="008000"/>
                </a:solidFill>
                <a:effectLst/>
                <a:latin typeface="Consolas" panose="020B0609020204030204" pitchFamily="49" charset="0"/>
              </a:rPr>
              <a:t>((err, req, res, next) =&gt; {</a:t>
            </a:r>
          </a:p>
          <a:p>
            <a:r>
              <a:rPr lang="en-US" sz="180" b="0" dirty="0">
                <a:solidFill>
                  <a:srgbClr val="008000"/>
                </a:solidFill>
                <a:effectLst/>
                <a:latin typeface="Consolas" panose="020B0609020204030204" pitchFamily="49" charset="0"/>
              </a:rPr>
              <a:t>  if (err.name === '</a:t>
            </a:r>
            <a:r>
              <a:rPr lang="en-US" sz="180" b="0" dirty="0" err="1">
                <a:solidFill>
                  <a:srgbClr val="008000"/>
                </a:solidFill>
                <a:effectLst/>
                <a:latin typeface="Consolas" panose="020B0609020204030204" pitchFamily="49" charset="0"/>
              </a:rPr>
              <a:t>UnauthorizedError</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(401).</a:t>
            </a:r>
            <a:r>
              <a:rPr lang="en-US" sz="180" b="0" dirty="0" err="1">
                <a:solidFill>
                  <a:srgbClr val="008000"/>
                </a:solidFill>
                <a:effectLst/>
                <a:latin typeface="Consolas" panose="020B0609020204030204" pitchFamily="49" charset="0"/>
              </a:rPr>
              <a:t>json</a:t>
            </a:r>
            <a:r>
              <a:rPr lang="en-US" sz="180" b="0" dirty="0">
                <a:solidFill>
                  <a:srgbClr val="008000"/>
                </a:solidFill>
                <a:effectLst/>
                <a:latin typeface="Consolas" panose="020B0609020204030204" pitchFamily="49" charset="0"/>
              </a:rPr>
              <a:t>({ "error": err.name + ": " + </a:t>
            </a:r>
            <a:r>
              <a:rPr lang="en-US" sz="180" b="0" dirty="0" err="1">
                <a:solidFill>
                  <a:srgbClr val="008000"/>
                </a:solidFill>
                <a:effectLst/>
                <a:latin typeface="Consolas" panose="020B0609020204030204" pitchFamily="49" charset="0"/>
              </a:rPr>
              <a:t>err.message</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 else if (err) {</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(400).</a:t>
            </a:r>
            <a:r>
              <a:rPr lang="en-US" sz="180" b="0" dirty="0" err="1">
                <a:solidFill>
                  <a:srgbClr val="008000"/>
                </a:solidFill>
                <a:effectLst/>
                <a:latin typeface="Consolas" panose="020B0609020204030204" pitchFamily="49" charset="0"/>
              </a:rPr>
              <a:t>json</a:t>
            </a:r>
            <a:r>
              <a:rPr lang="en-US" sz="180" b="0" dirty="0">
                <a:solidFill>
                  <a:srgbClr val="008000"/>
                </a:solidFill>
                <a:effectLst/>
                <a:latin typeface="Consolas" panose="020B0609020204030204" pitchFamily="49" charset="0"/>
              </a:rPr>
              <a:t>({ "error": err.name + ": " + </a:t>
            </a:r>
            <a:r>
              <a:rPr lang="en-US" sz="180" b="0" dirty="0" err="1">
                <a:solidFill>
                  <a:srgbClr val="008000"/>
                </a:solidFill>
                <a:effectLst/>
                <a:latin typeface="Consolas" panose="020B0609020204030204" pitchFamily="49" charset="0"/>
              </a:rPr>
              <a:t>err.message</a:t>
            </a:r>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console.log(err);</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err="1">
                <a:solidFill>
                  <a:srgbClr val="008000"/>
                </a:solidFill>
                <a:effectLst/>
                <a:latin typeface="Consolas" panose="020B0609020204030204" pitchFamily="49" charset="0"/>
              </a:rPr>
              <a:t>app.get</a:t>
            </a:r>
            <a:r>
              <a:rPr lang="en-US" sz="180" b="0" dirty="0">
                <a:solidFill>
                  <a:srgbClr val="008000"/>
                </a:solidFill>
                <a:effectLst/>
                <a:latin typeface="Consolas" panose="020B0609020204030204" pitchFamily="49" charset="0"/>
              </a:rPr>
              <a:t>('*', (req, res) =&gt; {</a:t>
            </a:r>
          </a:p>
          <a:p>
            <a:r>
              <a:rPr lang="en-US" sz="180" b="0" dirty="0">
                <a:solidFill>
                  <a:srgbClr val="008000"/>
                </a:solidFill>
                <a:effectLst/>
                <a:latin typeface="Consolas" panose="020B0609020204030204" pitchFamily="49" charset="0"/>
              </a:rPr>
              <a:t>  const sheets = new </a:t>
            </a:r>
            <a:r>
              <a:rPr lang="en-US" sz="180" b="0" dirty="0" err="1">
                <a:solidFill>
                  <a:srgbClr val="008000"/>
                </a:solidFill>
                <a:effectLst/>
                <a:latin typeface="Consolas" panose="020B0609020204030204" pitchFamily="49" charset="0"/>
              </a:rPr>
              <a:t>ServerStyleSheets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const context = {};</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const markup = </a:t>
            </a:r>
            <a:r>
              <a:rPr lang="en-US" sz="180" b="0" dirty="0" err="1">
                <a:solidFill>
                  <a:srgbClr val="008000"/>
                </a:solidFill>
                <a:effectLst/>
                <a:latin typeface="Consolas" panose="020B0609020204030204" pitchFamily="49" charset="0"/>
              </a:rPr>
              <a:t>ReactDOMServer.renderToString</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sheets.collect</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 location={req.url} context={context}&gt;</a:t>
            </a:r>
          </a:p>
          <a:p>
            <a:r>
              <a:rPr lang="en-US" sz="180" b="0" dirty="0">
                <a:solidFill>
                  <a:srgbClr val="008000"/>
                </a:solidFill>
                <a:effectLst/>
                <a:latin typeface="Consolas" panose="020B0609020204030204" pitchFamily="49" charset="0"/>
              </a:rPr>
              <a:t>        {/* Your components here */}</a:t>
            </a:r>
          </a:p>
          <a:p>
            <a:r>
              <a:rPr lang="en-US" sz="180" b="0" dirty="0">
                <a:solidFill>
                  <a:srgbClr val="008000"/>
                </a:solidFill>
                <a:effectLst/>
                <a:latin typeface="Consolas" panose="020B0609020204030204" pitchFamily="49" charset="0"/>
              </a:rPr>
              <a:t>      &lt;/</a:t>
            </a:r>
            <a:r>
              <a:rPr lang="en-US" sz="180" b="0" dirty="0" err="1">
                <a:solidFill>
                  <a:srgbClr val="008000"/>
                </a:solidFill>
                <a:effectLst/>
                <a:latin typeface="Consolas" panose="020B0609020204030204" pitchFamily="49" charset="0"/>
              </a:rPr>
              <a:t>StaticRouter</a:t>
            </a:r>
            <a:r>
              <a:rPr lang="en-US" sz="180" b="0" dirty="0">
                <a:solidFill>
                  <a:srgbClr val="008000"/>
                </a:solidFill>
                <a:effectLst/>
                <a:latin typeface="Consolas" panose="020B0609020204030204" pitchFamily="49" charset="0"/>
              </a:rPr>
              <a:t>&gt;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if (context.url) {</a:t>
            </a:r>
          </a:p>
          <a:p>
            <a:r>
              <a:rPr lang="en-US" sz="180" b="0" dirty="0">
                <a:solidFill>
                  <a:srgbClr val="008000"/>
                </a:solidFill>
                <a:effectLst/>
                <a:latin typeface="Consolas" panose="020B0609020204030204" pitchFamily="49" charset="0"/>
              </a:rPr>
              <a:t>    return </a:t>
            </a:r>
            <a:r>
              <a:rPr lang="en-US" sz="180" b="0" dirty="0" err="1">
                <a:solidFill>
                  <a:srgbClr val="008000"/>
                </a:solidFill>
                <a:effectLst/>
                <a:latin typeface="Consolas" panose="020B0609020204030204" pitchFamily="49" charset="0"/>
              </a:rPr>
              <a:t>res.redirect</a:t>
            </a:r>
            <a:r>
              <a:rPr lang="en-US" sz="180" b="0" dirty="0">
                <a:solidFill>
                  <a:srgbClr val="008000"/>
                </a:solidFill>
                <a:effectLst/>
                <a:latin typeface="Consolas" panose="020B0609020204030204" pitchFamily="49" charset="0"/>
              </a:rPr>
              <a:t>(303, context.url);</a:t>
            </a:r>
          </a:p>
          <a:p>
            <a:r>
              <a:rPr lang="en-US" sz="180" b="0" dirty="0">
                <a:solidFill>
                  <a:srgbClr val="008000"/>
                </a:solidFill>
                <a:effectLst/>
                <a:latin typeface="Consolas" panose="020B0609020204030204" pitchFamily="49" charset="0"/>
              </a:rPr>
              <a:t>  }</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  const </a:t>
            </a:r>
            <a:r>
              <a:rPr lang="en-US" sz="180" b="0" dirty="0" err="1">
                <a:solidFill>
                  <a:srgbClr val="008000"/>
                </a:solidFill>
                <a:effectLst/>
                <a:latin typeface="Consolas" panose="020B0609020204030204" pitchFamily="49" charset="0"/>
              </a:rPr>
              <a:t>css</a:t>
            </a:r>
            <a:r>
              <a:rPr lang="en-US" sz="180" b="0" dirty="0">
                <a:solidFill>
                  <a:srgbClr val="008000"/>
                </a:solidFill>
                <a:effectLst/>
                <a:latin typeface="Consolas" panose="020B0609020204030204" pitchFamily="49" charset="0"/>
              </a:rPr>
              <a:t> = </a:t>
            </a:r>
            <a:r>
              <a:rPr lang="en-US" sz="180" b="0" dirty="0" err="1">
                <a:solidFill>
                  <a:srgbClr val="008000"/>
                </a:solidFill>
                <a:effectLst/>
                <a:latin typeface="Consolas" panose="020B0609020204030204" pitchFamily="49" charset="0"/>
              </a:rPr>
              <a:t>sheets.toString</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res.status</a:t>
            </a:r>
            <a:r>
              <a:rPr lang="en-US" sz="180" b="0" dirty="0">
                <a:solidFill>
                  <a:srgbClr val="008000"/>
                </a:solidFill>
                <a:effectLst/>
                <a:latin typeface="Consolas" panose="020B0609020204030204" pitchFamily="49" charset="0"/>
              </a:rPr>
              <a:t>(200).send(</a:t>
            </a:r>
          </a:p>
          <a:p>
            <a:r>
              <a:rPr lang="en-US" sz="180" b="0" dirty="0">
                <a:solidFill>
                  <a:srgbClr val="008000"/>
                </a:solidFill>
                <a:effectLst/>
                <a:latin typeface="Consolas" panose="020B0609020204030204" pitchFamily="49" charset="0"/>
              </a:rPr>
              <a:t>    Template({</a:t>
            </a:r>
          </a:p>
          <a:p>
            <a:r>
              <a:rPr lang="en-US" sz="180" b="0" dirty="0">
                <a:solidFill>
                  <a:srgbClr val="008000"/>
                </a:solidFill>
                <a:effectLst/>
                <a:latin typeface="Consolas" panose="020B0609020204030204" pitchFamily="49" charset="0"/>
              </a:rPr>
              <a:t>      markup: markup,</a:t>
            </a:r>
          </a:p>
          <a:p>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css</a:t>
            </a:r>
            <a:r>
              <a:rPr lang="en-US" sz="180" b="0" dirty="0">
                <a:solidFill>
                  <a:srgbClr val="008000"/>
                </a:solidFill>
                <a:effectLst/>
                <a:latin typeface="Consolas" panose="020B0609020204030204" pitchFamily="49" charset="0"/>
              </a:rPr>
              <a:t>: </a:t>
            </a:r>
            <a:r>
              <a:rPr lang="en-US" sz="180" b="0" dirty="0" err="1">
                <a:solidFill>
                  <a:srgbClr val="008000"/>
                </a:solidFill>
                <a:effectLst/>
                <a:latin typeface="Consolas" panose="020B0609020204030204" pitchFamily="49" charset="0"/>
              </a:rPr>
              <a:t>css</a:t>
            </a:r>
            <a:r>
              <a:rPr lang="en-US" sz="180" b="0" dirty="0">
                <a:solidFill>
                  <a:srgbClr val="008000"/>
                </a:solidFill>
                <a:effectLst/>
                <a:latin typeface="Consolas" panose="020B0609020204030204" pitchFamily="49" charset="0"/>
              </a:rPr>
              <a:t>,</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  );</a:t>
            </a:r>
          </a:p>
          <a:p>
            <a:r>
              <a:rPr lang="en-US" sz="180" b="0" dirty="0">
                <a:solidFill>
                  <a:srgbClr val="008000"/>
                </a:solidFill>
                <a:effectLst/>
                <a:latin typeface="Consolas" panose="020B0609020204030204" pitchFamily="49" charset="0"/>
              </a:rPr>
              <a:t>});</a:t>
            </a:r>
          </a:p>
          <a:p>
            <a:br>
              <a:rPr lang="en-US" sz="180" b="0" dirty="0">
                <a:solidFill>
                  <a:srgbClr val="008000"/>
                </a:solidFill>
                <a:effectLst/>
                <a:latin typeface="Consolas" panose="020B0609020204030204" pitchFamily="49" charset="0"/>
              </a:rPr>
            </a:br>
            <a:r>
              <a:rPr lang="en-US" sz="180" b="0" dirty="0">
                <a:solidFill>
                  <a:srgbClr val="008000"/>
                </a:solidFill>
                <a:effectLst/>
                <a:latin typeface="Consolas" panose="020B0609020204030204" pitchFamily="49" charset="0"/>
              </a:rPr>
              <a:t>export default app;</a:t>
            </a:r>
          </a:p>
          <a:p>
            <a:br>
              <a:rPr lang="en-US" sz="180" b="0" dirty="0">
                <a:solidFill>
                  <a:srgbClr val="008000"/>
                </a:solidFill>
                <a:effectLst/>
                <a:latin typeface="Consolas" panose="020B0609020204030204" pitchFamily="49" charset="0"/>
              </a:rPr>
            </a:br>
            <a:br>
              <a:rPr lang="en-US" sz="180" b="0" dirty="0">
                <a:solidFill>
                  <a:srgbClr val="008000"/>
                </a:solidFill>
                <a:effectLst/>
                <a:latin typeface="Consolas" panose="020B0609020204030204" pitchFamily="49" charset="0"/>
              </a:rPr>
            </a:br>
            <a:endParaRPr lang="en-US" sz="1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DDAE0C-42BA-A1D3-6A29-3809DA1653C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97B71C7-AD19-CF85-215C-D699823AFCA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A9A33E-7B45-71C7-E67D-69A1E99FB992}"/>
              </a:ext>
            </a:extLst>
          </p:cNvPr>
          <p:cNvSpPr>
            <a:spLocks noGrp="1"/>
          </p:cNvSpPr>
          <p:nvPr>
            <p:ph type="sldNum" sz="quarter" idx="12"/>
          </p:nvPr>
        </p:nvSpPr>
        <p:spPr/>
        <p:txBody>
          <a:bodyPr/>
          <a:lstStyle/>
          <a:p>
            <a:fld id="{7C5CF243-786F-4254-B068-4C9F0B6EA12F}" type="slidenum">
              <a:rPr lang="en-US" altLang="en-US" smtClean="0"/>
              <a:pPr/>
              <a:t>199</a:t>
            </a:fld>
            <a:endParaRPr lang="en-US" altLang="en-US"/>
          </a:p>
        </p:txBody>
      </p:sp>
    </p:spTree>
    <p:extLst>
      <p:ext uri="{BB962C8B-B14F-4D97-AF65-F5344CB8AC3E}">
        <p14:creationId xmlns:p14="http://schemas.microsoft.com/office/powerpoint/2010/main" val="427567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019B-40CC-89FB-7185-AB4E1A14A958}"/>
              </a:ext>
            </a:extLst>
          </p:cNvPr>
          <p:cNvSpPr>
            <a:spLocks noGrp="1"/>
          </p:cNvSpPr>
          <p:nvPr>
            <p:ph type="title"/>
          </p:nvPr>
        </p:nvSpPr>
        <p:spPr/>
        <p:txBody>
          <a:bodyPr/>
          <a:lstStyle/>
          <a:p>
            <a:r>
              <a:rPr lang="en-US" dirty="0"/>
              <a:t>Integrating Backend API</a:t>
            </a:r>
          </a:p>
        </p:txBody>
      </p:sp>
      <p:sp>
        <p:nvSpPr>
          <p:cNvPr id="3" name="Content Placeholder 2">
            <a:extLst>
              <a:ext uri="{FF2B5EF4-FFF2-40B4-BE49-F238E27FC236}">
                <a16:creationId xmlns:a16="http://schemas.microsoft.com/office/drawing/2014/main" id="{13CD1EDE-6EB3-F704-F07E-1C8CEADFA73B}"/>
              </a:ext>
            </a:extLst>
          </p:cNvPr>
          <p:cNvSpPr>
            <a:spLocks noGrp="1"/>
          </p:cNvSpPr>
          <p:nvPr>
            <p:ph idx="1"/>
          </p:nvPr>
        </p:nvSpPr>
        <p:spPr/>
        <p:txBody>
          <a:bodyPr/>
          <a:lstStyle/>
          <a:p>
            <a:r>
              <a:rPr lang="en-US" dirty="0"/>
              <a:t>Users should be able to use the frontend views to fetch and modify user data in the database based on authentication and authorization. </a:t>
            </a:r>
          </a:p>
          <a:p>
            <a:r>
              <a:rPr lang="en-US" dirty="0"/>
              <a:t>To implement these functionalities, the React components will access the API endpoints that are exposed by the backend using the Fetch API.</a:t>
            </a:r>
          </a:p>
          <a:p>
            <a:r>
              <a:rPr lang="en-US" dirty="0"/>
              <a:t>The Fetch API is a newer standard that makes network requests similar to </a:t>
            </a:r>
            <a:r>
              <a:rPr lang="en-US" dirty="0" err="1"/>
              <a:t>XMLHttpRequest</a:t>
            </a:r>
            <a:r>
              <a:rPr lang="en-US" dirty="0"/>
              <a:t> (XHR) but using promises instead, enabling a simpler and cleaner API.</a:t>
            </a:r>
          </a:p>
          <a:p>
            <a:r>
              <a:rPr lang="en-US" dirty="0"/>
              <a:t> To learn more about the Fetch API, </a:t>
            </a:r>
          </a:p>
          <a:p>
            <a:pPr marL="0" indent="0">
              <a:buNone/>
            </a:pPr>
            <a:r>
              <a:rPr lang="en-US" dirty="0"/>
              <a:t>visit </a:t>
            </a:r>
            <a:r>
              <a:rPr lang="en-US" dirty="0">
                <a:hlinkClick r:id="rId2"/>
              </a:rPr>
              <a:t>https://developer.mozilla.org/en-US/docs/Web/API/Fetch_API</a:t>
            </a:r>
            <a:endParaRPr lang="en-US" dirty="0"/>
          </a:p>
          <a:p>
            <a:pPr marL="0" indent="0">
              <a:buNone/>
            </a:pPr>
            <a:endParaRPr lang="en-US" dirty="0"/>
          </a:p>
        </p:txBody>
      </p:sp>
      <p:sp>
        <p:nvSpPr>
          <p:cNvPr id="4" name="Date Placeholder 3">
            <a:extLst>
              <a:ext uri="{FF2B5EF4-FFF2-40B4-BE49-F238E27FC236}">
                <a16:creationId xmlns:a16="http://schemas.microsoft.com/office/drawing/2014/main" id="{86F08D21-F3F2-4159-7F99-41583F587DD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B926E45-3A3D-F9E9-1E69-1E2850981B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3529DD-D732-9E83-5CC6-5805E2E07AF4}"/>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40830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C83-EDB2-9409-EA9E-F614AAA9B2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79B84A-1134-8D58-E5FD-733028A68972}"/>
              </a:ext>
            </a:extLst>
          </p:cNvPr>
          <p:cNvSpPr>
            <a:spLocks noGrp="1"/>
          </p:cNvSpPr>
          <p:nvPr>
            <p:ph idx="1"/>
          </p:nvPr>
        </p:nvSpPr>
        <p:spPr/>
        <p:txBody>
          <a:bodyPr/>
          <a:lstStyle/>
          <a:p>
            <a:r>
              <a:rPr lang="en-US" dirty="0"/>
              <a:t>The response from the server to the delete request will be returned to the component as a promise, as in the other methods.</a:t>
            </a:r>
          </a:p>
          <a:p>
            <a:r>
              <a:rPr lang="en-US" dirty="0"/>
              <a:t>In these five helper methods, we have covered calls to all the user CRUD-related API endpoints that we implemented on the backend.</a:t>
            </a:r>
          </a:p>
          <a:p>
            <a:r>
              <a:rPr lang="en-US" dirty="0"/>
              <a:t>Finally, we can export these methods from the api-user.js file as follows.</a:t>
            </a:r>
          </a:p>
          <a:p>
            <a:r>
              <a:rPr lang="en-US" dirty="0" err="1"/>
              <a:t>mern</a:t>
            </a:r>
            <a:r>
              <a:rPr lang="en-US" dirty="0"/>
              <a:t>-skeleton/client/user/api-user.js:</a:t>
            </a:r>
          </a:p>
          <a:p>
            <a:pPr marL="0" indent="0">
              <a:buNone/>
            </a:pPr>
            <a:r>
              <a:rPr lang="en-US" dirty="0"/>
              <a:t>export { create, list, read, update, remove }</a:t>
            </a:r>
          </a:p>
        </p:txBody>
      </p:sp>
      <p:sp>
        <p:nvSpPr>
          <p:cNvPr id="4" name="Date Placeholder 3">
            <a:extLst>
              <a:ext uri="{FF2B5EF4-FFF2-40B4-BE49-F238E27FC236}">
                <a16:creationId xmlns:a16="http://schemas.microsoft.com/office/drawing/2014/main" id="{AF56D8FD-8AF9-3027-07EC-CC01BFE3D19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676B890-581B-65FB-F53B-9B3172507CE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7AD9C1-5D9E-2C33-F692-087ECAA5940A}"/>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332039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AA33-A0AC-4574-38D0-80154DCF3689}"/>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E7FE6DE1-D3BD-1A03-6CA8-9B389300F380}"/>
              </a:ext>
            </a:extLst>
          </p:cNvPr>
          <p:cNvSpPr>
            <a:spLocks noGrp="1"/>
          </p:cNvSpPr>
          <p:nvPr>
            <p:ph idx="1"/>
          </p:nvPr>
        </p:nvSpPr>
        <p:spPr/>
        <p:txBody>
          <a:bodyPr/>
          <a:lstStyle/>
          <a:p>
            <a:r>
              <a:rPr lang="en-US" sz="400" b="0" dirty="0">
                <a:solidFill>
                  <a:srgbClr val="008000"/>
                </a:solidFill>
                <a:effectLst/>
                <a:latin typeface="Consolas" panose="020B0609020204030204" pitchFamily="49" charset="0"/>
              </a:rPr>
              <a:t>const create = async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'POST',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list = async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read = async (params, credentials, signal)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'GET',</a:t>
            </a:r>
          </a:p>
          <a:p>
            <a:r>
              <a:rPr lang="en-US" sz="400" b="0" dirty="0">
                <a:solidFill>
                  <a:srgbClr val="008000"/>
                </a:solidFill>
                <a:effectLst/>
                <a:latin typeface="Consolas" panose="020B0609020204030204" pitchFamily="49" charset="0"/>
              </a:rPr>
              <a:t>signal: signal, </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update = async (params, credentials, user)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'PUT',</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body: </a:t>
            </a:r>
            <a:r>
              <a:rPr lang="en-US" sz="400" b="0" dirty="0" err="1">
                <a:solidFill>
                  <a:srgbClr val="008000"/>
                </a:solidFill>
                <a:effectLst/>
                <a:latin typeface="Consolas" panose="020B0609020204030204" pitchFamily="49" charset="0"/>
              </a:rPr>
              <a:t>JSON.stringify</a:t>
            </a:r>
            <a:r>
              <a:rPr lang="en-US" sz="400" b="0" dirty="0">
                <a:solidFill>
                  <a:srgbClr val="008000"/>
                </a:solidFill>
                <a:effectLst/>
                <a:latin typeface="Consolas" panose="020B0609020204030204" pitchFamily="49" charset="0"/>
              </a:rPr>
              <a:t>(user)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const remove = async (params, credentials) =&gt; { </a:t>
            </a:r>
          </a:p>
          <a:p>
            <a:r>
              <a:rPr lang="en-US" sz="400" b="0" dirty="0">
                <a:solidFill>
                  <a:srgbClr val="008000"/>
                </a:solidFill>
                <a:effectLst/>
                <a:latin typeface="Consolas" panose="020B0609020204030204" pitchFamily="49" charset="0"/>
              </a:rPr>
              <a:t>try {</a:t>
            </a:r>
          </a:p>
          <a:p>
            <a:r>
              <a:rPr lang="en-US" sz="400" b="0" dirty="0">
                <a:solidFill>
                  <a:srgbClr val="008000"/>
                </a:solidFill>
                <a:effectLst/>
                <a:latin typeface="Consolas" panose="020B0609020204030204" pitchFamily="49" charset="0"/>
              </a:rPr>
              <a:t>let response = await fetch('/</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/users/' + </a:t>
            </a:r>
            <a:r>
              <a:rPr lang="en-US" sz="400" b="0" dirty="0" err="1">
                <a:solidFill>
                  <a:srgbClr val="008000"/>
                </a:solidFill>
                <a:effectLst/>
                <a:latin typeface="Consolas" panose="020B0609020204030204" pitchFamily="49" charset="0"/>
              </a:rPr>
              <a:t>params.userId</a:t>
            </a:r>
            <a:r>
              <a:rPr lang="en-US" sz="400" b="0" dirty="0">
                <a:solidFill>
                  <a:srgbClr val="008000"/>
                </a:solidFill>
                <a:effectLst/>
                <a:latin typeface="Consolas" panose="020B0609020204030204" pitchFamily="49" charset="0"/>
              </a:rPr>
              <a:t>, { </a:t>
            </a:r>
          </a:p>
          <a:p>
            <a:r>
              <a:rPr lang="en-US" sz="400" b="0" dirty="0">
                <a:solidFill>
                  <a:srgbClr val="008000"/>
                </a:solidFill>
                <a:effectLst/>
                <a:latin typeface="Consolas" panose="020B0609020204030204" pitchFamily="49" charset="0"/>
              </a:rPr>
              <a:t>method: 'DELETE',</a:t>
            </a:r>
          </a:p>
          <a:p>
            <a:r>
              <a:rPr lang="en-US" sz="400" b="0" dirty="0">
                <a:solidFill>
                  <a:srgbClr val="008000"/>
                </a:solidFill>
                <a:effectLst/>
                <a:latin typeface="Consolas" panose="020B0609020204030204" pitchFamily="49" charset="0"/>
              </a:rPr>
              <a:t>headers: {</a:t>
            </a:r>
          </a:p>
          <a:p>
            <a:r>
              <a:rPr lang="en-US" sz="400" b="0" dirty="0">
                <a:solidFill>
                  <a:srgbClr val="008000"/>
                </a:solidFill>
                <a:effectLst/>
                <a:latin typeface="Consolas" panose="020B0609020204030204" pitchFamily="49" charset="0"/>
              </a:rPr>
              <a:t>'Accept':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'Content-Type': 'application/</a:t>
            </a:r>
            <a:r>
              <a:rPr lang="en-US" sz="400" b="0" dirty="0" err="1">
                <a:solidFill>
                  <a:srgbClr val="008000"/>
                </a:solidFill>
                <a:effectLst/>
                <a:latin typeface="Consolas" panose="020B0609020204030204" pitchFamily="49" charset="0"/>
              </a:rPr>
              <a:t>json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'Authorization': 'Bearer ' + credentials.t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return await </a:t>
            </a:r>
            <a:r>
              <a:rPr lang="en-US" sz="400" b="0" dirty="0" err="1">
                <a:solidFill>
                  <a:srgbClr val="008000"/>
                </a:solidFill>
                <a:effectLst/>
                <a:latin typeface="Consolas" panose="020B0609020204030204" pitchFamily="49" charset="0"/>
              </a:rPr>
              <a:t>response.json</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 {</a:t>
            </a:r>
          </a:p>
          <a:p>
            <a:r>
              <a:rPr lang="en-US" sz="400" b="0" dirty="0">
                <a:solidFill>
                  <a:srgbClr val="008000"/>
                </a:solidFill>
                <a:effectLst/>
                <a:latin typeface="Consolas" panose="020B0609020204030204" pitchFamily="49" charset="0"/>
              </a:rPr>
              <a:t>console.log(err) </a:t>
            </a:r>
          </a:p>
          <a:p>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a:t>
            </a:r>
          </a:p>
          <a:p>
            <a:r>
              <a:rPr lang="en-US" sz="400" b="0" dirty="0">
                <a:solidFill>
                  <a:srgbClr val="008000"/>
                </a:solidFill>
                <a:effectLst/>
                <a:highlight>
                  <a:srgbClr val="FFFF00"/>
                </a:highlight>
                <a:latin typeface="Consolas" panose="020B0609020204030204" pitchFamily="49" charset="0"/>
              </a:rPr>
              <a:t>export { create, list, read, update, remove </a:t>
            </a:r>
            <a:r>
              <a:rPr lang="en-US" sz="4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13433B4-ADDF-DDB1-026D-08FB625CD36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86AA86F-7F32-E37E-8F4D-741120DC49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F636F7-4EA7-8C62-A1BA-DCB538071504}"/>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222915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4178-505E-6EA0-0A55-BD1E2E62D0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16FAD7-5C9F-76FF-E1E7-39CB13CE6C55}"/>
              </a:ext>
            </a:extLst>
          </p:cNvPr>
          <p:cNvSpPr>
            <a:spLocks noGrp="1"/>
          </p:cNvSpPr>
          <p:nvPr>
            <p:ph idx="1"/>
          </p:nvPr>
        </p:nvSpPr>
        <p:spPr/>
        <p:txBody>
          <a:bodyPr/>
          <a:lstStyle/>
          <a:p>
            <a:r>
              <a:rPr lang="en-US" dirty="0"/>
              <a:t>These user CRUD methods can now be imported and used by the React components as required. </a:t>
            </a:r>
          </a:p>
          <a:p>
            <a:r>
              <a:rPr lang="en-US" dirty="0"/>
              <a:t>Next, we will implement similar helper methods to integrate the auth-related API endpoints.</a:t>
            </a:r>
          </a:p>
        </p:txBody>
      </p:sp>
      <p:sp>
        <p:nvSpPr>
          <p:cNvPr id="4" name="Date Placeholder 3">
            <a:extLst>
              <a:ext uri="{FF2B5EF4-FFF2-40B4-BE49-F238E27FC236}">
                <a16:creationId xmlns:a16="http://schemas.microsoft.com/office/drawing/2014/main" id="{1AB01C60-A5A2-D2EA-30A7-4D5F7AE83FC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017A6DD-6565-BC0B-CD11-C8870AD28F8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C84F9FB-5D13-3E2F-8662-CFEBB0537799}"/>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3053414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7C23-B985-6DD8-BFCF-F09452620CD1}"/>
              </a:ext>
            </a:extLst>
          </p:cNvPr>
          <p:cNvSpPr>
            <a:spLocks noGrp="1"/>
          </p:cNvSpPr>
          <p:nvPr>
            <p:ph type="title"/>
          </p:nvPr>
        </p:nvSpPr>
        <p:spPr/>
        <p:txBody>
          <a:bodyPr/>
          <a:lstStyle/>
          <a:p>
            <a:r>
              <a:rPr lang="en-US" dirty="0"/>
              <a:t>Fetch for the auth API</a:t>
            </a:r>
          </a:p>
        </p:txBody>
      </p:sp>
      <p:sp>
        <p:nvSpPr>
          <p:cNvPr id="3" name="Content Placeholder 2">
            <a:extLst>
              <a:ext uri="{FF2B5EF4-FFF2-40B4-BE49-F238E27FC236}">
                <a16:creationId xmlns:a16="http://schemas.microsoft.com/office/drawing/2014/main" id="{8FD5F7FC-97D6-938B-3620-55CA71F1B447}"/>
              </a:ext>
            </a:extLst>
          </p:cNvPr>
          <p:cNvSpPr>
            <a:spLocks noGrp="1"/>
          </p:cNvSpPr>
          <p:nvPr>
            <p:ph idx="1"/>
          </p:nvPr>
        </p:nvSpPr>
        <p:spPr/>
        <p:txBody>
          <a:bodyPr/>
          <a:lstStyle/>
          <a:p>
            <a:r>
              <a:rPr lang="en-US" dirty="0"/>
              <a:t>In order to integrate the auth API endpoints from the server with the frontend </a:t>
            </a:r>
          </a:p>
          <a:p>
            <a:r>
              <a:rPr lang="en-US" dirty="0"/>
              <a:t>React components, we will add methods for fetching sign-in and sign-out API </a:t>
            </a:r>
          </a:p>
          <a:p>
            <a:r>
              <a:rPr lang="en-US" dirty="0"/>
              <a:t>endpoints in the client/auth/api-auth.js file. Let's take a look at them.</a:t>
            </a:r>
          </a:p>
          <a:p>
            <a:endParaRPr lang="en-US" dirty="0"/>
          </a:p>
        </p:txBody>
      </p:sp>
      <p:sp>
        <p:nvSpPr>
          <p:cNvPr id="4" name="Date Placeholder 3">
            <a:extLst>
              <a:ext uri="{FF2B5EF4-FFF2-40B4-BE49-F238E27FC236}">
                <a16:creationId xmlns:a16="http://schemas.microsoft.com/office/drawing/2014/main" id="{F0F178BC-3506-0E1E-19FC-9B2FD54408D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2B33F61-0475-108D-AB46-B50F0123EB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9DCFBE-820D-3051-F8E0-428D638CD225}"/>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25096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00BD-AAEB-6963-8405-DE923E405CA8}"/>
              </a:ext>
            </a:extLst>
          </p:cNvPr>
          <p:cNvSpPr>
            <a:spLocks noGrp="1"/>
          </p:cNvSpPr>
          <p:nvPr>
            <p:ph type="title"/>
          </p:nvPr>
        </p:nvSpPr>
        <p:spPr/>
        <p:txBody>
          <a:bodyPr/>
          <a:lstStyle/>
          <a:p>
            <a:r>
              <a:rPr lang="en-US" dirty="0"/>
              <a:t>Sign-in</a:t>
            </a:r>
          </a:p>
        </p:txBody>
      </p:sp>
      <p:sp>
        <p:nvSpPr>
          <p:cNvPr id="3" name="Content Placeholder 2">
            <a:extLst>
              <a:ext uri="{FF2B5EF4-FFF2-40B4-BE49-F238E27FC236}">
                <a16:creationId xmlns:a16="http://schemas.microsoft.com/office/drawing/2014/main" id="{C0D00FC8-0E09-BADC-8ED1-E7B296DC4973}"/>
              </a:ext>
            </a:extLst>
          </p:cNvPr>
          <p:cNvSpPr>
            <a:spLocks noGrp="1"/>
          </p:cNvSpPr>
          <p:nvPr>
            <p:ph idx="1"/>
          </p:nvPr>
        </p:nvSpPr>
        <p:spPr/>
        <p:txBody>
          <a:bodyPr/>
          <a:lstStyle/>
          <a:p>
            <a:r>
              <a:rPr lang="en-US" dirty="0"/>
              <a:t>The </a:t>
            </a:r>
            <a:r>
              <a:rPr lang="en-US" dirty="0" err="1"/>
              <a:t>signin</a:t>
            </a:r>
            <a:r>
              <a:rPr lang="en-US" dirty="0"/>
              <a:t> method will take user sign-in data from the view component, then use fetch to make a POST call to verify the user with the backend.</a:t>
            </a:r>
          </a:p>
          <a:p>
            <a:r>
              <a:rPr lang="en-US" dirty="0" err="1"/>
              <a:t>mern</a:t>
            </a:r>
            <a:r>
              <a:rPr lang="en-US" dirty="0"/>
              <a:t>-skeleton/client/auth/api-auth.js:</a:t>
            </a:r>
          </a:p>
          <a:p>
            <a:pPr marL="0" indent="0">
              <a:buNone/>
            </a:pPr>
            <a:r>
              <a:rPr lang="en-US" sz="1200" dirty="0"/>
              <a:t>const </a:t>
            </a:r>
            <a:r>
              <a:rPr lang="en-US" sz="1200" dirty="0" err="1"/>
              <a:t>signin</a:t>
            </a:r>
            <a:r>
              <a:rPr lang="en-US" sz="1200" dirty="0"/>
              <a:t> = async (user) =&gt; { </a:t>
            </a:r>
          </a:p>
          <a:p>
            <a:pPr marL="0" indent="0">
              <a:buNone/>
            </a:pPr>
            <a:r>
              <a:rPr lang="en-US" sz="1200" dirty="0"/>
              <a:t>try {</a:t>
            </a:r>
          </a:p>
          <a:p>
            <a:pPr marL="0" indent="0">
              <a:buNone/>
            </a:pPr>
            <a:r>
              <a:rPr lang="en-US" sz="1200" dirty="0"/>
              <a:t>let response = await fetch('/auth/</a:t>
            </a:r>
            <a:r>
              <a:rPr lang="en-US" sz="1200" dirty="0" err="1"/>
              <a:t>signin</a:t>
            </a:r>
            <a:r>
              <a:rPr lang="en-US" sz="1200" dirty="0"/>
              <a:t>/', { </a:t>
            </a:r>
          </a:p>
          <a:p>
            <a:pPr marL="0" indent="0">
              <a:buNone/>
            </a:pPr>
            <a:r>
              <a:rPr lang="en-US" sz="1200" dirty="0"/>
              <a:t>method: 'POST',</a:t>
            </a:r>
          </a:p>
          <a:p>
            <a:pPr marL="0" indent="0">
              <a:buNone/>
            </a:pPr>
            <a:r>
              <a:rPr lang="en-US" sz="1200" dirty="0"/>
              <a:t>headers: {</a:t>
            </a:r>
          </a:p>
          <a:p>
            <a:pPr marL="0" indent="0">
              <a:buNone/>
            </a:pPr>
            <a:r>
              <a:rPr lang="en-US" sz="1200" dirty="0"/>
              <a:t>'Accept': 'application/</a:t>
            </a:r>
            <a:r>
              <a:rPr lang="en-US" sz="1200" dirty="0" err="1"/>
              <a:t>json</a:t>
            </a:r>
            <a:r>
              <a:rPr lang="en-US" sz="1200" dirty="0"/>
              <a:t>',</a:t>
            </a:r>
          </a:p>
          <a:p>
            <a:pPr marL="0" indent="0">
              <a:buNone/>
            </a:pPr>
            <a:r>
              <a:rPr lang="en-US" sz="1200" dirty="0"/>
              <a:t>'Content-Type': 'application/</a:t>
            </a:r>
            <a:r>
              <a:rPr lang="en-US" sz="1200" dirty="0" err="1"/>
              <a:t>json</a:t>
            </a:r>
            <a:r>
              <a:rPr lang="en-US" sz="1200" dirty="0"/>
              <a:t>' </a:t>
            </a:r>
          </a:p>
          <a:p>
            <a:pPr marL="0" indent="0">
              <a:buNone/>
            </a:pPr>
            <a:r>
              <a:rPr lang="en-US" sz="1200" dirty="0"/>
              <a:t>},</a:t>
            </a:r>
          </a:p>
          <a:p>
            <a:pPr marL="0" indent="0">
              <a:buNone/>
            </a:pPr>
            <a:r>
              <a:rPr lang="en-US" sz="1200" dirty="0"/>
              <a:t>credentials: 'include', </a:t>
            </a:r>
          </a:p>
          <a:p>
            <a:pPr marL="0" indent="0">
              <a:buNone/>
            </a:pPr>
            <a:r>
              <a:rPr lang="en-US" sz="1200" dirty="0"/>
              <a:t>body: </a:t>
            </a:r>
            <a:r>
              <a:rPr lang="en-US" sz="1200" dirty="0" err="1"/>
              <a:t>JSON.stringify</a:t>
            </a:r>
            <a:r>
              <a:rPr lang="en-US" sz="1200" dirty="0"/>
              <a:t>(user)</a:t>
            </a:r>
          </a:p>
          <a:p>
            <a:pPr marL="0" indent="0">
              <a:buNone/>
            </a:pPr>
            <a:r>
              <a:rPr lang="en-US" sz="1200" dirty="0"/>
              <a:t>})</a:t>
            </a:r>
          </a:p>
          <a:p>
            <a:pPr marL="0" indent="0">
              <a:buNone/>
            </a:pPr>
            <a:r>
              <a:rPr lang="en-US" sz="1200" dirty="0"/>
              <a:t>return await </a:t>
            </a:r>
            <a:r>
              <a:rPr lang="en-US" sz="1200" dirty="0" err="1"/>
              <a:t>response.json</a:t>
            </a:r>
            <a:r>
              <a:rPr lang="en-US" sz="1200" dirty="0"/>
              <a:t>() </a:t>
            </a:r>
          </a:p>
          <a:p>
            <a:pPr marL="0" indent="0">
              <a:buNone/>
            </a:pPr>
            <a:r>
              <a:rPr lang="en-US" sz="1200" dirty="0"/>
              <a:t>} catch(err) {</a:t>
            </a:r>
          </a:p>
          <a:p>
            <a:pPr marL="0" indent="0">
              <a:buNone/>
            </a:pPr>
            <a:r>
              <a:rPr lang="en-US" sz="1200" dirty="0"/>
              <a:t>console.log(err) </a:t>
            </a:r>
          </a:p>
          <a:p>
            <a:pPr marL="0" indent="0">
              <a:buNone/>
            </a:pPr>
            <a:r>
              <a:rPr lang="en-US" sz="1200" dirty="0"/>
              <a:t>}</a:t>
            </a:r>
          </a:p>
          <a:p>
            <a:pPr marL="0" indent="0">
              <a:buNone/>
            </a:pPr>
            <a:r>
              <a:rPr lang="en-US" sz="1200" dirty="0"/>
              <a:t>}</a:t>
            </a:r>
          </a:p>
        </p:txBody>
      </p:sp>
      <p:sp>
        <p:nvSpPr>
          <p:cNvPr id="4" name="Date Placeholder 3">
            <a:extLst>
              <a:ext uri="{FF2B5EF4-FFF2-40B4-BE49-F238E27FC236}">
                <a16:creationId xmlns:a16="http://schemas.microsoft.com/office/drawing/2014/main" id="{BAE9B108-7B42-AE5D-E566-3A810ACFABC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8068660-90B2-138E-C4A3-E40B42D31B7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5CEF2A-49B1-93DB-D127-1C89CB0F212D}"/>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40533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9F87-FCFD-D4F6-39D5-0547432E2E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0ECE3C-9221-D5F9-EF57-EB3C5F254E88}"/>
              </a:ext>
            </a:extLst>
          </p:cNvPr>
          <p:cNvSpPr>
            <a:spLocks noGrp="1"/>
          </p:cNvSpPr>
          <p:nvPr>
            <p:ph idx="1"/>
          </p:nvPr>
        </p:nvSpPr>
        <p:spPr/>
        <p:txBody>
          <a:bodyPr/>
          <a:lstStyle/>
          <a:p>
            <a:r>
              <a:rPr lang="en-US" dirty="0"/>
              <a:t>The response from the server will be returned to the component in a promise, which may provide the JWT if sign-in was successful. </a:t>
            </a:r>
          </a:p>
          <a:p>
            <a:r>
              <a:rPr lang="en-US" dirty="0"/>
              <a:t>The component invoking this method needs to handle the response appropriately, such as storing the received JWT locally so it can be used when making calls to other protected API routes from the frontend.</a:t>
            </a:r>
          </a:p>
          <a:p>
            <a:r>
              <a:rPr lang="en-US" dirty="0"/>
              <a:t>We will look at the implementation for this when we implement the Sign In view later.</a:t>
            </a:r>
          </a:p>
          <a:p>
            <a:r>
              <a:rPr lang="en-US" dirty="0"/>
              <a:t>After the user is successfully signed in, we also want the option to call the </a:t>
            </a:r>
            <a:r>
              <a:rPr lang="en-US" dirty="0" err="1"/>
              <a:t>signout</a:t>
            </a:r>
            <a:r>
              <a:rPr lang="en-US" dirty="0"/>
              <a:t> API when the user is signing out. </a:t>
            </a:r>
          </a:p>
          <a:p>
            <a:r>
              <a:rPr lang="en-US" dirty="0"/>
              <a:t>The call to the </a:t>
            </a:r>
            <a:r>
              <a:rPr lang="en-US" dirty="0" err="1"/>
              <a:t>signout</a:t>
            </a:r>
            <a:r>
              <a:rPr lang="en-US" dirty="0"/>
              <a:t> API is discussed next.</a:t>
            </a:r>
          </a:p>
        </p:txBody>
      </p:sp>
      <p:sp>
        <p:nvSpPr>
          <p:cNvPr id="4" name="Date Placeholder 3">
            <a:extLst>
              <a:ext uri="{FF2B5EF4-FFF2-40B4-BE49-F238E27FC236}">
                <a16:creationId xmlns:a16="http://schemas.microsoft.com/office/drawing/2014/main" id="{9F4B6FB8-E0E9-7730-95CF-D167D329EDF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C758E29-DB98-7656-BE76-8AC621246EB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531C6BA-8AE5-12B5-2B90-1424A15C918B}"/>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58772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9175-5F12-309C-9CAA-C786B7159CCB}"/>
              </a:ext>
            </a:extLst>
          </p:cNvPr>
          <p:cNvSpPr>
            <a:spLocks noGrp="1"/>
          </p:cNvSpPr>
          <p:nvPr>
            <p:ph type="title"/>
          </p:nvPr>
        </p:nvSpPr>
        <p:spPr/>
        <p:txBody>
          <a:bodyPr/>
          <a:lstStyle/>
          <a:p>
            <a:r>
              <a:rPr lang="en-US" dirty="0"/>
              <a:t>Sign-out</a:t>
            </a:r>
          </a:p>
        </p:txBody>
      </p:sp>
      <p:sp>
        <p:nvSpPr>
          <p:cNvPr id="3" name="Content Placeholder 2">
            <a:extLst>
              <a:ext uri="{FF2B5EF4-FFF2-40B4-BE49-F238E27FC236}">
                <a16:creationId xmlns:a16="http://schemas.microsoft.com/office/drawing/2014/main" id="{0D9E8D30-705D-C626-481A-32BED013E3EE}"/>
              </a:ext>
            </a:extLst>
          </p:cNvPr>
          <p:cNvSpPr>
            <a:spLocks noGrp="1"/>
          </p:cNvSpPr>
          <p:nvPr>
            <p:ph idx="1"/>
          </p:nvPr>
        </p:nvSpPr>
        <p:spPr/>
        <p:txBody>
          <a:bodyPr/>
          <a:lstStyle/>
          <a:p>
            <a:r>
              <a:rPr lang="en-US" dirty="0"/>
              <a:t>We will add a </a:t>
            </a:r>
            <a:r>
              <a:rPr lang="en-US" dirty="0" err="1"/>
              <a:t>signout</a:t>
            </a:r>
            <a:r>
              <a:rPr lang="en-US" dirty="0"/>
              <a:t> method to api-auth.js, which will use fetch to make a GET call to the </a:t>
            </a:r>
            <a:r>
              <a:rPr lang="en-US" dirty="0" err="1"/>
              <a:t>signout</a:t>
            </a:r>
            <a:r>
              <a:rPr lang="en-US" dirty="0"/>
              <a:t> API endpoint on the server.</a:t>
            </a:r>
          </a:p>
          <a:p>
            <a:r>
              <a:rPr lang="en-US" dirty="0" err="1"/>
              <a:t>mern</a:t>
            </a:r>
            <a:r>
              <a:rPr lang="en-US" dirty="0"/>
              <a:t>-skeleton/client/auth/api-auth.js:</a:t>
            </a:r>
          </a:p>
          <a:p>
            <a:pPr marL="0" indent="0">
              <a:buNone/>
            </a:pPr>
            <a:r>
              <a:rPr lang="en-US" dirty="0"/>
              <a:t>const </a:t>
            </a:r>
            <a:r>
              <a:rPr lang="en-US" dirty="0" err="1"/>
              <a:t>signout</a:t>
            </a:r>
            <a:r>
              <a:rPr lang="en-US" dirty="0"/>
              <a:t> = async () =&gt; { </a:t>
            </a:r>
          </a:p>
          <a:p>
            <a:pPr marL="0" indent="0">
              <a:buNone/>
            </a:pPr>
            <a:r>
              <a:rPr lang="en-US" dirty="0"/>
              <a:t>try {</a:t>
            </a:r>
          </a:p>
          <a:p>
            <a:pPr marL="0" indent="0">
              <a:buNone/>
            </a:pPr>
            <a:r>
              <a:rPr lang="en-US" dirty="0"/>
              <a:t>let response = await fetch('/auth/</a:t>
            </a:r>
            <a:r>
              <a:rPr lang="en-US" dirty="0" err="1"/>
              <a:t>signout</a:t>
            </a:r>
            <a:r>
              <a:rPr lang="en-US" dirty="0"/>
              <a:t>/', { method: 'GET' }) </a:t>
            </a:r>
          </a:p>
          <a:p>
            <a:pPr marL="0" indent="0">
              <a:buNone/>
            </a:pPr>
            <a:r>
              <a:rPr lang="en-US" dirty="0"/>
              <a:t>return await </a:t>
            </a:r>
            <a:r>
              <a:rPr lang="en-US" dirty="0" err="1"/>
              <a:t>response.json</a:t>
            </a:r>
            <a:r>
              <a:rPr lang="en-US" dirty="0"/>
              <a:t>()</a:t>
            </a:r>
          </a:p>
          <a:p>
            <a:pPr marL="0" indent="0">
              <a:buNone/>
            </a:pPr>
            <a:r>
              <a:rPr lang="en-US" dirty="0"/>
              <a:t>} catch(err) { </a:t>
            </a:r>
          </a:p>
          <a:p>
            <a:pPr marL="0" indent="0">
              <a:buNone/>
            </a:pPr>
            <a:r>
              <a:rPr lang="en-US" dirty="0"/>
              <a:t>console.log(err)</a:t>
            </a:r>
          </a:p>
          <a:p>
            <a:pPr marL="0" indent="0">
              <a:buNone/>
            </a:pPr>
            <a:r>
              <a:rPr lang="en-US" dirty="0"/>
              <a:t>} </a:t>
            </a:r>
          </a:p>
          <a:p>
            <a:pPr marL="0" indent="0">
              <a:buNone/>
            </a:pPr>
            <a:r>
              <a:rPr lang="en-US" dirty="0"/>
              <a:t>}</a:t>
            </a:r>
          </a:p>
        </p:txBody>
      </p:sp>
      <p:sp>
        <p:nvSpPr>
          <p:cNvPr id="4" name="Date Placeholder 3">
            <a:extLst>
              <a:ext uri="{FF2B5EF4-FFF2-40B4-BE49-F238E27FC236}">
                <a16:creationId xmlns:a16="http://schemas.microsoft.com/office/drawing/2014/main" id="{024D7134-2920-AF2E-AD26-182417AC29C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D2DF8C7-98A2-E959-4A61-90C3E406385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319177-B277-931F-6469-74ABCFB03CE8}"/>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70833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78B2-C5A7-7E4D-26A4-5A3C4C7842A5}"/>
              </a:ext>
            </a:extLst>
          </p:cNvPr>
          <p:cNvSpPr>
            <a:spLocks noGrp="1"/>
          </p:cNvSpPr>
          <p:nvPr>
            <p:ph type="title"/>
          </p:nvPr>
        </p:nvSpPr>
        <p:spPr/>
        <p:txBody>
          <a:bodyPr/>
          <a:lstStyle/>
          <a:p>
            <a:br>
              <a:rPr lang="en-US" dirty="0"/>
            </a:br>
            <a:r>
              <a:rPr lang="en-US" dirty="0"/>
              <a:t>Updated </a:t>
            </a:r>
            <a:r>
              <a:rPr lang="en-US" dirty="0" err="1"/>
              <a:t>mern</a:t>
            </a:r>
            <a:r>
              <a:rPr lang="en-US" dirty="0"/>
              <a:t>-skeleton/client/auth/api-auth.js:</a:t>
            </a:r>
            <a:br>
              <a:rPr lang="en-US" dirty="0"/>
            </a:br>
            <a:r>
              <a:rPr lang="en-US" dirty="0"/>
              <a:t> </a:t>
            </a:r>
          </a:p>
        </p:txBody>
      </p:sp>
      <p:sp>
        <p:nvSpPr>
          <p:cNvPr id="3" name="Content Placeholder 2">
            <a:extLst>
              <a:ext uri="{FF2B5EF4-FFF2-40B4-BE49-F238E27FC236}">
                <a16:creationId xmlns:a16="http://schemas.microsoft.com/office/drawing/2014/main" id="{7575A537-CC65-AF06-675C-FA41EB1892F3}"/>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 async (user) =&gt; { </a:t>
            </a:r>
          </a:p>
          <a:p>
            <a:r>
              <a:rPr lang="en-US" sz="1200" b="0" dirty="0">
                <a:solidFill>
                  <a:srgbClr val="008000"/>
                </a:solidFill>
                <a:effectLst/>
                <a:latin typeface="Consolas" panose="020B0609020204030204" pitchFamily="49" charset="0"/>
              </a:rPr>
              <a:t>try {</a:t>
            </a:r>
          </a:p>
          <a:p>
            <a:r>
              <a:rPr lang="en-US" sz="1200" b="0" dirty="0">
                <a:solidFill>
                  <a:srgbClr val="008000"/>
                </a:solidFill>
                <a:effectLst/>
                <a:latin typeface="Consolas" panose="020B0609020204030204" pitchFamily="49" charset="0"/>
              </a:rPr>
              <a:t>let response = await fetch('/auth/</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 </a:t>
            </a:r>
          </a:p>
          <a:p>
            <a:r>
              <a:rPr lang="en-US" sz="1200" b="0" dirty="0">
                <a:solidFill>
                  <a:srgbClr val="008000"/>
                </a:solidFill>
                <a:effectLst/>
                <a:latin typeface="Consolas" panose="020B0609020204030204" pitchFamily="49" charset="0"/>
              </a:rPr>
              <a:t>method: 'POST',</a:t>
            </a:r>
          </a:p>
          <a:p>
            <a:r>
              <a:rPr lang="en-US" sz="1200" b="0" dirty="0">
                <a:solidFill>
                  <a:srgbClr val="008000"/>
                </a:solidFill>
                <a:effectLst/>
                <a:latin typeface="Consolas" panose="020B0609020204030204" pitchFamily="49" charset="0"/>
              </a:rPr>
              <a:t>headers: {</a:t>
            </a:r>
          </a:p>
          <a:p>
            <a:r>
              <a:rPr lang="en-US" sz="1200" b="0" dirty="0">
                <a:solidFill>
                  <a:srgbClr val="008000"/>
                </a:solidFill>
                <a:effectLst/>
                <a:latin typeface="Consolas" panose="020B0609020204030204" pitchFamily="49" charset="0"/>
              </a:rPr>
              <a:t>'Accept': 'application/</a:t>
            </a:r>
            <a:r>
              <a:rPr lang="en-US" sz="1200" b="0" dirty="0" err="1">
                <a:solidFill>
                  <a:srgbClr val="008000"/>
                </a:solidFill>
                <a:effectLst/>
                <a:latin typeface="Consolas" panose="020B0609020204030204" pitchFamily="49" charset="0"/>
              </a:rPr>
              <a:t>json</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'Content-Type': 'application/</a:t>
            </a:r>
            <a:r>
              <a:rPr lang="en-US" sz="1200" b="0" dirty="0" err="1">
                <a:solidFill>
                  <a:srgbClr val="008000"/>
                </a:solidFill>
                <a:effectLst/>
                <a:latin typeface="Consolas" panose="020B0609020204030204" pitchFamily="49" charset="0"/>
              </a:rPr>
              <a:t>json</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credentials: 'include', </a:t>
            </a:r>
          </a:p>
          <a:p>
            <a:r>
              <a:rPr lang="en-US" sz="1200" b="0" dirty="0">
                <a:solidFill>
                  <a:srgbClr val="008000"/>
                </a:solidFill>
                <a:effectLst/>
                <a:latin typeface="Consolas" panose="020B0609020204030204" pitchFamily="49" charset="0"/>
              </a:rPr>
              <a:t>body: </a:t>
            </a:r>
            <a:r>
              <a:rPr lang="en-US" sz="1200" b="0" dirty="0" err="1">
                <a:solidFill>
                  <a:srgbClr val="008000"/>
                </a:solidFill>
                <a:effectLst/>
                <a:latin typeface="Consolas" panose="020B0609020204030204" pitchFamily="49" charset="0"/>
              </a:rPr>
              <a:t>JSON.stringify</a:t>
            </a:r>
            <a:r>
              <a:rPr lang="en-US" sz="1200" b="0" dirty="0">
                <a:solidFill>
                  <a:srgbClr val="008000"/>
                </a:solidFill>
                <a:effectLst/>
                <a:latin typeface="Consolas" panose="020B0609020204030204" pitchFamily="49" charset="0"/>
              </a:rPr>
              <a:t>(user)</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return await </a:t>
            </a:r>
            <a:r>
              <a:rPr lang="en-US" sz="1200" b="0" dirty="0" err="1">
                <a:solidFill>
                  <a:srgbClr val="008000"/>
                </a:solidFill>
                <a:effectLst/>
                <a:latin typeface="Consolas" panose="020B0609020204030204" pitchFamily="49" charset="0"/>
              </a:rPr>
              <a:t>response.json</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catch(err) {</a:t>
            </a:r>
          </a:p>
          <a:p>
            <a:r>
              <a:rPr lang="en-US" sz="1200" b="0" dirty="0">
                <a:solidFill>
                  <a:srgbClr val="008000"/>
                </a:solidFill>
                <a:effectLst/>
                <a:latin typeface="Consolas" panose="020B0609020204030204" pitchFamily="49" charset="0"/>
              </a:rPr>
              <a:t>console.log(err)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const </a:t>
            </a:r>
            <a:r>
              <a:rPr lang="en-US" sz="1200" b="0" dirty="0" err="1">
                <a:solidFill>
                  <a:srgbClr val="008000"/>
                </a:solidFill>
                <a:effectLst/>
                <a:highlight>
                  <a:srgbClr val="FFFF00"/>
                </a:highlight>
                <a:latin typeface="Consolas" panose="020B0609020204030204" pitchFamily="49" charset="0"/>
              </a:rPr>
              <a:t>signout</a:t>
            </a:r>
            <a:r>
              <a:rPr lang="en-US" sz="1200" b="0" dirty="0">
                <a:solidFill>
                  <a:srgbClr val="008000"/>
                </a:solidFill>
                <a:effectLst/>
                <a:highlight>
                  <a:srgbClr val="FFFF00"/>
                </a:highlight>
                <a:latin typeface="Consolas" panose="020B0609020204030204" pitchFamily="49" charset="0"/>
              </a:rPr>
              <a:t> = async () =&gt; { </a:t>
            </a:r>
          </a:p>
          <a:p>
            <a:r>
              <a:rPr lang="en-US" sz="1200" b="0" dirty="0">
                <a:solidFill>
                  <a:srgbClr val="008000"/>
                </a:solidFill>
                <a:effectLst/>
                <a:highlight>
                  <a:srgbClr val="FFFF00"/>
                </a:highlight>
                <a:latin typeface="Consolas" panose="020B0609020204030204" pitchFamily="49" charset="0"/>
              </a:rPr>
              <a:t>try {</a:t>
            </a:r>
          </a:p>
          <a:p>
            <a:r>
              <a:rPr lang="en-US" sz="1200" b="0" dirty="0">
                <a:solidFill>
                  <a:srgbClr val="008000"/>
                </a:solidFill>
                <a:effectLst/>
                <a:highlight>
                  <a:srgbClr val="FFFF00"/>
                </a:highlight>
                <a:latin typeface="Consolas" panose="020B0609020204030204" pitchFamily="49" charset="0"/>
              </a:rPr>
              <a:t>let response = await fetch('/auth/</a:t>
            </a:r>
            <a:r>
              <a:rPr lang="en-US" sz="1200" b="0" dirty="0" err="1">
                <a:solidFill>
                  <a:srgbClr val="008000"/>
                </a:solidFill>
                <a:effectLst/>
                <a:highlight>
                  <a:srgbClr val="FFFF00"/>
                </a:highlight>
                <a:latin typeface="Consolas" panose="020B0609020204030204" pitchFamily="49" charset="0"/>
              </a:rPr>
              <a:t>signout</a:t>
            </a:r>
            <a:r>
              <a:rPr lang="en-US" sz="1200" b="0" dirty="0">
                <a:solidFill>
                  <a:srgbClr val="008000"/>
                </a:solidFill>
                <a:effectLst/>
                <a:highlight>
                  <a:srgbClr val="FFFF00"/>
                </a:highlight>
                <a:latin typeface="Consolas" panose="020B0609020204030204" pitchFamily="49" charset="0"/>
              </a:rPr>
              <a:t>/', { method: 'GET' }) </a:t>
            </a:r>
          </a:p>
          <a:p>
            <a:r>
              <a:rPr lang="en-US" sz="1200" b="0" dirty="0">
                <a:solidFill>
                  <a:srgbClr val="008000"/>
                </a:solidFill>
                <a:effectLst/>
                <a:highlight>
                  <a:srgbClr val="FFFF00"/>
                </a:highlight>
                <a:latin typeface="Consolas" panose="020B0609020204030204" pitchFamily="49" charset="0"/>
              </a:rPr>
              <a:t>return await </a:t>
            </a:r>
            <a:r>
              <a:rPr lang="en-US" sz="1200" b="0" dirty="0" err="1">
                <a:solidFill>
                  <a:srgbClr val="008000"/>
                </a:solidFill>
                <a:effectLst/>
                <a:highlight>
                  <a:srgbClr val="FFFF00"/>
                </a:highlight>
                <a:latin typeface="Consolas" panose="020B0609020204030204" pitchFamily="49" charset="0"/>
              </a:rPr>
              <a:t>response.json</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 catch(err) { </a:t>
            </a:r>
          </a:p>
          <a:p>
            <a:r>
              <a:rPr lang="en-US" sz="1200" b="0" dirty="0">
                <a:solidFill>
                  <a:srgbClr val="008000"/>
                </a:solidFill>
                <a:effectLst/>
                <a:highlight>
                  <a:srgbClr val="FFFF00"/>
                </a:highlight>
                <a:latin typeface="Consolas" panose="020B0609020204030204" pitchFamily="49" charset="0"/>
              </a:rPr>
              <a:t>console.log(err)</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66A9F5E4-6F2C-9F8F-3A7E-6E5EB90915B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1B202FA-4FDD-0A4C-B1BF-598EBFF54B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ACCA318-9B16-D17D-02C5-412508AF4C9E}"/>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2953449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E4FD-D82F-ED0F-B82F-9C962DDCA6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B91492-7AEC-F5C6-AA14-017E5330F62E}"/>
              </a:ext>
            </a:extLst>
          </p:cNvPr>
          <p:cNvSpPr>
            <a:spLocks noGrp="1"/>
          </p:cNvSpPr>
          <p:nvPr>
            <p:ph idx="1"/>
          </p:nvPr>
        </p:nvSpPr>
        <p:spPr/>
        <p:txBody>
          <a:bodyPr/>
          <a:lstStyle/>
          <a:p>
            <a:r>
              <a:rPr lang="en-US" dirty="0"/>
              <a:t>This method will also return a promise to inform the component about whether the API request was successful.</a:t>
            </a:r>
          </a:p>
          <a:p>
            <a:r>
              <a:rPr lang="en-US" dirty="0"/>
              <a:t>At the end of the api-auth.js file, we will export the </a:t>
            </a:r>
            <a:r>
              <a:rPr lang="en-US" dirty="0" err="1"/>
              <a:t>signin</a:t>
            </a:r>
            <a:r>
              <a:rPr lang="en-US" dirty="0"/>
              <a:t> and </a:t>
            </a:r>
            <a:r>
              <a:rPr lang="en-US" dirty="0" err="1"/>
              <a:t>signout</a:t>
            </a:r>
            <a:r>
              <a:rPr lang="en-US" dirty="0"/>
              <a:t> methods.</a:t>
            </a:r>
          </a:p>
          <a:p>
            <a:pPr marL="0" indent="0">
              <a:buNone/>
            </a:pPr>
            <a:endParaRPr lang="en-US" dirty="0"/>
          </a:p>
          <a:p>
            <a:r>
              <a:rPr lang="en-US" dirty="0" err="1"/>
              <a:t>mern</a:t>
            </a:r>
            <a:r>
              <a:rPr lang="en-US" dirty="0"/>
              <a:t>-skeleton/client/auth/api-auth.js:</a:t>
            </a:r>
          </a:p>
          <a:p>
            <a:pPr marL="0" indent="0">
              <a:buNone/>
            </a:pPr>
            <a:r>
              <a:rPr lang="en-US" dirty="0"/>
              <a:t>export { </a:t>
            </a:r>
            <a:r>
              <a:rPr lang="en-US" dirty="0" err="1"/>
              <a:t>signin</a:t>
            </a:r>
            <a:r>
              <a:rPr lang="en-US" dirty="0"/>
              <a:t>, </a:t>
            </a:r>
            <a:r>
              <a:rPr lang="en-US" dirty="0" err="1"/>
              <a:t>signout</a:t>
            </a:r>
            <a:r>
              <a:rPr lang="en-US" dirty="0"/>
              <a:t> }</a:t>
            </a:r>
          </a:p>
        </p:txBody>
      </p:sp>
      <p:sp>
        <p:nvSpPr>
          <p:cNvPr id="4" name="Date Placeholder 3">
            <a:extLst>
              <a:ext uri="{FF2B5EF4-FFF2-40B4-BE49-F238E27FC236}">
                <a16:creationId xmlns:a16="http://schemas.microsoft.com/office/drawing/2014/main" id="{183AC6B5-A510-29E6-1411-EDD307A6BF7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F6AFB82-DA8D-F546-1020-275D3BCF78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962BC6-CDD8-8D13-8F57-5ED037967758}"/>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1799935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EE7C-9734-29C1-D6FF-087C97910872}"/>
              </a:ext>
            </a:extLst>
          </p:cNvPr>
          <p:cNvSpPr>
            <a:spLocks noGrp="1"/>
          </p:cNvSpPr>
          <p:nvPr>
            <p:ph type="title"/>
          </p:nvPr>
        </p:nvSpPr>
        <p:spPr/>
        <p:txBody>
          <a:bodyPr/>
          <a:lstStyle/>
          <a:p>
            <a:br>
              <a:rPr lang="en-US" dirty="0"/>
            </a:br>
            <a:r>
              <a:rPr lang="en-US" dirty="0"/>
              <a:t>Updated </a:t>
            </a:r>
            <a:r>
              <a:rPr lang="en-US" dirty="0" err="1"/>
              <a:t>mern</a:t>
            </a:r>
            <a:r>
              <a:rPr lang="en-US" dirty="0"/>
              <a:t>-skeleton/client/auth/api-auth.js:</a:t>
            </a:r>
            <a:br>
              <a:rPr lang="en-US" dirty="0"/>
            </a:br>
            <a:endParaRPr lang="en-US" dirty="0"/>
          </a:p>
        </p:txBody>
      </p:sp>
      <p:sp>
        <p:nvSpPr>
          <p:cNvPr id="3" name="Content Placeholder 2">
            <a:extLst>
              <a:ext uri="{FF2B5EF4-FFF2-40B4-BE49-F238E27FC236}">
                <a16:creationId xmlns:a16="http://schemas.microsoft.com/office/drawing/2014/main" id="{6B235211-5D65-BDAC-D796-D0413E537DD8}"/>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 async (user)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fetch('/auth/</a:t>
            </a:r>
            <a:r>
              <a:rPr lang="en-US" sz="1100" b="0" dirty="0" err="1">
                <a:solidFill>
                  <a:srgbClr val="008000"/>
                </a:solidFill>
                <a:effectLst/>
                <a:latin typeface="Consolas" panose="020B0609020204030204" pitchFamily="49" charset="0"/>
              </a:rPr>
              <a:t>signin</a:t>
            </a:r>
            <a:r>
              <a:rPr lang="en-US" sz="1100" b="0" dirty="0">
                <a:solidFill>
                  <a:srgbClr val="008000"/>
                </a:solidFill>
                <a:effectLst/>
                <a:latin typeface="Consolas" panose="020B0609020204030204" pitchFamily="49" charset="0"/>
              </a:rPr>
              <a:t>/', { </a:t>
            </a:r>
          </a:p>
          <a:p>
            <a:r>
              <a:rPr lang="en-US" sz="1100" b="0" dirty="0">
                <a:solidFill>
                  <a:srgbClr val="008000"/>
                </a:solidFill>
                <a:effectLst/>
                <a:latin typeface="Consolas" panose="020B0609020204030204" pitchFamily="49" charset="0"/>
              </a:rPr>
              <a:t>method: 'POST',</a:t>
            </a:r>
          </a:p>
          <a:p>
            <a:r>
              <a:rPr lang="en-US" sz="1100" b="0" dirty="0">
                <a:solidFill>
                  <a:srgbClr val="008000"/>
                </a:solidFill>
                <a:effectLst/>
                <a:latin typeface="Consolas" panose="020B0609020204030204" pitchFamily="49" charset="0"/>
              </a:rPr>
              <a:t>headers: {</a:t>
            </a:r>
          </a:p>
          <a:p>
            <a:r>
              <a:rPr lang="en-US" sz="1100" b="0" dirty="0">
                <a:solidFill>
                  <a:srgbClr val="008000"/>
                </a:solidFill>
                <a:effectLst/>
                <a:latin typeface="Consolas" panose="020B0609020204030204" pitchFamily="49" charset="0"/>
              </a:rPr>
              <a:t>'Accept':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'Content-Type':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credentials: 'include', </a:t>
            </a:r>
          </a:p>
          <a:p>
            <a:r>
              <a:rPr lang="en-US" sz="1100" b="0" dirty="0">
                <a:solidFill>
                  <a:srgbClr val="008000"/>
                </a:solidFill>
                <a:effectLst/>
                <a:latin typeface="Consolas" panose="020B0609020204030204" pitchFamily="49" charset="0"/>
              </a:rPr>
              <a:t>body: </a:t>
            </a:r>
            <a:r>
              <a:rPr lang="en-US" sz="1100" b="0" dirty="0" err="1">
                <a:solidFill>
                  <a:srgbClr val="008000"/>
                </a:solidFill>
                <a:effectLst/>
                <a:latin typeface="Consolas" panose="020B0609020204030204" pitchFamily="49" charset="0"/>
              </a:rPr>
              <a:t>JSON.stringify</a:t>
            </a:r>
            <a:r>
              <a:rPr lang="en-US" sz="1100" b="0" dirty="0">
                <a:solidFill>
                  <a:srgbClr val="008000"/>
                </a:solidFill>
                <a:effectLst/>
                <a:latin typeface="Consolas" panose="020B0609020204030204" pitchFamily="49" charset="0"/>
              </a:rPr>
              <a:t>(user)</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 catch(err) {</a:t>
            </a:r>
          </a:p>
          <a:p>
            <a:r>
              <a:rPr lang="en-US" sz="1100" b="0" dirty="0">
                <a:solidFill>
                  <a:srgbClr val="008000"/>
                </a:solidFill>
                <a:effectLst/>
                <a:latin typeface="Consolas" panose="020B0609020204030204" pitchFamily="49" charset="0"/>
              </a:rPr>
              <a:t>console.log(err)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 async ()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fetch('/auth/</a:t>
            </a:r>
            <a:r>
              <a:rPr lang="en-US" sz="1100" b="0" dirty="0" err="1">
                <a:solidFill>
                  <a:srgbClr val="008000"/>
                </a:solidFill>
                <a:effectLst/>
                <a:latin typeface="Consolas" panose="020B0609020204030204" pitchFamily="49" charset="0"/>
              </a:rPr>
              <a:t>signout</a:t>
            </a:r>
            <a:r>
              <a:rPr lang="en-US" sz="1100" b="0" dirty="0">
                <a:solidFill>
                  <a:srgbClr val="008000"/>
                </a:solidFill>
                <a:effectLst/>
                <a:latin typeface="Consolas" panose="020B0609020204030204" pitchFamily="49" charset="0"/>
              </a:rPr>
              <a:t>/', { method: 'GET' }) </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 catch(err) { </a:t>
            </a:r>
          </a:p>
          <a:p>
            <a:r>
              <a:rPr lang="en-US" sz="1100" b="0" dirty="0">
                <a:solidFill>
                  <a:srgbClr val="008000"/>
                </a:solidFill>
                <a:effectLst/>
                <a:latin typeface="Consolas" panose="020B0609020204030204" pitchFamily="49" charset="0"/>
              </a:rPr>
              <a:t>console.log(err)</a:t>
            </a:r>
          </a:p>
          <a:p>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highlight>
                  <a:srgbClr val="FFFF00"/>
                </a:highlight>
                <a:latin typeface="Consolas" panose="020B0609020204030204" pitchFamily="49" charset="0"/>
              </a:rPr>
              <a:t>export { </a:t>
            </a:r>
            <a:r>
              <a:rPr lang="en-US" sz="1100" b="0" dirty="0" err="1">
                <a:solidFill>
                  <a:srgbClr val="008000"/>
                </a:solidFill>
                <a:effectLst/>
                <a:highlight>
                  <a:srgbClr val="FFFF00"/>
                </a:highlight>
                <a:latin typeface="Consolas" panose="020B0609020204030204" pitchFamily="49" charset="0"/>
              </a:rPr>
              <a:t>signin</a:t>
            </a:r>
            <a:r>
              <a:rPr lang="en-US" sz="1100" b="0" dirty="0">
                <a:solidFill>
                  <a:srgbClr val="008000"/>
                </a:solidFill>
                <a:effectLst/>
                <a:highlight>
                  <a:srgbClr val="FFFF00"/>
                </a:highlight>
                <a:latin typeface="Consolas" panose="020B0609020204030204" pitchFamily="49" charset="0"/>
              </a:rPr>
              <a:t>, </a:t>
            </a:r>
            <a:r>
              <a:rPr lang="en-US" sz="1100" b="0" dirty="0" err="1">
                <a:solidFill>
                  <a:srgbClr val="008000"/>
                </a:solidFill>
                <a:effectLst/>
                <a:highlight>
                  <a:srgbClr val="FFFF00"/>
                </a:highlight>
                <a:latin typeface="Consolas" panose="020B0609020204030204" pitchFamily="49" charset="0"/>
              </a:rPr>
              <a:t>signout</a:t>
            </a:r>
            <a:r>
              <a:rPr lang="en-US" sz="1100" b="0" dirty="0">
                <a:solidFill>
                  <a:srgbClr val="008000"/>
                </a:solidFill>
                <a:effectLst/>
                <a:highlight>
                  <a:srgbClr val="FFFF00"/>
                </a:highlight>
                <a:latin typeface="Consolas" panose="020B0609020204030204" pitchFamily="49" charset="0"/>
              </a:rPr>
              <a:t> }</a:t>
            </a:r>
          </a:p>
          <a:p>
            <a:br>
              <a:rPr lang="en-US" sz="1100" b="0" dirty="0">
                <a:solidFill>
                  <a:srgbClr val="008000"/>
                </a:solidFill>
                <a:effectLst/>
                <a:latin typeface="Consolas" panose="020B0609020204030204" pitchFamily="49" charset="0"/>
              </a:rPr>
            </a:br>
            <a:endParaRPr lang="en-US" sz="11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3115E60-2BDE-F7FA-3CA2-8621EA9B7CB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971E174-6576-9834-D3CE-6F6FEE1A75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4A259F-9DB4-8581-BBC6-E8C335F568E5}"/>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8533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6B3A-3F1F-71C0-5D5E-7F83DD98C27A}"/>
              </a:ext>
            </a:extLst>
          </p:cNvPr>
          <p:cNvSpPr>
            <a:spLocks noGrp="1"/>
          </p:cNvSpPr>
          <p:nvPr>
            <p:ph type="title"/>
          </p:nvPr>
        </p:nvSpPr>
        <p:spPr/>
        <p:txBody>
          <a:bodyPr/>
          <a:lstStyle/>
          <a:p>
            <a:r>
              <a:rPr lang="en-US" dirty="0"/>
              <a:t>Fetch for user CRUD</a:t>
            </a:r>
          </a:p>
        </p:txBody>
      </p:sp>
      <p:sp>
        <p:nvSpPr>
          <p:cNvPr id="3" name="Content Placeholder 2">
            <a:extLst>
              <a:ext uri="{FF2B5EF4-FFF2-40B4-BE49-F238E27FC236}">
                <a16:creationId xmlns:a16="http://schemas.microsoft.com/office/drawing/2014/main" id="{395D9845-0810-14C9-C2EC-1CBA96FB8EE8}"/>
              </a:ext>
            </a:extLst>
          </p:cNvPr>
          <p:cNvSpPr>
            <a:spLocks noGrp="1"/>
          </p:cNvSpPr>
          <p:nvPr>
            <p:ph idx="1"/>
          </p:nvPr>
        </p:nvSpPr>
        <p:spPr/>
        <p:txBody>
          <a:bodyPr/>
          <a:lstStyle/>
          <a:p>
            <a:r>
              <a:rPr lang="en-US" dirty="0"/>
              <a:t>In the client/user/api-user.js file, we will add methods for accessing each of the user CRUD API endpoints, which the React components can use to exchange user data with the server and database as required. </a:t>
            </a:r>
          </a:p>
          <a:p>
            <a:pPr marL="0" indent="0">
              <a:buNone/>
            </a:pPr>
            <a:endParaRPr lang="en-US" dirty="0"/>
          </a:p>
          <a:p>
            <a:r>
              <a:rPr lang="en-US" dirty="0"/>
              <a:t>In the following sections, we will look at the implementation of these methods and how they correspond to each CRUD endpoint.</a:t>
            </a:r>
          </a:p>
        </p:txBody>
      </p:sp>
      <p:sp>
        <p:nvSpPr>
          <p:cNvPr id="4" name="Date Placeholder 3">
            <a:extLst>
              <a:ext uri="{FF2B5EF4-FFF2-40B4-BE49-F238E27FC236}">
                <a16:creationId xmlns:a16="http://schemas.microsoft.com/office/drawing/2014/main" id="{69860674-FBC3-CB1E-6A8E-C4939DB7CEF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A9788F7-0BE2-372E-CFFC-6477110023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E23605-EC4B-AC21-F671-B3B2AE6049C8}"/>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22705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FD1B-2C97-3602-3F07-F890462927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056D7B-1BFB-93CE-7843-23429F3FF678}"/>
              </a:ext>
            </a:extLst>
          </p:cNvPr>
          <p:cNvSpPr>
            <a:spLocks noGrp="1"/>
          </p:cNvSpPr>
          <p:nvPr>
            <p:ph idx="1"/>
          </p:nvPr>
        </p:nvSpPr>
        <p:spPr/>
        <p:txBody>
          <a:bodyPr/>
          <a:lstStyle/>
          <a:p>
            <a:r>
              <a:rPr lang="en-US" dirty="0"/>
              <a:t>Now, these methods can be imported into the relevant React components so that we can implement the user sign-in and </a:t>
            </a:r>
            <a:r>
              <a:rPr lang="en-US" dirty="0" err="1"/>
              <a:t>signout</a:t>
            </a:r>
            <a:r>
              <a:rPr lang="en-US" dirty="0"/>
              <a:t> features.</a:t>
            </a:r>
          </a:p>
          <a:p>
            <a:r>
              <a:rPr lang="en-US" dirty="0"/>
              <a:t>With these API fetch methods added, the React frontend has complete access to the endpoints we made available in the backend. </a:t>
            </a:r>
          </a:p>
          <a:p>
            <a:r>
              <a:rPr lang="en-US" dirty="0"/>
              <a:t>Before we start putting these methods to use in our React components, we will look into how user auth state can be maintained across the frontend.</a:t>
            </a:r>
          </a:p>
        </p:txBody>
      </p:sp>
      <p:sp>
        <p:nvSpPr>
          <p:cNvPr id="4" name="Date Placeholder 3">
            <a:extLst>
              <a:ext uri="{FF2B5EF4-FFF2-40B4-BE49-F238E27FC236}">
                <a16:creationId xmlns:a16="http://schemas.microsoft.com/office/drawing/2014/main" id="{0B8339C4-257B-9C07-7E82-2AE06A11102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22E7267-EA63-2A9F-8C96-FD6CFF10BE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689289-7DB6-57FA-87B7-DD0A59E82275}"/>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1827657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2CA2-C557-E256-BA4C-8DEC7F6AD411}"/>
              </a:ext>
            </a:extLst>
          </p:cNvPr>
          <p:cNvSpPr>
            <a:spLocks noGrp="1"/>
          </p:cNvSpPr>
          <p:nvPr>
            <p:ph type="title"/>
          </p:nvPr>
        </p:nvSpPr>
        <p:spPr/>
        <p:txBody>
          <a:bodyPr/>
          <a:lstStyle/>
          <a:p>
            <a:r>
              <a:rPr lang="en-US" dirty="0"/>
              <a:t>Adding auth in the frontend</a:t>
            </a:r>
          </a:p>
        </p:txBody>
      </p:sp>
      <p:sp>
        <p:nvSpPr>
          <p:cNvPr id="3" name="Content Placeholder 2">
            <a:extLst>
              <a:ext uri="{FF2B5EF4-FFF2-40B4-BE49-F238E27FC236}">
                <a16:creationId xmlns:a16="http://schemas.microsoft.com/office/drawing/2014/main" id="{414EF707-8087-EBA0-6CED-9052653DE631}"/>
              </a:ext>
            </a:extLst>
          </p:cNvPr>
          <p:cNvSpPr>
            <a:spLocks noGrp="1"/>
          </p:cNvSpPr>
          <p:nvPr>
            <p:ph idx="1"/>
          </p:nvPr>
        </p:nvSpPr>
        <p:spPr/>
        <p:txBody>
          <a:bodyPr/>
          <a:lstStyle/>
          <a:p>
            <a:r>
              <a:rPr lang="en-US" dirty="0"/>
              <a:t>As we discussed earlier, implementing authentication with JWT relinquishes responsibility to the client-side to manage and store user auth state.</a:t>
            </a:r>
          </a:p>
          <a:p>
            <a:pPr marL="0" indent="0">
              <a:buNone/>
            </a:pPr>
            <a:endParaRPr lang="en-US" dirty="0"/>
          </a:p>
          <a:p>
            <a:r>
              <a:rPr lang="en-US" dirty="0"/>
              <a:t>To this end, we need to write code that will allow the client-side to store the JWT that's received from the server on successful sign-in, make it available when accessing protected routes, delete or invalidate the token when the user signs out, and also restrict access to views and components on the frontend based on the user auth state.</a:t>
            </a:r>
          </a:p>
        </p:txBody>
      </p:sp>
      <p:sp>
        <p:nvSpPr>
          <p:cNvPr id="4" name="Date Placeholder 3">
            <a:extLst>
              <a:ext uri="{FF2B5EF4-FFF2-40B4-BE49-F238E27FC236}">
                <a16:creationId xmlns:a16="http://schemas.microsoft.com/office/drawing/2014/main" id="{3C2D7EE2-678D-C5C7-2E65-5D94A7612E0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D1011C0-D698-2680-8F93-0D31ED8C32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0A86D7-9228-4F27-C0B5-9D447B929735}"/>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213838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8951-99DB-C317-1B43-657F46D442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918EEF-FF14-BB75-B856-EF40E3C486C5}"/>
              </a:ext>
            </a:extLst>
          </p:cNvPr>
          <p:cNvSpPr>
            <a:spLocks noGrp="1"/>
          </p:cNvSpPr>
          <p:nvPr>
            <p:ph idx="1"/>
          </p:nvPr>
        </p:nvSpPr>
        <p:spPr/>
        <p:txBody>
          <a:bodyPr/>
          <a:lstStyle/>
          <a:p>
            <a:r>
              <a:rPr lang="en-US" dirty="0"/>
              <a:t>Using examples of the auth workflow from the React Router documentation, in the following sections, we will write helper methods to manage the auth state across the components, and also use a custom </a:t>
            </a:r>
            <a:r>
              <a:rPr lang="en-US" dirty="0" err="1"/>
              <a:t>PrivateRoute</a:t>
            </a:r>
            <a:r>
              <a:rPr lang="en-US" dirty="0"/>
              <a:t> component to add protected routes to the frontend of the MERN skeleton application.</a:t>
            </a:r>
          </a:p>
          <a:p>
            <a:endParaRPr lang="en-US" dirty="0"/>
          </a:p>
        </p:txBody>
      </p:sp>
      <p:sp>
        <p:nvSpPr>
          <p:cNvPr id="4" name="Date Placeholder 3">
            <a:extLst>
              <a:ext uri="{FF2B5EF4-FFF2-40B4-BE49-F238E27FC236}">
                <a16:creationId xmlns:a16="http://schemas.microsoft.com/office/drawing/2014/main" id="{56E5AE72-B5C0-DAF2-F082-ABB48426929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D1D6C17-C1FB-B8F1-E28B-7BA9173604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1A1037-BA56-13A1-E620-E9FD55429806}"/>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247800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06DA-6063-F472-8768-48F18CB73B15}"/>
              </a:ext>
            </a:extLst>
          </p:cNvPr>
          <p:cNvSpPr>
            <a:spLocks noGrp="1"/>
          </p:cNvSpPr>
          <p:nvPr>
            <p:ph type="title"/>
          </p:nvPr>
        </p:nvSpPr>
        <p:spPr/>
        <p:txBody>
          <a:bodyPr/>
          <a:lstStyle/>
          <a:p>
            <a:r>
              <a:rPr lang="en-US" dirty="0"/>
              <a:t>Managing auth state</a:t>
            </a:r>
          </a:p>
        </p:txBody>
      </p:sp>
      <p:sp>
        <p:nvSpPr>
          <p:cNvPr id="3" name="Content Placeholder 2">
            <a:extLst>
              <a:ext uri="{FF2B5EF4-FFF2-40B4-BE49-F238E27FC236}">
                <a16:creationId xmlns:a16="http://schemas.microsoft.com/office/drawing/2014/main" id="{9A3E1F1A-095D-3F79-E101-6F025684A381}"/>
              </a:ext>
            </a:extLst>
          </p:cNvPr>
          <p:cNvSpPr>
            <a:spLocks noGrp="1"/>
          </p:cNvSpPr>
          <p:nvPr>
            <p:ph idx="1"/>
          </p:nvPr>
        </p:nvSpPr>
        <p:spPr/>
        <p:txBody>
          <a:bodyPr/>
          <a:lstStyle/>
          <a:p>
            <a:r>
              <a:rPr lang="en-US" dirty="0"/>
              <a:t>To manage auth state in the frontend of the application, the frontend needs to be able to store, retrieve, and delete the auth credentials that are received from the server on successful user sign in. </a:t>
            </a:r>
          </a:p>
          <a:p>
            <a:r>
              <a:rPr lang="en-US" dirty="0"/>
              <a:t>In our MERN applications, we will use the browser's </a:t>
            </a:r>
            <a:r>
              <a:rPr lang="en-US" dirty="0" err="1"/>
              <a:t>sessionsStorage</a:t>
            </a:r>
            <a:r>
              <a:rPr lang="en-US" dirty="0"/>
              <a:t> as the storage option to store the JWT auth credentials.</a:t>
            </a:r>
          </a:p>
          <a:p>
            <a:r>
              <a:rPr lang="en-US" dirty="0"/>
              <a:t>Alternatively, you can use </a:t>
            </a:r>
            <a:r>
              <a:rPr lang="en-US" dirty="0" err="1"/>
              <a:t>localStorage</a:t>
            </a:r>
            <a:r>
              <a:rPr lang="en-US" dirty="0"/>
              <a:t> instead of </a:t>
            </a:r>
            <a:r>
              <a:rPr lang="en-US" dirty="0" err="1"/>
              <a:t>sessionStorage</a:t>
            </a:r>
            <a:r>
              <a:rPr lang="en-US" dirty="0"/>
              <a:t> to store the JWT credentials. </a:t>
            </a:r>
          </a:p>
          <a:p>
            <a:r>
              <a:rPr lang="en-US" dirty="0"/>
              <a:t>With </a:t>
            </a:r>
            <a:r>
              <a:rPr lang="en-US" dirty="0" err="1"/>
              <a:t>sessionStorage</a:t>
            </a:r>
            <a:r>
              <a:rPr lang="en-US" dirty="0"/>
              <a:t>, the user auth state will only be  remembered in the current window tab. </a:t>
            </a:r>
          </a:p>
          <a:p>
            <a:r>
              <a:rPr lang="en-US" dirty="0"/>
              <a:t>With </a:t>
            </a:r>
            <a:r>
              <a:rPr lang="en-US" dirty="0" err="1"/>
              <a:t>localStorage</a:t>
            </a:r>
            <a:r>
              <a:rPr lang="en-US" dirty="0"/>
              <a:t>, the user auth state will be remembered across tabs in a browser.</a:t>
            </a:r>
          </a:p>
        </p:txBody>
      </p:sp>
      <p:sp>
        <p:nvSpPr>
          <p:cNvPr id="4" name="Date Placeholder 3">
            <a:extLst>
              <a:ext uri="{FF2B5EF4-FFF2-40B4-BE49-F238E27FC236}">
                <a16:creationId xmlns:a16="http://schemas.microsoft.com/office/drawing/2014/main" id="{09758714-B415-E311-38B3-3B40D254B1B1}"/>
              </a:ext>
            </a:extLst>
          </p:cNvPr>
          <p:cNvSpPr>
            <a:spLocks noGrp="1"/>
          </p:cNvSpPr>
          <p:nvPr>
            <p:ph type="dt" sz="half" idx="10"/>
          </p:nvPr>
        </p:nvSpPr>
        <p:spPr/>
        <p:txBody>
          <a:bodyPr/>
          <a:lstStyle/>
          <a:p>
            <a:pPr>
              <a:defRPr/>
            </a:pPr>
            <a:fld id="{C9C54A8A-EC83-4BC5-B48C-A23671E55882}" type="datetime1">
              <a:rPr lang="en-US" smtClean="0"/>
              <a:t>8/15/2023</a:t>
            </a:fld>
            <a:endParaRPr lang="en-US" dirty="0"/>
          </a:p>
        </p:txBody>
      </p:sp>
      <p:sp>
        <p:nvSpPr>
          <p:cNvPr id="5" name="Footer Placeholder 4">
            <a:extLst>
              <a:ext uri="{FF2B5EF4-FFF2-40B4-BE49-F238E27FC236}">
                <a16:creationId xmlns:a16="http://schemas.microsoft.com/office/drawing/2014/main" id="{AC138950-2CC5-B8D6-EED7-9817BBF8C9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56AFCB-C3F1-DF0D-FEE4-C185BE2BA236}"/>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3260597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FD3B-B7DD-5088-C4E8-941D347BFE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FCE1E4-5EC3-89CF-ABAA-165D86F2CC28}"/>
              </a:ext>
            </a:extLst>
          </p:cNvPr>
          <p:cNvSpPr>
            <a:spLocks noGrp="1"/>
          </p:cNvSpPr>
          <p:nvPr>
            <p:ph idx="1"/>
          </p:nvPr>
        </p:nvSpPr>
        <p:spPr/>
        <p:txBody>
          <a:bodyPr/>
          <a:lstStyle/>
          <a:p>
            <a:r>
              <a:rPr lang="en-US" dirty="0"/>
              <a:t>In client/auth/auth-helper.js, we will define the helper methods discussed in the following sections to store and retrieve JWT credentials from client-side </a:t>
            </a:r>
            <a:r>
              <a:rPr lang="en-US" dirty="0" err="1"/>
              <a:t>sessionStorage</a:t>
            </a:r>
            <a:r>
              <a:rPr lang="en-US" dirty="0"/>
              <a:t>, and also clear out the </a:t>
            </a:r>
            <a:r>
              <a:rPr lang="en-US" dirty="0" err="1"/>
              <a:t>sessionStorage</a:t>
            </a:r>
            <a:r>
              <a:rPr lang="en-US" dirty="0"/>
              <a:t> on user sign-out.</a:t>
            </a:r>
          </a:p>
          <a:p>
            <a:endParaRPr lang="en-US" dirty="0"/>
          </a:p>
        </p:txBody>
      </p:sp>
      <p:sp>
        <p:nvSpPr>
          <p:cNvPr id="4" name="Date Placeholder 3">
            <a:extLst>
              <a:ext uri="{FF2B5EF4-FFF2-40B4-BE49-F238E27FC236}">
                <a16:creationId xmlns:a16="http://schemas.microsoft.com/office/drawing/2014/main" id="{95DFDB09-8ACB-FDD8-4996-3CC496A4632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0FBD2ED-9DF1-FF9F-7380-A1A7EFBEB0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5B4CCB-B072-8335-8409-D7023B8482E2}"/>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367262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44C9-E858-4DF4-DDCB-D699AC64B6DF}"/>
              </a:ext>
            </a:extLst>
          </p:cNvPr>
          <p:cNvSpPr>
            <a:spLocks noGrp="1"/>
          </p:cNvSpPr>
          <p:nvPr>
            <p:ph type="title"/>
          </p:nvPr>
        </p:nvSpPr>
        <p:spPr/>
        <p:txBody>
          <a:bodyPr/>
          <a:lstStyle/>
          <a:p>
            <a:r>
              <a:rPr lang="en-US" dirty="0"/>
              <a:t>Saving credentials</a:t>
            </a:r>
          </a:p>
        </p:txBody>
      </p:sp>
      <p:sp>
        <p:nvSpPr>
          <p:cNvPr id="3" name="Content Placeholder 2">
            <a:extLst>
              <a:ext uri="{FF2B5EF4-FFF2-40B4-BE49-F238E27FC236}">
                <a16:creationId xmlns:a16="http://schemas.microsoft.com/office/drawing/2014/main" id="{11D8FD1A-C069-800B-FD76-6614B1BB279F}"/>
              </a:ext>
            </a:extLst>
          </p:cNvPr>
          <p:cNvSpPr>
            <a:spLocks noGrp="1"/>
          </p:cNvSpPr>
          <p:nvPr>
            <p:ph idx="1"/>
          </p:nvPr>
        </p:nvSpPr>
        <p:spPr/>
        <p:txBody>
          <a:bodyPr/>
          <a:lstStyle/>
          <a:p>
            <a:r>
              <a:rPr lang="en-US" dirty="0"/>
              <a:t>In order to save the JWT credentials that are received from the server on successful sign-in, we use the authenticate method, which is defined as follows.</a:t>
            </a:r>
          </a:p>
          <a:p>
            <a:r>
              <a:rPr lang="en-US" dirty="0" err="1"/>
              <a:t>mern</a:t>
            </a:r>
            <a:r>
              <a:rPr lang="en-US" dirty="0"/>
              <a:t>-skeleton/client/auth/auth-helper.js:</a:t>
            </a:r>
          </a:p>
          <a:p>
            <a:r>
              <a:rPr lang="en-US" b="0" dirty="0">
                <a:solidFill>
                  <a:srgbClr val="008000"/>
                </a:solidFill>
                <a:effectLst/>
                <a:latin typeface="Consolas" panose="020B0609020204030204" pitchFamily="49" charset="0"/>
              </a:rPr>
              <a:t>authenticate(</a:t>
            </a:r>
            <a:r>
              <a:rPr lang="en-US" b="0" dirty="0" err="1">
                <a:solidFill>
                  <a:srgbClr val="008000"/>
                </a:solidFill>
                <a:effectLst/>
                <a:latin typeface="Consolas" panose="020B0609020204030204" pitchFamily="49" charset="0"/>
              </a:rPr>
              <a:t>jwt</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cb</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if(</a:t>
            </a:r>
            <a:r>
              <a:rPr lang="en-US" b="0" dirty="0" err="1">
                <a:solidFill>
                  <a:srgbClr val="008000"/>
                </a:solidFill>
                <a:effectLst/>
                <a:latin typeface="Consolas" panose="020B0609020204030204" pitchFamily="49" charset="0"/>
              </a:rPr>
              <a:t>typeof</a:t>
            </a:r>
            <a:r>
              <a:rPr lang="en-US" b="0" dirty="0">
                <a:solidFill>
                  <a:srgbClr val="008000"/>
                </a:solidFill>
                <a:effectLst/>
                <a:latin typeface="Consolas" panose="020B0609020204030204" pitchFamily="49" charset="0"/>
              </a:rPr>
              <a:t> window !== "undefined")</a:t>
            </a:r>
          </a:p>
          <a:p>
            <a:r>
              <a:rPr lang="en-US" b="0" dirty="0" err="1">
                <a:solidFill>
                  <a:srgbClr val="008000"/>
                </a:solidFill>
                <a:effectLst/>
                <a:latin typeface="Consolas" panose="020B0609020204030204" pitchFamily="49" charset="0"/>
              </a:rPr>
              <a:t>sessionStorage.setItem</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jwt</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JSON.stringify</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jwt</a:t>
            </a:r>
            <a:r>
              <a:rPr lang="en-US" b="0" dirty="0">
                <a:solidFill>
                  <a:srgbClr val="008000"/>
                </a:solidFill>
                <a:effectLst/>
                <a:latin typeface="Consolas" panose="020B0609020204030204" pitchFamily="49" charset="0"/>
              </a:rPr>
              <a:t>)) </a:t>
            </a:r>
          </a:p>
          <a:p>
            <a:r>
              <a:rPr lang="en-US" b="0" dirty="0" err="1">
                <a:solidFill>
                  <a:srgbClr val="008000"/>
                </a:solidFill>
                <a:effectLst/>
                <a:latin typeface="Consolas" panose="020B0609020204030204" pitchFamily="49" charset="0"/>
              </a:rPr>
              <a:t>cb</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a:t>
            </a:r>
          </a:p>
          <a:p>
            <a:pPr marL="0" indent="0">
              <a:buNone/>
            </a:pPr>
            <a:endParaRPr lang="en-US" dirty="0"/>
          </a:p>
        </p:txBody>
      </p:sp>
      <p:sp>
        <p:nvSpPr>
          <p:cNvPr id="4" name="Date Placeholder 3">
            <a:extLst>
              <a:ext uri="{FF2B5EF4-FFF2-40B4-BE49-F238E27FC236}">
                <a16:creationId xmlns:a16="http://schemas.microsoft.com/office/drawing/2014/main" id="{6A5CCB7F-C425-AFE4-83C9-6A60C528FC5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C33F97A-E88D-9E8F-D3BE-30940DD401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F44CAFE-3869-5391-C679-BB960E55DD1C}"/>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309730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D037-21F7-2F44-D9DC-95ED5CA20C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4647C8-E5B2-98DA-8452-450A0E736FF4}"/>
              </a:ext>
            </a:extLst>
          </p:cNvPr>
          <p:cNvSpPr>
            <a:spLocks noGrp="1"/>
          </p:cNvSpPr>
          <p:nvPr>
            <p:ph idx="1"/>
          </p:nvPr>
        </p:nvSpPr>
        <p:spPr/>
        <p:txBody>
          <a:bodyPr/>
          <a:lstStyle/>
          <a:p>
            <a:r>
              <a:rPr lang="en-US" dirty="0"/>
              <a:t>The authenticate method takes the JWT credentials, </a:t>
            </a:r>
            <a:r>
              <a:rPr lang="en-US" dirty="0" err="1"/>
              <a:t>jwt</a:t>
            </a:r>
            <a:r>
              <a:rPr lang="en-US" dirty="0"/>
              <a:t>, and a callback function, </a:t>
            </a:r>
            <a:r>
              <a:rPr lang="en-US" dirty="0" err="1"/>
              <a:t>cb</a:t>
            </a:r>
            <a:r>
              <a:rPr lang="en-US" dirty="0"/>
              <a:t>, as arguments. </a:t>
            </a:r>
          </a:p>
          <a:p>
            <a:r>
              <a:rPr lang="en-US" dirty="0"/>
              <a:t>It stores the credentials in </a:t>
            </a:r>
            <a:r>
              <a:rPr lang="en-US" dirty="0" err="1"/>
              <a:t>sessionStorage</a:t>
            </a:r>
            <a:r>
              <a:rPr lang="en-US" dirty="0"/>
              <a:t> after ensuring window is defined, in other words ensuring this code is running in a browser and hence has access to </a:t>
            </a:r>
            <a:r>
              <a:rPr lang="en-US" dirty="0" err="1"/>
              <a:t>sessionStorage</a:t>
            </a:r>
            <a:r>
              <a:rPr lang="en-US" dirty="0"/>
              <a:t>. </a:t>
            </a:r>
          </a:p>
          <a:p>
            <a:r>
              <a:rPr lang="en-US" dirty="0"/>
              <a:t>Then, it executes the callback function that is passed in. This callback will allow the component –  in our case, the component where sign-in is called –  to define actions that should take place after successfully signing in and storing credentials. </a:t>
            </a:r>
          </a:p>
          <a:p>
            <a:r>
              <a:rPr lang="en-US" dirty="0"/>
              <a:t>Next, we will discuss the method that lets us access these stored credentials.</a:t>
            </a:r>
          </a:p>
        </p:txBody>
      </p:sp>
      <p:sp>
        <p:nvSpPr>
          <p:cNvPr id="4" name="Date Placeholder 3">
            <a:extLst>
              <a:ext uri="{FF2B5EF4-FFF2-40B4-BE49-F238E27FC236}">
                <a16:creationId xmlns:a16="http://schemas.microsoft.com/office/drawing/2014/main" id="{AAC63CEA-34E0-AFD9-F8DD-45BEAD7981C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BBFFF8F-0BB0-3164-8E9D-E6E5818630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15CAFC2-A3DA-3BF5-E8C1-316AFC3DB899}"/>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00599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8598-96F2-309D-86A0-25C7C642048F}"/>
              </a:ext>
            </a:extLst>
          </p:cNvPr>
          <p:cNvSpPr>
            <a:spLocks noGrp="1"/>
          </p:cNvSpPr>
          <p:nvPr>
            <p:ph type="title"/>
          </p:nvPr>
        </p:nvSpPr>
        <p:spPr/>
        <p:txBody>
          <a:bodyPr/>
          <a:lstStyle/>
          <a:p>
            <a:r>
              <a:rPr lang="en-US" dirty="0"/>
              <a:t>Retrieving credentials</a:t>
            </a:r>
          </a:p>
        </p:txBody>
      </p:sp>
      <p:sp>
        <p:nvSpPr>
          <p:cNvPr id="3" name="Content Placeholder 2">
            <a:extLst>
              <a:ext uri="{FF2B5EF4-FFF2-40B4-BE49-F238E27FC236}">
                <a16:creationId xmlns:a16="http://schemas.microsoft.com/office/drawing/2014/main" id="{00F332A5-F089-8D1D-E09B-09ECB8F8FCE4}"/>
              </a:ext>
            </a:extLst>
          </p:cNvPr>
          <p:cNvSpPr>
            <a:spLocks noGrp="1"/>
          </p:cNvSpPr>
          <p:nvPr>
            <p:ph idx="1"/>
          </p:nvPr>
        </p:nvSpPr>
        <p:spPr/>
        <p:txBody>
          <a:bodyPr/>
          <a:lstStyle/>
          <a:p>
            <a:r>
              <a:rPr lang="en-US" dirty="0"/>
              <a:t>In our frontend components, we will need to retrieve the stored credentials to check if the current user is signed in. </a:t>
            </a:r>
          </a:p>
          <a:p>
            <a:r>
              <a:rPr lang="en-US" dirty="0"/>
              <a:t>In the </a:t>
            </a:r>
            <a:r>
              <a:rPr lang="en-US" dirty="0" err="1"/>
              <a:t>isAuthenticated</a:t>
            </a:r>
            <a:r>
              <a:rPr lang="en-US" dirty="0"/>
              <a:t>() method, we can retrieve these credentials from </a:t>
            </a:r>
            <a:r>
              <a:rPr lang="en-US" dirty="0" err="1"/>
              <a:t>sessionStorage</a:t>
            </a:r>
            <a:r>
              <a:rPr lang="en-US" dirty="0"/>
              <a:t>.</a:t>
            </a:r>
          </a:p>
          <a:p>
            <a:r>
              <a:rPr lang="en-US" dirty="0" err="1"/>
              <a:t>mern</a:t>
            </a:r>
            <a:r>
              <a:rPr lang="en-US" dirty="0"/>
              <a:t>-skeleton/client/auth/auth-helper.js:</a:t>
            </a:r>
          </a:p>
          <a:p>
            <a:pPr marL="0" indent="0">
              <a:buNone/>
            </a:pPr>
            <a:r>
              <a:rPr lang="en-US" sz="2000" dirty="0" err="1"/>
              <a:t>isAuthenticated</a:t>
            </a:r>
            <a:r>
              <a:rPr lang="en-US" sz="2000" dirty="0"/>
              <a:t>() {</a:t>
            </a:r>
          </a:p>
          <a:p>
            <a:pPr marL="0" indent="0">
              <a:buNone/>
            </a:pPr>
            <a:r>
              <a:rPr lang="en-US" sz="2000" dirty="0"/>
              <a:t>if (</a:t>
            </a:r>
            <a:r>
              <a:rPr lang="en-US" sz="2000" dirty="0" err="1"/>
              <a:t>typeof</a:t>
            </a:r>
            <a:r>
              <a:rPr lang="en-US" sz="2000" dirty="0"/>
              <a:t> window == "undefined") </a:t>
            </a:r>
          </a:p>
          <a:p>
            <a:pPr marL="0" indent="0">
              <a:buNone/>
            </a:pPr>
            <a:r>
              <a:rPr lang="en-US" sz="2000" dirty="0"/>
              <a:t>return false</a:t>
            </a:r>
          </a:p>
          <a:p>
            <a:pPr marL="0" indent="0">
              <a:buNone/>
            </a:pPr>
            <a:r>
              <a:rPr lang="en-US" sz="2000" dirty="0"/>
              <a:t>if (</a:t>
            </a:r>
            <a:r>
              <a:rPr lang="en-US" sz="2000" dirty="0" err="1"/>
              <a:t>sessionStorage.getItem</a:t>
            </a:r>
            <a:r>
              <a:rPr lang="en-US" sz="2000" dirty="0"/>
              <a:t>('</a:t>
            </a:r>
            <a:r>
              <a:rPr lang="en-US" sz="2000" dirty="0" err="1"/>
              <a:t>jwt</a:t>
            </a:r>
            <a:r>
              <a:rPr lang="en-US" sz="2000" dirty="0"/>
              <a:t>'))</a:t>
            </a:r>
          </a:p>
          <a:p>
            <a:pPr marL="0" indent="0">
              <a:buNone/>
            </a:pPr>
            <a:r>
              <a:rPr lang="en-US" sz="2000" dirty="0"/>
              <a:t>return </a:t>
            </a:r>
            <a:r>
              <a:rPr lang="en-US" sz="2000" dirty="0" err="1"/>
              <a:t>JSON.parse</a:t>
            </a:r>
            <a:r>
              <a:rPr lang="en-US" sz="2000" dirty="0"/>
              <a:t>(</a:t>
            </a:r>
            <a:r>
              <a:rPr lang="en-US" sz="2000" dirty="0" err="1"/>
              <a:t>sessionStorage.getItem</a:t>
            </a:r>
            <a:r>
              <a:rPr lang="en-US" sz="2000" dirty="0"/>
              <a:t>('</a:t>
            </a:r>
            <a:r>
              <a:rPr lang="en-US" sz="2000" dirty="0" err="1"/>
              <a:t>jwt</a:t>
            </a:r>
            <a:r>
              <a:rPr lang="en-US" sz="2000" dirty="0"/>
              <a:t>')) </a:t>
            </a:r>
          </a:p>
          <a:p>
            <a:pPr marL="0" indent="0">
              <a:buNone/>
            </a:pPr>
            <a:r>
              <a:rPr lang="en-US" sz="2000" dirty="0"/>
              <a:t>else</a:t>
            </a:r>
          </a:p>
          <a:p>
            <a:pPr marL="0" indent="0">
              <a:buNone/>
            </a:pPr>
            <a:r>
              <a:rPr lang="en-US" sz="2000" dirty="0"/>
              <a:t>return false </a:t>
            </a:r>
          </a:p>
          <a:p>
            <a:pPr marL="0" indent="0">
              <a:buNone/>
            </a:pPr>
            <a:r>
              <a:rPr lang="en-US" sz="2000" dirty="0"/>
              <a:t>}</a:t>
            </a:r>
          </a:p>
        </p:txBody>
      </p:sp>
      <p:sp>
        <p:nvSpPr>
          <p:cNvPr id="4" name="Date Placeholder 3">
            <a:extLst>
              <a:ext uri="{FF2B5EF4-FFF2-40B4-BE49-F238E27FC236}">
                <a16:creationId xmlns:a16="http://schemas.microsoft.com/office/drawing/2014/main" id="{1CE18BE0-9B03-23E0-AE94-51F52A7E334B}"/>
              </a:ext>
            </a:extLst>
          </p:cNvPr>
          <p:cNvSpPr>
            <a:spLocks noGrp="1"/>
          </p:cNvSpPr>
          <p:nvPr>
            <p:ph type="dt" sz="half" idx="10"/>
          </p:nvPr>
        </p:nvSpPr>
        <p:spPr/>
        <p:txBody>
          <a:bodyPr/>
          <a:lstStyle/>
          <a:p>
            <a:pPr>
              <a:defRPr/>
            </a:pPr>
            <a:fld id="{C9C54A8A-EC83-4BC5-B48C-A23671E55882}" type="datetime1">
              <a:rPr lang="en-US" smtClean="0"/>
              <a:t>8/15/2023</a:t>
            </a:fld>
            <a:endParaRPr lang="en-US" dirty="0"/>
          </a:p>
        </p:txBody>
      </p:sp>
      <p:sp>
        <p:nvSpPr>
          <p:cNvPr id="5" name="Footer Placeholder 4">
            <a:extLst>
              <a:ext uri="{FF2B5EF4-FFF2-40B4-BE49-F238E27FC236}">
                <a16:creationId xmlns:a16="http://schemas.microsoft.com/office/drawing/2014/main" id="{04541E45-4A5C-DA0F-75CF-D65F5C876B4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BC1F0D-7E74-C125-076A-733B1FFF65B2}"/>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1675334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650E-5F0A-BDE0-B5E1-A99B8ABC86F0}"/>
              </a:ext>
            </a:extLst>
          </p:cNvPr>
          <p:cNvSpPr>
            <a:spLocks noGrp="1"/>
          </p:cNvSpPr>
          <p:nvPr>
            <p:ph type="title"/>
          </p:nvPr>
        </p:nvSpPr>
        <p:spPr/>
        <p:txBody>
          <a:bodyPr/>
          <a:lstStyle/>
          <a:p>
            <a:br>
              <a:rPr lang="en-US" dirty="0"/>
            </a:br>
            <a:r>
              <a:rPr lang="en-US" dirty="0"/>
              <a:t>Updated </a:t>
            </a:r>
            <a:r>
              <a:rPr lang="en-US" dirty="0" err="1"/>
              <a:t>mern</a:t>
            </a:r>
            <a:r>
              <a:rPr lang="en-US" dirty="0"/>
              <a:t>-skeleton/client/auth/auth-helper.js:</a:t>
            </a:r>
            <a:br>
              <a:rPr lang="en-US" dirty="0"/>
            </a:br>
            <a:endParaRPr lang="en-US" dirty="0"/>
          </a:p>
        </p:txBody>
      </p:sp>
      <p:sp>
        <p:nvSpPr>
          <p:cNvPr id="3" name="Content Placeholder 2">
            <a:extLst>
              <a:ext uri="{FF2B5EF4-FFF2-40B4-BE49-F238E27FC236}">
                <a16:creationId xmlns:a16="http://schemas.microsoft.com/office/drawing/2014/main" id="{E484CD5A-DCDD-BD82-5125-3AF2390BA6DD}"/>
              </a:ext>
            </a:extLst>
          </p:cNvPr>
          <p:cNvSpPr>
            <a:spLocks noGrp="1"/>
          </p:cNvSpPr>
          <p:nvPr>
            <p:ph idx="1"/>
          </p:nvPr>
        </p:nvSpPr>
        <p:spPr/>
        <p:txBody>
          <a:bodyPr/>
          <a:lstStyle/>
          <a:p>
            <a:r>
              <a:rPr lang="en-US" sz="2000" b="0" dirty="0">
                <a:solidFill>
                  <a:srgbClr val="008000"/>
                </a:solidFill>
                <a:effectLst/>
                <a:latin typeface="Consolas" panose="020B0609020204030204" pitchFamily="49" charset="0"/>
              </a:rPr>
              <a:t>authenticate(</a:t>
            </a:r>
            <a:r>
              <a:rPr lang="en-US" sz="2000" b="0" dirty="0" err="1">
                <a:solidFill>
                  <a:srgbClr val="008000"/>
                </a:solidFill>
                <a:effectLst/>
                <a:latin typeface="Consolas" panose="020B0609020204030204" pitchFamily="49" charset="0"/>
              </a:rPr>
              <a:t>jwt</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cb</a:t>
            </a:r>
            <a:r>
              <a:rPr lang="en-US" sz="2000" b="0" dirty="0">
                <a:solidFill>
                  <a:srgbClr val="008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if(</a:t>
            </a:r>
            <a:r>
              <a:rPr lang="en-US" sz="2000" b="0" dirty="0" err="1">
                <a:solidFill>
                  <a:srgbClr val="008000"/>
                </a:solidFill>
                <a:effectLst/>
                <a:latin typeface="Consolas" panose="020B0609020204030204" pitchFamily="49" charset="0"/>
              </a:rPr>
              <a:t>typeof</a:t>
            </a:r>
            <a:r>
              <a:rPr lang="en-US" sz="2000" b="0" dirty="0">
                <a:solidFill>
                  <a:srgbClr val="008000"/>
                </a:solidFill>
                <a:effectLst/>
                <a:latin typeface="Consolas" panose="020B0609020204030204" pitchFamily="49" charset="0"/>
              </a:rPr>
              <a:t> window !== "undefined")</a:t>
            </a:r>
          </a:p>
          <a:p>
            <a:r>
              <a:rPr lang="en-US" sz="2000" b="0" dirty="0" err="1">
                <a:solidFill>
                  <a:srgbClr val="008000"/>
                </a:solidFill>
                <a:effectLst/>
                <a:latin typeface="Consolas" panose="020B0609020204030204" pitchFamily="49" charset="0"/>
              </a:rPr>
              <a:t>sessionStorage.setItem</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jwt</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JSON.stringify</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jwt</a:t>
            </a:r>
            <a:r>
              <a:rPr lang="en-US" sz="2000" b="0" dirty="0">
                <a:solidFill>
                  <a:srgbClr val="008000"/>
                </a:solidFill>
                <a:effectLst/>
                <a:latin typeface="Consolas" panose="020B0609020204030204" pitchFamily="49" charset="0"/>
              </a:rPr>
              <a:t>)) </a:t>
            </a:r>
          </a:p>
          <a:p>
            <a:r>
              <a:rPr lang="en-US" sz="2000" b="0" dirty="0" err="1">
                <a:solidFill>
                  <a:srgbClr val="008000"/>
                </a:solidFill>
                <a:effectLst/>
                <a:latin typeface="Consolas" panose="020B0609020204030204" pitchFamily="49" charset="0"/>
              </a:rPr>
              <a:t>cb</a:t>
            </a:r>
            <a:r>
              <a:rPr lang="en-US" sz="2000" b="0" dirty="0">
                <a:solidFill>
                  <a:srgbClr val="008000"/>
                </a:solidFill>
                <a:effectLst/>
                <a:latin typeface="Consolas" panose="020B0609020204030204" pitchFamily="49" charset="0"/>
              </a:rPr>
              <a:t>()</a:t>
            </a:r>
          </a:p>
          <a:p>
            <a:r>
              <a:rPr lang="en-US" sz="2000" b="0" dirty="0">
                <a:solidFill>
                  <a:srgbClr val="008000"/>
                </a:solidFill>
                <a:effectLst/>
                <a:latin typeface="Consolas" panose="020B0609020204030204" pitchFamily="49" charset="0"/>
              </a:rPr>
              <a:t>}</a:t>
            </a:r>
          </a:p>
          <a:p>
            <a:r>
              <a:rPr lang="en-US" sz="2000" b="0" dirty="0" err="1">
                <a:solidFill>
                  <a:srgbClr val="008000"/>
                </a:solidFill>
                <a:effectLst/>
                <a:highlight>
                  <a:srgbClr val="FFFF00"/>
                </a:highlight>
                <a:latin typeface="Consolas" panose="020B0609020204030204" pitchFamily="49" charset="0"/>
              </a:rPr>
              <a:t>isAuthenticated</a:t>
            </a:r>
            <a:r>
              <a:rPr lang="en-US" sz="2000" b="0" dirty="0">
                <a:solidFill>
                  <a:srgbClr val="008000"/>
                </a:solidFill>
                <a:effectLst/>
                <a:highlight>
                  <a:srgbClr val="FFFF00"/>
                </a:highlight>
                <a:latin typeface="Consolas" panose="020B0609020204030204" pitchFamily="49" charset="0"/>
              </a:rPr>
              <a:t>() {</a:t>
            </a:r>
          </a:p>
          <a:p>
            <a:r>
              <a:rPr lang="en-US" sz="2000" b="0" dirty="0">
                <a:solidFill>
                  <a:srgbClr val="008000"/>
                </a:solidFill>
                <a:effectLst/>
                <a:highlight>
                  <a:srgbClr val="FFFF00"/>
                </a:highlight>
                <a:latin typeface="Consolas" panose="020B0609020204030204" pitchFamily="49" charset="0"/>
              </a:rPr>
              <a:t>if (</a:t>
            </a:r>
            <a:r>
              <a:rPr lang="en-US" sz="2000" b="0" dirty="0" err="1">
                <a:solidFill>
                  <a:srgbClr val="008000"/>
                </a:solidFill>
                <a:effectLst/>
                <a:highlight>
                  <a:srgbClr val="FFFF00"/>
                </a:highlight>
                <a:latin typeface="Consolas" panose="020B0609020204030204" pitchFamily="49" charset="0"/>
              </a:rPr>
              <a:t>typeof</a:t>
            </a:r>
            <a:r>
              <a:rPr lang="en-US" sz="2000" b="0" dirty="0">
                <a:solidFill>
                  <a:srgbClr val="008000"/>
                </a:solidFill>
                <a:effectLst/>
                <a:highlight>
                  <a:srgbClr val="FFFF00"/>
                </a:highlight>
                <a:latin typeface="Consolas" panose="020B0609020204030204" pitchFamily="49" charset="0"/>
              </a:rPr>
              <a:t> window == "undefined") </a:t>
            </a:r>
          </a:p>
          <a:p>
            <a:r>
              <a:rPr lang="en-US" sz="2000" b="0" dirty="0">
                <a:solidFill>
                  <a:srgbClr val="008000"/>
                </a:solidFill>
                <a:effectLst/>
                <a:highlight>
                  <a:srgbClr val="FFFF00"/>
                </a:highlight>
                <a:latin typeface="Consolas" panose="020B0609020204030204" pitchFamily="49" charset="0"/>
              </a:rPr>
              <a:t>return false</a:t>
            </a:r>
          </a:p>
          <a:p>
            <a:r>
              <a:rPr lang="en-US" sz="2000" b="0" dirty="0">
                <a:solidFill>
                  <a:srgbClr val="008000"/>
                </a:solidFill>
                <a:effectLst/>
                <a:highlight>
                  <a:srgbClr val="FFFF00"/>
                </a:highlight>
                <a:latin typeface="Consolas" panose="020B0609020204030204" pitchFamily="49" charset="0"/>
              </a:rPr>
              <a:t>if (</a:t>
            </a:r>
            <a:r>
              <a:rPr lang="en-US" sz="2000" b="0" dirty="0" err="1">
                <a:solidFill>
                  <a:srgbClr val="008000"/>
                </a:solidFill>
                <a:effectLst/>
                <a:highlight>
                  <a:srgbClr val="FFFF00"/>
                </a:highlight>
                <a:latin typeface="Consolas" panose="020B0609020204030204" pitchFamily="49" charset="0"/>
              </a:rPr>
              <a:t>sessionStorage.getItem</a:t>
            </a:r>
            <a:r>
              <a:rPr lang="en-US" sz="2000" b="0" dirty="0">
                <a:solidFill>
                  <a:srgbClr val="008000"/>
                </a:solidFill>
                <a:effectLst/>
                <a:highlight>
                  <a:srgbClr val="FFFF00"/>
                </a:highlight>
                <a:latin typeface="Consolas" panose="020B0609020204030204" pitchFamily="49" charset="0"/>
              </a:rPr>
              <a:t>('</a:t>
            </a:r>
            <a:r>
              <a:rPr lang="en-US" sz="2000" b="0" dirty="0" err="1">
                <a:solidFill>
                  <a:srgbClr val="008000"/>
                </a:solidFill>
                <a:effectLst/>
                <a:highlight>
                  <a:srgbClr val="FFFF00"/>
                </a:highlight>
                <a:latin typeface="Consolas" panose="020B0609020204030204" pitchFamily="49" charset="0"/>
              </a:rPr>
              <a:t>jwt</a:t>
            </a:r>
            <a:r>
              <a:rPr lang="en-US" sz="2000" b="0" dirty="0">
                <a:solidFill>
                  <a:srgbClr val="008000"/>
                </a:solidFill>
                <a:effectLst/>
                <a:highlight>
                  <a:srgbClr val="FFFF00"/>
                </a:highlight>
                <a:latin typeface="Consolas" panose="020B0609020204030204" pitchFamily="49" charset="0"/>
              </a:rPr>
              <a:t>'))</a:t>
            </a:r>
          </a:p>
          <a:p>
            <a:r>
              <a:rPr lang="en-US" sz="2000" b="0" dirty="0">
                <a:solidFill>
                  <a:srgbClr val="008000"/>
                </a:solidFill>
                <a:effectLst/>
                <a:highlight>
                  <a:srgbClr val="FFFF00"/>
                </a:highlight>
                <a:latin typeface="Consolas" panose="020B0609020204030204" pitchFamily="49" charset="0"/>
              </a:rPr>
              <a:t>return </a:t>
            </a:r>
            <a:r>
              <a:rPr lang="en-US" sz="2000" b="0" dirty="0" err="1">
                <a:solidFill>
                  <a:srgbClr val="008000"/>
                </a:solidFill>
                <a:effectLst/>
                <a:highlight>
                  <a:srgbClr val="FFFF00"/>
                </a:highlight>
                <a:latin typeface="Consolas" panose="020B0609020204030204" pitchFamily="49" charset="0"/>
              </a:rPr>
              <a:t>JSON.parse</a:t>
            </a:r>
            <a:r>
              <a:rPr lang="en-US" sz="2000" b="0" dirty="0">
                <a:solidFill>
                  <a:srgbClr val="008000"/>
                </a:solidFill>
                <a:effectLst/>
                <a:highlight>
                  <a:srgbClr val="FFFF00"/>
                </a:highlight>
                <a:latin typeface="Consolas" panose="020B0609020204030204" pitchFamily="49" charset="0"/>
              </a:rPr>
              <a:t>(</a:t>
            </a:r>
            <a:r>
              <a:rPr lang="en-US" sz="2000" b="0" dirty="0" err="1">
                <a:solidFill>
                  <a:srgbClr val="008000"/>
                </a:solidFill>
                <a:effectLst/>
                <a:highlight>
                  <a:srgbClr val="FFFF00"/>
                </a:highlight>
                <a:latin typeface="Consolas" panose="020B0609020204030204" pitchFamily="49" charset="0"/>
              </a:rPr>
              <a:t>sessionStorage.getItem</a:t>
            </a:r>
            <a:r>
              <a:rPr lang="en-US" sz="2000" b="0" dirty="0">
                <a:solidFill>
                  <a:srgbClr val="008000"/>
                </a:solidFill>
                <a:effectLst/>
                <a:highlight>
                  <a:srgbClr val="FFFF00"/>
                </a:highlight>
                <a:latin typeface="Consolas" panose="020B0609020204030204" pitchFamily="49" charset="0"/>
              </a:rPr>
              <a:t>('</a:t>
            </a:r>
            <a:r>
              <a:rPr lang="en-US" sz="2000" b="0" dirty="0" err="1">
                <a:solidFill>
                  <a:srgbClr val="008000"/>
                </a:solidFill>
                <a:effectLst/>
                <a:highlight>
                  <a:srgbClr val="FFFF00"/>
                </a:highlight>
                <a:latin typeface="Consolas" panose="020B0609020204030204" pitchFamily="49" charset="0"/>
              </a:rPr>
              <a:t>jwt</a:t>
            </a:r>
            <a:r>
              <a:rPr lang="en-US" sz="2000" b="0" dirty="0">
                <a:solidFill>
                  <a:srgbClr val="008000"/>
                </a:solidFill>
                <a:effectLst/>
                <a:highlight>
                  <a:srgbClr val="FFFF00"/>
                </a:highlight>
                <a:latin typeface="Consolas" panose="020B0609020204030204" pitchFamily="49" charset="0"/>
              </a:rPr>
              <a:t>')) </a:t>
            </a:r>
          </a:p>
          <a:p>
            <a:r>
              <a:rPr lang="en-US" sz="2000" b="0" dirty="0">
                <a:solidFill>
                  <a:srgbClr val="008000"/>
                </a:solidFill>
                <a:effectLst/>
                <a:highlight>
                  <a:srgbClr val="FFFF00"/>
                </a:highlight>
                <a:latin typeface="Consolas" panose="020B0609020204030204" pitchFamily="49" charset="0"/>
              </a:rPr>
              <a:t>else</a:t>
            </a:r>
          </a:p>
          <a:p>
            <a:r>
              <a:rPr lang="en-US" sz="2000" b="0" dirty="0">
                <a:solidFill>
                  <a:srgbClr val="008000"/>
                </a:solidFill>
                <a:effectLst/>
                <a:highlight>
                  <a:srgbClr val="FFFF00"/>
                </a:highlight>
                <a:latin typeface="Consolas" panose="020B0609020204030204" pitchFamily="49" charset="0"/>
              </a:rPr>
              <a:t>return false </a:t>
            </a:r>
          </a:p>
          <a:p>
            <a:r>
              <a:rPr lang="en-US" sz="20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BA87A8A1-37DA-C32D-F572-79086F2F5FD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EA03090-0B48-D385-6B2D-9CDB40BD8C5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A87627-06D0-39B5-74E3-6F6BC737F5AF}"/>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628029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0028-60A5-EF15-FE38-1AF990AC7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4B81CE-70F5-B683-D81F-1EAB0B0420AB}"/>
              </a:ext>
            </a:extLst>
          </p:cNvPr>
          <p:cNvSpPr>
            <a:spLocks noGrp="1"/>
          </p:cNvSpPr>
          <p:nvPr>
            <p:ph idx="1"/>
          </p:nvPr>
        </p:nvSpPr>
        <p:spPr/>
        <p:txBody>
          <a:bodyPr/>
          <a:lstStyle/>
          <a:p>
            <a:r>
              <a:rPr lang="en-US" dirty="0"/>
              <a:t>A call to </a:t>
            </a:r>
            <a:r>
              <a:rPr lang="en-US" dirty="0" err="1"/>
              <a:t>isAuthenticated</a:t>
            </a:r>
            <a:r>
              <a:rPr lang="en-US" dirty="0"/>
              <a:t>() will return either the stored credentials or false, depending on whether credentials were found in </a:t>
            </a:r>
            <a:r>
              <a:rPr lang="en-US" dirty="0" err="1"/>
              <a:t>sessionStorage</a:t>
            </a:r>
            <a:r>
              <a:rPr lang="en-US" dirty="0"/>
              <a:t>. </a:t>
            </a:r>
          </a:p>
          <a:p>
            <a:r>
              <a:rPr lang="en-US" dirty="0"/>
              <a:t>Finding credentials in storage will mean a user is signed in, whereas not finding credentials will mean the user is not signed in. We will also add a method that allows us to delete the credentials from storage when a signed-in user signs out from the application.</a:t>
            </a:r>
          </a:p>
        </p:txBody>
      </p:sp>
      <p:sp>
        <p:nvSpPr>
          <p:cNvPr id="4" name="Date Placeholder 3">
            <a:extLst>
              <a:ext uri="{FF2B5EF4-FFF2-40B4-BE49-F238E27FC236}">
                <a16:creationId xmlns:a16="http://schemas.microsoft.com/office/drawing/2014/main" id="{55ED9D84-89D1-C2E8-3777-BA36C8BDA8D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4D43426D-1586-99F3-57A0-1124D1937C2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EE22CF-D977-E263-94D9-8E7F5CB6C346}"/>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266039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DE3-9840-652B-EA0D-ACC541459084}"/>
              </a:ext>
            </a:extLst>
          </p:cNvPr>
          <p:cNvSpPr>
            <a:spLocks noGrp="1"/>
          </p:cNvSpPr>
          <p:nvPr>
            <p:ph type="title"/>
          </p:nvPr>
        </p:nvSpPr>
        <p:spPr/>
        <p:txBody>
          <a:bodyPr/>
          <a:lstStyle/>
          <a:p>
            <a:r>
              <a:rPr lang="en-US" dirty="0"/>
              <a:t>Creating a user</a:t>
            </a:r>
          </a:p>
        </p:txBody>
      </p:sp>
      <p:sp>
        <p:nvSpPr>
          <p:cNvPr id="3" name="Content Placeholder 2">
            <a:extLst>
              <a:ext uri="{FF2B5EF4-FFF2-40B4-BE49-F238E27FC236}">
                <a16:creationId xmlns:a16="http://schemas.microsoft.com/office/drawing/2014/main" id="{17E2D916-9D9D-B2E9-68FE-4EFB67F824FF}"/>
              </a:ext>
            </a:extLst>
          </p:cNvPr>
          <p:cNvSpPr>
            <a:spLocks noGrp="1"/>
          </p:cNvSpPr>
          <p:nvPr>
            <p:ph idx="1"/>
          </p:nvPr>
        </p:nvSpPr>
        <p:spPr/>
        <p:txBody>
          <a:bodyPr/>
          <a:lstStyle/>
          <a:p>
            <a:r>
              <a:rPr lang="en-US" dirty="0"/>
              <a:t>The create method will take user data from the view component, which is where we will invoke this method. Then, it will use fetch to make a POST call at the create API route, '/</a:t>
            </a:r>
            <a:r>
              <a:rPr lang="en-US" dirty="0" err="1"/>
              <a:t>api</a:t>
            </a:r>
            <a:r>
              <a:rPr lang="en-US" dirty="0"/>
              <a:t>/users', to create a new user in the backend with the provided data.</a:t>
            </a:r>
          </a:p>
          <a:p>
            <a:r>
              <a:rPr lang="en-US" dirty="0" err="1"/>
              <a:t>mern</a:t>
            </a:r>
            <a:r>
              <a:rPr lang="en-US" dirty="0"/>
              <a:t>-skeleton/client/user/api-user.js:</a:t>
            </a:r>
          </a:p>
          <a:p>
            <a:r>
              <a:rPr lang="en-US" sz="1200" b="0" dirty="0">
                <a:solidFill>
                  <a:srgbClr val="008000"/>
                </a:solidFill>
                <a:effectLst/>
                <a:latin typeface="Consolas" panose="020B0609020204030204" pitchFamily="49" charset="0"/>
              </a:rPr>
              <a:t>const create = async (user) =&gt; { </a:t>
            </a:r>
          </a:p>
          <a:p>
            <a:r>
              <a:rPr lang="en-US" sz="1200" b="0" dirty="0">
                <a:solidFill>
                  <a:srgbClr val="008000"/>
                </a:solidFill>
                <a:effectLst/>
                <a:latin typeface="Consolas" panose="020B0609020204030204" pitchFamily="49" charset="0"/>
              </a:rPr>
              <a:t>try {</a:t>
            </a:r>
          </a:p>
          <a:p>
            <a:r>
              <a:rPr lang="en-US" sz="1200" b="0" dirty="0">
                <a:solidFill>
                  <a:srgbClr val="008000"/>
                </a:solidFill>
                <a:effectLst/>
                <a:latin typeface="Consolas" panose="020B0609020204030204" pitchFamily="49" charset="0"/>
              </a:rPr>
              <a:t>let response = await fetch('/</a:t>
            </a:r>
            <a:r>
              <a:rPr lang="en-US" sz="1200" b="0" dirty="0" err="1">
                <a:solidFill>
                  <a:srgbClr val="008000"/>
                </a:solidFill>
                <a:effectLst/>
                <a:latin typeface="Consolas" panose="020B0609020204030204" pitchFamily="49" charset="0"/>
              </a:rPr>
              <a:t>api</a:t>
            </a:r>
            <a:r>
              <a:rPr lang="en-US" sz="1200" b="0" dirty="0">
                <a:solidFill>
                  <a:srgbClr val="008000"/>
                </a:solidFill>
                <a:effectLst/>
                <a:latin typeface="Consolas" panose="020B0609020204030204" pitchFamily="49" charset="0"/>
              </a:rPr>
              <a:t>/users/', { </a:t>
            </a:r>
          </a:p>
          <a:p>
            <a:r>
              <a:rPr lang="en-US" sz="1200" b="0" dirty="0">
                <a:solidFill>
                  <a:srgbClr val="008000"/>
                </a:solidFill>
                <a:effectLst/>
                <a:latin typeface="Consolas" panose="020B0609020204030204" pitchFamily="49" charset="0"/>
              </a:rPr>
              <a:t>method: 'POST',</a:t>
            </a:r>
          </a:p>
          <a:p>
            <a:r>
              <a:rPr lang="en-US" sz="1200" b="0" dirty="0">
                <a:solidFill>
                  <a:srgbClr val="008000"/>
                </a:solidFill>
                <a:effectLst/>
                <a:latin typeface="Consolas" panose="020B0609020204030204" pitchFamily="49" charset="0"/>
              </a:rPr>
              <a:t>headers: {</a:t>
            </a:r>
          </a:p>
          <a:p>
            <a:r>
              <a:rPr lang="en-US" sz="1200" b="0" dirty="0">
                <a:solidFill>
                  <a:srgbClr val="008000"/>
                </a:solidFill>
                <a:effectLst/>
                <a:latin typeface="Consolas" panose="020B0609020204030204" pitchFamily="49" charset="0"/>
              </a:rPr>
              <a:t>'Accept': 'application/</a:t>
            </a:r>
            <a:r>
              <a:rPr lang="en-US" sz="1200" b="0" dirty="0" err="1">
                <a:solidFill>
                  <a:srgbClr val="008000"/>
                </a:solidFill>
                <a:effectLst/>
                <a:latin typeface="Consolas" panose="020B0609020204030204" pitchFamily="49" charset="0"/>
              </a:rPr>
              <a:t>json</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'Content-Type': 'application/</a:t>
            </a:r>
            <a:r>
              <a:rPr lang="en-US" sz="1200" b="0" dirty="0" err="1">
                <a:solidFill>
                  <a:srgbClr val="008000"/>
                </a:solidFill>
                <a:effectLst/>
                <a:latin typeface="Consolas" panose="020B0609020204030204" pitchFamily="49" charset="0"/>
              </a:rPr>
              <a:t>json</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body: </a:t>
            </a:r>
            <a:r>
              <a:rPr lang="en-US" sz="1200" b="0" dirty="0" err="1">
                <a:solidFill>
                  <a:srgbClr val="008000"/>
                </a:solidFill>
                <a:effectLst/>
                <a:latin typeface="Consolas" panose="020B0609020204030204" pitchFamily="49" charset="0"/>
              </a:rPr>
              <a:t>JSON.stringify</a:t>
            </a:r>
            <a:r>
              <a:rPr lang="en-US" sz="1200" b="0" dirty="0">
                <a:solidFill>
                  <a:srgbClr val="008000"/>
                </a:solidFill>
                <a:effectLst/>
                <a:latin typeface="Consolas" panose="020B0609020204030204" pitchFamily="49" charset="0"/>
              </a:rPr>
              <a:t>(user)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return await </a:t>
            </a:r>
            <a:r>
              <a:rPr lang="en-US" sz="1200" b="0" dirty="0" err="1">
                <a:solidFill>
                  <a:srgbClr val="008000"/>
                </a:solidFill>
                <a:effectLst/>
                <a:latin typeface="Consolas" panose="020B0609020204030204" pitchFamily="49" charset="0"/>
              </a:rPr>
              <a:t>response.json</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catch(err) {</a:t>
            </a:r>
          </a:p>
          <a:p>
            <a:r>
              <a:rPr lang="en-US" sz="1200" b="0" dirty="0">
                <a:solidFill>
                  <a:srgbClr val="008000"/>
                </a:solidFill>
                <a:effectLst/>
                <a:latin typeface="Consolas" panose="020B0609020204030204" pitchFamily="49" charset="0"/>
              </a:rPr>
              <a:t>console.log(err)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pPr marL="0" indent="0">
              <a:buNone/>
            </a:pPr>
            <a:endParaRPr lang="en-US" dirty="0"/>
          </a:p>
        </p:txBody>
      </p:sp>
      <p:sp>
        <p:nvSpPr>
          <p:cNvPr id="4" name="Date Placeholder 3">
            <a:extLst>
              <a:ext uri="{FF2B5EF4-FFF2-40B4-BE49-F238E27FC236}">
                <a16:creationId xmlns:a16="http://schemas.microsoft.com/office/drawing/2014/main" id="{AD6904D5-F6D1-4D2E-30C8-7DFFCAF63AB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3B053AE-34F9-05CE-F7E1-9AF8BB788D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30B494-1469-7AEF-2C65-7EFCB4C05DEF}"/>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21459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7D2D-2A14-89A3-D06C-61B80A977566}"/>
              </a:ext>
            </a:extLst>
          </p:cNvPr>
          <p:cNvSpPr>
            <a:spLocks noGrp="1"/>
          </p:cNvSpPr>
          <p:nvPr>
            <p:ph type="title"/>
          </p:nvPr>
        </p:nvSpPr>
        <p:spPr/>
        <p:txBody>
          <a:bodyPr/>
          <a:lstStyle/>
          <a:p>
            <a:r>
              <a:rPr lang="en-US" dirty="0"/>
              <a:t>Deleting credentials</a:t>
            </a:r>
          </a:p>
        </p:txBody>
      </p:sp>
      <p:sp>
        <p:nvSpPr>
          <p:cNvPr id="3" name="Content Placeholder 2">
            <a:extLst>
              <a:ext uri="{FF2B5EF4-FFF2-40B4-BE49-F238E27FC236}">
                <a16:creationId xmlns:a16="http://schemas.microsoft.com/office/drawing/2014/main" id="{EF338C8E-DFF1-15CE-CB84-29112C057344}"/>
              </a:ext>
            </a:extLst>
          </p:cNvPr>
          <p:cNvSpPr>
            <a:spLocks noGrp="1"/>
          </p:cNvSpPr>
          <p:nvPr>
            <p:ph idx="1"/>
          </p:nvPr>
        </p:nvSpPr>
        <p:spPr/>
        <p:txBody>
          <a:bodyPr/>
          <a:lstStyle/>
          <a:p>
            <a:r>
              <a:rPr lang="en-US" dirty="0"/>
              <a:t>When a user successfully signs out from the application, we want to clear the stored JWT credentials from </a:t>
            </a:r>
            <a:r>
              <a:rPr lang="en-US" dirty="0" err="1"/>
              <a:t>sessionStorage</a:t>
            </a:r>
            <a:r>
              <a:rPr lang="en-US" dirty="0"/>
              <a:t>. </a:t>
            </a:r>
          </a:p>
          <a:p>
            <a:r>
              <a:rPr lang="en-US" dirty="0"/>
              <a:t>This can be accomplished by calling the </a:t>
            </a:r>
            <a:r>
              <a:rPr lang="en-US" dirty="0" err="1"/>
              <a:t>clearJWT</a:t>
            </a:r>
            <a:r>
              <a:rPr lang="en-US" dirty="0"/>
              <a:t> method, which is defined in the following code.</a:t>
            </a:r>
          </a:p>
          <a:p>
            <a:r>
              <a:rPr lang="en-US" dirty="0" err="1"/>
              <a:t>mern</a:t>
            </a:r>
            <a:r>
              <a:rPr lang="en-US" dirty="0"/>
              <a:t>-skeleton/client/auth/auth-helper.js:</a:t>
            </a:r>
          </a:p>
          <a:p>
            <a:pPr marL="0" indent="0">
              <a:buNone/>
            </a:pPr>
            <a:r>
              <a:rPr lang="en-US" sz="1800" dirty="0" err="1"/>
              <a:t>clearJWT</a:t>
            </a:r>
            <a:r>
              <a:rPr lang="en-US" sz="1800" dirty="0"/>
              <a:t>(</a:t>
            </a:r>
            <a:r>
              <a:rPr lang="en-US" sz="1800" dirty="0" err="1"/>
              <a:t>cb</a:t>
            </a:r>
            <a:r>
              <a:rPr lang="en-US" sz="1800" dirty="0"/>
              <a:t>) {</a:t>
            </a:r>
          </a:p>
          <a:p>
            <a:pPr marL="0" indent="0">
              <a:buNone/>
            </a:pPr>
            <a:r>
              <a:rPr lang="en-US" sz="1800" dirty="0"/>
              <a:t>if(</a:t>
            </a:r>
            <a:r>
              <a:rPr lang="en-US" sz="1800" dirty="0" err="1"/>
              <a:t>typeof</a:t>
            </a:r>
            <a:r>
              <a:rPr lang="en-US" sz="1800" dirty="0"/>
              <a:t> window !== "undefined") </a:t>
            </a:r>
          </a:p>
          <a:p>
            <a:pPr marL="0" indent="0">
              <a:buNone/>
            </a:pPr>
            <a:r>
              <a:rPr lang="en-US" sz="1800" dirty="0" err="1"/>
              <a:t>sessionStorage.removeItem</a:t>
            </a:r>
            <a:r>
              <a:rPr lang="en-US" sz="1800" dirty="0"/>
              <a:t>('</a:t>
            </a:r>
            <a:r>
              <a:rPr lang="en-US" sz="1800" dirty="0" err="1"/>
              <a:t>jwt</a:t>
            </a:r>
            <a:r>
              <a:rPr lang="en-US" sz="1800" dirty="0"/>
              <a:t>')</a:t>
            </a:r>
          </a:p>
          <a:p>
            <a:pPr marL="0" indent="0">
              <a:buNone/>
            </a:pPr>
            <a:r>
              <a:rPr lang="en-US" sz="1800" dirty="0" err="1"/>
              <a:t>cb</a:t>
            </a:r>
            <a:r>
              <a:rPr lang="en-US" sz="1800" dirty="0"/>
              <a:t>()</a:t>
            </a:r>
          </a:p>
          <a:p>
            <a:pPr marL="0" indent="0">
              <a:buNone/>
            </a:pPr>
            <a:r>
              <a:rPr lang="en-US" sz="1800" dirty="0" err="1"/>
              <a:t>signout</a:t>
            </a:r>
            <a:r>
              <a:rPr lang="en-US" sz="1800" dirty="0"/>
              <a:t>().then((data) =&gt; {</a:t>
            </a:r>
          </a:p>
          <a:p>
            <a:pPr marL="0" indent="0">
              <a:buNone/>
            </a:pPr>
            <a:r>
              <a:rPr lang="en-US" sz="1800" dirty="0" err="1"/>
              <a:t>document.cookie</a:t>
            </a:r>
            <a:r>
              <a:rPr lang="en-US" sz="1800" dirty="0"/>
              <a:t> = "t=; expires=Thu, 01 Jan 1970 00:00:00 </a:t>
            </a:r>
          </a:p>
          <a:p>
            <a:pPr marL="0" indent="0">
              <a:buNone/>
            </a:pPr>
            <a:r>
              <a:rPr lang="en-US" sz="1800" dirty="0"/>
              <a:t>UTC; path=/;"</a:t>
            </a:r>
          </a:p>
          <a:p>
            <a:pPr marL="0" indent="0">
              <a:buNone/>
            </a:pPr>
            <a:r>
              <a:rPr lang="en-US" sz="1800" dirty="0"/>
              <a:t>}) </a:t>
            </a:r>
          </a:p>
          <a:p>
            <a:pPr marL="0" indent="0">
              <a:buNone/>
            </a:pPr>
            <a:r>
              <a:rPr lang="en-US" sz="1800" dirty="0"/>
              <a:t>}</a:t>
            </a:r>
          </a:p>
        </p:txBody>
      </p:sp>
      <p:sp>
        <p:nvSpPr>
          <p:cNvPr id="4" name="Date Placeholder 3">
            <a:extLst>
              <a:ext uri="{FF2B5EF4-FFF2-40B4-BE49-F238E27FC236}">
                <a16:creationId xmlns:a16="http://schemas.microsoft.com/office/drawing/2014/main" id="{8770E1E4-3D9A-FBE2-37AE-521672A65F0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4AC6B58-FF39-31EA-F0E2-4083789F366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553069-9B69-25C4-0D93-A1E2C5A55170}"/>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893622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D543-22BD-42BC-00EE-A8BED9AFDF6A}"/>
              </a:ext>
            </a:extLst>
          </p:cNvPr>
          <p:cNvSpPr>
            <a:spLocks noGrp="1"/>
          </p:cNvSpPr>
          <p:nvPr>
            <p:ph type="title"/>
          </p:nvPr>
        </p:nvSpPr>
        <p:spPr/>
        <p:txBody>
          <a:bodyPr/>
          <a:lstStyle/>
          <a:p>
            <a:br>
              <a:rPr lang="en-US" dirty="0"/>
            </a:br>
            <a:r>
              <a:rPr lang="en-US" dirty="0"/>
              <a:t>Updated </a:t>
            </a:r>
            <a:r>
              <a:rPr lang="en-US" dirty="0" err="1"/>
              <a:t>mern</a:t>
            </a:r>
            <a:r>
              <a:rPr lang="en-US" dirty="0"/>
              <a:t>-skeleton/client/auth/auth-helper.js:</a:t>
            </a:r>
            <a:br>
              <a:rPr lang="en-US" dirty="0"/>
            </a:br>
            <a:r>
              <a:rPr lang="en-US" dirty="0"/>
              <a:t> </a:t>
            </a:r>
          </a:p>
        </p:txBody>
      </p:sp>
      <p:sp>
        <p:nvSpPr>
          <p:cNvPr id="3" name="Content Placeholder 2">
            <a:extLst>
              <a:ext uri="{FF2B5EF4-FFF2-40B4-BE49-F238E27FC236}">
                <a16:creationId xmlns:a16="http://schemas.microsoft.com/office/drawing/2014/main" id="{1788A574-0C01-CB1B-4DC7-ED07EE25822F}"/>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authenticate(</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a:t>
            </a:r>
          </a:p>
          <a:p>
            <a:r>
              <a:rPr lang="en-US" sz="1300" b="0" dirty="0" err="1">
                <a:solidFill>
                  <a:srgbClr val="008000"/>
                </a:solidFill>
                <a:effectLst/>
                <a:latin typeface="Consolas" panose="020B0609020204030204" pitchFamily="49" charset="0"/>
              </a:rPr>
              <a:t>sessionStorage.setItem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JSON.stringify</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isAuthenticated</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 </a:t>
            </a:r>
          </a:p>
          <a:p>
            <a:r>
              <a:rPr lang="en-US" sz="1300" b="0" dirty="0">
                <a:solidFill>
                  <a:srgbClr val="008000"/>
                </a:solidFill>
                <a:effectLst/>
                <a:latin typeface="Consolas" panose="020B0609020204030204" pitchFamily="49" charset="0"/>
              </a:rPr>
              <a:t>return false</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return </a:t>
            </a:r>
            <a:r>
              <a:rPr lang="en-US" sz="1300" b="0" dirty="0" err="1">
                <a:solidFill>
                  <a:srgbClr val="008000"/>
                </a:solidFill>
                <a:effectLst/>
                <a:latin typeface="Consolas" panose="020B0609020204030204" pitchFamily="49" charset="0"/>
              </a:rPr>
              <a:t>JSON.parse</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else</a:t>
            </a:r>
          </a:p>
          <a:p>
            <a:r>
              <a:rPr lang="en-US" sz="1300" b="0" dirty="0">
                <a:solidFill>
                  <a:srgbClr val="008000"/>
                </a:solidFill>
                <a:effectLst/>
                <a:latin typeface="Consolas" panose="020B0609020204030204" pitchFamily="49" charset="0"/>
              </a:rPr>
              <a:t>return false </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clearJWT</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cb</a:t>
            </a:r>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if(</a:t>
            </a:r>
            <a:r>
              <a:rPr lang="en-US" sz="1300" b="0" dirty="0" err="1">
                <a:solidFill>
                  <a:srgbClr val="008000"/>
                </a:solidFill>
                <a:effectLst/>
                <a:highlight>
                  <a:srgbClr val="FFFF00"/>
                </a:highlight>
                <a:latin typeface="Consolas" panose="020B0609020204030204" pitchFamily="49" charset="0"/>
              </a:rPr>
              <a:t>typeof</a:t>
            </a:r>
            <a:r>
              <a:rPr lang="en-US" sz="1300" b="0" dirty="0">
                <a:solidFill>
                  <a:srgbClr val="008000"/>
                </a:solidFill>
                <a:effectLst/>
                <a:highlight>
                  <a:srgbClr val="FFFF00"/>
                </a:highlight>
                <a:latin typeface="Consolas" panose="020B0609020204030204" pitchFamily="49" charset="0"/>
              </a:rPr>
              <a:t> window !== "undefined") </a:t>
            </a:r>
          </a:p>
          <a:p>
            <a:r>
              <a:rPr lang="en-US" sz="1300" b="0" dirty="0" err="1">
                <a:solidFill>
                  <a:srgbClr val="008000"/>
                </a:solidFill>
                <a:effectLst/>
                <a:highlight>
                  <a:srgbClr val="FFFF00"/>
                </a:highlight>
                <a:latin typeface="Consolas" panose="020B0609020204030204" pitchFamily="49" charset="0"/>
              </a:rPr>
              <a:t>sessionStorage.removeItem</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jwt</a:t>
            </a:r>
            <a:r>
              <a:rPr lang="en-US" sz="1300" b="0" dirty="0">
                <a:solidFill>
                  <a:srgbClr val="008000"/>
                </a:solidFill>
                <a:effectLst/>
                <a:highlight>
                  <a:srgbClr val="FFFF00"/>
                </a:highligh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cb</a:t>
            </a:r>
            <a:r>
              <a:rPr lang="en-US" sz="1300" b="0" dirty="0">
                <a:solidFill>
                  <a:srgbClr val="008000"/>
                </a:solidFill>
                <a:effectLst/>
                <a:highlight>
                  <a:srgbClr val="FFFF00"/>
                </a:highligh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signout</a:t>
            </a:r>
            <a:r>
              <a:rPr lang="en-US" sz="1300" b="0" dirty="0">
                <a:solidFill>
                  <a:srgbClr val="008000"/>
                </a:solidFill>
                <a:effectLst/>
                <a:highlight>
                  <a:srgbClr val="FFFF00"/>
                </a:highlight>
                <a:latin typeface="Consolas" panose="020B0609020204030204" pitchFamily="49" charset="0"/>
              </a:rPr>
              <a:t>().then((data) =&gt; {</a:t>
            </a:r>
          </a:p>
          <a:p>
            <a:r>
              <a:rPr lang="en-US" sz="1300" b="0" dirty="0" err="1">
                <a:solidFill>
                  <a:srgbClr val="008000"/>
                </a:solidFill>
                <a:effectLst/>
                <a:highlight>
                  <a:srgbClr val="FFFF00"/>
                </a:highlight>
                <a:latin typeface="Consolas" panose="020B0609020204030204" pitchFamily="49" charset="0"/>
              </a:rPr>
              <a:t>document.cookie</a:t>
            </a:r>
            <a:r>
              <a:rPr lang="en-US" sz="1300" b="0" dirty="0">
                <a:solidFill>
                  <a:srgbClr val="008000"/>
                </a:solidFill>
                <a:effectLst/>
                <a:highlight>
                  <a:srgbClr val="FFFF00"/>
                </a:highlight>
                <a:latin typeface="Consolas" panose="020B0609020204030204" pitchFamily="49" charset="0"/>
              </a:rPr>
              <a:t> = "t=; expires=Thu, 01 Jan 1970 00:00:00 UTC; path=/;"</a:t>
            </a:r>
          </a:p>
          <a:p>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a:t>
            </a:r>
          </a:p>
          <a:p>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55BDEC6-53C7-9B90-80AD-923BFB23E36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13D7922-F448-BC4B-410E-55BA383793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993D02-A8FF-AFA6-C555-9430BCE4F8BF}"/>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261264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E6AD-ACD0-1FBE-7144-142A2F6C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15CD7-CFAF-C73E-45C3-17ED43246065}"/>
              </a:ext>
            </a:extLst>
          </p:cNvPr>
          <p:cNvSpPr>
            <a:spLocks noGrp="1"/>
          </p:cNvSpPr>
          <p:nvPr>
            <p:ph idx="1"/>
          </p:nvPr>
        </p:nvSpPr>
        <p:spPr/>
        <p:txBody>
          <a:bodyPr/>
          <a:lstStyle/>
          <a:p>
            <a:r>
              <a:rPr lang="en-US" dirty="0"/>
              <a:t>This </a:t>
            </a:r>
            <a:r>
              <a:rPr lang="en-US" dirty="0" err="1"/>
              <a:t>clearJWT</a:t>
            </a:r>
            <a:r>
              <a:rPr lang="en-US" dirty="0"/>
              <a:t> method takes a callback function as an argument, and it removes the JWT credential from </a:t>
            </a:r>
            <a:r>
              <a:rPr lang="en-US" dirty="0" err="1"/>
              <a:t>sessionStorage</a:t>
            </a:r>
            <a:r>
              <a:rPr lang="en-US" dirty="0"/>
              <a:t>. </a:t>
            </a:r>
          </a:p>
          <a:p>
            <a:r>
              <a:rPr lang="en-US" dirty="0"/>
              <a:t>The passed in </a:t>
            </a:r>
            <a:r>
              <a:rPr lang="en-US" dirty="0" err="1"/>
              <a:t>cb</a:t>
            </a:r>
            <a:r>
              <a:rPr lang="en-US" dirty="0"/>
              <a:t>() function allows the component initiating the </a:t>
            </a:r>
            <a:r>
              <a:rPr lang="en-US" dirty="0" err="1"/>
              <a:t>signout</a:t>
            </a:r>
            <a:r>
              <a:rPr lang="en-US" dirty="0"/>
              <a:t> functionality to dictate what should happen after a successful sign-out.</a:t>
            </a:r>
          </a:p>
          <a:p>
            <a:r>
              <a:rPr lang="en-US" dirty="0"/>
              <a:t>The </a:t>
            </a:r>
            <a:r>
              <a:rPr lang="en-US" dirty="0" err="1"/>
              <a:t>clearJWT</a:t>
            </a:r>
            <a:r>
              <a:rPr lang="en-US" dirty="0"/>
              <a:t> method also uses the </a:t>
            </a:r>
            <a:r>
              <a:rPr lang="en-US" dirty="0" err="1"/>
              <a:t>signout</a:t>
            </a:r>
            <a:r>
              <a:rPr lang="en-US" dirty="0"/>
              <a:t> method we defined earlier in api-auth.js to call the </a:t>
            </a:r>
            <a:r>
              <a:rPr lang="en-US" dirty="0" err="1"/>
              <a:t>signout</a:t>
            </a:r>
            <a:r>
              <a:rPr lang="en-US" dirty="0"/>
              <a:t> API in the backend. </a:t>
            </a:r>
          </a:p>
          <a:p>
            <a:r>
              <a:rPr lang="en-US" dirty="0"/>
              <a:t>If we had used cookies to store the credentials instead of </a:t>
            </a:r>
            <a:r>
              <a:rPr lang="en-US" dirty="0" err="1"/>
              <a:t>sessionStorage</a:t>
            </a:r>
            <a:r>
              <a:rPr lang="en-US" dirty="0"/>
              <a:t>, the response to this API call would be where we clear the cookie, as shown in the preceding code. </a:t>
            </a:r>
          </a:p>
        </p:txBody>
      </p:sp>
      <p:sp>
        <p:nvSpPr>
          <p:cNvPr id="4" name="Date Placeholder 3">
            <a:extLst>
              <a:ext uri="{FF2B5EF4-FFF2-40B4-BE49-F238E27FC236}">
                <a16:creationId xmlns:a16="http://schemas.microsoft.com/office/drawing/2014/main" id="{8F6F8079-A47E-09C7-89D0-54B1C3B07E6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0E22124-2AD7-FBD9-6FC5-2615B7EBB2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FE0A8A-E664-4111-4284-F7F1BE75DFF9}"/>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3740834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C90E-2673-05B2-3612-65D2BF14F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F54DE-1C25-AFF5-4B24-BDA7D9A44A06}"/>
              </a:ext>
            </a:extLst>
          </p:cNvPr>
          <p:cNvSpPr>
            <a:spLocks noGrp="1"/>
          </p:cNvSpPr>
          <p:nvPr>
            <p:ph idx="1"/>
          </p:nvPr>
        </p:nvSpPr>
        <p:spPr/>
        <p:txBody>
          <a:bodyPr/>
          <a:lstStyle/>
          <a:p>
            <a:r>
              <a:rPr lang="en-US" dirty="0"/>
              <a:t>Using the </a:t>
            </a:r>
            <a:r>
              <a:rPr lang="en-US" dirty="0" err="1"/>
              <a:t>signout</a:t>
            </a:r>
            <a:r>
              <a:rPr lang="en-US" dirty="0"/>
              <a:t> API call is optional since this is dependent on whether cookies are used as the credential storage mechanism.</a:t>
            </a:r>
          </a:p>
          <a:p>
            <a:pPr marL="0" indent="0">
              <a:buNone/>
            </a:pPr>
            <a:endParaRPr lang="en-US" dirty="0"/>
          </a:p>
          <a:p>
            <a:r>
              <a:rPr lang="en-US" dirty="0"/>
              <a:t>With these three methods, we now have ways of storing, retrieving, and deleting JWT credentials on the client-side. </a:t>
            </a:r>
          </a:p>
          <a:p>
            <a:pPr marL="0" indent="0">
              <a:buNone/>
            </a:pPr>
            <a:endParaRPr lang="en-US" dirty="0"/>
          </a:p>
          <a:p>
            <a:r>
              <a:rPr lang="en-US" dirty="0"/>
              <a:t>Using these methods, the React components we build for the frontend will be able to check and manage user auth state to restrict access in the frontend, as demonstrated in the following section with the custom </a:t>
            </a:r>
            <a:r>
              <a:rPr lang="en-US" dirty="0" err="1"/>
              <a:t>PrivateRoute</a:t>
            </a:r>
            <a:r>
              <a:rPr lang="en-US" dirty="0"/>
              <a:t> component.</a:t>
            </a:r>
          </a:p>
          <a:p>
            <a:endParaRPr lang="en-US" dirty="0"/>
          </a:p>
        </p:txBody>
      </p:sp>
      <p:sp>
        <p:nvSpPr>
          <p:cNvPr id="4" name="Date Placeholder 3">
            <a:extLst>
              <a:ext uri="{FF2B5EF4-FFF2-40B4-BE49-F238E27FC236}">
                <a16:creationId xmlns:a16="http://schemas.microsoft.com/office/drawing/2014/main" id="{F15683B1-3C73-106D-CA64-38D07A2845D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D5AE3BC-CCDC-F706-E2BC-EE2B401942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3AE1CC-BA16-55BD-091F-73FF6B7713F9}"/>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2623157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AD53-6C11-13A1-A678-3091AE80E3CF}"/>
              </a:ext>
            </a:extLst>
          </p:cNvPr>
          <p:cNvSpPr>
            <a:spLocks noGrp="1"/>
          </p:cNvSpPr>
          <p:nvPr>
            <p:ph type="title"/>
          </p:nvPr>
        </p:nvSpPr>
        <p:spPr/>
        <p:txBody>
          <a:bodyPr/>
          <a:lstStyle/>
          <a:p>
            <a:r>
              <a:rPr lang="en-US" dirty="0"/>
              <a:t>The </a:t>
            </a:r>
            <a:r>
              <a:rPr lang="en-US" dirty="0" err="1"/>
              <a:t>PrivateRoute</a:t>
            </a:r>
            <a:r>
              <a:rPr lang="en-US" dirty="0"/>
              <a:t> component</a:t>
            </a:r>
          </a:p>
        </p:txBody>
      </p:sp>
      <p:sp>
        <p:nvSpPr>
          <p:cNvPr id="3" name="Content Placeholder 2">
            <a:extLst>
              <a:ext uri="{FF2B5EF4-FFF2-40B4-BE49-F238E27FC236}">
                <a16:creationId xmlns:a16="http://schemas.microsoft.com/office/drawing/2014/main" id="{95658B31-FBB9-26B7-6B5B-61A541E158CE}"/>
              </a:ext>
            </a:extLst>
          </p:cNvPr>
          <p:cNvSpPr>
            <a:spLocks noGrp="1"/>
          </p:cNvSpPr>
          <p:nvPr>
            <p:ph idx="1"/>
          </p:nvPr>
        </p:nvSpPr>
        <p:spPr/>
        <p:txBody>
          <a:bodyPr/>
          <a:lstStyle/>
          <a:p>
            <a:r>
              <a:rPr lang="en-US" dirty="0"/>
              <a:t>The code in the file defines the </a:t>
            </a:r>
            <a:r>
              <a:rPr lang="en-US" dirty="0" err="1"/>
              <a:t>PrivateRoute</a:t>
            </a:r>
            <a:r>
              <a:rPr lang="en-US" dirty="0"/>
              <a:t> component, as shown in the auth flow example at https://reacttraining.com/react-router/web/example/auth-workflow, which can be found in the React Router documentation. </a:t>
            </a:r>
          </a:p>
          <a:p>
            <a:r>
              <a:rPr lang="en-US" dirty="0"/>
              <a:t>It will allow us to declare protected routes for the frontend to restrict view access based on user auth.</a:t>
            </a:r>
          </a:p>
        </p:txBody>
      </p:sp>
      <p:sp>
        <p:nvSpPr>
          <p:cNvPr id="4" name="Date Placeholder 3">
            <a:extLst>
              <a:ext uri="{FF2B5EF4-FFF2-40B4-BE49-F238E27FC236}">
                <a16:creationId xmlns:a16="http://schemas.microsoft.com/office/drawing/2014/main" id="{AD064739-E2AF-2821-C54D-08765DD8C9C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40C625F-B7EC-67EE-0C4B-78082D8E0A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31AFDB-3EA6-4A24-60E1-636BCAC0B850}"/>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2944017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0648-5441-E1E8-0BE9-B132932A76A3}"/>
              </a:ext>
            </a:extLst>
          </p:cNvPr>
          <p:cNvSpPr>
            <a:spLocks noGrp="1"/>
          </p:cNvSpPr>
          <p:nvPr>
            <p:ph type="title"/>
          </p:nvPr>
        </p:nvSpPr>
        <p:spPr/>
        <p:txBody>
          <a:bodyPr/>
          <a:lstStyle/>
          <a:p>
            <a:r>
              <a:rPr lang="en-US" dirty="0" err="1"/>
              <a:t>mern</a:t>
            </a:r>
            <a:r>
              <a:rPr lang="en-US" dirty="0"/>
              <a:t>-skeleton/client/auth/PrivateRoute.js:</a:t>
            </a:r>
          </a:p>
        </p:txBody>
      </p:sp>
      <p:sp>
        <p:nvSpPr>
          <p:cNvPr id="3" name="Content Placeholder 2">
            <a:extLst>
              <a:ext uri="{FF2B5EF4-FFF2-40B4-BE49-F238E27FC236}">
                <a16:creationId xmlns:a16="http://schemas.microsoft.com/office/drawing/2014/main" id="{ED594ED7-C1FD-4579-5466-4BCC7B8D7E0B}"/>
              </a:ext>
            </a:extLst>
          </p:cNvPr>
          <p:cNvSpPr>
            <a:spLocks noGrp="1"/>
          </p:cNvSpPr>
          <p:nvPr>
            <p:ph idx="1"/>
          </p:nvPr>
        </p:nvSpPr>
        <p:spPr/>
        <p:txBody>
          <a:bodyPr/>
          <a:lstStyle/>
          <a:p>
            <a:r>
              <a:rPr lang="en-US" sz="1700" b="0" dirty="0">
                <a:solidFill>
                  <a:srgbClr val="008000"/>
                </a:solidFill>
                <a:effectLst/>
                <a:latin typeface="Consolas" panose="020B0609020204030204" pitchFamily="49" charset="0"/>
              </a:rPr>
              <a:t>import React, { Component } from 'react'</a:t>
            </a:r>
          </a:p>
          <a:p>
            <a:r>
              <a:rPr lang="en-US" sz="1700" b="0" dirty="0">
                <a:solidFill>
                  <a:srgbClr val="008000"/>
                </a:solidFill>
                <a:effectLst/>
                <a:latin typeface="Consolas" panose="020B0609020204030204" pitchFamily="49" charset="0"/>
              </a:rPr>
              <a:t>import { Route, Redirect } from 'react-router-</a:t>
            </a:r>
            <a:r>
              <a:rPr lang="en-US" sz="1700" b="0" dirty="0" err="1">
                <a:solidFill>
                  <a:srgbClr val="008000"/>
                </a:solidFill>
                <a:effectLst/>
                <a:latin typeface="Consolas" panose="020B0609020204030204" pitchFamily="49" charset="0"/>
              </a:rPr>
              <a:t>dom</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import auth from './auth-helper'</a:t>
            </a:r>
          </a:p>
          <a:p>
            <a:r>
              <a:rPr lang="en-US" sz="1700" b="0" dirty="0">
                <a:solidFill>
                  <a:srgbClr val="008000"/>
                </a:solidFill>
                <a:effectLst/>
                <a:latin typeface="Consolas" panose="020B0609020204030204" pitchFamily="49" charset="0"/>
              </a:rPr>
              <a:t>const </a:t>
            </a:r>
            <a:r>
              <a:rPr lang="en-US" sz="1700" b="0" dirty="0" err="1">
                <a:solidFill>
                  <a:srgbClr val="008000"/>
                </a:solidFill>
                <a:effectLst/>
                <a:latin typeface="Consolas" panose="020B0609020204030204" pitchFamily="49" charset="0"/>
              </a:rPr>
              <a:t>PrivateRoute</a:t>
            </a:r>
            <a:r>
              <a:rPr lang="en-US" sz="1700" b="0" dirty="0">
                <a:solidFill>
                  <a:srgbClr val="008000"/>
                </a:solidFill>
                <a:effectLst/>
                <a:latin typeface="Consolas" panose="020B0609020204030204" pitchFamily="49" charset="0"/>
              </a:rPr>
              <a:t> = ({ component: Component, ...rest }) =&gt; ( </a:t>
            </a:r>
          </a:p>
          <a:p>
            <a:r>
              <a:rPr lang="en-US" sz="1700" b="0" dirty="0">
                <a:solidFill>
                  <a:srgbClr val="008000"/>
                </a:solidFill>
                <a:effectLst/>
                <a:latin typeface="Consolas" panose="020B0609020204030204" pitchFamily="49" charset="0"/>
              </a:rPr>
              <a:t>&lt;Route {...rest} render={props =&gt; (</a:t>
            </a:r>
          </a:p>
          <a:p>
            <a:r>
              <a:rPr lang="en-US" sz="1700" b="0" dirty="0" err="1">
                <a:solidFill>
                  <a:srgbClr val="008000"/>
                </a:solidFill>
                <a:effectLst/>
                <a:latin typeface="Consolas" panose="020B0609020204030204" pitchFamily="49" charset="0"/>
              </a:rPr>
              <a:t>auth.isAuthenticated</a:t>
            </a:r>
            <a:r>
              <a:rPr lang="en-US" sz="1700" b="0" dirty="0">
                <a:solidFill>
                  <a:srgbClr val="008000"/>
                </a:solidFill>
                <a:effectLst/>
                <a:latin typeface="Consolas" panose="020B0609020204030204" pitchFamily="49" charset="0"/>
              </a:rPr>
              <a:t>() ? ( </a:t>
            </a:r>
          </a:p>
          <a:p>
            <a:r>
              <a:rPr lang="en-US" sz="1700" b="0" dirty="0">
                <a:solidFill>
                  <a:srgbClr val="008000"/>
                </a:solidFill>
                <a:effectLst/>
                <a:latin typeface="Consolas" panose="020B0609020204030204" pitchFamily="49" charset="0"/>
              </a:rPr>
              <a:t>&lt;Component {...props}/&gt;</a:t>
            </a:r>
          </a:p>
          <a:p>
            <a:r>
              <a:rPr lang="en-US" sz="1700" b="0" dirty="0">
                <a:solidFill>
                  <a:srgbClr val="008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&lt;Redirect to={{ </a:t>
            </a:r>
          </a:p>
          <a:p>
            <a:r>
              <a:rPr lang="en-US" sz="1700" b="0" dirty="0">
                <a:solidFill>
                  <a:srgbClr val="008000"/>
                </a:solidFill>
                <a:effectLst/>
                <a:latin typeface="Consolas" panose="020B0609020204030204" pitchFamily="49" charset="0"/>
              </a:rPr>
              <a:t>pathname: '/</a:t>
            </a:r>
            <a:r>
              <a:rPr lang="en-US" sz="1700" b="0" dirty="0" err="1">
                <a:solidFill>
                  <a:srgbClr val="008000"/>
                </a:solidFill>
                <a:effectLst/>
                <a:latin typeface="Consolas" panose="020B0609020204030204" pitchFamily="49" charset="0"/>
              </a:rPr>
              <a:t>signin</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state: { from: </a:t>
            </a:r>
            <a:r>
              <a:rPr lang="en-US" sz="1700" b="0" dirty="0" err="1">
                <a:solidFill>
                  <a:srgbClr val="008000"/>
                </a:solidFill>
                <a:effectLst/>
                <a:latin typeface="Consolas" panose="020B0609020204030204" pitchFamily="49" charset="0"/>
              </a:rPr>
              <a:t>props.location</a:t>
            </a:r>
            <a:r>
              <a:rPr lang="en-US" sz="1700" b="0" dirty="0">
                <a:solidFill>
                  <a:srgbClr val="008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 </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export default </a:t>
            </a:r>
            <a:r>
              <a:rPr lang="en-US" sz="1700" b="0" dirty="0" err="1">
                <a:solidFill>
                  <a:srgbClr val="008000"/>
                </a:solidFill>
                <a:effectLst/>
                <a:latin typeface="Consolas" panose="020B0609020204030204" pitchFamily="49" charset="0"/>
              </a:rPr>
              <a:t>PrivateRoute</a:t>
            </a:r>
            <a:endParaRPr lang="en-US" sz="1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6FE6DED-C243-9D01-C33F-0B3AF4A0BD7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3FA7526-D6A0-F6A6-04C2-20901580C8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2F9552-2E4C-EC87-0F0D-56A267FB686D}"/>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421383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C341-8A24-7508-5B12-5D32E0990E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D50416-BD3D-C169-6183-42AF0B28576E}"/>
              </a:ext>
            </a:extLst>
          </p:cNvPr>
          <p:cNvSpPr>
            <a:spLocks noGrp="1"/>
          </p:cNvSpPr>
          <p:nvPr>
            <p:ph idx="1"/>
          </p:nvPr>
        </p:nvSpPr>
        <p:spPr/>
        <p:txBody>
          <a:bodyPr/>
          <a:lstStyle/>
          <a:p>
            <a:r>
              <a:rPr lang="en-US" sz="2300" dirty="0"/>
              <a:t>Components to be rendered in this </a:t>
            </a:r>
            <a:r>
              <a:rPr lang="en-US" sz="2300" dirty="0" err="1"/>
              <a:t>PrivateRoute</a:t>
            </a:r>
            <a:r>
              <a:rPr lang="en-US" sz="2300" dirty="0"/>
              <a:t> will only load when the user is authenticated, which is determined by a call to the </a:t>
            </a:r>
            <a:r>
              <a:rPr lang="en-US" sz="2300" dirty="0" err="1"/>
              <a:t>isAuthenticated</a:t>
            </a:r>
            <a:r>
              <a:rPr lang="en-US" sz="2300" dirty="0"/>
              <a:t> method; otherwise, the user will be redirected to the </a:t>
            </a:r>
            <a:r>
              <a:rPr lang="en-US" sz="2300" dirty="0" err="1"/>
              <a:t>Signin</a:t>
            </a:r>
            <a:r>
              <a:rPr lang="en-US" sz="2300" dirty="0"/>
              <a:t> component. </a:t>
            </a:r>
          </a:p>
          <a:p>
            <a:r>
              <a:rPr lang="en-US" sz="2300" dirty="0"/>
              <a:t>We load the components that should have restricted access, such as the user profile component, in a </a:t>
            </a:r>
            <a:r>
              <a:rPr lang="en-US" sz="2300" dirty="0" err="1"/>
              <a:t>PrivateRoute</a:t>
            </a:r>
            <a:r>
              <a:rPr lang="en-US" sz="2300" dirty="0"/>
              <a:t>. </a:t>
            </a:r>
          </a:p>
          <a:p>
            <a:r>
              <a:rPr lang="en-US" sz="2300" dirty="0"/>
              <a:t>This will ensure that only authenticated users are able to view the user profile page.</a:t>
            </a:r>
          </a:p>
          <a:p>
            <a:r>
              <a:rPr lang="en-US" sz="2300" dirty="0"/>
              <a:t>With the backend APIs integrated and the auth management helper methods ready for use in the components, we can now start building the remaining view components that utilize these methods and complete the frontend.</a:t>
            </a:r>
          </a:p>
        </p:txBody>
      </p:sp>
      <p:sp>
        <p:nvSpPr>
          <p:cNvPr id="4" name="Date Placeholder 3">
            <a:extLst>
              <a:ext uri="{FF2B5EF4-FFF2-40B4-BE49-F238E27FC236}">
                <a16:creationId xmlns:a16="http://schemas.microsoft.com/office/drawing/2014/main" id="{64B99A00-3753-D8F0-3B54-B21D36B83999}"/>
              </a:ext>
            </a:extLst>
          </p:cNvPr>
          <p:cNvSpPr>
            <a:spLocks noGrp="1"/>
          </p:cNvSpPr>
          <p:nvPr>
            <p:ph type="dt" sz="half" idx="10"/>
          </p:nvPr>
        </p:nvSpPr>
        <p:spPr/>
        <p:txBody>
          <a:bodyPr/>
          <a:lstStyle/>
          <a:p>
            <a:pPr>
              <a:defRPr/>
            </a:pPr>
            <a:fld id="{C9C54A8A-EC83-4BC5-B48C-A23671E55882}" type="datetime1">
              <a:rPr lang="en-US" smtClean="0"/>
              <a:t>8/15/2023</a:t>
            </a:fld>
            <a:endParaRPr lang="en-US" dirty="0"/>
          </a:p>
        </p:txBody>
      </p:sp>
      <p:sp>
        <p:nvSpPr>
          <p:cNvPr id="5" name="Footer Placeholder 4">
            <a:extLst>
              <a:ext uri="{FF2B5EF4-FFF2-40B4-BE49-F238E27FC236}">
                <a16:creationId xmlns:a16="http://schemas.microsoft.com/office/drawing/2014/main" id="{3E6F53A0-168F-6E90-964B-6217C18E274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962A238-D32A-D3C7-9ED5-D8C97A9FC603}"/>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3446862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AD4D-39A9-5350-A1A7-67349C82FA8D}"/>
              </a:ext>
            </a:extLst>
          </p:cNvPr>
          <p:cNvSpPr>
            <a:spLocks noGrp="1"/>
          </p:cNvSpPr>
          <p:nvPr>
            <p:ph type="title"/>
          </p:nvPr>
        </p:nvSpPr>
        <p:spPr/>
        <p:txBody>
          <a:bodyPr/>
          <a:lstStyle/>
          <a:p>
            <a:r>
              <a:rPr lang="en-US" dirty="0"/>
              <a:t>Completing the User frontend</a:t>
            </a:r>
          </a:p>
        </p:txBody>
      </p:sp>
      <p:sp>
        <p:nvSpPr>
          <p:cNvPr id="3" name="Content Placeholder 2">
            <a:extLst>
              <a:ext uri="{FF2B5EF4-FFF2-40B4-BE49-F238E27FC236}">
                <a16:creationId xmlns:a16="http://schemas.microsoft.com/office/drawing/2014/main" id="{0DC8B419-9E58-D2C1-5CCE-383E678B3DDE}"/>
              </a:ext>
            </a:extLst>
          </p:cNvPr>
          <p:cNvSpPr>
            <a:spLocks noGrp="1"/>
          </p:cNvSpPr>
          <p:nvPr>
            <p:ph idx="1"/>
          </p:nvPr>
        </p:nvSpPr>
        <p:spPr>
          <a:xfrm>
            <a:off x="914400" y="998522"/>
            <a:ext cx="8077200" cy="5257800"/>
          </a:xfrm>
        </p:spPr>
        <p:txBody>
          <a:bodyPr/>
          <a:lstStyle/>
          <a:p>
            <a:r>
              <a:rPr lang="en-US" dirty="0"/>
              <a:t>The React components that will be described in this section complete the interactive features we defined for the skeleton by allowing users to view, create, and modify user data stored in the database with respect to auth restrictions. </a:t>
            </a:r>
          </a:p>
          <a:p>
            <a:r>
              <a:rPr lang="en-US" dirty="0"/>
              <a:t>The components we will implement are as follows:</a:t>
            </a:r>
          </a:p>
          <a:p>
            <a:r>
              <a:rPr lang="en-US" b="1" dirty="0"/>
              <a:t>Users:</a:t>
            </a:r>
            <a:r>
              <a:rPr lang="en-US" dirty="0"/>
              <a:t> To fetch and list all users from the database to the view</a:t>
            </a:r>
          </a:p>
          <a:p>
            <a:r>
              <a:rPr lang="en-US" b="1" dirty="0"/>
              <a:t>Signup:</a:t>
            </a:r>
            <a:r>
              <a:rPr lang="en-US" dirty="0"/>
              <a:t> To display a form that allows new users to sign up</a:t>
            </a:r>
          </a:p>
          <a:p>
            <a:r>
              <a:rPr lang="en-US" b="1" dirty="0" err="1"/>
              <a:t>Signin</a:t>
            </a:r>
            <a:r>
              <a:rPr lang="en-US" b="1" dirty="0"/>
              <a:t>:</a:t>
            </a:r>
            <a:r>
              <a:rPr lang="en-US" dirty="0"/>
              <a:t> To display a form that allows existing users to sign in</a:t>
            </a:r>
          </a:p>
          <a:p>
            <a:r>
              <a:rPr lang="en-US" b="1" dirty="0"/>
              <a:t>Profile:</a:t>
            </a:r>
            <a:r>
              <a:rPr lang="en-US" dirty="0"/>
              <a:t> To display details for a specific user after retrieving from the database</a:t>
            </a:r>
          </a:p>
          <a:p>
            <a:pPr marL="0" indent="0">
              <a:buNone/>
            </a:pPr>
            <a:endParaRPr lang="en-US" dirty="0"/>
          </a:p>
        </p:txBody>
      </p:sp>
      <p:sp>
        <p:nvSpPr>
          <p:cNvPr id="4" name="Date Placeholder 3">
            <a:extLst>
              <a:ext uri="{FF2B5EF4-FFF2-40B4-BE49-F238E27FC236}">
                <a16:creationId xmlns:a16="http://schemas.microsoft.com/office/drawing/2014/main" id="{2A9E6B91-021C-0B16-F01D-B4FC44DBEE9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4081C5B-080B-CE05-7983-2186015E24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2A4EE8-1EBA-EED4-C1B2-C7F88A99BDFD}"/>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2912148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1EF5-CFDC-C051-5AA7-ED24DAFA98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A0490-EA6F-4E21-D10F-3E74E3C0C4E8}"/>
              </a:ext>
            </a:extLst>
          </p:cNvPr>
          <p:cNvSpPr>
            <a:spLocks noGrp="1"/>
          </p:cNvSpPr>
          <p:nvPr>
            <p:ph idx="1"/>
          </p:nvPr>
        </p:nvSpPr>
        <p:spPr/>
        <p:txBody>
          <a:bodyPr/>
          <a:lstStyle/>
          <a:p>
            <a:r>
              <a:rPr lang="en-US" b="1" dirty="0" err="1"/>
              <a:t>EditProfile</a:t>
            </a:r>
            <a:r>
              <a:rPr lang="en-US" b="1" dirty="0"/>
              <a:t>:</a:t>
            </a:r>
            <a:r>
              <a:rPr lang="en-US" dirty="0"/>
              <a:t> To display details for a specific user and allow authorized user to update these details</a:t>
            </a:r>
          </a:p>
          <a:p>
            <a:r>
              <a:rPr lang="en-US" b="1" dirty="0" err="1"/>
              <a:t>DeleteUser</a:t>
            </a:r>
            <a:r>
              <a:rPr lang="en-US" b="1" dirty="0"/>
              <a:t>:</a:t>
            </a:r>
            <a:r>
              <a:rPr lang="en-US" dirty="0"/>
              <a:t> To allow an authorized user to delete their account from the application</a:t>
            </a:r>
          </a:p>
          <a:p>
            <a:r>
              <a:rPr lang="en-US" b="1" dirty="0"/>
              <a:t>Menu:</a:t>
            </a:r>
            <a:r>
              <a:rPr lang="en-US" dirty="0"/>
              <a:t> To add a common navigation bar to each view in the application.</a:t>
            </a:r>
          </a:p>
          <a:p>
            <a:r>
              <a:rPr lang="en-US" dirty="0"/>
              <a:t>For each of these components, we will go over their unique aspects, as well as how to add them to the application in the </a:t>
            </a:r>
            <a:r>
              <a:rPr lang="en-US" dirty="0" err="1"/>
              <a:t>MainRouter</a:t>
            </a:r>
            <a:r>
              <a:rPr lang="en-US" dirty="0"/>
              <a:t>.</a:t>
            </a:r>
          </a:p>
        </p:txBody>
      </p:sp>
      <p:sp>
        <p:nvSpPr>
          <p:cNvPr id="4" name="Date Placeholder 3">
            <a:extLst>
              <a:ext uri="{FF2B5EF4-FFF2-40B4-BE49-F238E27FC236}">
                <a16:creationId xmlns:a16="http://schemas.microsoft.com/office/drawing/2014/main" id="{682A872A-4ADE-6582-C074-46F1800BB9F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364B3EB-018F-B476-9536-D10812678F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39601A-C778-CE99-841D-682EEE1C8FF5}"/>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830206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B8AC-BE96-49A9-DC10-A42752940251}"/>
              </a:ext>
            </a:extLst>
          </p:cNvPr>
          <p:cNvSpPr>
            <a:spLocks noGrp="1"/>
          </p:cNvSpPr>
          <p:nvPr>
            <p:ph type="title"/>
          </p:nvPr>
        </p:nvSpPr>
        <p:spPr/>
        <p:txBody>
          <a:bodyPr/>
          <a:lstStyle/>
          <a:p>
            <a:r>
              <a:rPr lang="en-US" dirty="0"/>
              <a:t>The Users component</a:t>
            </a:r>
          </a:p>
        </p:txBody>
      </p:sp>
      <p:sp>
        <p:nvSpPr>
          <p:cNvPr id="3" name="Content Placeholder 2">
            <a:extLst>
              <a:ext uri="{FF2B5EF4-FFF2-40B4-BE49-F238E27FC236}">
                <a16:creationId xmlns:a16="http://schemas.microsoft.com/office/drawing/2014/main" id="{D71EEBD2-1814-5FDB-7568-624AA57B5A9C}"/>
              </a:ext>
            </a:extLst>
          </p:cNvPr>
          <p:cNvSpPr>
            <a:spLocks noGrp="1"/>
          </p:cNvSpPr>
          <p:nvPr>
            <p:ph idx="1"/>
          </p:nvPr>
        </p:nvSpPr>
        <p:spPr>
          <a:xfrm>
            <a:off x="990600" y="914399"/>
            <a:ext cx="8077200" cy="5807075"/>
          </a:xfrm>
        </p:spPr>
        <p:txBody>
          <a:bodyPr/>
          <a:lstStyle/>
          <a:p>
            <a:r>
              <a:rPr lang="en-US" dirty="0"/>
              <a:t>The Users component in client/user/</a:t>
            </a:r>
            <a:r>
              <a:rPr lang="en-US" dirty="0" err="1"/>
              <a:t>Users.jsx</a:t>
            </a:r>
            <a:r>
              <a:rPr lang="en-US" dirty="0"/>
              <a:t> shows the names of all the users that have been fetched from the database and links each name to the user profile. </a:t>
            </a:r>
          </a:p>
          <a:p>
            <a:r>
              <a:rPr lang="en-US" dirty="0"/>
              <a:t>The following component can be viewed by any visitor to the application and will render at the '/users' route:</a:t>
            </a:r>
          </a:p>
          <a:p>
            <a:endParaRPr lang="en-US" dirty="0"/>
          </a:p>
        </p:txBody>
      </p:sp>
      <p:sp>
        <p:nvSpPr>
          <p:cNvPr id="4" name="Date Placeholder 3">
            <a:extLst>
              <a:ext uri="{FF2B5EF4-FFF2-40B4-BE49-F238E27FC236}">
                <a16:creationId xmlns:a16="http://schemas.microsoft.com/office/drawing/2014/main" id="{BEDC8874-501E-BECF-378B-6F1C90428CC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BA9E083-1E6B-42B0-F6E2-EF41E8127B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ABC91D-1151-CE2B-1513-958DA23D3C4D}"/>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pic>
        <p:nvPicPr>
          <p:cNvPr id="8" name="Picture 7">
            <a:extLst>
              <a:ext uri="{FF2B5EF4-FFF2-40B4-BE49-F238E27FC236}">
                <a16:creationId xmlns:a16="http://schemas.microsoft.com/office/drawing/2014/main" id="{3DD0C9FA-DAEF-86C4-3258-6BF0C9431E80}"/>
              </a:ext>
            </a:extLst>
          </p:cNvPr>
          <p:cNvPicPr>
            <a:picLocks noChangeAspect="1"/>
          </p:cNvPicPr>
          <p:nvPr/>
        </p:nvPicPr>
        <p:blipFill>
          <a:blip r:embed="rId2"/>
          <a:stretch>
            <a:fillRect/>
          </a:stretch>
        </p:blipFill>
        <p:spPr>
          <a:xfrm>
            <a:off x="2133600" y="2971800"/>
            <a:ext cx="4584032" cy="3666654"/>
          </a:xfrm>
          <a:prstGeom prst="rect">
            <a:avLst/>
          </a:prstGeom>
        </p:spPr>
      </p:pic>
    </p:spTree>
    <p:extLst>
      <p:ext uri="{BB962C8B-B14F-4D97-AF65-F5344CB8AC3E}">
        <p14:creationId xmlns:p14="http://schemas.microsoft.com/office/powerpoint/2010/main" val="368006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25D-7FC7-192F-D160-D2C4E23306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B8015-A930-F309-373D-7919C4A8C488}"/>
              </a:ext>
            </a:extLst>
          </p:cNvPr>
          <p:cNvSpPr>
            <a:spLocks noGrp="1"/>
          </p:cNvSpPr>
          <p:nvPr>
            <p:ph idx="1"/>
          </p:nvPr>
        </p:nvSpPr>
        <p:spPr/>
        <p:txBody>
          <a:bodyPr/>
          <a:lstStyle/>
          <a:p>
            <a:r>
              <a:rPr lang="en-US" dirty="0"/>
              <a:t>Finally, in this method, we return the response from the server as a promise. So, the component calling this method can use this promise to handle the response  appropriately, depending on what is returned from the server. </a:t>
            </a:r>
          </a:p>
          <a:p>
            <a:r>
              <a:rPr lang="en-US" dirty="0"/>
              <a:t>Similarly, we will implement the list method next.</a:t>
            </a:r>
          </a:p>
        </p:txBody>
      </p:sp>
      <p:sp>
        <p:nvSpPr>
          <p:cNvPr id="4" name="Date Placeholder 3">
            <a:extLst>
              <a:ext uri="{FF2B5EF4-FFF2-40B4-BE49-F238E27FC236}">
                <a16:creationId xmlns:a16="http://schemas.microsoft.com/office/drawing/2014/main" id="{7C026C4B-0294-6998-47C8-D3F33E28233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69EAD8C-3CE9-CCB8-99B9-9F2005BB9C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2BC91F-7AE5-B52A-C8C8-BB88BFF820F6}"/>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947477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993B-0475-6011-0579-211BB4F080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B57A7F-203F-1FA1-F5EC-9CEAB47C4EDD}"/>
              </a:ext>
            </a:extLst>
          </p:cNvPr>
          <p:cNvSpPr>
            <a:spLocks noGrp="1"/>
          </p:cNvSpPr>
          <p:nvPr>
            <p:ph idx="1"/>
          </p:nvPr>
        </p:nvSpPr>
        <p:spPr/>
        <p:txBody>
          <a:bodyPr/>
          <a:lstStyle/>
          <a:p>
            <a:r>
              <a:rPr lang="en-US" dirty="0"/>
              <a:t>In the component definition, similar to how we implemented the Home component, we define and export a function component. </a:t>
            </a:r>
          </a:p>
          <a:p>
            <a:r>
              <a:rPr lang="en-US" dirty="0"/>
              <a:t>In this component, we start by initializing the state with an empty array of users.</a:t>
            </a:r>
          </a:p>
        </p:txBody>
      </p:sp>
      <p:sp>
        <p:nvSpPr>
          <p:cNvPr id="4" name="Date Placeholder 3">
            <a:extLst>
              <a:ext uri="{FF2B5EF4-FFF2-40B4-BE49-F238E27FC236}">
                <a16:creationId xmlns:a16="http://schemas.microsoft.com/office/drawing/2014/main" id="{5BF9DE61-8AA6-31DF-A003-FB8A7AFEBD8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5785876-1727-A6BB-EFE9-82C6B9B2796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6FBC42-BD0A-537B-09A9-52B50962563F}"/>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1484024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2E47-4C99-D49B-EB9A-284BA8CC9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9B9C56-D0E5-FE19-6F12-1CB441F04CFB}"/>
              </a:ext>
            </a:extLst>
          </p:cNvPr>
          <p:cNvSpPr>
            <a:spLocks noGrp="1"/>
          </p:cNvSpPr>
          <p:nvPr>
            <p:ph idx="1"/>
          </p:nvPr>
        </p:nvSpPr>
        <p:spPr/>
        <p:txBody>
          <a:bodyPr/>
          <a:lstStyle/>
          <a:p>
            <a:r>
              <a:rPr lang="nb-NO" dirty="0"/>
              <a:t>mern-skeleton/client/user/Users.jsx:</a:t>
            </a:r>
          </a:p>
          <a:p>
            <a:pPr marL="0" indent="0">
              <a:buNone/>
            </a:pPr>
            <a:r>
              <a:rPr lang="en-US" dirty="0"/>
              <a:t>export default function Users() {</a:t>
            </a:r>
          </a:p>
          <a:p>
            <a:pPr marL="0" indent="0">
              <a:buNone/>
            </a:pPr>
            <a:r>
              <a:rPr lang="en-US" dirty="0"/>
              <a:t>//...</a:t>
            </a:r>
          </a:p>
          <a:p>
            <a:pPr marL="0" indent="0">
              <a:buNone/>
            </a:pPr>
            <a:r>
              <a:rPr lang="en-US" dirty="0"/>
              <a:t>const [users, </a:t>
            </a:r>
            <a:r>
              <a:rPr lang="en-US" dirty="0" err="1"/>
              <a:t>setUsers</a:t>
            </a:r>
            <a:r>
              <a:rPr lang="en-US" dirty="0"/>
              <a:t>] = </a:t>
            </a:r>
            <a:r>
              <a:rPr lang="en-US" dirty="0" err="1"/>
              <a:t>useState</a:t>
            </a:r>
            <a:r>
              <a:rPr lang="en-US" dirty="0"/>
              <a:t>([])</a:t>
            </a:r>
          </a:p>
          <a:p>
            <a:pPr marL="0" indent="0">
              <a:buNone/>
            </a:pPr>
            <a:r>
              <a:rPr lang="en-US" dirty="0"/>
              <a:t>//... </a:t>
            </a:r>
          </a:p>
          <a:p>
            <a:pPr marL="0" indent="0">
              <a:buNone/>
            </a:pPr>
            <a:r>
              <a:rPr lang="en-US" dirty="0"/>
              <a:t>}</a:t>
            </a:r>
          </a:p>
        </p:txBody>
      </p:sp>
      <p:sp>
        <p:nvSpPr>
          <p:cNvPr id="4" name="Date Placeholder 3">
            <a:extLst>
              <a:ext uri="{FF2B5EF4-FFF2-40B4-BE49-F238E27FC236}">
                <a16:creationId xmlns:a16="http://schemas.microsoft.com/office/drawing/2014/main" id="{D7EC71FB-1B70-2AB5-68A9-58C3E808A8D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86AB822-9AE0-3618-8669-69790BA747F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E19EC2-694C-AF99-8853-8538CCEF2016}"/>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795025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97A3-1697-1055-66C2-F8ABA82657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553E67-8A2D-38B7-1550-1C2C399C21BB}"/>
              </a:ext>
            </a:extLst>
          </p:cNvPr>
          <p:cNvSpPr>
            <a:spLocks noGrp="1"/>
          </p:cNvSpPr>
          <p:nvPr>
            <p:ph idx="1"/>
          </p:nvPr>
        </p:nvSpPr>
        <p:spPr/>
        <p:txBody>
          <a:bodyPr/>
          <a:lstStyle/>
          <a:p>
            <a:r>
              <a:rPr lang="en-US" dirty="0"/>
              <a:t>We are using the built-in React hook, </a:t>
            </a:r>
            <a:r>
              <a:rPr lang="en-US" dirty="0" err="1"/>
              <a:t>useState</a:t>
            </a:r>
            <a:r>
              <a:rPr lang="en-US" dirty="0"/>
              <a:t>, to add state to this function component. </a:t>
            </a:r>
          </a:p>
          <a:p>
            <a:r>
              <a:rPr lang="en-US" dirty="0"/>
              <a:t>By calling this hook, we are essentially declaring a state variable named users, which can be updated by invoking </a:t>
            </a:r>
            <a:r>
              <a:rPr lang="en-US" dirty="0" err="1"/>
              <a:t>setUsers</a:t>
            </a:r>
            <a:r>
              <a:rPr lang="en-US" dirty="0"/>
              <a:t>, and also set the initial value of users to [ ].</a:t>
            </a:r>
          </a:p>
          <a:p>
            <a:r>
              <a:rPr lang="en-US" dirty="0"/>
              <a:t>Using the built-in </a:t>
            </a:r>
            <a:r>
              <a:rPr lang="en-US" dirty="0" err="1"/>
              <a:t>useState</a:t>
            </a:r>
            <a:r>
              <a:rPr lang="en-US" dirty="0"/>
              <a:t> hook allows us to add state behavior to a function component in React. </a:t>
            </a:r>
          </a:p>
          <a:p>
            <a:r>
              <a:rPr lang="en-US" dirty="0"/>
              <a:t>Calling it will declare a state variable, similar to using </a:t>
            </a:r>
            <a:r>
              <a:rPr lang="en-US" dirty="0" err="1"/>
              <a:t>this.state</a:t>
            </a:r>
            <a:r>
              <a:rPr lang="en-US" dirty="0"/>
              <a:t> in class component definitions. </a:t>
            </a:r>
          </a:p>
          <a:p>
            <a:r>
              <a:rPr lang="en-US" dirty="0"/>
              <a:t>The argument that's passed to </a:t>
            </a:r>
            <a:r>
              <a:rPr lang="en-US" dirty="0" err="1"/>
              <a:t>useState</a:t>
            </a:r>
            <a:r>
              <a:rPr lang="en-US" dirty="0"/>
              <a:t> is the initial value of this variable –  in other words, the initial state. </a:t>
            </a:r>
          </a:p>
        </p:txBody>
      </p:sp>
      <p:sp>
        <p:nvSpPr>
          <p:cNvPr id="4" name="Date Placeholder 3">
            <a:extLst>
              <a:ext uri="{FF2B5EF4-FFF2-40B4-BE49-F238E27FC236}">
                <a16:creationId xmlns:a16="http://schemas.microsoft.com/office/drawing/2014/main" id="{17D619C3-EED0-74E9-54C5-B9523E5E68B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8DBA238-C675-2BAE-389D-7DFD12CFBEF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1F069AF-1A50-F5F3-BA3B-986A1A4558D2}"/>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3437344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B389-24E5-B228-875C-296F913033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255680-C849-EA61-10B4-DA981C7B8A97}"/>
              </a:ext>
            </a:extLst>
          </p:cNvPr>
          <p:cNvSpPr>
            <a:spLocks noGrp="1"/>
          </p:cNvSpPr>
          <p:nvPr>
            <p:ph idx="1"/>
          </p:nvPr>
        </p:nvSpPr>
        <p:spPr/>
        <p:txBody>
          <a:bodyPr/>
          <a:lstStyle/>
          <a:p>
            <a:r>
              <a:rPr lang="en-US" dirty="0"/>
              <a:t>Invoking </a:t>
            </a:r>
            <a:r>
              <a:rPr lang="en-US" dirty="0" err="1"/>
              <a:t>useState</a:t>
            </a:r>
            <a:r>
              <a:rPr lang="en-US" dirty="0"/>
              <a:t> returns the current state and a function that updates the state value, which is similar to </a:t>
            </a:r>
            <a:r>
              <a:rPr lang="en-US" dirty="0" err="1"/>
              <a:t>this.setState</a:t>
            </a:r>
            <a:r>
              <a:rPr lang="en-US" dirty="0"/>
              <a:t> in a class definition.</a:t>
            </a:r>
          </a:p>
          <a:p>
            <a:r>
              <a:rPr lang="en-US" dirty="0"/>
              <a:t>With the users state initialized, next, we will use another built-in React hook named </a:t>
            </a:r>
            <a:r>
              <a:rPr lang="en-US" dirty="0" err="1"/>
              <a:t>useEffect</a:t>
            </a:r>
            <a:r>
              <a:rPr lang="en-US" dirty="0"/>
              <a:t> to fetch a list of users from the backend and update the users value in the state.</a:t>
            </a:r>
          </a:p>
          <a:p>
            <a:r>
              <a:rPr lang="en-US" dirty="0"/>
              <a:t>The Effect Hook, </a:t>
            </a:r>
            <a:r>
              <a:rPr lang="en-US" dirty="0" err="1"/>
              <a:t>useEffect</a:t>
            </a:r>
            <a:r>
              <a:rPr lang="en-US" dirty="0"/>
              <a:t>, serves the purpose of the </a:t>
            </a:r>
            <a:r>
              <a:rPr lang="en-US" dirty="0" err="1"/>
              <a:t>componentDidMount</a:t>
            </a:r>
            <a:r>
              <a:rPr lang="en-US" dirty="0"/>
              <a:t>, </a:t>
            </a:r>
            <a:r>
              <a:rPr lang="en-US" dirty="0" err="1"/>
              <a:t>componentDidUpdate</a:t>
            </a:r>
            <a:r>
              <a:rPr lang="en-US" dirty="0"/>
              <a:t>, and </a:t>
            </a:r>
            <a:r>
              <a:rPr lang="en-US" dirty="0" err="1"/>
              <a:t>componentWillUnmount</a:t>
            </a:r>
            <a:r>
              <a:rPr lang="en-US" dirty="0"/>
              <a:t> React life cycle methods that we would otherwise use in React classes. </a:t>
            </a:r>
          </a:p>
          <a:p>
            <a:r>
              <a:rPr lang="en-US" dirty="0"/>
              <a:t>Using this hook in a function component allows us to perform side effects such as fetching data from a backend. </a:t>
            </a:r>
          </a:p>
        </p:txBody>
      </p:sp>
      <p:sp>
        <p:nvSpPr>
          <p:cNvPr id="4" name="Date Placeholder 3">
            <a:extLst>
              <a:ext uri="{FF2B5EF4-FFF2-40B4-BE49-F238E27FC236}">
                <a16:creationId xmlns:a16="http://schemas.microsoft.com/office/drawing/2014/main" id="{525BC022-DC6F-89E0-F7C7-509B45E8E996}"/>
              </a:ext>
            </a:extLst>
          </p:cNvPr>
          <p:cNvSpPr>
            <a:spLocks noGrp="1"/>
          </p:cNvSpPr>
          <p:nvPr>
            <p:ph type="dt" sz="half" idx="10"/>
          </p:nvPr>
        </p:nvSpPr>
        <p:spPr/>
        <p:txBody>
          <a:bodyPr/>
          <a:lstStyle/>
          <a:p>
            <a:pPr>
              <a:defRPr/>
            </a:pPr>
            <a:fld id="{C9C54A8A-EC83-4BC5-B48C-A23671E55882}" type="datetime1">
              <a:rPr lang="en-US" smtClean="0"/>
              <a:t>8/15/2023</a:t>
            </a:fld>
            <a:endParaRPr lang="en-US" dirty="0"/>
          </a:p>
        </p:txBody>
      </p:sp>
      <p:sp>
        <p:nvSpPr>
          <p:cNvPr id="5" name="Footer Placeholder 4">
            <a:extLst>
              <a:ext uri="{FF2B5EF4-FFF2-40B4-BE49-F238E27FC236}">
                <a16:creationId xmlns:a16="http://schemas.microsoft.com/office/drawing/2014/main" id="{CDEAFED8-8C2D-D404-2287-3E12C7A72F3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0C3D11-E1AA-03FA-D15B-2B2902B27A2B}"/>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9489174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29FB-EEA7-34E9-D5AB-4F4135AB53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44D3CD-F017-B194-F26B-4308FF506613}"/>
              </a:ext>
            </a:extLst>
          </p:cNvPr>
          <p:cNvSpPr>
            <a:spLocks noGrp="1"/>
          </p:cNvSpPr>
          <p:nvPr>
            <p:ph idx="1"/>
          </p:nvPr>
        </p:nvSpPr>
        <p:spPr/>
        <p:txBody>
          <a:bodyPr/>
          <a:lstStyle/>
          <a:p>
            <a:r>
              <a:rPr lang="en-US" dirty="0"/>
              <a:t>By default, React runs the effects defined with </a:t>
            </a:r>
            <a:r>
              <a:rPr lang="en-US" dirty="0" err="1"/>
              <a:t>useEffect</a:t>
            </a:r>
            <a:r>
              <a:rPr lang="en-US" dirty="0"/>
              <a:t> after every render, including the first render. </a:t>
            </a:r>
          </a:p>
          <a:p>
            <a:r>
              <a:rPr lang="en-US" dirty="0"/>
              <a:t>But we can also instruct the effect to only rerun if something changes in state. </a:t>
            </a:r>
          </a:p>
          <a:p>
            <a:r>
              <a:rPr lang="en-US" dirty="0"/>
              <a:t>Optionally, we can also define how to clean up after an effect, for example, to perform an action such as aborting a fetch signal when the component unmounts to avoid memory leaks.</a:t>
            </a:r>
          </a:p>
          <a:p>
            <a:r>
              <a:rPr lang="en-US" dirty="0"/>
              <a:t>In our Users component, we use </a:t>
            </a:r>
            <a:r>
              <a:rPr lang="en-US" dirty="0" err="1"/>
              <a:t>useEffect</a:t>
            </a:r>
            <a:r>
              <a:rPr lang="en-US" dirty="0"/>
              <a:t> to call the list method from the api-user.js helper methods. </a:t>
            </a:r>
          </a:p>
          <a:p>
            <a:r>
              <a:rPr lang="en-US" dirty="0"/>
              <a:t>This will fetch the user list from the backend and load the user data into the component by updating the state.</a:t>
            </a:r>
          </a:p>
          <a:p>
            <a:endParaRPr lang="en-US" dirty="0"/>
          </a:p>
        </p:txBody>
      </p:sp>
      <p:sp>
        <p:nvSpPr>
          <p:cNvPr id="4" name="Date Placeholder 3">
            <a:extLst>
              <a:ext uri="{FF2B5EF4-FFF2-40B4-BE49-F238E27FC236}">
                <a16:creationId xmlns:a16="http://schemas.microsoft.com/office/drawing/2014/main" id="{76F11D31-6C5C-5D4A-4E64-F61206A317E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D9934B1-E154-8731-C3BF-64D8C20FEFE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4B3ADA0-4F71-F2C8-3C96-8FAD66514A51}"/>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952837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505-854E-3030-37E8-2886D60EC046}"/>
              </a:ext>
            </a:extLst>
          </p:cNvPr>
          <p:cNvSpPr>
            <a:spLocks noGrp="1"/>
          </p:cNvSpPr>
          <p:nvPr>
            <p:ph type="title"/>
          </p:nvPr>
        </p:nvSpPr>
        <p:spPr/>
        <p:txBody>
          <a:bodyPr/>
          <a:lstStyle/>
          <a:p>
            <a:r>
              <a:rPr lang="nb-NO" dirty="0"/>
              <a:t>mern-skeleton/client/user/Users.jsx:</a:t>
            </a:r>
            <a:endParaRPr lang="en-US" dirty="0"/>
          </a:p>
        </p:txBody>
      </p:sp>
      <p:sp>
        <p:nvSpPr>
          <p:cNvPr id="3" name="Content Placeholder 2">
            <a:extLst>
              <a:ext uri="{FF2B5EF4-FFF2-40B4-BE49-F238E27FC236}">
                <a16:creationId xmlns:a16="http://schemas.microsoft.com/office/drawing/2014/main" id="{D87B5E5F-0DB2-2267-5107-55F54D7C3FDF}"/>
              </a:ext>
            </a:extLst>
          </p:cNvPr>
          <p:cNvSpPr>
            <a:spLocks noGrp="1"/>
          </p:cNvSpPr>
          <p:nvPr>
            <p:ph idx="1"/>
          </p:nvPr>
        </p:nvSpPr>
        <p:spPr/>
        <p:txBody>
          <a:bodyPr/>
          <a:lstStyle/>
          <a:p>
            <a:r>
              <a:rPr lang="en-US" sz="2000" dirty="0" err="1"/>
              <a:t>useEffect</a:t>
            </a:r>
            <a:r>
              <a:rPr lang="en-US" sz="2000" dirty="0"/>
              <a:t>(() =&gt; {</a:t>
            </a:r>
          </a:p>
          <a:p>
            <a:r>
              <a:rPr lang="en-US" sz="2000" dirty="0"/>
              <a:t>const </a:t>
            </a:r>
            <a:r>
              <a:rPr lang="en-US" sz="2000" dirty="0" err="1"/>
              <a:t>abortController</a:t>
            </a:r>
            <a:r>
              <a:rPr lang="en-US" sz="2000" dirty="0"/>
              <a:t> = new </a:t>
            </a:r>
            <a:r>
              <a:rPr lang="en-US" sz="2000" dirty="0" err="1"/>
              <a:t>AbortController</a:t>
            </a:r>
            <a:r>
              <a:rPr lang="en-US" sz="2000" dirty="0"/>
              <a:t>()const signal = </a:t>
            </a:r>
            <a:r>
              <a:rPr lang="en-US" sz="2000" dirty="0" err="1"/>
              <a:t>abortController.signal</a:t>
            </a:r>
            <a:r>
              <a:rPr lang="en-US" sz="2000" dirty="0"/>
              <a:t> </a:t>
            </a:r>
          </a:p>
          <a:p>
            <a:r>
              <a:rPr lang="en-US" sz="2000" dirty="0"/>
              <a:t>list(signal).then((data) =&gt; {</a:t>
            </a:r>
          </a:p>
          <a:p>
            <a:r>
              <a:rPr lang="en-US" sz="2000" dirty="0"/>
              <a:t>if (data &amp;&amp; </a:t>
            </a:r>
            <a:r>
              <a:rPr lang="en-US" sz="2000" dirty="0" err="1"/>
              <a:t>data.error</a:t>
            </a:r>
            <a:r>
              <a:rPr lang="en-US" sz="2000" dirty="0"/>
              <a:t>) { </a:t>
            </a:r>
          </a:p>
          <a:p>
            <a:r>
              <a:rPr lang="en-US" sz="2000" dirty="0"/>
              <a:t>console.log(</a:t>
            </a:r>
            <a:r>
              <a:rPr lang="en-US" sz="2000" dirty="0" err="1"/>
              <a:t>data.error</a:t>
            </a:r>
            <a:r>
              <a:rPr lang="en-US" sz="2000" dirty="0"/>
              <a:t>)</a:t>
            </a:r>
          </a:p>
          <a:p>
            <a:r>
              <a:rPr lang="en-US" sz="2000" dirty="0"/>
              <a:t>} else { </a:t>
            </a:r>
          </a:p>
          <a:p>
            <a:r>
              <a:rPr lang="en-US" sz="2000" dirty="0" err="1"/>
              <a:t>setUsers</a:t>
            </a:r>
            <a:r>
              <a:rPr lang="en-US" sz="2000" dirty="0"/>
              <a:t>(data)</a:t>
            </a:r>
          </a:p>
          <a:p>
            <a:r>
              <a:rPr lang="en-US" sz="2000" dirty="0"/>
              <a:t>} </a:t>
            </a:r>
          </a:p>
          <a:p>
            <a:r>
              <a:rPr lang="en-US" sz="2000" dirty="0"/>
              <a:t>})</a:t>
            </a:r>
          </a:p>
          <a:p>
            <a:r>
              <a:rPr lang="en-US" sz="2000" dirty="0"/>
              <a:t>return function cleanup(){ </a:t>
            </a:r>
          </a:p>
          <a:p>
            <a:r>
              <a:rPr lang="en-US" sz="2000" dirty="0" err="1"/>
              <a:t>abortController.abort</a:t>
            </a:r>
            <a:r>
              <a:rPr lang="en-US" sz="2000" dirty="0"/>
              <a:t>()</a:t>
            </a:r>
          </a:p>
          <a:p>
            <a:r>
              <a:rPr lang="en-US" sz="2000" dirty="0"/>
              <a:t>} </a:t>
            </a:r>
          </a:p>
          <a:p>
            <a:r>
              <a:rPr lang="en-US" sz="2000" dirty="0"/>
              <a:t>}, [])</a:t>
            </a:r>
          </a:p>
        </p:txBody>
      </p:sp>
      <p:sp>
        <p:nvSpPr>
          <p:cNvPr id="4" name="Date Placeholder 3">
            <a:extLst>
              <a:ext uri="{FF2B5EF4-FFF2-40B4-BE49-F238E27FC236}">
                <a16:creationId xmlns:a16="http://schemas.microsoft.com/office/drawing/2014/main" id="{21176E9B-D7B3-7D99-AFAD-59611969A46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F489B90-6A31-8A7F-52BA-40B005E2C7D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181BDC-FC93-AB4E-3E52-9F5358B17210}"/>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1743710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D729-2B7E-594F-7F59-7639D053D139}"/>
              </a:ext>
            </a:extLst>
          </p:cNvPr>
          <p:cNvSpPr>
            <a:spLocks noGrp="1"/>
          </p:cNvSpPr>
          <p:nvPr>
            <p:ph type="title"/>
          </p:nvPr>
        </p:nvSpPr>
        <p:spPr/>
        <p:txBody>
          <a:bodyPr/>
          <a:lstStyle/>
          <a:p>
            <a:r>
              <a:rPr lang="en-US" dirty="0"/>
              <a:t>Updated </a:t>
            </a:r>
            <a:r>
              <a:rPr lang="nb-NO" dirty="0"/>
              <a:t>mern-skeleton/client/user/Users.jsx:</a:t>
            </a:r>
            <a:endParaRPr lang="en-US" dirty="0"/>
          </a:p>
        </p:txBody>
      </p:sp>
      <p:sp>
        <p:nvSpPr>
          <p:cNvPr id="3" name="Content Placeholder 2">
            <a:extLst>
              <a:ext uri="{FF2B5EF4-FFF2-40B4-BE49-F238E27FC236}">
                <a16:creationId xmlns:a16="http://schemas.microsoft.com/office/drawing/2014/main" id="{624AA35A-23E4-5988-8512-B062D5E78D95}"/>
              </a:ext>
            </a:extLst>
          </p:cNvPr>
          <p:cNvSpPr>
            <a:spLocks noGrp="1"/>
          </p:cNvSpPr>
          <p:nvPr>
            <p:ph idx="1"/>
          </p:nvPr>
        </p:nvSpPr>
        <p:spPr/>
        <p:txBody>
          <a:bodyPr/>
          <a:lstStyle/>
          <a:p>
            <a:r>
              <a:rPr lang="en-US" sz="1400" b="0" dirty="0">
                <a:solidFill>
                  <a:srgbClr val="008000"/>
                </a:solidFill>
                <a:effectLst/>
                <a:latin typeface="Consolas" panose="020B0609020204030204" pitchFamily="49" charset="0"/>
              </a:rPr>
              <a:t>export default function Users() {</a:t>
            </a:r>
          </a:p>
          <a:p>
            <a:r>
              <a:rPr lang="en-US" sz="1400" b="0" dirty="0">
                <a:solidFill>
                  <a:srgbClr val="008000"/>
                </a:solidFill>
                <a:effectLst/>
                <a:latin typeface="Consolas" panose="020B0609020204030204" pitchFamily="49" charset="0"/>
              </a:rPr>
              <a:t>//...</a:t>
            </a:r>
          </a:p>
          <a:p>
            <a:r>
              <a:rPr lang="en-US" sz="1400" b="0" dirty="0">
                <a:solidFill>
                  <a:srgbClr val="008000"/>
                </a:solidFill>
                <a:effectLst/>
                <a:latin typeface="Consolas" panose="020B0609020204030204" pitchFamily="49" charset="0"/>
              </a:rPr>
              <a:t>const [users, </a:t>
            </a:r>
            <a:r>
              <a:rPr lang="en-US" sz="1400" b="0" dirty="0" err="1">
                <a:solidFill>
                  <a:srgbClr val="008000"/>
                </a:solidFill>
                <a:effectLst/>
                <a:latin typeface="Consolas" panose="020B0609020204030204" pitchFamily="49" charset="0"/>
              </a:rPr>
              <a:t>setUsers</a:t>
            </a:r>
            <a:r>
              <a:rPr lang="en-US" sz="1400" b="0" dirty="0">
                <a:solidFill>
                  <a:srgbClr val="008000"/>
                </a:solidFill>
                <a:effectLst/>
                <a:latin typeface="Consolas" panose="020B0609020204030204" pitchFamily="49" charset="0"/>
              </a:rPr>
              <a:t>] = </a:t>
            </a:r>
            <a:r>
              <a:rPr lang="en-US" sz="1400" b="0" dirty="0" err="1">
                <a:solidFill>
                  <a:srgbClr val="008000"/>
                </a:solidFill>
                <a:effectLst/>
                <a:latin typeface="Consolas" panose="020B0609020204030204" pitchFamily="49" charset="0"/>
              </a:rPr>
              <a:t>useState</a:t>
            </a:r>
            <a:r>
              <a:rPr lang="en-US" sz="1400" b="0" dirty="0">
                <a:solidFill>
                  <a:srgbClr val="008000"/>
                </a:solidFill>
                <a:effectLst/>
                <a:latin typeface="Consolas" panose="020B0609020204030204" pitchFamily="49" charset="0"/>
              </a:rPr>
              <a:t>([])</a:t>
            </a:r>
          </a:p>
          <a:p>
            <a:r>
              <a:rPr lang="en-US" sz="1400" b="0" dirty="0">
                <a:solidFill>
                  <a:srgbClr val="008000"/>
                </a:solidFill>
                <a:effectLst/>
                <a:latin typeface="Consolas" panose="020B0609020204030204" pitchFamily="49" charset="0"/>
              </a:rPr>
              <a:t>//... </a:t>
            </a:r>
          </a:p>
          <a:p>
            <a:r>
              <a:rPr lang="en-US" sz="1400" b="0" dirty="0">
                <a:solidFill>
                  <a:srgbClr val="008000"/>
                </a:solidFill>
                <a:effectLst/>
                <a:latin typeface="Consolas" panose="020B0609020204030204" pitchFamily="49" charset="0"/>
              </a:rPr>
              <a:t>}</a:t>
            </a:r>
          </a:p>
          <a:p>
            <a:r>
              <a:rPr lang="en-US" sz="1400" b="0" dirty="0" err="1">
                <a:solidFill>
                  <a:srgbClr val="008000"/>
                </a:solidFill>
                <a:effectLst/>
                <a:highlight>
                  <a:srgbClr val="FFFF00"/>
                </a:highlight>
                <a:latin typeface="Consolas" panose="020B0609020204030204" pitchFamily="49" charset="0"/>
              </a:rPr>
              <a:t>useEffect</a:t>
            </a:r>
            <a:r>
              <a:rPr lang="en-US" sz="1400" b="0" dirty="0">
                <a:solidFill>
                  <a:srgbClr val="008000"/>
                </a:solidFill>
                <a:effectLst/>
                <a:highlight>
                  <a:srgbClr val="FFFF00"/>
                </a:highlight>
                <a:latin typeface="Consolas" panose="020B0609020204030204" pitchFamily="49" charset="0"/>
              </a:rPr>
              <a:t>(() =&gt; {</a:t>
            </a:r>
          </a:p>
          <a:p>
            <a:r>
              <a:rPr lang="en-US" sz="1400" b="0" dirty="0">
                <a:solidFill>
                  <a:srgbClr val="008000"/>
                </a:solidFill>
                <a:effectLst/>
                <a:highlight>
                  <a:srgbClr val="FFFF00"/>
                </a:highlight>
                <a:latin typeface="Consolas" panose="020B0609020204030204" pitchFamily="49" charset="0"/>
              </a:rPr>
              <a:t>const </a:t>
            </a:r>
            <a:r>
              <a:rPr lang="en-US" sz="1400" b="0" dirty="0" err="1">
                <a:solidFill>
                  <a:srgbClr val="008000"/>
                </a:solidFill>
                <a:effectLst/>
                <a:highlight>
                  <a:srgbClr val="FFFF00"/>
                </a:highlight>
                <a:latin typeface="Consolas" panose="020B0609020204030204" pitchFamily="49" charset="0"/>
              </a:rPr>
              <a:t>abortController</a:t>
            </a:r>
            <a:r>
              <a:rPr lang="en-US" sz="1400" b="0" dirty="0">
                <a:solidFill>
                  <a:srgbClr val="008000"/>
                </a:solidFill>
                <a:effectLst/>
                <a:highlight>
                  <a:srgbClr val="FFFF00"/>
                </a:highlight>
                <a:latin typeface="Consolas" panose="020B0609020204030204" pitchFamily="49" charset="0"/>
              </a:rPr>
              <a:t> = new </a:t>
            </a:r>
            <a:r>
              <a:rPr lang="en-US" sz="1400" b="0" dirty="0" err="1">
                <a:solidFill>
                  <a:srgbClr val="008000"/>
                </a:solidFill>
                <a:effectLst/>
                <a:highlight>
                  <a:srgbClr val="FFFF00"/>
                </a:highlight>
                <a:latin typeface="Consolas" panose="020B0609020204030204" pitchFamily="49" charset="0"/>
              </a:rPr>
              <a:t>AbortController</a:t>
            </a:r>
            <a:r>
              <a:rPr lang="en-US" sz="1400" b="0" dirty="0">
                <a:solidFill>
                  <a:srgbClr val="008000"/>
                </a:solidFill>
                <a:effectLst/>
                <a:highlight>
                  <a:srgbClr val="FFFF00"/>
                </a:highlight>
                <a:latin typeface="Consolas" panose="020B0609020204030204" pitchFamily="49" charset="0"/>
              </a:rPr>
              <a:t>()const signal = </a:t>
            </a:r>
            <a:r>
              <a:rPr lang="en-US" sz="1400" b="0" dirty="0" err="1">
                <a:solidFill>
                  <a:srgbClr val="008000"/>
                </a:solidFill>
                <a:effectLst/>
                <a:highlight>
                  <a:srgbClr val="FFFF00"/>
                </a:highlight>
                <a:latin typeface="Consolas" panose="020B0609020204030204" pitchFamily="49" charset="0"/>
              </a:rPr>
              <a:t>abortController.signal</a:t>
            </a:r>
            <a:r>
              <a:rPr lang="en-US" sz="1400" b="0" dirty="0">
                <a:solidFill>
                  <a:srgbClr val="008000"/>
                </a:solidFill>
                <a:effectLst/>
                <a:highlight>
                  <a:srgbClr val="FFFF00"/>
                </a:highlight>
                <a:latin typeface="Consolas" panose="020B0609020204030204" pitchFamily="49" charset="0"/>
              </a:rPr>
              <a:t> </a:t>
            </a:r>
          </a:p>
          <a:p>
            <a:r>
              <a:rPr lang="en-US" sz="1400" b="0" dirty="0">
                <a:solidFill>
                  <a:srgbClr val="008000"/>
                </a:solidFill>
                <a:effectLst/>
                <a:highlight>
                  <a:srgbClr val="FFFF00"/>
                </a:highlight>
                <a:latin typeface="Consolas" panose="020B0609020204030204" pitchFamily="49" charset="0"/>
              </a:rPr>
              <a:t>list(signal).then((data) =&gt; {</a:t>
            </a:r>
          </a:p>
          <a:p>
            <a:r>
              <a:rPr lang="en-US" sz="1400" b="0" dirty="0">
                <a:solidFill>
                  <a:srgbClr val="008000"/>
                </a:solidFill>
                <a:effectLst/>
                <a:highlight>
                  <a:srgbClr val="FFFF00"/>
                </a:highlight>
                <a:latin typeface="Consolas" panose="020B0609020204030204" pitchFamily="49" charset="0"/>
              </a:rPr>
              <a:t>if (data &amp;&amp; </a:t>
            </a:r>
            <a:r>
              <a:rPr lang="en-US" sz="1400" b="0" dirty="0" err="1">
                <a:solidFill>
                  <a:srgbClr val="008000"/>
                </a:solidFill>
                <a:effectLst/>
                <a:highlight>
                  <a:srgbClr val="FFFF00"/>
                </a:highlight>
                <a:latin typeface="Consolas" panose="020B0609020204030204" pitchFamily="49" charset="0"/>
              </a:rPr>
              <a:t>data.error</a:t>
            </a:r>
            <a:r>
              <a:rPr lang="en-US" sz="1400" b="0" dirty="0">
                <a:solidFill>
                  <a:srgbClr val="008000"/>
                </a:solidFill>
                <a:effectLst/>
                <a:highlight>
                  <a:srgbClr val="FFFF00"/>
                </a:highlight>
                <a:latin typeface="Consolas" panose="020B0609020204030204" pitchFamily="49" charset="0"/>
              </a:rPr>
              <a:t>) { </a:t>
            </a:r>
          </a:p>
          <a:p>
            <a:r>
              <a:rPr lang="en-US" sz="1400" b="0" dirty="0">
                <a:solidFill>
                  <a:srgbClr val="008000"/>
                </a:solidFill>
                <a:effectLst/>
                <a:highlight>
                  <a:srgbClr val="FFFF00"/>
                </a:highlight>
                <a:latin typeface="Consolas" panose="020B0609020204030204" pitchFamily="49" charset="0"/>
              </a:rPr>
              <a:t>console.log(</a:t>
            </a:r>
            <a:r>
              <a:rPr lang="en-US" sz="1400" b="0" dirty="0" err="1">
                <a:solidFill>
                  <a:srgbClr val="008000"/>
                </a:solidFill>
                <a:effectLst/>
                <a:highlight>
                  <a:srgbClr val="FFFF00"/>
                </a:highlight>
                <a:latin typeface="Consolas" panose="020B0609020204030204" pitchFamily="49" charset="0"/>
              </a:rPr>
              <a:t>data.error</a:t>
            </a:r>
            <a:r>
              <a:rPr lang="en-US" sz="1400" b="0" dirty="0">
                <a:solidFill>
                  <a:srgbClr val="008000"/>
                </a:solidFill>
                <a:effectLst/>
                <a:highlight>
                  <a:srgbClr val="FFFF00"/>
                </a:highlight>
                <a:latin typeface="Consolas" panose="020B0609020204030204" pitchFamily="49" charset="0"/>
              </a:rPr>
              <a:t>)</a:t>
            </a:r>
          </a:p>
          <a:p>
            <a:r>
              <a:rPr lang="en-US" sz="1400" b="0" dirty="0">
                <a:solidFill>
                  <a:srgbClr val="008000"/>
                </a:solidFill>
                <a:effectLst/>
                <a:highlight>
                  <a:srgbClr val="FFFF00"/>
                </a:highlight>
                <a:latin typeface="Consolas" panose="020B0609020204030204" pitchFamily="49" charset="0"/>
              </a:rPr>
              <a:t>} else { </a:t>
            </a:r>
          </a:p>
          <a:p>
            <a:r>
              <a:rPr lang="en-US" sz="1400" b="0" dirty="0" err="1">
                <a:solidFill>
                  <a:srgbClr val="008000"/>
                </a:solidFill>
                <a:effectLst/>
                <a:highlight>
                  <a:srgbClr val="FFFF00"/>
                </a:highlight>
                <a:latin typeface="Consolas" panose="020B0609020204030204" pitchFamily="49" charset="0"/>
              </a:rPr>
              <a:t>setUsers</a:t>
            </a:r>
            <a:r>
              <a:rPr lang="en-US" sz="1400" b="0" dirty="0">
                <a:solidFill>
                  <a:srgbClr val="008000"/>
                </a:solidFill>
                <a:effectLst/>
                <a:highlight>
                  <a:srgbClr val="FFFF00"/>
                </a:highlight>
                <a:latin typeface="Consolas" panose="020B0609020204030204" pitchFamily="49" charset="0"/>
              </a:rPr>
              <a:t>(data)</a:t>
            </a:r>
          </a:p>
          <a:p>
            <a:r>
              <a:rPr lang="en-US" sz="1400" b="0" dirty="0">
                <a:solidFill>
                  <a:srgbClr val="008000"/>
                </a:solidFill>
                <a:effectLst/>
                <a:highlight>
                  <a:srgbClr val="FFFF00"/>
                </a:highlight>
                <a:latin typeface="Consolas" panose="020B0609020204030204" pitchFamily="49" charset="0"/>
              </a:rPr>
              <a:t>} </a:t>
            </a:r>
          </a:p>
          <a:p>
            <a:r>
              <a:rPr lang="en-US" sz="1400" b="0" dirty="0">
                <a:solidFill>
                  <a:srgbClr val="008000"/>
                </a:solidFill>
                <a:effectLst/>
                <a:highlight>
                  <a:srgbClr val="FFFF00"/>
                </a:highlight>
                <a:latin typeface="Consolas" panose="020B0609020204030204" pitchFamily="49" charset="0"/>
              </a:rPr>
              <a:t>})</a:t>
            </a:r>
          </a:p>
          <a:p>
            <a:r>
              <a:rPr lang="en-US" sz="1400" b="0" dirty="0">
                <a:solidFill>
                  <a:srgbClr val="008000"/>
                </a:solidFill>
                <a:effectLst/>
                <a:highlight>
                  <a:srgbClr val="FFFF00"/>
                </a:highlight>
                <a:latin typeface="Consolas" panose="020B0609020204030204" pitchFamily="49" charset="0"/>
              </a:rPr>
              <a:t>return function cleanup(){ </a:t>
            </a:r>
          </a:p>
          <a:p>
            <a:r>
              <a:rPr lang="en-US" sz="1400" b="0" dirty="0" err="1">
                <a:solidFill>
                  <a:srgbClr val="008000"/>
                </a:solidFill>
                <a:effectLst/>
                <a:highlight>
                  <a:srgbClr val="FFFF00"/>
                </a:highlight>
                <a:latin typeface="Consolas" panose="020B0609020204030204" pitchFamily="49" charset="0"/>
              </a:rPr>
              <a:t>abortController.abort</a:t>
            </a:r>
            <a:r>
              <a:rPr lang="en-US" sz="1400" b="0" dirty="0">
                <a:solidFill>
                  <a:srgbClr val="008000"/>
                </a:solidFill>
                <a:effectLst/>
                <a:highlight>
                  <a:srgbClr val="FFFF00"/>
                </a:highlight>
                <a:latin typeface="Consolas" panose="020B0609020204030204" pitchFamily="49" charset="0"/>
              </a:rPr>
              <a:t>()</a:t>
            </a:r>
          </a:p>
          <a:p>
            <a:r>
              <a:rPr lang="en-US" sz="1400" b="0" dirty="0">
                <a:solidFill>
                  <a:srgbClr val="008000"/>
                </a:solidFill>
                <a:effectLst/>
                <a:highlight>
                  <a:srgbClr val="FFFF00"/>
                </a:highlight>
                <a:latin typeface="Consolas" panose="020B0609020204030204" pitchFamily="49" charset="0"/>
              </a:rPr>
              <a:t>} </a:t>
            </a:r>
          </a:p>
          <a:p>
            <a:r>
              <a:rPr lang="en-US" sz="1400" b="0" dirty="0">
                <a:solidFill>
                  <a:srgbClr val="008000"/>
                </a:solidFill>
                <a:effectLst/>
                <a:highlight>
                  <a:srgbClr val="FFFF00"/>
                </a:highligh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C9295225-093F-6A8B-3BEF-E05B5E5866F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4F8FA11-A616-DB94-BB06-62A4489B51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5C5706-E1B3-4631-8054-39D932B2DB1D}"/>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555591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2299-B327-9043-18AA-163AE57085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8A3528-AFA5-1D0A-79EC-2355012B0734}"/>
              </a:ext>
            </a:extLst>
          </p:cNvPr>
          <p:cNvSpPr>
            <a:spLocks noGrp="1"/>
          </p:cNvSpPr>
          <p:nvPr>
            <p:ph idx="1"/>
          </p:nvPr>
        </p:nvSpPr>
        <p:spPr/>
        <p:txBody>
          <a:bodyPr/>
          <a:lstStyle/>
          <a:p>
            <a:r>
              <a:rPr lang="en-US" dirty="0"/>
              <a:t>In this effect, we also add a cleanup function to abort the fetch call when the component unmounts. </a:t>
            </a:r>
          </a:p>
          <a:p>
            <a:r>
              <a:rPr lang="en-US" dirty="0"/>
              <a:t>To associate a signal with the fetch call, we use the </a:t>
            </a:r>
            <a:r>
              <a:rPr lang="en-US" dirty="0" err="1"/>
              <a:t>AbortController</a:t>
            </a:r>
            <a:r>
              <a:rPr lang="en-US" dirty="0"/>
              <a:t> web API, which allows us to abort DOM requests as needed.</a:t>
            </a:r>
          </a:p>
          <a:p>
            <a:r>
              <a:rPr lang="en-US" dirty="0"/>
              <a:t>In the second argument of this </a:t>
            </a:r>
            <a:r>
              <a:rPr lang="en-US" dirty="0" err="1"/>
              <a:t>useEffect</a:t>
            </a:r>
            <a:r>
              <a:rPr lang="en-US" dirty="0"/>
              <a:t> hook, we pass an empty array so that this effect cleanup runs only once upon mounting and unmounting, and not after every render.</a:t>
            </a:r>
          </a:p>
          <a:p>
            <a:r>
              <a:rPr lang="en-US" dirty="0"/>
              <a:t>Finally, in the return of the Users function component, we add the actual view content. </a:t>
            </a:r>
          </a:p>
          <a:p>
            <a:r>
              <a:rPr lang="en-US" dirty="0"/>
              <a:t>The view is composed of Material-UI components such as Paper, List, and </a:t>
            </a:r>
            <a:r>
              <a:rPr lang="en-US" dirty="0" err="1"/>
              <a:t>ListItem</a:t>
            </a:r>
            <a:r>
              <a:rPr lang="en-US" dirty="0"/>
              <a:t>. </a:t>
            </a:r>
          </a:p>
          <a:p>
            <a:pPr marL="0" indent="0">
              <a:buNone/>
            </a:pPr>
            <a:r>
              <a:rPr lang="en-US" dirty="0"/>
              <a:t>.</a:t>
            </a:r>
          </a:p>
        </p:txBody>
      </p:sp>
      <p:sp>
        <p:nvSpPr>
          <p:cNvPr id="4" name="Date Placeholder 3">
            <a:extLst>
              <a:ext uri="{FF2B5EF4-FFF2-40B4-BE49-F238E27FC236}">
                <a16:creationId xmlns:a16="http://schemas.microsoft.com/office/drawing/2014/main" id="{E06B33B4-2896-2FE8-BCF2-0A59804C203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977CBDD-468E-5FF9-1E29-E15F105B81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86C8CA-A905-FDEA-F77B-80EEE69E1C82}"/>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299368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BE0F-FB62-4069-FFCC-9223FBD97B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35492D-18D6-197B-6F01-D95AD081370B}"/>
              </a:ext>
            </a:extLst>
          </p:cNvPr>
          <p:cNvSpPr>
            <a:spLocks noGrp="1"/>
          </p:cNvSpPr>
          <p:nvPr>
            <p:ph idx="1"/>
          </p:nvPr>
        </p:nvSpPr>
        <p:spPr/>
        <p:txBody>
          <a:bodyPr/>
          <a:lstStyle/>
          <a:p>
            <a:r>
              <a:rPr lang="en-US" dirty="0"/>
              <a:t>These elements are styled with the CSS that is defined and made available with the </a:t>
            </a:r>
            <a:r>
              <a:rPr lang="en-US" dirty="0" err="1"/>
              <a:t>makeStyles</a:t>
            </a:r>
            <a:r>
              <a:rPr lang="en-US" dirty="0"/>
              <a:t> hook, the same way as in the Home component</a:t>
            </a:r>
          </a:p>
        </p:txBody>
      </p:sp>
      <p:sp>
        <p:nvSpPr>
          <p:cNvPr id="4" name="Date Placeholder 3">
            <a:extLst>
              <a:ext uri="{FF2B5EF4-FFF2-40B4-BE49-F238E27FC236}">
                <a16:creationId xmlns:a16="http://schemas.microsoft.com/office/drawing/2014/main" id="{CE145AB9-267A-C520-6AE9-34F680530BC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0B7BF0A-7E68-9254-D88E-B5079CEF355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8FD1978-00B0-C0DB-D0D0-073750CA2F78}"/>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1502447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AAA-21AE-0196-FB3E-F17BA8C08872}"/>
              </a:ext>
            </a:extLst>
          </p:cNvPr>
          <p:cNvSpPr>
            <a:spLocks noGrp="1"/>
          </p:cNvSpPr>
          <p:nvPr>
            <p:ph type="title"/>
          </p:nvPr>
        </p:nvSpPr>
        <p:spPr/>
        <p:txBody>
          <a:bodyPr/>
          <a:lstStyle/>
          <a:p>
            <a:r>
              <a:rPr lang="nb-NO" dirty="0"/>
              <a:t>mern-skeleton/client/user/Users.js:</a:t>
            </a:r>
            <a:endParaRPr lang="en-US" dirty="0"/>
          </a:p>
        </p:txBody>
      </p:sp>
      <p:sp>
        <p:nvSpPr>
          <p:cNvPr id="3" name="Content Placeholder 2">
            <a:extLst>
              <a:ext uri="{FF2B5EF4-FFF2-40B4-BE49-F238E27FC236}">
                <a16:creationId xmlns:a16="http://schemas.microsoft.com/office/drawing/2014/main" id="{A665A501-6575-3852-CCE7-5FBCA1B3E74E}"/>
              </a:ext>
            </a:extLst>
          </p:cNvPr>
          <p:cNvSpPr>
            <a:spLocks noGrp="1"/>
          </p:cNvSpPr>
          <p:nvPr>
            <p:ph idx="1"/>
          </p:nvPr>
        </p:nvSpPr>
        <p:spPr/>
        <p:txBody>
          <a:bodyPr/>
          <a:lstStyle/>
          <a:p>
            <a:r>
              <a:rPr lang="en-US" sz="1100" dirty="0"/>
              <a:t>return (</a:t>
            </a:r>
          </a:p>
          <a:p>
            <a:r>
              <a:rPr lang="en-US" sz="1100" dirty="0"/>
              <a:t>&lt;Paper </a:t>
            </a:r>
            <a:r>
              <a:rPr lang="en-US" sz="1100" dirty="0" err="1"/>
              <a:t>className</a:t>
            </a:r>
            <a:r>
              <a:rPr lang="en-US" sz="1100" dirty="0"/>
              <a:t>={</a:t>
            </a:r>
            <a:r>
              <a:rPr lang="en-US" sz="1100" dirty="0" err="1"/>
              <a:t>classes.root</a:t>
            </a:r>
            <a:r>
              <a:rPr lang="en-US" sz="1100" dirty="0"/>
              <a:t>} elevation={4}&gt;</a:t>
            </a:r>
          </a:p>
          <a:p>
            <a:r>
              <a:rPr lang="en-US" sz="1100" dirty="0"/>
              <a:t>&lt;Typography variant="h6" </a:t>
            </a:r>
            <a:r>
              <a:rPr lang="en-US" sz="1100" dirty="0" err="1"/>
              <a:t>className</a:t>
            </a:r>
            <a:r>
              <a:rPr lang="en-US" sz="1100" dirty="0"/>
              <a:t>={</a:t>
            </a:r>
            <a:r>
              <a:rPr lang="en-US" sz="1100" dirty="0" err="1"/>
              <a:t>classes.title</a:t>
            </a:r>
            <a:r>
              <a:rPr lang="en-US" sz="1100" dirty="0"/>
              <a:t>}&gt; </a:t>
            </a:r>
          </a:p>
          <a:p>
            <a:r>
              <a:rPr lang="en-US" sz="1100" dirty="0"/>
              <a:t>All Users</a:t>
            </a:r>
          </a:p>
          <a:p>
            <a:r>
              <a:rPr lang="en-US" sz="1100" dirty="0"/>
              <a:t>&lt;/Typography&gt; </a:t>
            </a:r>
          </a:p>
          <a:p>
            <a:r>
              <a:rPr lang="en-US" sz="1100" dirty="0"/>
              <a:t>&lt;List dense&gt;</a:t>
            </a:r>
          </a:p>
          <a:p>
            <a:r>
              <a:rPr lang="en-US" sz="1100" dirty="0"/>
              <a:t>{</a:t>
            </a:r>
            <a:r>
              <a:rPr lang="en-US" sz="1100" dirty="0" err="1"/>
              <a:t>users.map</a:t>
            </a:r>
            <a:r>
              <a:rPr lang="en-US" sz="1100" dirty="0"/>
              <a:t>((item, </a:t>
            </a:r>
            <a:r>
              <a:rPr lang="en-US" sz="1100" dirty="0" err="1"/>
              <a:t>i</a:t>
            </a:r>
            <a:r>
              <a:rPr lang="en-US" sz="1100" dirty="0"/>
              <a:t>) =&gt; {</a:t>
            </a:r>
          </a:p>
          <a:p>
            <a:r>
              <a:rPr lang="en-US" sz="1100" dirty="0"/>
              <a:t>return &lt;Link to={"/user/" + </a:t>
            </a:r>
            <a:r>
              <a:rPr lang="en-US" sz="1100" dirty="0" err="1"/>
              <a:t>item._id</a:t>
            </a:r>
            <a:r>
              <a:rPr lang="en-US" sz="1100" dirty="0"/>
              <a:t>} key={</a:t>
            </a:r>
            <a:r>
              <a:rPr lang="en-US" sz="1100" dirty="0" err="1"/>
              <a:t>i</a:t>
            </a:r>
            <a:r>
              <a:rPr lang="en-US" sz="1100" dirty="0"/>
              <a:t>}&gt;</a:t>
            </a:r>
          </a:p>
          <a:p>
            <a:r>
              <a:rPr lang="en-US" sz="1100" dirty="0"/>
              <a:t>&lt;</a:t>
            </a:r>
            <a:r>
              <a:rPr lang="en-US" sz="1100" dirty="0" err="1"/>
              <a:t>ListItem</a:t>
            </a:r>
            <a:r>
              <a:rPr lang="en-US" sz="1100" dirty="0"/>
              <a:t> button&gt; </a:t>
            </a:r>
          </a:p>
          <a:p>
            <a:r>
              <a:rPr lang="en-US" sz="1100" dirty="0"/>
              <a:t>&lt;</a:t>
            </a:r>
            <a:r>
              <a:rPr lang="en-US" sz="1100" dirty="0" err="1"/>
              <a:t>ListItemAvatar</a:t>
            </a:r>
            <a:r>
              <a:rPr lang="en-US" sz="1100" dirty="0"/>
              <a:t>&gt;</a:t>
            </a:r>
          </a:p>
          <a:p>
            <a:r>
              <a:rPr lang="en-US" sz="1100" dirty="0"/>
              <a:t>&lt;Avatar&gt; </a:t>
            </a:r>
          </a:p>
          <a:p>
            <a:r>
              <a:rPr lang="en-US" sz="1100" dirty="0"/>
              <a:t>&lt;Person/&gt;</a:t>
            </a:r>
          </a:p>
          <a:p>
            <a:r>
              <a:rPr lang="en-US" sz="1100" dirty="0"/>
              <a:t>&lt;/Avatar&gt;</a:t>
            </a:r>
          </a:p>
          <a:p>
            <a:r>
              <a:rPr lang="en-US" sz="1100" dirty="0"/>
              <a:t>&lt;/</a:t>
            </a:r>
            <a:r>
              <a:rPr lang="en-US" sz="1100" dirty="0" err="1"/>
              <a:t>ListItemAvatar</a:t>
            </a:r>
            <a:r>
              <a:rPr lang="en-US" sz="1100" dirty="0"/>
              <a:t>&gt;</a:t>
            </a:r>
          </a:p>
          <a:p>
            <a:r>
              <a:rPr lang="en-US" sz="1100" dirty="0"/>
              <a:t>&lt;</a:t>
            </a:r>
            <a:r>
              <a:rPr lang="en-US" sz="1100" dirty="0" err="1"/>
              <a:t>ListItemText</a:t>
            </a:r>
            <a:r>
              <a:rPr lang="en-US" sz="1100" dirty="0"/>
              <a:t> primary={item.name}/&gt; </a:t>
            </a:r>
          </a:p>
          <a:p>
            <a:r>
              <a:rPr lang="en-US" sz="1100" dirty="0"/>
              <a:t>&lt;</a:t>
            </a:r>
            <a:r>
              <a:rPr lang="en-US" sz="1100" dirty="0" err="1"/>
              <a:t>ListItemSecondaryAction</a:t>
            </a:r>
            <a:r>
              <a:rPr lang="en-US" sz="1100" dirty="0"/>
              <a:t>&gt;</a:t>
            </a:r>
          </a:p>
          <a:p>
            <a:r>
              <a:rPr lang="en-US" sz="1100" dirty="0"/>
              <a:t>&lt;</a:t>
            </a:r>
            <a:r>
              <a:rPr lang="en-US" sz="1100" dirty="0" err="1"/>
              <a:t>IconButton</a:t>
            </a:r>
            <a:r>
              <a:rPr lang="en-US" sz="1100" dirty="0"/>
              <a:t>&gt;</a:t>
            </a:r>
          </a:p>
          <a:p>
            <a:r>
              <a:rPr lang="en-US" sz="1100" dirty="0"/>
              <a:t>&lt;</a:t>
            </a:r>
            <a:r>
              <a:rPr lang="en-US" sz="1100" dirty="0" err="1"/>
              <a:t>ArrowForward</a:t>
            </a:r>
            <a:r>
              <a:rPr lang="en-US" sz="1100" dirty="0"/>
              <a:t>/&gt; </a:t>
            </a:r>
          </a:p>
          <a:p>
            <a:r>
              <a:rPr lang="en-US" sz="1100" dirty="0"/>
              <a:t>&lt;/</a:t>
            </a:r>
            <a:r>
              <a:rPr lang="en-US" sz="1100" dirty="0" err="1"/>
              <a:t>IconButton</a:t>
            </a:r>
            <a:r>
              <a:rPr lang="en-US" sz="1100" dirty="0"/>
              <a:t>&gt;</a:t>
            </a:r>
          </a:p>
          <a:p>
            <a:r>
              <a:rPr lang="en-US" sz="1100" dirty="0"/>
              <a:t>&lt;/</a:t>
            </a:r>
            <a:r>
              <a:rPr lang="en-US" sz="1100" dirty="0" err="1"/>
              <a:t>ListItemSecondaryAction</a:t>
            </a:r>
            <a:r>
              <a:rPr lang="en-US" sz="1100" dirty="0"/>
              <a:t>&gt; </a:t>
            </a:r>
          </a:p>
          <a:p>
            <a:r>
              <a:rPr lang="en-US" sz="1100" dirty="0"/>
              <a:t>&lt;/</a:t>
            </a:r>
            <a:r>
              <a:rPr lang="en-US" sz="1100" dirty="0" err="1"/>
              <a:t>ListItem</a:t>
            </a:r>
            <a:r>
              <a:rPr lang="en-US" sz="1100" dirty="0"/>
              <a:t>&gt;</a:t>
            </a:r>
          </a:p>
          <a:p>
            <a:r>
              <a:rPr lang="en-US" sz="1100" dirty="0"/>
              <a:t>&lt;/Link&gt; </a:t>
            </a:r>
          </a:p>
          <a:p>
            <a:r>
              <a:rPr lang="en-US" sz="1100" dirty="0"/>
              <a:t>})} </a:t>
            </a:r>
          </a:p>
          <a:p>
            <a:r>
              <a:rPr lang="en-US" sz="1100" dirty="0"/>
              <a:t>&lt;/List&gt;</a:t>
            </a:r>
          </a:p>
          <a:p>
            <a:r>
              <a:rPr lang="en-US" sz="1100" dirty="0"/>
              <a:t>&lt;/Paper&gt;</a:t>
            </a:r>
          </a:p>
          <a:p>
            <a:r>
              <a:rPr lang="en-US" sz="1100" dirty="0"/>
              <a:t>)</a:t>
            </a:r>
          </a:p>
        </p:txBody>
      </p:sp>
      <p:sp>
        <p:nvSpPr>
          <p:cNvPr id="4" name="Date Placeholder 3">
            <a:extLst>
              <a:ext uri="{FF2B5EF4-FFF2-40B4-BE49-F238E27FC236}">
                <a16:creationId xmlns:a16="http://schemas.microsoft.com/office/drawing/2014/main" id="{758DDB40-D6C8-4056-E04F-A8BF2561722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7C47022-B95A-9312-9C7F-F34ABD59DD7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636D76B-8837-909C-E2D2-574B23A4C8FB}"/>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225342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6589-DA2B-1D1F-A937-4F68DE46DA4B}"/>
              </a:ext>
            </a:extLst>
          </p:cNvPr>
          <p:cNvSpPr>
            <a:spLocks noGrp="1"/>
          </p:cNvSpPr>
          <p:nvPr>
            <p:ph type="title"/>
          </p:nvPr>
        </p:nvSpPr>
        <p:spPr/>
        <p:txBody>
          <a:bodyPr/>
          <a:lstStyle/>
          <a:p>
            <a:r>
              <a:rPr lang="en-US" dirty="0"/>
              <a:t>Listing users</a:t>
            </a:r>
          </a:p>
        </p:txBody>
      </p:sp>
      <p:sp>
        <p:nvSpPr>
          <p:cNvPr id="3" name="Content Placeholder 2">
            <a:extLst>
              <a:ext uri="{FF2B5EF4-FFF2-40B4-BE49-F238E27FC236}">
                <a16:creationId xmlns:a16="http://schemas.microsoft.com/office/drawing/2014/main" id="{025978BE-5A13-2470-2300-78E74731B0B6}"/>
              </a:ext>
            </a:extLst>
          </p:cNvPr>
          <p:cNvSpPr>
            <a:spLocks noGrp="1"/>
          </p:cNvSpPr>
          <p:nvPr>
            <p:ph idx="1"/>
          </p:nvPr>
        </p:nvSpPr>
        <p:spPr/>
        <p:txBody>
          <a:bodyPr/>
          <a:lstStyle/>
          <a:p>
            <a:r>
              <a:rPr lang="en-US" dirty="0"/>
              <a:t>The list method will use fetch to make a GET call to retrieve all the users in the database, and then return the response from the server as a promise to the component.</a:t>
            </a:r>
          </a:p>
          <a:p>
            <a:endParaRPr lang="en-US" dirty="0"/>
          </a:p>
          <a:p>
            <a:r>
              <a:rPr lang="en-US" dirty="0" err="1"/>
              <a:t>mern</a:t>
            </a:r>
            <a:r>
              <a:rPr lang="en-US" dirty="0"/>
              <a:t>-skeleton/client/user/api-user.js:</a:t>
            </a:r>
          </a:p>
          <a:p>
            <a:r>
              <a:rPr lang="en-US" sz="1400" b="0" dirty="0">
                <a:solidFill>
                  <a:srgbClr val="008000"/>
                </a:solidFill>
                <a:effectLst/>
                <a:latin typeface="Consolas" panose="020B0609020204030204" pitchFamily="49" charset="0"/>
              </a:rPr>
              <a:t>const list = async (signal) =&gt; { </a:t>
            </a:r>
          </a:p>
          <a:p>
            <a:r>
              <a:rPr lang="en-US" sz="1400" b="0" dirty="0">
                <a:solidFill>
                  <a:srgbClr val="008000"/>
                </a:solidFill>
                <a:effectLst/>
                <a:latin typeface="Consolas" panose="020B0609020204030204" pitchFamily="49" charset="0"/>
              </a:rPr>
              <a:t>try {</a:t>
            </a:r>
          </a:p>
          <a:p>
            <a:r>
              <a:rPr lang="en-US" sz="1400" b="0" dirty="0">
                <a:solidFill>
                  <a:srgbClr val="008000"/>
                </a:solidFill>
                <a:effectLst/>
                <a:latin typeface="Consolas" panose="020B0609020204030204" pitchFamily="49" charset="0"/>
              </a:rPr>
              <a:t>let response = await fetch('/</a:t>
            </a:r>
            <a:r>
              <a:rPr lang="en-US" sz="1400" b="0" dirty="0" err="1">
                <a:solidFill>
                  <a:srgbClr val="008000"/>
                </a:solidFill>
                <a:effectLst/>
                <a:latin typeface="Consolas" panose="020B0609020204030204" pitchFamily="49" charset="0"/>
              </a:rPr>
              <a:t>api</a:t>
            </a:r>
            <a:r>
              <a:rPr lang="en-US" sz="1400" b="0" dirty="0">
                <a:solidFill>
                  <a:srgbClr val="008000"/>
                </a:solidFill>
                <a:effectLst/>
                <a:latin typeface="Consolas" panose="020B0609020204030204" pitchFamily="49" charset="0"/>
              </a:rPr>
              <a:t>/users/', { </a:t>
            </a:r>
          </a:p>
          <a:p>
            <a:r>
              <a:rPr lang="en-US" sz="1400" b="0" dirty="0">
                <a:solidFill>
                  <a:srgbClr val="008000"/>
                </a:solidFill>
                <a:effectLst/>
                <a:latin typeface="Consolas" panose="020B0609020204030204" pitchFamily="49" charset="0"/>
              </a:rPr>
              <a:t>method: 'GET',</a:t>
            </a:r>
          </a:p>
          <a:p>
            <a:r>
              <a:rPr lang="en-US" sz="1400" b="0" dirty="0">
                <a:solidFill>
                  <a:srgbClr val="008000"/>
                </a:solidFill>
                <a:effectLst/>
                <a:latin typeface="Consolas" panose="020B0609020204030204" pitchFamily="49" charset="0"/>
              </a:rPr>
              <a:t>signal: signal, </a:t>
            </a:r>
          </a:p>
          <a:p>
            <a:r>
              <a:rPr lang="en-US" sz="1400" b="0" dirty="0">
                <a:solidFill>
                  <a:srgbClr val="008000"/>
                </a:solidFill>
                <a:effectLst/>
                <a:latin typeface="Consolas" panose="020B0609020204030204" pitchFamily="49" charset="0"/>
              </a:rPr>
              <a:t>})</a:t>
            </a:r>
          </a:p>
          <a:p>
            <a:r>
              <a:rPr lang="en-US" sz="1400" b="0" dirty="0">
                <a:solidFill>
                  <a:srgbClr val="008000"/>
                </a:solidFill>
                <a:effectLst/>
                <a:latin typeface="Consolas" panose="020B0609020204030204" pitchFamily="49" charset="0"/>
              </a:rPr>
              <a:t>return await </a:t>
            </a:r>
            <a:r>
              <a:rPr lang="en-US" sz="1400" b="0" dirty="0" err="1">
                <a:solidFill>
                  <a:srgbClr val="008000"/>
                </a:solidFill>
                <a:effectLst/>
                <a:latin typeface="Consolas" panose="020B0609020204030204" pitchFamily="49" charset="0"/>
              </a:rPr>
              <a:t>response.json</a:t>
            </a:r>
            <a:r>
              <a:rPr lang="en-US" sz="1400" b="0" dirty="0">
                <a:solidFill>
                  <a:srgbClr val="008000"/>
                </a:solidFill>
                <a:effectLst/>
                <a:latin typeface="Consolas" panose="020B0609020204030204" pitchFamily="49" charset="0"/>
              </a:rPr>
              <a:t>() </a:t>
            </a:r>
          </a:p>
          <a:p>
            <a:r>
              <a:rPr lang="en-US" sz="1400" b="0" dirty="0">
                <a:solidFill>
                  <a:srgbClr val="008000"/>
                </a:solidFill>
                <a:effectLst/>
                <a:latin typeface="Consolas" panose="020B0609020204030204" pitchFamily="49" charset="0"/>
              </a:rPr>
              <a:t>} catch(err) {</a:t>
            </a:r>
          </a:p>
          <a:p>
            <a:r>
              <a:rPr lang="en-US" sz="1400" b="0" dirty="0">
                <a:solidFill>
                  <a:srgbClr val="008000"/>
                </a:solidFill>
                <a:effectLst/>
                <a:latin typeface="Consolas" panose="020B0609020204030204" pitchFamily="49" charset="0"/>
              </a:rPr>
              <a:t>console.log(err) </a:t>
            </a:r>
          </a:p>
          <a:p>
            <a:r>
              <a:rPr lang="en-US" sz="1400" b="0" dirty="0">
                <a:solidFill>
                  <a:srgbClr val="008000"/>
                </a:solidFill>
                <a:effectLst/>
                <a:latin typeface="Consolas" panose="020B0609020204030204" pitchFamily="49" charset="0"/>
              </a:rPr>
              <a:t>}</a:t>
            </a:r>
          </a:p>
          <a:p>
            <a:r>
              <a:rPr lang="en-US" sz="1400" b="0" dirty="0">
                <a:solidFill>
                  <a:srgbClr val="008000"/>
                </a:solidFill>
                <a:effectLst/>
                <a:latin typeface="Consolas" panose="020B0609020204030204" pitchFamily="49" charset="0"/>
              </a:rPr>
              <a:t>}</a:t>
            </a:r>
          </a:p>
          <a:p>
            <a:pPr marL="0" indent="0">
              <a:buNone/>
            </a:pPr>
            <a:endParaRPr lang="en-US" dirty="0"/>
          </a:p>
        </p:txBody>
      </p:sp>
      <p:sp>
        <p:nvSpPr>
          <p:cNvPr id="4" name="Date Placeholder 3">
            <a:extLst>
              <a:ext uri="{FF2B5EF4-FFF2-40B4-BE49-F238E27FC236}">
                <a16:creationId xmlns:a16="http://schemas.microsoft.com/office/drawing/2014/main" id="{87C9AF43-CDFD-A652-D047-55A5230AFE0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1EDE4FF-1942-4661-FD9F-35E87C1CCD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6981C54-C4EA-E908-AAE0-BC94564CE98A}"/>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6296828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FA3-30BC-6434-C610-24811A41D10A}"/>
              </a:ext>
            </a:extLst>
          </p:cNvPr>
          <p:cNvSpPr>
            <a:spLocks noGrp="1"/>
          </p:cNvSpPr>
          <p:nvPr>
            <p:ph type="title"/>
          </p:nvPr>
        </p:nvSpPr>
        <p:spPr/>
        <p:txBody>
          <a:bodyPr/>
          <a:lstStyle/>
          <a:p>
            <a:r>
              <a:rPr lang="en-US" dirty="0"/>
              <a:t>Updated </a:t>
            </a:r>
            <a:r>
              <a:rPr lang="nb-NO" dirty="0"/>
              <a:t>mern-skeleton/client/user/Users.jsx:</a:t>
            </a:r>
            <a:endParaRPr lang="en-US" dirty="0"/>
          </a:p>
        </p:txBody>
      </p:sp>
      <p:sp>
        <p:nvSpPr>
          <p:cNvPr id="3" name="Content Placeholder 2">
            <a:extLst>
              <a:ext uri="{FF2B5EF4-FFF2-40B4-BE49-F238E27FC236}">
                <a16:creationId xmlns:a16="http://schemas.microsoft.com/office/drawing/2014/main" id="{575B06B4-9510-A724-119D-7A2B3FE02794}"/>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export default function Users()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const [users, </a:t>
            </a:r>
            <a:r>
              <a:rPr lang="en-US" sz="650" b="0" dirty="0" err="1">
                <a:solidFill>
                  <a:srgbClr val="008000"/>
                </a:solidFill>
                <a:effectLst/>
                <a:latin typeface="Consolas" panose="020B0609020204030204" pitchFamily="49" charset="0"/>
              </a:rPr>
              <a:t>setUsers</a:t>
            </a:r>
            <a:r>
              <a:rPr lang="en-US" sz="650" b="0" dirty="0">
                <a:solidFill>
                  <a:srgbClr val="008000"/>
                </a:solidFill>
                <a:effectLst/>
                <a:latin typeface="Consolas" panose="020B0609020204030204" pitchFamily="49" charset="0"/>
              </a:rPr>
              <a:t>] = </a:t>
            </a:r>
            <a:r>
              <a:rPr lang="en-US" sz="650" b="0" dirty="0" err="1">
                <a:solidFill>
                  <a:srgbClr val="008000"/>
                </a:solidFill>
                <a:effectLst/>
                <a:latin typeface="Consolas" panose="020B0609020204030204" pitchFamily="49" charset="0"/>
              </a:rPr>
              <a:t>useState</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useEffect</a:t>
            </a:r>
            <a:r>
              <a:rPr lang="en-US" sz="650" b="0" dirty="0">
                <a:solidFill>
                  <a:srgbClr val="008000"/>
                </a:solidFill>
                <a:effectLst/>
                <a:latin typeface="Consolas" panose="020B0609020204030204" pitchFamily="49" charset="0"/>
              </a:rPr>
              <a:t>(() =&gt; {</a:t>
            </a:r>
          </a:p>
          <a:p>
            <a:r>
              <a:rPr lang="en-US" sz="650" b="0" dirty="0">
                <a:solidFill>
                  <a:srgbClr val="008000"/>
                </a:solidFill>
                <a:effectLst/>
                <a:latin typeface="Consolas" panose="020B0609020204030204" pitchFamily="49" charset="0"/>
              </a:rPr>
              <a:t>const </a:t>
            </a:r>
            <a:r>
              <a:rPr lang="en-US" sz="650" b="0" dirty="0" err="1">
                <a:solidFill>
                  <a:srgbClr val="008000"/>
                </a:solidFill>
                <a:effectLst/>
                <a:latin typeface="Consolas" panose="020B0609020204030204" pitchFamily="49" charset="0"/>
              </a:rPr>
              <a:t>abortController</a:t>
            </a:r>
            <a:r>
              <a:rPr lang="en-US" sz="650" b="0" dirty="0">
                <a:solidFill>
                  <a:srgbClr val="008000"/>
                </a:solidFill>
                <a:effectLst/>
                <a:latin typeface="Consolas" panose="020B0609020204030204" pitchFamily="49" charset="0"/>
              </a:rPr>
              <a:t> = new </a:t>
            </a:r>
            <a:r>
              <a:rPr lang="en-US" sz="650" b="0" dirty="0" err="1">
                <a:solidFill>
                  <a:srgbClr val="008000"/>
                </a:solidFill>
                <a:effectLst/>
                <a:latin typeface="Consolas" panose="020B0609020204030204" pitchFamily="49" charset="0"/>
              </a:rPr>
              <a:t>AbortController</a:t>
            </a:r>
            <a:r>
              <a:rPr lang="en-US" sz="650" b="0" dirty="0">
                <a:solidFill>
                  <a:srgbClr val="008000"/>
                </a:solidFill>
                <a:effectLst/>
                <a:latin typeface="Consolas" panose="020B0609020204030204" pitchFamily="49" charset="0"/>
              </a:rPr>
              <a:t>()const signal = </a:t>
            </a:r>
            <a:r>
              <a:rPr lang="en-US" sz="650" b="0" dirty="0" err="1">
                <a:solidFill>
                  <a:srgbClr val="008000"/>
                </a:solidFill>
                <a:effectLst/>
                <a:latin typeface="Consolas" panose="020B0609020204030204" pitchFamily="49" charset="0"/>
              </a:rPr>
              <a:t>abortController.signal</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list(signal).then((data) =&gt; {</a:t>
            </a:r>
          </a:p>
          <a:p>
            <a:r>
              <a:rPr lang="en-US" sz="650" b="0" dirty="0">
                <a:solidFill>
                  <a:srgbClr val="008000"/>
                </a:solidFill>
                <a:effectLst/>
                <a:latin typeface="Consolas" panose="020B0609020204030204" pitchFamily="49" charset="0"/>
              </a:rPr>
              <a:t>if (data &amp;&amp; </a:t>
            </a:r>
            <a:r>
              <a:rPr lang="en-US" sz="650" b="0" dirty="0" err="1">
                <a:solidFill>
                  <a:srgbClr val="008000"/>
                </a:solidFill>
                <a:effectLst/>
                <a:latin typeface="Consolas" panose="020B0609020204030204" pitchFamily="49" charset="0"/>
              </a:rPr>
              <a:t>data.error</a:t>
            </a:r>
            <a:r>
              <a:rPr lang="en-US" sz="650" b="0" dirty="0">
                <a:solidFill>
                  <a:srgbClr val="008000"/>
                </a:solidFill>
                <a:effectLst/>
                <a:latin typeface="Consolas" panose="020B0609020204030204" pitchFamily="49" charset="0"/>
              </a:rPr>
              <a:t>) { </a:t>
            </a:r>
          </a:p>
          <a:p>
            <a:r>
              <a:rPr lang="en-US" sz="650" b="0" dirty="0">
                <a:solidFill>
                  <a:srgbClr val="008000"/>
                </a:solidFill>
                <a:effectLst/>
                <a:latin typeface="Consolas" panose="020B0609020204030204" pitchFamily="49" charset="0"/>
              </a:rPr>
              <a:t>console.log(</a:t>
            </a:r>
            <a:r>
              <a:rPr lang="en-US" sz="650" b="0" dirty="0" err="1">
                <a:solidFill>
                  <a:srgbClr val="008000"/>
                </a:solidFill>
                <a:effectLst/>
                <a:latin typeface="Consolas" panose="020B0609020204030204" pitchFamily="49" charset="0"/>
              </a:rPr>
              <a:t>data.error</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else { </a:t>
            </a:r>
          </a:p>
          <a:p>
            <a:r>
              <a:rPr lang="en-US" sz="650" b="0" dirty="0" err="1">
                <a:solidFill>
                  <a:srgbClr val="008000"/>
                </a:solidFill>
                <a:effectLst/>
                <a:latin typeface="Consolas" panose="020B0609020204030204" pitchFamily="49" charset="0"/>
              </a:rPr>
              <a:t>setUsers</a:t>
            </a:r>
            <a:r>
              <a:rPr lang="en-US" sz="650" b="0" dirty="0">
                <a:solidFill>
                  <a:srgbClr val="008000"/>
                </a:solidFill>
                <a:effectLst/>
                <a:latin typeface="Consolas" panose="020B0609020204030204" pitchFamily="49" charset="0"/>
              </a:rPr>
              <a:t>(data)</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return function cleanup(){ </a:t>
            </a:r>
          </a:p>
          <a:p>
            <a:r>
              <a:rPr lang="en-US" sz="650" b="0" dirty="0" err="1">
                <a:solidFill>
                  <a:srgbClr val="008000"/>
                </a:solidFill>
                <a:effectLst/>
                <a:latin typeface="Consolas" panose="020B0609020204030204" pitchFamily="49" charset="0"/>
              </a:rPr>
              <a:t>abortController.abort</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a:solidFill>
                  <a:srgbClr val="008000"/>
                </a:solidFill>
                <a:effectLst/>
                <a:highlight>
                  <a:srgbClr val="FFFF00"/>
                </a:highlight>
                <a:latin typeface="Consolas" panose="020B0609020204030204" pitchFamily="49" charset="0"/>
              </a:rPr>
              <a:t>return (</a:t>
            </a:r>
          </a:p>
          <a:p>
            <a:r>
              <a:rPr lang="en-US" sz="650" b="0" dirty="0">
                <a:solidFill>
                  <a:srgbClr val="008000"/>
                </a:solidFill>
                <a:effectLst/>
                <a:highlight>
                  <a:srgbClr val="FFFF00"/>
                </a:highlight>
                <a:latin typeface="Consolas" panose="020B0609020204030204" pitchFamily="49" charset="0"/>
              </a:rPr>
              <a:t>&lt;Paper </a:t>
            </a:r>
            <a:r>
              <a:rPr lang="en-US" sz="650" b="0" dirty="0" err="1">
                <a:solidFill>
                  <a:srgbClr val="008000"/>
                </a:solidFill>
                <a:effectLst/>
                <a:highlight>
                  <a:srgbClr val="FFFF00"/>
                </a:highlight>
                <a:latin typeface="Consolas" panose="020B0609020204030204" pitchFamily="49" charset="0"/>
              </a:rPr>
              <a:t>className</a:t>
            </a:r>
            <a:r>
              <a:rPr lang="en-US" sz="650" b="0" dirty="0">
                <a:solidFill>
                  <a:srgbClr val="008000"/>
                </a:solidFill>
                <a:effectLst/>
                <a:highlight>
                  <a:srgbClr val="FFFF00"/>
                </a:highlight>
                <a:latin typeface="Consolas" panose="020B0609020204030204" pitchFamily="49" charset="0"/>
              </a:rPr>
              <a:t>={</a:t>
            </a:r>
            <a:r>
              <a:rPr lang="en-US" sz="650" b="0" dirty="0" err="1">
                <a:solidFill>
                  <a:srgbClr val="008000"/>
                </a:solidFill>
                <a:effectLst/>
                <a:highlight>
                  <a:srgbClr val="FFFF00"/>
                </a:highlight>
                <a:latin typeface="Consolas" panose="020B0609020204030204" pitchFamily="49" charset="0"/>
              </a:rPr>
              <a:t>classes.root</a:t>
            </a:r>
            <a:r>
              <a:rPr lang="en-US" sz="650" b="0" dirty="0">
                <a:solidFill>
                  <a:srgbClr val="008000"/>
                </a:solidFill>
                <a:effectLst/>
                <a:highlight>
                  <a:srgbClr val="FFFF00"/>
                </a:highlight>
                <a:latin typeface="Consolas" panose="020B0609020204030204" pitchFamily="49" charset="0"/>
              </a:rPr>
              <a:t>} elevation={4}&gt;</a:t>
            </a:r>
          </a:p>
          <a:p>
            <a:r>
              <a:rPr lang="en-US" sz="650" b="0" dirty="0">
                <a:solidFill>
                  <a:srgbClr val="008000"/>
                </a:solidFill>
                <a:effectLst/>
                <a:highlight>
                  <a:srgbClr val="FFFF00"/>
                </a:highlight>
                <a:latin typeface="Consolas" panose="020B0609020204030204" pitchFamily="49" charset="0"/>
              </a:rPr>
              <a:t>&lt;Typography variant="h6" </a:t>
            </a:r>
            <a:r>
              <a:rPr lang="en-US" sz="650" b="0" dirty="0" err="1">
                <a:solidFill>
                  <a:srgbClr val="008000"/>
                </a:solidFill>
                <a:effectLst/>
                <a:highlight>
                  <a:srgbClr val="FFFF00"/>
                </a:highlight>
                <a:latin typeface="Consolas" panose="020B0609020204030204" pitchFamily="49" charset="0"/>
              </a:rPr>
              <a:t>className</a:t>
            </a:r>
            <a:r>
              <a:rPr lang="en-US" sz="650" b="0" dirty="0">
                <a:solidFill>
                  <a:srgbClr val="008000"/>
                </a:solidFill>
                <a:effectLst/>
                <a:highlight>
                  <a:srgbClr val="FFFF00"/>
                </a:highlight>
                <a:latin typeface="Consolas" panose="020B0609020204030204" pitchFamily="49" charset="0"/>
              </a:rPr>
              <a:t>={</a:t>
            </a:r>
            <a:r>
              <a:rPr lang="en-US" sz="650" b="0" dirty="0" err="1">
                <a:solidFill>
                  <a:srgbClr val="008000"/>
                </a:solidFill>
                <a:effectLst/>
                <a:highlight>
                  <a:srgbClr val="FFFF00"/>
                </a:highlight>
                <a:latin typeface="Consolas" panose="020B0609020204030204" pitchFamily="49" charset="0"/>
              </a:rPr>
              <a:t>classes.title</a:t>
            </a:r>
            <a:r>
              <a:rPr lang="en-US" sz="650" b="0" dirty="0">
                <a:solidFill>
                  <a:srgbClr val="008000"/>
                </a:solidFill>
                <a:effectLst/>
                <a:highlight>
                  <a:srgbClr val="FFFF00"/>
                </a:highlight>
                <a:latin typeface="Consolas" panose="020B0609020204030204" pitchFamily="49" charset="0"/>
              </a:rPr>
              <a:t>}&gt; </a:t>
            </a:r>
          </a:p>
          <a:p>
            <a:r>
              <a:rPr lang="en-US" sz="650" b="0" dirty="0">
                <a:solidFill>
                  <a:srgbClr val="008000"/>
                </a:solidFill>
                <a:effectLst/>
                <a:highlight>
                  <a:srgbClr val="FFFF00"/>
                </a:highlight>
                <a:latin typeface="Consolas" panose="020B0609020204030204" pitchFamily="49" charset="0"/>
              </a:rPr>
              <a:t>All Users</a:t>
            </a:r>
          </a:p>
          <a:p>
            <a:r>
              <a:rPr lang="en-US" sz="650" b="0" dirty="0">
                <a:solidFill>
                  <a:srgbClr val="008000"/>
                </a:solidFill>
                <a:effectLst/>
                <a:highlight>
                  <a:srgbClr val="FFFF00"/>
                </a:highlight>
                <a:latin typeface="Consolas" panose="020B0609020204030204" pitchFamily="49" charset="0"/>
              </a:rPr>
              <a:t>&lt;/Typography&gt; </a:t>
            </a:r>
          </a:p>
          <a:p>
            <a:r>
              <a:rPr lang="en-US" sz="650" b="0" dirty="0">
                <a:solidFill>
                  <a:srgbClr val="008000"/>
                </a:solidFill>
                <a:effectLst/>
                <a:highlight>
                  <a:srgbClr val="FFFF00"/>
                </a:highlight>
                <a:latin typeface="Consolas" panose="020B0609020204030204" pitchFamily="49" charset="0"/>
              </a:rPr>
              <a:t>&lt;List dense&gt;</a:t>
            </a:r>
          </a:p>
          <a:p>
            <a:r>
              <a:rPr lang="en-US" sz="650" b="0" dirty="0">
                <a:solidFill>
                  <a:srgbClr val="008000"/>
                </a:solidFill>
                <a:effectLst/>
                <a:highlight>
                  <a:srgbClr val="FFFF00"/>
                </a:highlight>
                <a:latin typeface="Consolas" panose="020B0609020204030204" pitchFamily="49" charset="0"/>
              </a:rPr>
              <a:t>{</a:t>
            </a:r>
            <a:r>
              <a:rPr lang="en-US" sz="650" b="0" dirty="0" err="1">
                <a:solidFill>
                  <a:srgbClr val="008000"/>
                </a:solidFill>
                <a:effectLst/>
                <a:highlight>
                  <a:srgbClr val="FFFF00"/>
                </a:highlight>
                <a:latin typeface="Consolas" panose="020B0609020204030204" pitchFamily="49" charset="0"/>
              </a:rPr>
              <a:t>users.map</a:t>
            </a:r>
            <a:r>
              <a:rPr lang="en-US" sz="650" b="0" dirty="0">
                <a:solidFill>
                  <a:srgbClr val="008000"/>
                </a:solidFill>
                <a:effectLst/>
                <a:highlight>
                  <a:srgbClr val="FFFF00"/>
                </a:highlight>
                <a:latin typeface="Consolas" panose="020B0609020204030204" pitchFamily="49" charset="0"/>
              </a:rPr>
              <a:t>((item, </a:t>
            </a:r>
            <a:r>
              <a:rPr lang="en-US" sz="650" b="0" dirty="0" err="1">
                <a:solidFill>
                  <a:srgbClr val="008000"/>
                </a:solidFill>
                <a:effectLst/>
                <a:highlight>
                  <a:srgbClr val="FFFF00"/>
                </a:highlight>
                <a:latin typeface="Consolas" panose="020B0609020204030204" pitchFamily="49" charset="0"/>
              </a:rPr>
              <a:t>i</a:t>
            </a:r>
            <a:r>
              <a:rPr lang="en-US" sz="650" b="0" dirty="0">
                <a:solidFill>
                  <a:srgbClr val="008000"/>
                </a:solidFill>
                <a:effectLst/>
                <a:highlight>
                  <a:srgbClr val="FFFF00"/>
                </a:highlight>
                <a:latin typeface="Consolas" panose="020B0609020204030204" pitchFamily="49" charset="0"/>
              </a:rPr>
              <a:t>) =&gt; {</a:t>
            </a:r>
          </a:p>
          <a:p>
            <a:r>
              <a:rPr lang="en-US" sz="650" b="0" dirty="0">
                <a:solidFill>
                  <a:srgbClr val="008000"/>
                </a:solidFill>
                <a:effectLst/>
                <a:highlight>
                  <a:srgbClr val="FFFF00"/>
                </a:highlight>
                <a:latin typeface="Consolas" panose="020B0609020204030204" pitchFamily="49" charset="0"/>
              </a:rPr>
              <a:t>return &lt;Link to={"/user/" + </a:t>
            </a:r>
            <a:r>
              <a:rPr lang="en-US" sz="650" b="0" dirty="0" err="1">
                <a:solidFill>
                  <a:srgbClr val="008000"/>
                </a:solidFill>
                <a:effectLst/>
                <a:highlight>
                  <a:srgbClr val="FFFF00"/>
                </a:highlight>
                <a:latin typeface="Consolas" panose="020B0609020204030204" pitchFamily="49" charset="0"/>
              </a:rPr>
              <a:t>item._id</a:t>
            </a:r>
            <a:r>
              <a:rPr lang="en-US" sz="650" b="0" dirty="0">
                <a:solidFill>
                  <a:srgbClr val="008000"/>
                </a:solidFill>
                <a:effectLst/>
                <a:highlight>
                  <a:srgbClr val="FFFF00"/>
                </a:highlight>
                <a:latin typeface="Consolas" panose="020B0609020204030204" pitchFamily="49" charset="0"/>
              </a:rPr>
              <a:t>} key={</a:t>
            </a:r>
            <a:r>
              <a:rPr lang="en-US" sz="650" b="0" dirty="0" err="1">
                <a:solidFill>
                  <a:srgbClr val="008000"/>
                </a:solidFill>
                <a:effectLst/>
                <a:highlight>
                  <a:srgbClr val="FFFF00"/>
                </a:highlight>
                <a:latin typeface="Consolas" panose="020B0609020204030204" pitchFamily="49" charset="0"/>
              </a:rPr>
              <a:t>i</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a:t>
            </a:r>
            <a:r>
              <a:rPr lang="en-US" sz="650" b="0" dirty="0">
                <a:solidFill>
                  <a:srgbClr val="008000"/>
                </a:solidFill>
                <a:effectLst/>
                <a:highlight>
                  <a:srgbClr val="FFFF00"/>
                </a:highlight>
                <a:latin typeface="Consolas" panose="020B0609020204030204" pitchFamily="49" charset="0"/>
              </a:rPr>
              <a:t> button&gt; </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ListItemAvatar</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&lt;Avatar&gt; </a:t>
            </a:r>
          </a:p>
          <a:p>
            <a:r>
              <a:rPr lang="en-US" sz="650" b="0" dirty="0">
                <a:solidFill>
                  <a:srgbClr val="008000"/>
                </a:solidFill>
                <a:effectLst/>
                <a:highlight>
                  <a:srgbClr val="FFFF00"/>
                </a:highlight>
                <a:latin typeface="Consolas" panose="020B0609020204030204" pitchFamily="49" charset="0"/>
              </a:rPr>
              <a:t>&lt;Person/&gt;</a:t>
            </a:r>
          </a:p>
          <a:p>
            <a:r>
              <a:rPr lang="en-US" sz="650" b="0" dirty="0">
                <a:solidFill>
                  <a:srgbClr val="008000"/>
                </a:solidFill>
                <a:effectLst/>
                <a:highlight>
                  <a:srgbClr val="FFFF00"/>
                </a:highlight>
                <a:latin typeface="Consolas" panose="020B0609020204030204" pitchFamily="49" charset="0"/>
              </a:rPr>
              <a:t>&lt;/Avatar&gt;</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ListItemAvatar</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ListItemText</a:t>
            </a:r>
            <a:r>
              <a:rPr lang="en-US" sz="650" b="0" dirty="0">
                <a:solidFill>
                  <a:srgbClr val="008000"/>
                </a:solidFill>
                <a:effectLst/>
                <a:highlight>
                  <a:srgbClr val="FFFF00"/>
                </a:highlight>
                <a:latin typeface="Consolas" panose="020B0609020204030204" pitchFamily="49" charset="0"/>
              </a:rPr>
              <a:t> primary={item.name}/&gt; </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ListItemSecondaryAction</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IconButton</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ArrowForward</a:t>
            </a:r>
            <a:r>
              <a:rPr lang="en-US" sz="650" b="0" dirty="0">
                <a:solidFill>
                  <a:srgbClr val="008000"/>
                </a:solidFill>
                <a:effectLst/>
                <a:highlight>
                  <a:srgbClr val="FFFF00"/>
                </a:highlight>
                <a:latin typeface="Consolas" panose="020B0609020204030204" pitchFamily="49" charset="0"/>
              </a:rPr>
              <a:t>/&gt; </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IconButton</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ListItemSecondaryAction</a:t>
            </a:r>
            <a:r>
              <a:rPr lang="en-US" sz="650" b="0" dirty="0">
                <a:solidFill>
                  <a:srgbClr val="008000"/>
                </a:solidFill>
                <a:effectLst/>
                <a:highlight>
                  <a:srgbClr val="FFFF00"/>
                </a:highlight>
                <a:latin typeface="Consolas" panose="020B0609020204030204" pitchFamily="49" charset="0"/>
              </a:rPr>
              <a:t>&gt; </a:t>
            </a:r>
          </a:p>
          <a:p>
            <a:r>
              <a:rPr lang="en-US" sz="650" b="0" dirty="0">
                <a:solidFill>
                  <a:srgbClr val="008000"/>
                </a:solidFill>
                <a:effectLst/>
                <a:highlight>
                  <a:srgbClr val="FFFF00"/>
                </a:highlight>
                <a:latin typeface="Consolas" panose="020B0609020204030204" pitchFamily="49" charset="0"/>
              </a:rPr>
              <a:t>&lt;/</a:t>
            </a:r>
            <a:r>
              <a:rPr lang="en-US" sz="650" b="0" dirty="0" err="1">
                <a:solidFill>
                  <a:srgbClr val="008000"/>
                </a:solidFill>
                <a:effectLst/>
                <a:highlight>
                  <a:srgbClr val="FFFF00"/>
                </a:highlight>
                <a:latin typeface="Consolas" panose="020B0609020204030204" pitchFamily="49" charset="0"/>
              </a:rPr>
              <a:t>ListItem</a:t>
            </a:r>
            <a:r>
              <a:rPr lang="en-US" sz="650" b="0" dirty="0">
                <a:solidFill>
                  <a:srgbClr val="008000"/>
                </a:solidFill>
                <a:effectLst/>
                <a:highlight>
                  <a:srgbClr val="FFFF00"/>
                </a:highlight>
                <a:latin typeface="Consolas" panose="020B0609020204030204" pitchFamily="49" charset="0"/>
              </a:rPr>
              <a:t>&gt;</a:t>
            </a:r>
          </a:p>
          <a:p>
            <a:r>
              <a:rPr lang="en-US" sz="650" b="0" dirty="0">
                <a:solidFill>
                  <a:srgbClr val="008000"/>
                </a:solidFill>
                <a:effectLst/>
                <a:highlight>
                  <a:srgbClr val="FFFF00"/>
                </a:highlight>
                <a:latin typeface="Consolas" panose="020B0609020204030204" pitchFamily="49" charset="0"/>
              </a:rPr>
              <a:t>&lt;/Link&gt; </a:t>
            </a:r>
          </a:p>
          <a:p>
            <a:r>
              <a:rPr lang="en-US" sz="650" b="0" dirty="0">
                <a:solidFill>
                  <a:srgbClr val="008000"/>
                </a:solidFill>
                <a:effectLst/>
                <a:highlight>
                  <a:srgbClr val="FFFF00"/>
                </a:highlight>
                <a:latin typeface="Consolas" panose="020B0609020204030204" pitchFamily="49" charset="0"/>
              </a:rPr>
              <a:t>})} </a:t>
            </a:r>
          </a:p>
          <a:p>
            <a:r>
              <a:rPr lang="en-US" sz="650" b="0" dirty="0">
                <a:solidFill>
                  <a:srgbClr val="008000"/>
                </a:solidFill>
                <a:effectLst/>
                <a:highlight>
                  <a:srgbClr val="FFFF00"/>
                </a:highlight>
                <a:latin typeface="Consolas" panose="020B0609020204030204" pitchFamily="49" charset="0"/>
              </a:rPr>
              <a:t>&lt;/List&gt;</a:t>
            </a:r>
          </a:p>
          <a:p>
            <a:r>
              <a:rPr lang="en-US" sz="650" b="0" dirty="0">
                <a:solidFill>
                  <a:srgbClr val="008000"/>
                </a:solidFill>
                <a:effectLst/>
                <a:highlight>
                  <a:srgbClr val="FFFF00"/>
                </a:highlight>
                <a:latin typeface="Consolas" panose="020B0609020204030204" pitchFamily="49" charset="0"/>
              </a:rPr>
              <a:t>&lt;/Paper&gt;</a:t>
            </a:r>
          </a:p>
          <a:p>
            <a:r>
              <a:rPr lang="en-US" sz="65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4E5D939E-FE8C-7CD8-5539-1789C2A4D7C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E2B8478-0584-B097-28CF-ED7B47155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FACDA3-CD13-3EB8-E081-8DC73349878D}"/>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1923571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A6FC-B15D-581F-5E86-B600F28B4C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476320-153A-D9AC-413A-0383018B2662}"/>
              </a:ext>
            </a:extLst>
          </p:cNvPr>
          <p:cNvSpPr>
            <a:spLocks noGrp="1"/>
          </p:cNvSpPr>
          <p:nvPr>
            <p:ph idx="1"/>
          </p:nvPr>
        </p:nvSpPr>
        <p:spPr/>
        <p:txBody>
          <a:bodyPr/>
          <a:lstStyle/>
          <a:p>
            <a:r>
              <a:rPr lang="en-US" dirty="0"/>
              <a:t>In this view, to generate each list item, we iterate through the array of users in the state using the map function. </a:t>
            </a:r>
          </a:p>
          <a:p>
            <a:r>
              <a:rPr lang="en-US" dirty="0"/>
              <a:t>A list item is rendered with an individual user's name from each item that's accessed per iteration on the users array.</a:t>
            </a:r>
          </a:p>
          <a:p>
            <a:r>
              <a:rPr lang="en-US" dirty="0"/>
              <a:t>To add this Users component to the React application, we need to update the </a:t>
            </a:r>
            <a:r>
              <a:rPr lang="en-US" dirty="0" err="1"/>
              <a:t>MainRouter</a:t>
            </a:r>
            <a:r>
              <a:rPr lang="en-US" dirty="0"/>
              <a:t> component with a Route that renders this component at the '/users' path.</a:t>
            </a:r>
          </a:p>
          <a:p>
            <a:r>
              <a:rPr lang="en-US" dirty="0"/>
              <a:t>Add the Route inside the Switch component after the Home route.</a:t>
            </a:r>
          </a:p>
        </p:txBody>
      </p:sp>
      <p:sp>
        <p:nvSpPr>
          <p:cNvPr id="4" name="Date Placeholder 3">
            <a:extLst>
              <a:ext uri="{FF2B5EF4-FFF2-40B4-BE49-F238E27FC236}">
                <a16:creationId xmlns:a16="http://schemas.microsoft.com/office/drawing/2014/main" id="{01D2402B-2268-CA0A-DDBF-59ACC64D8FC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3A27C23-011B-F2A1-D3CF-82D188E5AC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2C1322-DB70-16A0-43AB-F9F3AE4346F0}"/>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3678704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7E61-4149-4DEE-A3CA-C8824C1B846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24697B-E375-41DA-8D91-3F64D26F9422}"/>
              </a:ext>
            </a:extLst>
          </p:cNvPr>
          <p:cNvSpPr>
            <a:spLocks noGrp="1"/>
          </p:cNvSpPr>
          <p:nvPr>
            <p:ph idx="1"/>
          </p:nvPr>
        </p:nvSpPr>
        <p:spPr/>
        <p:txBody>
          <a:bodyPr/>
          <a:lstStyle/>
          <a:p>
            <a:r>
              <a:rPr lang="en-US" dirty="0" err="1"/>
              <a:t>mern</a:t>
            </a:r>
            <a:r>
              <a:rPr lang="en-US" dirty="0"/>
              <a:t>-skeleton/client/</a:t>
            </a:r>
            <a:r>
              <a:rPr lang="en-US" dirty="0" err="1"/>
              <a:t>MainRouter.jsx</a:t>
            </a:r>
            <a:r>
              <a:rPr lang="en-US" dirty="0"/>
              <a:t>:</a:t>
            </a:r>
            <a:endParaRPr lang="en-US" b="0" dirty="0">
              <a:solidFill>
                <a:srgbClr val="008000"/>
              </a:solidFill>
              <a:effectLst/>
              <a:latin typeface="Consolas" panose="020B0609020204030204" pitchFamily="49" charset="0"/>
            </a:endParaRPr>
          </a:p>
          <a:p>
            <a:pPr marL="0" indent="0">
              <a:buNone/>
            </a:pPr>
            <a:r>
              <a:rPr lang="en-US" b="0" dirty="0">
                <a:solidFill>
                  <a:srgbClr val="008000"/>
                </a:solidFill>
                <a:effectLst/>
                <a:latin typeface="Consolas" panose="020B0609020204030204" pitchFamily="49" charset="0"/>
              </a:rPr>
              <a:t>&lt;Route path="/users" component={Users}/&gt;</a:t>
            </a:r>
          </a:p>
          <a:p>
            <a:endParaRPr lang="en-US" dirty="0"/>
          </a:p>
        </p:txBody>
      </p:sp>
      <p:sp>
        <p:nvSpPr>
          <p:cNvPr id="4" name="Date Placeholder 3">
            <a:extLst>
              <a:ext uri="{FF2B5EF4-FFF2-40B4-BE49-F238E27FC236}">
                <a16:creationId xmlns:a16="http://schemas.microsoft.com/office/drawing/2014/main" id="{F5B7915A-02FD-8CA1-77FE-A4C28F02EBF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52BAB02-E073-86DE-1DE2-FC8A59C8A5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29752D-C645-EA1D-7E78-A67ABA404492}"/>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182365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490A-5D13-8ED6-4EE0-F36347D8D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7014B-4578-06EB-8E74-D8E02C10F46B}"/>
              </a:ext>
            </a:extLst>
          </p:cNvPr>
          <p:cNvSpPr>
            <a:spLocks noGrp="1"/>
          </p:cNvSpPr>
          <p:nvPr>
            <p:ph idx="1"/>
          </p:nvPr>
        </p:nvSpPr>
        <p:spPr/>
        <p:txBody>
          <a:bodyPr/>
          <a:lstStyle/>
          <a:p>
            <a:r>
              <a:rPr lang="en-US" dirty="0"/>
              <a:t>This can be removed added scripts from this slide can be reviewed</a:t>
            </a:r>
          </a:p>
          <a:p>
            <a:endParaRPr lang="en-US" dirty="0"/>
          </a:p>
        </p:txBody>
      </p:sp>
      <p:sp>
        <p:nvSpPr>
          <p:cNvPr id="4" name="Date Placeholder 3">
            <a:extLst>
              <a:ext uri="{FF2B5EF4-FFF2-40B4-BE49-F238E27FC236}">
                <a16:creationId xmlns:a16="http://schemas.microsoft.com/office/drawing/2014/main" id="{ECF2B5FE-3F6F-F132-2944-BB336D70332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B5290D3-46C3-7CB7-E903-58D03AAF8D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6B9645-3447-2929-8B6D-3E315725307E}"/>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343271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933E-FCEA-1CAC-66E6-D4989A52148F}"/>
              </a:ext>
            </a:extLst>
          </p:cNvPr>
          <p:cNvSpPr>
            <a:spLocks noGrp="1"/>
          </p:cNvSpPr>
          <p:nvPr>
            <p:ph type="title"/>
          </p:nvPr>
        </p:nvSpPr>
        <p:spPr/>
        <p:txBody>
          <a:bodyPr/>
          <a:lstStyle/>
          <a:p>
            <a:r>
              <a:rPr lang="en-US" dirty="0"/>
              <a:t>Updated </a:t>
            </a:r>
            <a:r>
              <a:rPr lang="en-US" dirty="0" err="1"/>
              <a:t>MainRouter.jsx</a:t>
            </a:r>
            <a:endParaRPr lang="en-US" dirty="0"/>
          </a:p>
        </p:txBody>
      </p:sp>
      <p:sp>
        <p:nvSpPr>
          <p:cNvPr id="3" name="Content Placeholder 2">
            <a:extLst>
              <a:ext uri="{FF2B5EF4-FFF2-40B4-BE49-F238E27FC236}">
                <a16:creationId xmlns:a16="http://schemas.microsoft.com/office/drawing/2014/main" id="{0D8D485D-965E-1BF9-D699-BB9277C57189}"/>
              </a:ext>
            </a:extLst>
          </p:cNvPr>
          <p:cNvSpPr>
            <a:spLocks noGrp="1"/>
          </p:cNvSpPr>
          <p:nvPr>
            <p:ph idx="1"/>
          </p:nvPr>
        </p:nvSpPr>
        <p:spPr/>
        <p:txBody>
          <a:bodyPr/>
          <a:lstStyle/>
          <a:p>
            <a:r>
              <a:rPr lang="en-US" sz="1700" b="0" dirty="0">
                <a:solidFill>
                  <a:srgbClr val="008000"/>
                </a:solidFill>
                <a:effectLst/>
                <a:latin typeface="Consolas" panose="020B0609020204030204" pitchFamily="49" charset="0"/>
              </a:rPr>
              <a:t>import React, { Component } from 'react'</a:t>
            </a:r>
          </a:p>
          <a:p>
            <a:r>
              <a:rPr lang="en-US" sz="1700" b="0" dirty="0">
                <a:solidFill>
                  <a:srgbClr val="008000"/>
                </a:solidFill>
                <a:effectLst/>
                <a:latin typeface="Consolas" panose="020B0609020204030204" pitchFamily="49" charset="0"/>
              </a:rPr>
              <a:t>import { Route, Redirect } from 'react-router-</a:t>
            </a:r>
            <a:r>
              <a:rPr lang="en-US" sz="1700" b="0" dirty="0" err="1">
                <a:solidFill>
                  <a:srgbClr val="008000"/>
                </a:solidFill>
                <a:effectLst/>
                <a:latin typeface="Consolas" panose="020B0609020204030204" pitchFamily="49" charset="0"/>
              </a:rPr>
              <a:t>dom</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import auth from './auth-helper'</a:t>
            </a:r>
          </a:p>
          <a:p>
            <a:r>
              <a:rPr lang="en-US" sz="1700" b="0" dirty="0">
                <a:solidFill>
                  <a:srgbClr val="008000"/>
                </a:solidFill>
                <a:effectLst/>
                <a:latin typeface="Consolas" panose="020B0609020204030204" pitchFamily="49" charset="0"/>
              </a:rPr>
              <a:t>const </a:t>
            </a:r>
            <a:r>
              <a:rPr lang="en-US" sz="1700" b="0" dirty="0" err="1">
                <a:solidFill>
                  <a:srgbClr val="008000"/>
                </a:solidFill>
                <a:effectLst/>
                <a:latin typeface="Consolas" panose="020B0609020204030204" pitchFamily="49" charset="0"/>
              </a:rPr>
              <a:t>PrivateRoute</a:t>
            </a:r>
            <a:r>
              <a:rPr lang="en-US" sz="1700" b="0" dirty="0">
                <a:solidFill>
                  <a:srgbClr val="008000"/>
                </a:solidFill>
                <a:effectLst/>
                <a:latin typeface="Consolas" panose="020B0609020204030204" pitchFamily="49" charset="0"/>
              </a:rPr>
              <a:t> = ({ component: Component, ...rest }) =&gt; ( </a:t>
            </a:r>
          </a:p>
          <a:p>
            <a:r>
              <a:rPr lang="en-US" sz="1700" b="0" dirty="0">
                <a:solidFill>
                  <a:srgbClr val="008000"/>
                </a:solidFill>
                <a:effectLst/>
                <a:latin typeface="Consolas" panose="020B0609020204030204" pitchFamily="49" charset="0"/>
              </a:rPr>
              <a:t>&lt;Route {...rest} render={props =&gt; (</a:t>
            </a:r>
          </a:p>
          <a:p>
            <a:r>
              <a:rPr lang="en-US" sz="1700" b="0" dirty="0" err="1">
                <a:solidFill>
                  <a:srgbClr val="008000"/>
                </a:solidFill>
                <a:effectLst/>
                <a:latin typeface="Consolas" panose="020B0609020204030204" pitchFamily="49" charset="0"/>
              </a:rPr>
              <a:t>auth.isAuthenticated</a:t>
            </a:r>
            <a:r>
              <a:rPr lang="en-US" sz="1700" b="0" dirty="0">
                <a:solidFill>
                  <a:srgbClr val="008000"/>
                </a:solidFill>
                <a:effectLst/>
                <a:latin typeface="Consolas" panose="020B0609020204030204" pitchFamily="49" charset="0"/>
              </a:rPr>
              <a:t>() ? ( </a:t>
            </a:r>
          </a:p>
          <a:p>
            <a:r>
              <a:rPr lang="en-US" sz="1700" b="0" dirty="0">
                <a:solidFill>
                  <a:srgbClr val="008000"/>
                </a:solidFill>
                <a:effectLst/>
                <a:latin typeface="Consolas" panose="020B0609020204030204" pitchFamily="49" charset="0"/>
              </a:rPr>
              <a:t>&lt;Component {...props}/&gt;</a:t>
            </a:r>
          </a:p>
          <a:p>
            <a:r>
              <a:rPr lang="en-US" sz="1700" b="0" dirty="0">
                <a:solidFill>
                  <a:srgbClr val="008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&lt;Redirect to={{ </a:t>
            </a:r>
          </a:p>
          <a:p>
            <a:r>
              <a:rPr lang="en-US" sz="1700" b="0" dirty="0">
                <a:solidFill>
                  <a:srgbClr val="008000"/>
                </a:solidFill>
                <a:effectLst/>
                <a:latin typeface="Consolas" panose="020B0609020204030204" pitchFamily="49" charset="0"/>
              </a:rPr>
              <a:t>pathname: '/</a:t>
            </a:r>
            <a:r>
              <a:rPr lang="en-US" sz="1700" b="0" dirty="0" err="1">
                <a:solidFill>
                  <a:srgbClr val="008000"/>
                </a:solidFill>
                <a:effectLst/>
                <a:latin typeface="Consolas" panose="020B0609020204030204" pitchFamily="49" charset="0"/>
              </a:rPr>
              <a:t>signin</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state: { from: </a:t>
            </a:r>
            <a:r>
              <a:rPr lang="en-US" sz="1700" b="0" dirty="0" err="1">
                <a:solidFill>
                  <a:srgbClr val="008000"/>
                </a:solidFill>
                <a:effectLst/>
                <a:latin typeface="Consolas" panose="020B0609020204030204" pitchFamily="49" charset="0"/>
              </a:rPr>
              <a:t>props.location</a:t>
            </a:r>
            <a:r>
              <a:rPr lang="en-US" sz="1700" b="0" dirty="0">
                <a:solidFill>
                  <a:srgbClr val="008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 </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export default </a:t>
            </a:r>
            <a:r>
              <a:rPr lang="en-US" sz="1700" b="0" dirty="0" err="1">
                <a:solidFill>
                  <a:srgbClr val="008000"/>
                </a:solidFill>
                <a:effectLst/>
                <a:latin typeface="Consolas" panose="020B0609020204030204" pitchFamily="49" charset="0"/>
              </a:rPr>
              <a:t>PrivateRoute</a:t>
            </a:r>
            <a:endParaRPr lang="en-US" sz="1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8FDD2BC-B77A-6809-592B-FB63D5880CC4}"/>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711E507-3AE5-9236-22EA-4E49DB1B8A6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A80794-9810-80BA-3E13-6985ABAC7862}"/>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3989775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38EC-B83B-DD9F-E1E8-A20DFC8F8009}"/>
              </a:ext>
            </a:extLst>
          </p:cNvPr>
          <p:cNvSpPr>
            <a:spLocks noGrp="1"/>
          </p:cNvSpPr>
          <p:nvPr>
            <p:ph type="title"/>
          </p:nvPr>
        </p:nvSpPr>
        <p:spPr/>
        <p:txBody>
          <a:bodyPr/>
          <a:lstStyle/>
          <a:p>
            <a:r>
              <a:rPr lang="en-US" dirty="0"/>
              <a:t>Updated </a:t>
            </a:r>
            <a:r>
              <a:rPr lang="en-US" dirty="0" err="1"/>
              <a:t>Users.jsx</a:t>
            </a:r>
            <a:endParaRPr lang="en-US" dirty="0"/>
          </a:p>
        </p:txBody>
      </p:sp>
      <p:sp>
        <p:nvSpPr>
          <p:cNvPr id="3" name="Content Placeholder 2">
            <a:extLst>
              <a:ext uri="{FF2B5EF4-FFF2-40B4-BE49-F238E27FC236}">
                <a16:creationId xmlns:a16="http://schemas.microsoft.com/office/drawing/2014/main" id="{33269351-4C3B-7B84-23B4-883095A241E5}"/>
              </a:ext>
            </a:extLst>
          </p:cNvPr>
          <p:cNvSpPr>
            <a:spLocks noGrp="1"/>
          </p:cNvSpPr>
          <p:nvPr>
            <p:ph idx="1"/>
          </p:nvPr>
        </p:nvSpPr>
        <p:spPr/>
        <p:txBody>
          <a:bodyPr/>
          <a:lstStyle/>
          <a:p>
            <a:r>
              <a:rPr lang="en-US" sz="430" b="0" dirty="0">
                <a:solidFill>
                  <a:srgbClr val="008000"/>
                </a:solidFill>
                <a:effectLst/>
                <a:latin typeface="Consolas" panose="020B0609020204030204" pitchFamily="49" charset="0"/>
              </a:rPr>
              <a:t>import React from 'react'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useState</a:t>
            </a:r>
            <a:r>
              <a:rPr lang="en-US" sz="430" b="0" dirty="0">
                <a:solidFill>
                  <a:srgbClr val="008000"/>
                </a:solidFill>
                <a:effectLst/>
                <a:latin typeface="Consolas" panose="020B0609020204030204" pitchFamily="49" charset="0"/>
              </a:rPr>
              <a:t> from 'react'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useStyles</a:t>
            </a:r>
            <a:r>
              <a:rPr lang="en-US" sz="430" b="0" dirty="0">
                <a:solidFill>
                  <a:srgbClr val="008000"/>
                </a:solidFill>
                <a:effectLst/>
                <a:latin typeface="Consolas" panose="020B0609020204030204" pitchFamily="49" charset="0"/>
              </a:rPr>
              <a:t> from 'react'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useEffect</a:t>
            </a:r>
            <a:r>
              <a:rPr lang="en-US" sz="430" b="0" dirty="0">
                <a:solidFill>
                  <a:srgbClr val="008000"/>
                </a:solidFill>
                <a:effectLst/>
                <a:latin typeface="Consolas" panose="020B0609020204030204" pitchFamily="49" charset="0"/>
              </a:rPr>
              <a:t> from 'react'</a:t>
            </a:r>
          </a:p>
          <a:p>
            <a:r>
              <a:rPr lang="en-US" sz="430" b="0" dirty="0">
                <a:solidFill>
                  <a:srgbClr val="008000"/>
                </a:solidFill>
                <a:effectLst/>
                <a:latin typeface="Consolas" panose="020B0609020204030204" pitchFamily="49" charset="0"/>
              </a:rPr>
              <a:t>import { </a:t>
            </a:r>
            <a:r>
              <a:rPr lang="en-US" sz="430" b="0" dirty="0" err="1">
                <a:solidFill>
                  <a:srgbClr val="008000"/>
                </a:solidFill>
                <a:effectLst/>
                <a:latin typeface="Consolas" panose="020B0609020204030204" pitchFamily="49" charset="0"/>
              </a:rPr>
              <a:t>makeStyles</a:t>
            </a:r>
            <a:r>
              <a:rPr lang="en-US" sz="430" b="0" dirty="0">
                <a:solidFill>
                  <a:srgbClr val="008000"/>
                </a:solidFill>
                <a:effectLst/>
                <a:latin typeface="Consolas" panose="020B0609020204030204" pitchFamily="49" charset="0"/>
              </a:rPr>
              <a:t> }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/core/styles'</a:t>
            </a:r>
          </a:p>
          <a:p>
            <a:r>
              <a:rPr lang="en-US" sz="430" b="0" dirty="0">
                <a:solidFill>
                  <a:srgbClr val="008000"/>
                </a:solidFill>
                <a:effectLst/>
                <a:latin typeface="Consolas" panose="020B0609020204030204" pitchFamily="49" charset="0"/>
              </a:rPr>
              <a:t>import Card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/core/Card'</a:t>
            </a:r>
          </a:p>
          <a:p>
            <a:r>
              <a:rPr lang="en-US" sz="430" b="0" dirty="0">
                <a:solidFill>
                  <a:srgbClr val="008000"/>
                </a:solidFill>
                <a:effectLst/>
                <a:latin typeface="Consolas" panose="020B0609020204030204" pitchFamily="49" charset="0"/>
              </a:rPr>
              <a:t>import Paper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/core/Paper'</a:t>
            </a:r>
          </a:p>
          <a:p>
            <a:r>
              <a:rPr lang="en-US" sz="430" b="0" dirty="0">
                <a:solidFill>
                  <a:srgbClr val="008000"/>
                </a:solidFill>
                <a:effectLst/>
                <a:latin typeface="Consolas" panose="020B0609020204030204" pitchFamily="49" charset="0"/>
              </a:rPr>
              <a:t>import List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/core/List'</a:t>
            </a:r>
          </a:p>
          <a:p>
            <a:r>
              <a:rPr lang="en-US" sz="430" b="0" dirty="0">
                <a:solidFill>
                  <a:srgbClr val="008000"/>
                </a:solidFill>
                <a:effectLst/>
                <a:latin typeface="Consolas" panose="020B0609020204030204" pitchFamily="49" charset="0"/>
              </a:rPr>
              <a:t>import list from './api-user.js'</a:t>
            </a:r>
          </a:p>
          <a:p>
            <a:r>
              <a:rPr lang="en-US" sz="430" b="0" dirty="0">
                <a:solidFill>
                  <a:srgbClr val="008000"/>
                </a:solidFill>
                <a:effectLst/>
                <a:latin typeface="Consolas" panose="020B0609020204030204" pitchFamily="49" charset="0"/>
              </a:rPr>
              <a:t>import Link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/core/Link'</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ListItem</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ListItem</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ListItemAvatar</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ListItemAvatar</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ListItemText</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ListItemText</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ListItemSecondaryAction</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ListItemSecondaryAction</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Avatar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/core/Avatar'</a:t>
            </a:r>
          </a:p>
          <a:p>
            <a:r>
              <a:rPr lang="en-US" sz="430" b="0" dirty="0">
                <a:solidFill>
                  <a:srgbClr val="008000"/>
                </a:solidFill>
                <a:effectLst/>
                <a:latin typeface="Consolas" panose="020B0609020204030204" pitchFamily="49" charset="0"/>
              </a:rPr>
              <a:t>//import Person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/core/Person'</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ArrowForward</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ArrowForward</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CardContent</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CardContent</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CardMedia</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CardMedia</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Typography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/core/Typography'</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unicornbikeImg</a:t>
            </a:r>
            <a:r>
              <a:rPr lang="en-US" sz="430" b="0" dirty="0">
                <a:solidFill>
                  <a:srgbClr val="008000"/>
                </a:solidFill>
                <a:effectLst/>
                <a:latin typeface="Consolas" panose="020B0609020204030204" pitchFamily="49" charset="0"/>
              </a:rPr>
              <a:t> from './../assets/images/unicornbikeImg.jpg'</a:t>
            </a:r>
          </a:p>
          <a:p>
            <a:r>
              <a:rPr lang="en-US" sz="430" b="0" dirty="0">
                <a:solidFill>
                  <a:srgbClr val="008000"/>
                </a:solidFill>
                <a:effectLst/>
                <a:latin typeface="Consolas" panose="020B0609020204030204" pitchFamily="49" charset="0"/>
              </a:rPr>
              <a:t>export default function Users() {</a:t>
            </a:r>
          </a:p>
          <a:p>
            <a:r>
              <a:rPr lang="en-US" sz="430" b="0" dirty="0" err="1">
                <a:solidFill>
                  <a:srgbClr val="008000"/>
                </a:solidFill>
                <a:effectLst/>
                <a:latin typeface="Consolas" panose="020B0609020204030204" pitchFamily="49" charset="0"/>
              </a:rPr>
              <a:t>useEffect</a:t>
            </a:r>
            <a:r>
              <a:rPr lang="en-US" sz="430" b="0" dirty="0">
                <a:solidFill>
                  <a:srgbClr val="008000"/>
                </a:solidFill>
                <a:effectLst/>
                <a:latin typeface="Consolas" panose="020B0609020204030204" pitchFamily="49" charset="0"/>
              </a:rPr>
              <a:t>(() =&gt; {</a:t>
            </a:r>
          </a:p>
          <a:p>
            <a:r>
              <a:rPr lang="en-US" sz="430" b="0" dirty="0">
                <a:solidFill>
                  <a:srgbClr val="008000"/>
                </a:solidFill>
                <a:effectLst/>
                <a:latin typeface="Consolas" panose="020B0609020204030204" pitchFamily="49" charset="0"/>
              </a:rPr>
              <a:t>    const </a:t>
            </a:r>
            <a:r>
              <a:rPr lang="en-US" sz="430" b="0" dirty="0" err="1">
                <a:solidFill>
                  <a:srgbClr val="008000"/>
                </a:solidFill>
                <a:effectLst/>
                <a:latin typeface="Consolas" panose="020B0609020204030204" pitchFamily="49" charset="0"/>
              </a:rPr>
              <a:t>abortController</a:t>
            </a:r>
            <a:r>
              <a:rPr lang="en-US" sz="430" b="0" dirty="0">
                <a:solidFill>
                  <a:srgbClr val="008000"/>
                </a:solidFill>
                <a:effectLst/>
                <a:latin typeface="Consolas" panose="020B0609020204030204" pitchFamily="49" charset="0"/>
              </a:rPr>
              <a:t> = new </a:t>
            </a:r>
            <a:r>
              <a:rPr lang="en-US" sz="430" b="0" dirty="0" err="1">
                <a:solidFill>
                  <a:srgbClr val="008000"/>
                </a:solidFill>
                <a:effectLst/>
                <a:latin typeface="Consolas" panose="020B0609020204030204" pitchFamily="49" charset="0"/>
              </a:rPr>
              <a:t>AbortController</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    const signal = </a:t>
            </a:r>
            <a:r>
              <a:rPr lang="en-US" sz="430" b="0" dirty="0" err="1">
                <a:solidFill>
                  <a:srgbClr val="008000"/>
                </a:solidFill>
                <a:effectLst/>
                <a:latin typeface="Consolas" panose="020B0609020204030204" pitchFamily="49" charset="0"/>
              </a:rPr>
              <a:t>abortController.signal</a:t>
            </a:r>
            <a:endParaRPr lang="en-US" sz="430" b="0" dirty="0">
              <a:solidFill>
                <a:srgbClr val="008000"/>
              </a:solidFill>
              <a:effectLst/>
              <a:latin typeface="Consolas" panose="020B0609020204030204" pitchFamily="49" charset="0"/>
            </a:endParaRPr>
          </a:p>
          <a:p>
            <a:r>
              <a:rPr lang="en-US" sz="430" b="0" dirty="0">
                <a:solidFill>
                  <a:srgbClr val="008000"/>
                </a:solidFill>
                <a:effectLst/>
                <a:latin typeface="Consolas" panose="020B0609020204030204" pitchFamily="49" charset="0"/>
              </a:rPr>
              <a:t>    list(signal).then((data) =&gt; {</a:t>
            </a:r>
          </a:p>
          <a:p>
            <a:r>
              <a:rPr lang="en-US" sz="430" b="0" dirty="0">
                <a:solidFill>
                  <a:srgbClr val="008000"/>
                </a:solidFill>
                <a:effectLst/>
                <a:latin typeface="Consolas" panose="020B0609020204030204" pitchFamily="49" charset="0"/>
              </a:rPr>
              <a:t>if (data &amp;&amp; </a:t>
            </a:r>
            <a:r>
              <a:rPr lang="en-US" sz="430" b="0" dirty="0" err="1">
                <a:solidFill>
                  <a:srgbClr val="008000"/>
                </a:solidFill>
                <a:effectLst/>
                <a:latin typeface="Consolas" panose="020B0609020204030204" pitchFamily="49" charset="0"/>
              </a:rPr>
              <a:t>data.error</a:t>
            </a:r>
            <a:r>
              <a:rPr lang="en-US" sz="430" b="0" dirty="0">
                <a:solidFill>
                  <a:srgbClr val="008000"/>
                </a:solidFill>
                <a:effectLst/>
                <a:latin typeface="Consolas" panose="020B0609020204030204" pitchFamily="49" charset="0"/>
              </a:rPr>
              <a:t>) { </a:t>
            </a:r>
          </a:p>
          <a:p>
            <a:r>
              <a:rPr lang="en-US" sz="430" b="0" dirty="0">
                <a:solidFill>
                  <a:srgbClr val="008000"/>
                </a:solidFill>
                <a:effectLst/>
                <a:latin typeface="Consolas" panose="020B0609020204030204" pitchFamily="49" charset="0"/>
              </a:rPr>
              <a:t>console.log(</a:t>
            </a:r>
            <a:r>
              <a:rPr lang="en-US" sz="430" b="0" dirty="0" err="1">
                <a:solidFill>
                  <a:srgbClr val="008000"/>
                </a:solidFill>
                <a:effectLst/>
                <a:latin typeface="Consolas" panose="020B0609020204030204" pitchFamily="49" charset="0"/>
              </a:rPr>
              <a:t>data.error</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 else { </a:t>
            </a:r>
          </a:p>
          <a:p>
            <a:r>
              <a:rPr lang="en-US" sz="430" b="0" dirty="0" err="1">
                <a:solidFill>
                  <a:srgbClr val="008000"/>
                </a:solidFill>
                <a:effectLst/>
                <a:latin typeface="Consolas" panose="020B0609020204030204" pitchFamily="49" charset="0"/>
              </a:rPr>
              <a:t>setUsers</a:t>
            </a:r>
            <a:r>
              <a:rPr lang="en-US" sz="430" b="0" dirty="0">
                <a:solidFill>
                  <a:srgbClr val="008000"/>
                </a:solidFill>
                <a:effectLst/>
                <a:latin typeface="Consolas" panose="020B0609020204030204" pitchFamily="49" charset="0"/>
              </a:rPr>
              <a:t>(data)</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return function cleanup(){ </a:t>
            </a:r>
          </a:p>
          <a:p>
            <a:r>
              <a:rPr lang="en-US" sz="430" b="0" dirty="0" err="1">
                <a:solidFill>
                  <a:srgbClr val="008000"/>
                </a:solidFill>
                <a:effectLst/>
                <a:latin typeface="Consolas" panose="020B0609020204030204" pitchFamily="49" charset="0"/>
              </a:rPr>
              <a:t>abortController.abort</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    const [users, </a:t>
            </a:r>
            <a:r>
              <a:rPr lang="en-US" sz="430" b="0" dirty="0" err="1">
                <a:solidFill>
                  <a:srgbClr val="008000"/>
                </a:solidFill>
                <a:effectLst/>
                <a:latin typeface="Consolas" panose="020B0609020204030204" pitchFamily="49" charset="0"/>
              </a:rPr>
              <a:t>setUsers</a:t>
            </a:r>
            <a:r>
              <a:rPr lang="en-US" sz="430" b="0" dirty="0">
                <a:solidFill>
                  <a:srgbClr val="008000"/>
                </a:solidFill>
                <a:effectLst/>
                <a:latin typeface="Consolas" panose="020B0609020204030204" pitchFamily="49" charset="0"/>
              </a:rPr>
              <a:t>] = </a:t>
            </a:r>
            <a:r>
              <a:rPr lang="en-US" sz="430" b="0" dirty="0" err="1">
                <a:solidFill>
                  <a:srgbClr val="008000"/>
                </a:solidFill>
                <a:effectLst/>
                <a:latin typeface="Consolas" panose="020B0609020204030204" pitchFamily="49" charset="0"/>
              </a:rPr>
              <a:t>useState</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    const classes = </a:t>
            </a:r>
            <a:r>
              <a:rPr lang="en-US" sz="430" b="0" dirty="0" err="1">
                <a:solidFill>
                  <a:srgbClr val="008000"/>
                </a:solidFill>
                <a:effectLst/>
                <a:latin typeface="Consolas" panose="020B0609020204030204" pitchFamily="49" charset="0"/>
              </a:rPr>
              <a:t>useStyles</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return (</a:t>
            </a:r>
          </a:p>
          <a:p>
            <a:r>
              <a:rPr lang="en-US" sz="430" b="0" dirty="0">
                <a:solidFill>
                  <a:srgbClr val="008000"/>
                </a:solidFill>
                <a:effectLst/>
                <a:latin typeface="Consolas" panose="020B0609020204030204" pitchFamily="49" charset="0"/>
              </a:rPr>
              <a:t>&lt;Paper </a:t>
            </a:r>
            <a:r>
              <a:rPr lang="en-US" sz="430" b="0" dirty="0" err="1">
                <a:solidFill>
                  <a:srgbClr val="008000"/>
                </a:solidFill>
                <a:effectLst/>
                <a:latin typeface="Consolas" panose="020B0609020204030204" pitchFamily="49" charset="0"/>
              </a:rPr>
              <a:t>className</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classes.root</a:t>
            </a:r>
            <a:r>
              <a:rPr lang="en-US" sz="430" b="0" dirty="0">
                <a:solidFill>
                  <a:srgbClr val="008000"/>
                </a:solidFill>
                <a:effectLst/>
                <a:latin typeface="Consolas" panose="020B0609020204030204" pitchFamily="49" charset="0"/>
              </a:rPr>
              <a:t>} elevation={4}&gt;</a:t>
            </a:r>
          </a:p>
          <a:p>
            <a:r>
              <a:rPr lang="en-US" sz="430" b="0" dirty="0">
                <a:solidFill>
                  <a:srgbClr val="008000"/>
                </a:solidFill>
                <a:effectLst/>
                <a:latin typeface="Consolas" panose="020B0609020204030204" pitchFamily="49" charset="0"/>
              </a:rPr>
              <a:t>&lt;Typography variant="h6" </a:t>
            </a:r>
            <a:r>
              <a:rPr lang="en-US" sz="430" b="0" dirty="0" err="1">
                <a:solidFill>
                  <a:srgbClr val="008000"/>
                </a:solidFill>
                <a:effectLst/>
                <a:latin typeface="Consolas" panose="020B0609020204030204" pitchFamily="49" charset="0"/>
              </a:rPr>
              <a:t>className</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classes.title</a:t>
            </a:r>
            <a:r>
              <a:rPr lang="en-US" sz="430" b="0" dirty="0">
                <a:solidFill>
                  <a:srgbClr val="008000"/>
                </a:solidFill>
                <a:effectLst/>
                <a:latin typeface="Consolas" panose="020B0609020204030204" pitchFamily="49" charset="0"/>
              </a:rPr>
              <a:t>}&gt; </a:t>
            </a:r>
          </a:p>
          <a:p>
            <a:r>
              <a:rPr lang="en-US" sz="430" b="0" dirty="0">
                <a:solidFill>
                  <a:srgbClr val="008000"/>
                </a:solidFill>
                <a:effectLst/>
                <a:latin typeface="Consolas" panose="020B0609020204030204" pitchFamily="49" charset="0"/>
              </a:rPr>
              <a:t>All Users</a:t>
            </a:r>
          </a:p>
          <a:p>
            <a:r>
              <a:rPr lang="en-US" sz="430" b="0" dirty="0">
                <a:solidFill>
                  <a:srgbClr val="008000"/>
                </a:solidFill>
                <a:effectLst/>
                <a:latin typeface="Consolas" panose="020B0609020204030204" pitchFamily="49" charset="0"/>
              </a:rPr>
              <a:t>&lt;/Typography&gt; </a:t>
            </a:r>
          </a:p>
          <a:p>
            <a:r>
              <a:rPr lang="en-US" sz="430" b="0" dirty="0">
                <a:solidFill>
                  <a:srgbClr val="008000"/>
                </a:solidFill>
                <a:effectLst/>
                <a:latin typeface="Consolas" panose="020B0609020204030204" pitchFamily="49" charset="0"/>
              </a:rPr>
              <a:t>&lt;List dense&gt;</a:t>
            </a:r>
          </a:p>
          <a:p>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users.map</a:t>
            </a:r>
            <a:r>
              <a:rPr lang="en-US" sz="430" b="0" dirty="0">
                <a:solidFill>
                  <a:srgbClr val="008000"/>
                </a:solidFill>
                <a:effectLst/>
                <a:latin typeface="Consolas" panose="020B0609020204030204" pitchFamily="49" charset="0"/>
              </a:rPr>
              <a:t>((item, </a:t>
            </a:r>
            <a:r>
              <a:rPr lang="en-US" sz="430" b="0" dirty="0" err="1">
                <a:solidFill>
                  <a:srgbClr val="008000"/>
                </a:solidFill>
                <a:effectLst/>
                <a:latin typeface="Consolas" panose="020B0609020204030204" pitchFamily="49" charset="0"/>
              </a:rPr>
              <a:t>i</a:t>
            </a:r>
            <a:r>
              <a:rPr lang="en-US" sz="430" b="0" dirty="0">
                <a:solidFill>
                  <a:srgbClr val="008000"/>
                </a:solidFill>
                <a:effectLst/>
                <a:latin typeface="Consolas" panose="020B0609020204030204" pitchFamily="49" charset="0"/>
              </a:rPr>
              <a:t>) =&gt; {</a:t>
            </a:r>
          </a:p>
          <a:p>
            <a:r>
              <a:rPr lang="en-US" sz="430" b="0" dirty="0">
                <a:solidFill>
                  <a:srgbClr val="008000"/>
                </a:solidFill>
                <a:effectLst/>
                <a:latin typeface="Consolas" panose="020B0609020204030204" pitchFamily="49" charset="0"/>
              </a:rPr>
              <a:t>return &lt;Link to={"/user/" + </a:t>
            </a:r>
            <a:r>
              <a:rPr lang="en-US" sz="430" b="0" dirty="0" err="1">
                <a:solidFill>
                  <a:srgbClr val="008000"/>
                </a:solidFill>
                <a:effectLst/>
                <a:latin typeface="Consolas" panose="020B0609020204030204" pitchFamily="49" charset="0"/>
              </a:rPr>
              <a:t>item._id</a:t>
            </a:r>
            <a:r>
              <a:rPr lang="en-US" sz="430" b="0" dirty="0">
                <a:solidFill>
                  <a:srgbClr val="008000"/>
                </a:solidFill>
                <a:effectLst/>
                <a:latin typeface="Consolas" panose="020B0609020204030204" pitchFamily="49" charset="0"/>
              </a:rPr>
              <a:t>} key={</a:t>
            </a:r>
            <a:r>
              <a:rPr lang="en-US" sz="430" b="0" dirty="0" err="1">
                <a:solidFill>
                  <a:srgbClr val="008000"/>
                </a:solidFill>
                <a:effectLst/>
                <a:latin typeface="Consolas" panose="020B0609020204030204" pitchFamily="49" charset="0"/>
              </a:rPr>
              <a:t>i</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a:t>
            </a:r>
            <a:r>
              <a:rPr lang="en-US" sz="430" b="0" dirty="0">
                <a:solidFill>
                  <a:srgbClr val="008000"/>
                </a:solidFill>
                <a:effectLst/>
                <a:latin typeface="Consolas" panose="020B0609020204030204" pitchFamily="49" charset="0"/>
              </a:rPr>
              <a:t> button&gt; </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ListItemAvatar</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&lt;Avatar&gt; </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&lt;/Avatar&gt;</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ListItemAvatar</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ListItemText</a:t>
            </a:r>
            <a:r>
              <a:rPr lang="en-US" sz="430" b="0" dirty="0">
                <a:solidFill>
                  <a:srgbClr val="008000"/>
                </a:solidFill>
                <a:effectLst/>
                <a:latin typeface="Consolas" panose="020B0609020204030204" pitchFamily="49" charset="0"/>
              </a:rPr>
              <a:t> primary={item.name}/&gt; </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ListItemSecondaryAction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ArrowForward</a:t>
            </a:r>
            <a:r>
              <a:rPr lang="en-US" sz="430" b="0" dirty="0">
                <a:solidFill>
                  <a:srgbClr val="008000"/>
                </a:solidFill>
                <a:effectLst/>
                <a:latin typeface="Consolas" panose="020B0609020204030204" pitchFamily="49" charset="0"/>
              </a:rPr>
              <a:t>/&gt; </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ListItemSecondaryAction</a:t>
            </a:r>
            <a:r>
              <a:rPr lang="en-US" sz="430" b="0" dirty="0">
                <a:solidFill>
                  <a:srgbClr val="008000"/>
                </a:solidFill>
                <a:effectLst/>
                <a:latin typeface="Consolas" panose="020B0609020204030204" pitchFamily="49" charset="0"/>
              </a:rPr>
              <a:t>&gt; </a:t>
            </a:r>
          </a:p>
          <a:p>
            <a:r>
              <a:rPr lang="en-US" sz="430" b="0" dirty="0">
                <a:solidFill>
                  <a:srgbClr val="008000"/>
                </a:solidFill>
                <a:effectLst/>
                <a:latin typeface="Consolas" panose="020B0609020204030204" pitchFamily="49" charset="0"/>
              </a:rPr>
              <a:t>&lt;/</a:t>
            </a:r>
            <a:r>
              <a:rPr lang="en-US" sz="430" b="0" dirty="0" err="1">
                <a:solidFill>
                  <a:srgbClr val="008000"/>
                </a:solidFill>
                <a:effectLst/>
                <a:latin typeface="Consolas" panose="020B0609020204030204" pitchFamily="49" charset="0"/>
              </a:rPr>
              <a:t>ListItem</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&lt;/Link&gt; </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&lt;/List&gt;</a:t>
            </a:r>
          </a:p>
          <a:p>
            <a:r>
              <a:rPr lang="en-US" sz="430" b="0" dirty="0">
                <a:solidFill>
                  <a:srgbClr val="008000"/>
                </a:solidFill>
                <a:effectLst/>
                <a:latin typeface="Consolas" panose="020B0609020204030204" pitchFamily="49" charset="0"/>
              </a:rPr>
              <a:t>&lt;/Paper&gt;</a:t>
            </a:r>
          </a:p>
          <a:p>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br>
              <a:rPr lang="en-US" sz="430" b="0" dirty="0">
                <a:solidFill>
                  <a:srgbClr val="008000"/>
                </a:solidFill>
                <a:effectLst/>
                <a:latin typeface="Consolas" panose="020B0609020204030204" pitchFamily="49" charset="0"/>
              </a:rPr>
            </a:br>
            <a:br>
              <a:rPr lang="en-US" sz="430" b="0" dirty="0">
                <a:solidFill>
                  <a:srgbClr val="008000"/>
                </a:solidFill>
                <a:effectLst/>
                <a:latin typeface="Consolas" panose="020B0609020204030204" pitchFamily="49" charset="0"/>
              </a:rPr>
            </a:br>
            <a:endParaRPr lang="en-US" sz="4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DEE0C9-85E4-7F6E-0CA3-1B1B544FED5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CCE7A38-4580-6B36-342A-3BA7D72640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C1A2DA-7774-1F86-D33E-6306DE82CFEC}"/>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942058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76CE-A48F-8B37-DD16-D6889AE5052A}"/>
              </a:ext>
            </a:extLst>
          </p:cNvPr>
          <p:cNvSpPr>
            <a:spLocks noGrp="1"/>
          </p:cNvSpPr>
          <p:nvPr>
            <p:ph type="title"/>
          </p:nvPr>
        </p:nvSpPr>
        <p:spPr/>
        <p:txBody>
          <a:bodyPr/>
          <a:lstStyle/>
          <a:p>
            <a:r>
              <a:rPr lang="en-US" dirty="0"/>
              <a:t>Updated PrivateRoute.js</a:t>
            </a:r>
          </a:p>
        </p:txBody>
      </p:sp>
      <p:sp>
        <p:nvSpPr>
          <p:cNvPr id="3" name="Content Placeholder 2">
            <a:extLst>
              <a:ext uri="{FF2B5EF4-FFF2-40B4-BE49-F238E27FC236}">
                <a16:creationId xmlns:a16="http://schemas.microsoft.com/office/drawing/2014/main" id="{21C7E349-95D4-E020-145E-E3B9F5F3E7B8}"/>
              </a:ext>
            </a:extLst>
          </p:cNvPr>
          <p:cNvSpPr>
            <a:spLocks noGrp="1"/>
          </p:cNvSpPr>
          <p:nvPr>
            <p:ph idx="1"/>
          </p:nvPr>
        </p:nvSpPr>
        <p:spPr/>
        <p:txBody>
          <a:bodyPr/>
          <a:lstStyle/>
          <a:p>
            <a:r>
              <a:rPr lang="en-US" sz="1700" b="0" dirty="0">
                <a:solidFill>
                  <a:srgbClr val="008000"/>
                </a:solidFill>
                <a:effectLst/>
                <a:latin typeface="Consolas" panose="020B0609020204030204" pitchFamily="49" charset="0"/>
              </a:rPr>
              <a:t>import React, { Component } from 'react'</a:t>
            </a:r>
          </a:p>
          <a:p>
            <a:r>
              <a:rPr lang="en-US" sz="1700" b="0" dirty="0">
                <a:solidFill>
                  <a:srgbClr val="008000"/>
                </a:solidFill>
                <a:effectLst/>
                <a:latin typeface="Consolas" panose="020B0609020204030204" pitchFamily="49" charset="0"/>
              </a:rPr>
              <a:t>import { Route, Redirect } from 'react-router-</a:t>
            </a:r>
            <a:r>
              <a:rPr lang="en-US" sz="1700" b="0" dirty="0" err="1">
                <a:solidFill>
                  <a:srgbClr val="008000"/>
                </a:solidFill>
                <a:effectLst/>
                <a:latin typeface="Consolas" panose="020B0609020204030204" pitchFamily="49" charset="0"/>
              </a:rPr>
              <a:t>dom</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import auth from './auth-helper'</a:t>
            </a:r>
          </a:p>
          <a:p>
            <a:r>
              <a:rPr lang="en-US" sz="1700" b="0" dirty="0">
                <a:solidFill>
                  <a:srgbClr val="008000"/>
                </a:solidFill>
                <a:effectLst/>
                <a:latin typeface="Consolas" panose="020B0609020204030204" pitchFamily="49" charset="0"/>
              </a:rPr>
              <a:t>const </a:t>
            </a:r>
            <a:r>
              <a:rPr lang="en-US" sz="1700" b="0" dirty="0" err="1">
                <a:solidFill>
                  <a:srgbClr val="008000"/>
                </a:solidFill>
                <a:effectLst/>
                <a:latin typeface="Consolas" panose="020B0609020204030204" pitchFamily="49" charset="0"/>
              </a:rPr>
              <a:t>PrivateRoute</a:t>
            </a:r>
            <a:r>
              <a:rPr lang="en-US" sz="1700" b="0" dirty="0">
                <a:solidFill>
                  <a:srgbClr val="008000"/>
                </a:solidFill>
                <a:effectLst/>
                <a:latin typeface="Consolas" panose="020B0609020204030204" pitchFamily="49" charset="0"/>
              </a:rPr>
              <a:t> = ({ component: Component, ...rest }) =&gt; ( </a:t>
            </a:r>
          </a:p>
          <a:p>
            <a:r>
              <a:rPr lang="en-US" sz="1700" b="0" dirty="0">
                <a:solidFill>
                  <a:srgbClr val="008000"/>
                </a:solidFill>
                <a:effectLst/>
                <a:latin typeface="Consolas" panose="020B0609020204030204" pitchFamily="49" charset="0"/>
              </a:rPr>
              <a:t>&lt;Route {...rest} render={props =&gt; (</a:t>
            </a:r>
          </a:p>
          <a:p>
            <a:r>
              <a:rPr lang="en-US" sz="1700" b="0" dirty="0" err="1">
                <a:solidFill>
                  <a:srgbClr val="008000"/>
                </a:solidFill>
                <a:effectLst/>
                <a:latin typeface="Consolas" panose="020B0609020204030204" pitchFamily="49" charset="0"/>
              </a:rPr>
              <a:t>auth.isAuthenticated</a:t>
            </a:r>
            <a:r>
              <a:rPr lang="en-US" sz="1700" b="0" dirty="0">
                <a:solidFill>
                  <a:srgbClr val="008000"/>
                </a:solidFill>
                <a:effectLst/>
                <a:latin typeface="Consolas" panose="020B0609020204030204" pitchFamily="49" charset="0"/>
              </a:rPr>
              <a:t>() ? ( </a:t>
            </a:r>
          </a:p>
          <a:p>
            <a:r>
              <a:rPr lang="en-US" sz="1700" b="0" dirty="0">
                <a:solidFill>
                  <a:srgbClr val="008000"/>
                </a:solidFill>
                <a:effectLst/>
                <a:latin typeface="Consolas" panose="020B0609020204030204" pitchFamily="49" charset="0"/>
              </a:rPr>
              <a:t>&lt;Component {...props}/&gt;</a:t>
            </a:r>
          </a:p>
          <a:p>
            <a:r>
              <a:rPr lang="en-US" sz="1700" b="0" dirty="0">
                <a:solidFill>
                  <a:srgbClr val="008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&lt;Redirect to={{ </a:t>
            </a:r>
          </a:p>
          <a:p>
            <a:r>
              <a:rPr lang="en-US" sz="1700" b="0" dirty="0">
                <a:solidFill>
                  <a:srgbClr val="008000"/>
                </a:solidFill>
                <a:effectLst/>
                <a:latin typeface="Consolas" panose="020B0609020204030204" pitchFamily="49" charset="0"/>
              </a:rPr>
              <a:t>pathname: '/</a:t>
            </a:r>
            <a:r>
              <a:rPr lang="en-US" sz="1700" b="0" dirty="0" err="1">
                <a:solidFill>
                  <a:srgbClr val="008000"/>
                </a:solidFill>
                <a:effectLst/>
                <a:latin typeface="Consolas" panose="020B0609020204030204" pitchFamily="49" charset="0"/>
              </a:rPr>
              <a:t>signin</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state: { from: </a:t>
            </a:r>
            <a:r>
              <a:rPr lang="en-US" sz="1700" b="0" dirty="0" err="1">
                <a:solidFill>
                  <a:srgbClr val="008000"/>
                </a:solidFill>
                <a:effectLst/>
                <a:latin typeface="Consolas" panose="020B0609020204030204" pitchFamily="49" charset="0"/>
              </a:rPr>
              <a:t>props.location</a:t>
            </a:r>
            <a:r>
              <a:rPr lang="en-US" sz="1700" b="0" dirty="0">
                <a:solidFill>
                  <a:srgbClr val="008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 </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export default </a:t>
            </a:r>
            <a:r>
              <a:rPr lang="en-US" sz="1700" b="0" dirty="0" err="1">
                <a:solidFill>
                  <a:srgbClr val="008000"/>
                </a:solidFill>
                <a:effectLst/>
                <a:latin typeface="Consolas" panose="020B0609020204030204" pitchFamily="49" charset="0"/>
              </a:rPr>
              <a:t>PrivateRoute</a:t>
            </a:r>
            <a:endParaRPr lang="en-US" sz="1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341A31A-CE85-500B-394E-238F5C66C2DB}"/>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D22C8BC-5B25-81FF-1E7F-BC68E41637C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5EA93B-26B9-DF88-C400-F8C9C1FAF20A}"/>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352493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E6B5-E195-DD2B-3F71-4313847BCF48}"/>
              </a:ext>
            </a:extLst>
          </p:cNvPr>
          <p:cNvSpPr>
            <a:spLocks noGrp="1"/>
          </p:cNvSpPr>
          <p:nvPr>
            <p:ph type="title"/>
          </p:nvPr>
        </p:nvSpPr>
        <p:spPr/>
        <p:txBody>
          <a:bodyPr/>
          <a:lstStyle/>
          <a:p>
            <a:r>
              <a:rPr lang="en-US" dirty="0"/>
              <a:t>Updated auth-helper.js</a:t>
            </a:r>
          </a:p>
        </p:txBody>
      </p:sp>
      <p:sp>
        <p:nvSpPr>
          <p:cNvPr id="3" name="Content Placeholder 2">
            <a:extLst>
              <a:ext uri="{FF2B5EF4-FFF2-40B4-BE49-F238E27FC236}">
                <a16:creationId xmlns:a16="http://schemas.microsoft.com/office/drawing/2014/main" id="{6EDB7CF5-AAF9-F91B-5383-035EDB387A1D}"/>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authenticate(</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a:t>
            </a:r>
          </a:p>
          <a:p>
            <a:r>
              <a:rPr lang="en-US" sz="1300" b="0" dirty="0" err="1">
                <a:solidFill>
                  <a:srgbClr val="008000"/>
                </a:solidFill>
                <a:effectLst/>
                <a:latin typeface="Consolas" panose="020B0609020204030204" pitchFamily="49" charset="0"/>
              </a:rPr>
              <a:t>sessionStorage.setItem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r>
              <a:rPr lang="en-US" sz="1300" b="0" dirty="0" err="1">
                <a:solidFill>
                  <a:srgbClr val="008000"/>
                </a:solidFill>
                <a:effectLst/>
                <a:latin typeface="Consolas" panose="020B0609020204030204" pitchFamily="49" charset="0"/>
              </a:rPr>
              <a:t>JSON.stringify</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isAuthenticated</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 </a:t>
            </a:r>
          </a:p>
          <a:p>
            <a:r>
              <a:rPr lang="en-US" sz="1300" b="0" dirty="0">
                <a:solidFill>
                  <a:srgbClr val="008000"/>
                </a:solidFill>
                <a:effectLst/>
                <a:latin typeface="Consolas" panose="020B0609020204030204" pitchFamily="49" charset="0"/>
              </a:rPr>
              <a:t>return false</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return </a:t>
            </a:r>
            <a:r>
              <a:rPr lang="en-US" sz="1300" b="0" dirty="0" err="1">
                <a:solidFill>
                  <a:srgbClr val="008000"/>
                </a:solidFill>
                <a:effectLst/>
                <a:latin typeface="Consolas" panose="020B0609020204030204" pitchFamily="49" charset="0"/>
              </a:rPr>
              <a:t>JSON.parse</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else</a:t>
            </a:r>
          </a:p>
          <a:p>
            <a:r>
              <a:rPr lang="en-US" sz="1300" b="0" dirty="0">
                <a:solidFill>
                  <a:srgbClr val="008000"/>
                </a:solidFill>
                <a:effectLst/>
                <a:latin typeface="Consolas" panose="020B0609020204030204" pitchFamily="49" charset="0"/>
              </a:rPr>
              <a:t>return false </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clearJWT</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if(</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 </a:t>
            </a:r>
          </a:p>
          <a:p>
            <a:r>
              <a:rPr lang="en-US" sz="1300" b="0" dirty="0" err="1">
                <a:solidFill>
                  <a:srgbClr val="008000"/>
                </a:solidFill>
                <a:effectLst/>
                <a:latin typeface="Consolas" panose="020B0609020204030204" pitchFamily="49" charset="0"/>
              </a:rPr>
              <a:t>sessionStorage.removeItem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cb</a:t>
            </a:r>
            <a:r>
              <a:rPr lang="en-US" sz="1300" b="0" dirty="0">
                <a:solidFill>
                  <a:srgbClr val="008000"/>
                </a:solidFill>
                <a:effectLst/>
                <a:latin typeface="Consolas" panose="020B0609020204030204" pitchFamily="49" charset="0"/>
              </a:rPr>
              <a:t>()</a:t>
            </a:r>
          </a:p>
          <a:p>
            <a:r>
              <a:rPr lang="en-US" sz="1300" b="0" dirty="0" err="1">
                <a:solidFill>
                  <a:srgbClr val="008000"/>
                </a:solidFill>
                <a:effectLst/>
                <a:latin typeface="Consolas" panose="020B0609020204030204" pitchFamily="49" charset="0"/>
              </a:rPr>
              <a:t>signout</a:t>
            </a:r>
            <a:r>
              <a:rPr lang="en-US" sz="1300" b="0" dirty="0">
                <a:solidFill>
                  <a:srgbClr val="008000"/>
                </a:solidFill>
                <a:effectLst/>
                <a:latin typeface="Consolas" panose="020B0609020204030204" pitchFamily="49" charset="0"/>
              </a:rPr>
              <a:t>().then((data) =&gt; {</a:t>
            </a:r>
          </a:p>
          <a:p>
            <a:r>
              <a:rPr lang="en-US" sz="1300" b="0" dirty="0" err="1">
                <a:solidFill>
                  <a:srgbClr val="008000"/>
                </a:solidFill>
                <a:effectLst/>
                <a:latin typeface="Consolas" panose="020B0609020204030204" pitchFamily="49" charset="0"/>
              </a:rPr>
              <a:t>document.cookie</a:t>
            </a:r>
            <a:r>
              <a:rPr lang="en-US" sz="1300" b="0" dirty="0">
                <a:solidFill>
                  <a:srgbClr val="008000"/>
                </a:solidFill>
                <a:effectLst/>
                <a:latin typeface="Consolas" panose="020B0609020204030204" pitchFamily="49" charset="0"/>
              </a:rPr>
              <a:t> = "t=; expires=Thu, 01 Jan 1970 00:00:00 UTC; path=/;"</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a:t>
            </a:r>
          </a:p>
          <a:p>
            <a:br>
              <a:rPr lang="en-US" sz="1300" b="0" dirty="0">
                <a:solidFill>
                  <a:srgbClr val="008000"/>
                </a:solidFill>
                <a:effectLst/>
                <a:latin typeface="Consolas" panose="020B0609020204030204" pitchFamily="49" charset="0"/>
              </a:rPr>
            </a:br>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64C543-4663-745F-E22B-F5545A8FB07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8003C48-687C-A4BE-20E9-A9EA095505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3EFA09-9509-751C-76FD-5188D30E982A}"/>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4129441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D46C-D978-E37B-744C-754C5A8F32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2F553F-2697-B678-6E03-75688C2B3E72}"/>
              </a:ext>
            </a:extLst>
          </p:cNvPr>
          <p:cNvSpPr>
            <a:spLocks noGrp="1"/>
          </p:cNvSpPr>
          <p:nvPr>
            <p:ph idx="1"/>
          </p:nvPr>
        </p:nvSpPr>
        <p:spPr/>
        <p:txBody>
          <a:bodyPr/>
          <a:lstStyle/>
          <a:p>
            <a:r>
              <a:rPr lang="en-US" dirty="0">
                <a:highlight>
                  <a:srgbClr val="8FFFD2"/>
                </a:highlight>
              </a:rPr>
              <a:t>To see this view rendered in the browser, you can temporarily add </a:t>
            </a:r>
          </a:p>
          <a:p>
            <a:r>
              <a:rPr lang="en-US" dirty="0">
                <a:highlight>
                  <a:srgbClr val="8FFFD2"/>
                </a:highlight>
              </a:rPr>
              <a:t>a Link component to the Home component to be able to route to </a:t>
            </a:r>
          </a:p>
          <a:p>
            <a:r>
              <a:rPr lang="en-US" dirty="0">
                <a:highlight>
                  <a:srgbClr val="8FFFD2"/>
                </a:highlight>
              </a:rPr>
              <a:t>the Users component:</a:t>
            </a:r>
          </a:p>
          <a:p>
            <a:r>
              <a:rPr lang="en-US" dirty="0">
                <a:highlight>
                  <a:srgbClr val="8FFFD2"/>
                </a:highlight>
              </a:rPr>
              <a:t>&lt;Link to="/users"&gt;Users&lt;/Link&gt;</a:t>
            </a:r>
          </a:p>
          <a:p>
            <a:r>
              <a:rPr lang="en-US" dirty="0">
                <a:highlight>
                  <a:srgbClr val="8FFFD2"/>
                </a:highlight>
              </a:rPr>
              <a:t>Clicking on this link after rendering the Home view at the root route in the browser </a:t>
            </a:r>
          </a:p>
          <a:p>
            <a:r>
              <a:rPr lang="en-US" dirty="0">
                <a:highlight>
                  <a:srgbClr val="8FFFD2"/>
                </a:highlight>
              </a:rPr>
              <a:t>will display the Users component we implemented in this section. We will </a:t>
            </a:r>
          </a:p>
          <a:p>
            <a:r>
              <a:rPr lang="en-US" dirty="0">
                <a:highlight>
                  <a:srgbClr val="8FFFD2"/>
                </a:highlight>
              </a:rPr>
              <a:t>implement the other React components similarly, starting with </a:t>
            </a:r>
          </a:p>
          <a:p>
            <a:r>
              <a:rPr lang="en-US" dirty="0">
                <a:highlight>
                  <a:srgbClr val="8FFFD2"/>
                </a:highlight>
              </a:rPr>
              <a:t>the Signup component in the next section.</a:t>
            </a:r>
          </a:p>
        </p:txBody>
      </p:sp>
      <p:sp>
        <p:nvSpPr>
          <p:cNvPr id="4" name="Date Placeholder 3">
            <a:extLst>
              <a:ext uri="{FF2B5EF4-FFF2-40B4-BE49-F238E27FC236}">
                <a16:creationId xmlns:a16="http://schemas.microsoft.com/office/drawing/2014/main" id="{B764292A-362A-E873-5439-6879DEA3EFC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1858C7BE-6E0B-D861-4B3B-1187E04DE85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EC3781-7BFE-BB69-1BDF-896E594BEDED}"/>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1655027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3A6D-9BD3-8111-7CF0-C7067E52F930}"/>
              </a:ext>
            </a:extLst>
          </p:cNvPr>
          <p:cNvSpPr>
            <a:spLocks noGrp="1"/>
          </p:cNvSpPr>
          <p:nvPr>
            <p:ph type="title"/>
          </p:nvPr>
        </p:nvSpPr>
        <p:spPr/>
        <p:txBody>
          <a:bodyPr/>
          <a:lstStyle/>
          <a:p>
            <a:r>
              <a:rPr lang="en-US" dirty="0"/>
              <a:t>The Signup component</a:t>
            </a:r>
          </a:p>
        </p:txBody>
      </p:sp>
      <p:sp>
        <p:nvSpPr>
          <p:cNvPr id="3" name="Content Placeholder 2">
            <a:extLst>
              <a:ext uri="{FF2B5EF4-FFF2-40B4-BE49-F238E27FC236}">
                <a16:creationId xmlns:a16="http://schemas.microsoft.com/office/drawing/2014/main" id="{A677449D-D805-67E9-C788-BDB43E295EE7}"/>
              </a:ext>
            </a:extLst>
          </p:cNvPr>
          <p:cNvSpPr>
            <a:spLocks noGrp="1"/>
          </p:cNvSpPr>
          <p:nvPr>
            <p:ph idx="1"/>
          </p:nvPr>
        </p:nvSpPr>
        <p:spPr/>
        <p:txBody>
          <a:bodyPr/>
          <a:lstStyle/>
          <a:p>
            <a:r>
              <a:rPr lang="en-US" dirty="0"/>
              <a:t>The Signup component in client/user/Signup.js presents a form with name, email, and password fields to the user for sign-up at the '/signup' path, as displayed in the following screenshot:</a:t>
            </a:r>
          </a:p>
          <a:p>
            <a:endParaRPr lang="en-US" dirty="0"/>
          </a:p>
        </p:txBody>
      </p:sp>
      <p:sp>
        <p:nvSpPr>
          <p:cNvPr id="4" name="Date Placeholder 3">
            <a:extLst>
              <a:ext uri="{FF2B5EF4-FFF2-40B4-BE49-F238E27FC236}">
                <a16:creationId xmlns:a16="http://schemas.microsoft.com/office/drawing/2014/main" id="{2578EDCD-0F20-8C8B-7F7E-4F7E75CCE91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F7A45D6-0D7E-80EF-226E-C825A4089C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7D6E2E-A2D3-DC58-CE27-A3E3321325B6}"/>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pic>
        <p:nvPicPr>
          <p:cNvPr id="8" name="Picture 7">
            <a:extLst>
              <a:ext uri="{FF2B5EF4-FFF2-40B4-BE49-F238E27FC236}">
                <a16:creationId xmlns:a16="http://schemas.microsoft.com/office/drawing/2014/main" id="{3B7F0850-598B-8BE9-79D9-C1362849225C}"/>
              </a:ext>
            </a:extLst>
          </p:cNvPr>
          <p:cNvPicPr>
            <a:picLocks noChangeAspect="1"/>
          </p:cNvPicPr>
          <p:nvPr/>
        </p:nvPicPr>
        <p:blipFill>
          <a:blip r:embed="rId2"/>
          <a:stretch>
            <a:fillRect/>
          </a:stretch>
        </p:blipFill>
        <p:spPr>
          <a:xfrm>
            <a:off x="1447800" y="2438400"/>
            <a:ext cx="6781800" cy="3733800"/>
          </a:xfrm>
          <a:prstGeom prst="rect">
            <a:avLst/>
          </a:prstGeom>
        </p:spPr>
      </p:pic>
    </p:spTree>
    <p:extLst>
      <p:ext uri="{BB962C8B-B14F-4D97-AF65-F5344CB8AC3E}">
        <p14:creationId xmlns:p14="http://schemas.microsoft.com/office/powerpoint/2010/main" val="127778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4316-03C6-62FA-B7A3-4B334BDEACD7}"/>
              </a:ext>
            </a:extLst>
          </p:cNvPr>
          <p:cNvSpPr>
            <a:spLocks noGrp="1"/>
          </p:cNvSpPr>
          <p:nvPr>
            <p:ph type="title"/>
          </p:nvPr>
        </p:nvSpPr>
        <p:spPr/>
        <p:txBody>
          <a:bodyPr/>
          <a:lstStyle/>
          <a:p>
            <a:r>
              <a:rPr lang="en-US" dirty="0"/>
              <a:t>Updated </a:t>
            </a:r>
            <a:r>
              <a:rPr lang="en-US" dirty="0" err="1"/>
              <a:t>mern</a:t>
            </a:r>
            <a:r>
              <a:rPr lang="en-US" dirty="0"/>
              <a:t>-skeleton/client/user/api-user.js:</a:t>
            </a:r>
            <a:br>
              <a:rPr lang="en-US" dirty="0"/>
            </a:br>
            <a:r>
              <a:rPr lang="en-US" dirty="0"/>
              <a:t> </a:t>
            </a:r>
          </a:p>
        </p:txBody>
      </p:sp>
      <p:sp>
        <p:nvSpPr>
          <p:cNvPr id="3" name="Content Placeholder 2">
            <a:extLst>
              <a:ext uri="{FF2B5EF4-FFF2-40B4-BE49-F238E27FC236}">
                <a16:creationId xmlns:a16="http://schemas.microsoft.com/office/drawing/2014/main" id="{0A811270-3E1F-FDD4-214A-DB274042B334}"/>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const create = async (user) =&gt; { </a:t>
            </a:r>
          </a:p>
          <a:p>
            <a:r>
              <a:rPr lang="en-US" sz="1100" b="0" dirty="0">
                <a:solidFill>
                  <a:srgbClr val="008000"/>
                </a:solidFill>
                <a:effectLst/>
                <a:latin typeface="Consolas" panose="020B0609020204030204" pitchFamily="49" charset="0"/>
              </a:rPr>
              <a:t>try {</a:t>
            </a:r>
          </a:p>
          <a:p>
            <a:r>
              <a:rPr lang="en-US" sz="1100" b="0" dirty="0">
                <a:solidFill>
                  <a:srgbClr val="008000"/>
                </a:solidFill>
                <a:effectLst/>
                <a:latin typeface="Consolas" panose="020B0609020204030204" pitchFamily="49" charset="0"/>
              </a:rPr>
              <a:t>let response = await fetch('/</a:t>
            </a:r>
            <a:r>
              <a:rPr lang="en-US" sz="1100" b="0" dirty="0" err="1">
                <a:solidFill>
                  <a:srgbClr val="008000"/>
                </a:solidFill>
                <a:effectLst/>
                <a:latin typeface="Consolas" panose="020B0609020204030204" pitchFamily="49" charset="0"/>
              </a:rPr>
              <a:t>api</a:t>
            </a:r>
            <a:r>
              <a:rPr lang="en-US" sz="1100" b="0" dirty="0">
                <a:solidFill>
                  <a:srgbClr val="008000"/>
                </a:solidFill>
                <a:effectLst/>
                <a:latin typeface="Consolas" panose="020B0609020204030204" pitchFamily="49" charset="0"/>
              </a:rPr>
              <a:t>/users/', { </a:t>
            </a:r>
          </a:p>
          <a:p>
            <a:r>
              <a:rPr lang="en-US" sz="1100" b="0" dirty="0">
                <a:solidFill>
                  <a:srgbClr val="008000"/>
                </a:solidFill>
                <a:effectLst/>
                <a:latin typeface="Consolas" panose="020B0609020204030204" pitchFamily="49" charset="0"/>
              </a:rPr>
              <a:t>method: 'POST',</a:t>
            </a:r>
          </a:p>
          <a:p>
            <a:r>
              <a:rPr lang="en-US" sz="1100" b="0" dirty="0">
                <a:solidFill>
                  <a:srgbClr val="008000"/>
                </a:solidFill>
                <a:effectLst/>
                <a:latin typeface="Consolas" panose="020B0609020204030204" pitchFamily="49" charset="0"/>
              </a:rPr>
              <a:t>headers: {</a:t>
            </a:r>
          </a:p>
          <a:p>
            <a:r>
              <a:rPr lang="en-US" sz="1100" b="0" dirty="0">
                <a:solidFill>
                  <a:srgbClr val="008000"/>
                </a:solidFill>
                <a:effectLst/>
                <a:latin typeface="Consolas" panose="020B0609020204030204" pitchFamily="49" charset="0"/>
              </a:rPr>
              <a:t>'Accept':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'Content-Type': 'application/</a:t>
            </a:r>
            <a:r>
              <a:rPr lang="en-US" sz="1100" b="0" dirty="0" err="1">
                <a:solidFill>
                  <a:srgbClr val="008000"/>
                </a:solidFill>
                <a:effectLst/>
                <a:latin typeface="Consolas" panose="020B0609020204030204" pitchFamily="49" charset="0"/>
              </a:rPr>
              <a:t>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body: </a:t>
            </a:r>
            <a:r>
              <a:rPr lang="en-US" sz="1100" b="0" dirty="0" err="1">
                <a:solidFill>
                  <a:srgbClr val="008000"/>
                </a:solidFill>
                <a:effectLst/>
                <a:latin typeface="Consolas" panose="020B0609020204030204" pitchFamily="49" charset="0"/>
              </a:rPr>
              <a:t>JSON.stringify</a:t>
            </a:r>
            <a:r>
              <a:rPr lang="en-US" sz="1100" b="0" dirty="0">
                <a:solidFill>
                  <a:srgbClr val="008000"/>
                </a:solidFill>
                <a:effectLst/>
                <a:latin typeface="Consolas" panose="020B0609020204030204" pitchFamily="49" charset="0"/>
              </a:rPr>
              <a:t>(user)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return await </a:t>
            </a:r>
            <a:r>
              <a:rPr lang="en-US" sz="1100" b="0" dirty="0" err="1">
                <a:solidFill>
                  <a:srgbClr val="008000"/>
                </a:solidFill>
                <a:effectLst/>
                <a:latin typeface="Consolas" panose="020B0609020204030204" pitchFamily="49" charset="0"/>
              </a:rPr>
              <a:t>response.json</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 catch(err) {</a:t>
            </a:r>
          </a:p>
          <a:p>
            <a:r>
              <a:rPr lang="en-US" sz="1100" b="0" dirty="0">
                <a:solidFill>
                  <a:srgbClr val="008000"/>
                </a:solidFill>
                <a:effectLst/>
                <a:latin typeface="Consolas" panose="020B0609020204030204" pitchFamily="49" charset="0"/>
              </a:rPr>
              <a:t>console.log(err)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a:t>
            </a:r>
          </a:p>
          <a:p>
            <a:r>
              <a:rPr lang="en-US" sz="1100" b="0" dirty="0">
                <a:solidFill>
                  <a:srgbClr val="008000"/>
                </a:solidFill>
                <a:effectLst/>
                <a:highlight>
                  <a:srgbClr val="FFFF00"/>
                </a:highlight>
                <a:latin typeface="Consolas" panose="020B0609020204030204" pitchFamily="49" charset="0"/>
              </a:rPr>
              <a:t>const list = async (signal) =&gt; { </a:t>
            </a:r>
          </a:p>
          <a:p>
            <a:r>
              <a:rPr lang="en-US" sz="1100" b="0" dirty="0">
                <a:solidFill>
                  <a:srgbClr val="008000"/>
                </a:solidFill>
                <a:effectLst/>
                <a:highlight>
                  <a:srgbClr val="FFFF00"/>
                </a:highlight>
                <a:latin typeface="Consolas" panose="020B0609020204030204" pitchFamily="49" charset="0"/>
              </a:rPr>
              <a:t>try {</a:t>
            </a:r>
          </a:p>
          <a:p>
            <a:r>
              <a:rPr lang="en-US" sz="1100" b="0" dirty="0">
                <a:solidFill>
                  <a:srgbClr val="008000"/>
                </a:solidFill>
                <a:effectLst/>
                <a:highlight>
                  <a:srgbClr val="FFFF00"/>
                </a:highlight>
                <a:latin typeface="Consolas" panose="020B0609020204030204" pitchFamily="49" charset="0"/>
              </a:rPr>
              <a:t>let response = await fetch('/</a:t>
            </a:r>
            <a:r>
              <a:rPr lang="en-US" sz="1100" b="0" dirty="0" err="1">
                <a:solidFill>
                  <a:srgbClr val="008000"/>
                </a:solidFill>
                <a:effectLst/>
                <a:highlight>
                  <a:srgbClr val="FFFF00"/>
                </a:highlight>
                <a:latin typeface="Consolas" panose="020B0609020204030204" pitchFamily="49" charset="0"/>
              </a:rPr>
              <a:t>api</a:t>
            </a:r>
            <a:r>
              <a:rPr lang="en-US" sz="1100" b="0" dirty="0">
                <a:solidFill>
                  <a:srgbClr val="008000"/>
                </a:solidFill>
                <a:effectLst/>
                <a:highlight>
                  <a:srgbClr val="FFFF00"/>
                </a:highlight>
                <a:latin typeface="Consolas" panose="020B0609020204030204" pitchFamily="49" charset="0"/>
              </a:rPr>
              <a:t>/users/', { </a:t>
            </a:r>
          </a:p>
          <a:p>
            <a:r>
              <a:rPr lang="en-US" sz="1100" b="0" dirty="0">
                <a:solidFill>
                  <a:srgbClr val="008000"/>
                </a:solidFill>
                <a:effectLst/>
                <a:highlight>
                  <a:srgbClr val="FFFF00"/>
                </a:highlight>
                <a:latin typeface="Consolas" panose="020B0609020204030204" pitchFamily="49" charset="0"/>
              </a:rPr>
              <a:t>method: 'GET',</a:t>
            </a:r>
          </a:p>
          <a:p>
            <a:r>
              <a:rPr lang="en-US" sz="1100" b="0" dirty="0">
                <a:solidFill>
                  <a:srgbClr val="008000"/>
                </a:solidFill>
                <a:effectLst/>
                <a:highlight>
                  <a:srgbClr val="FFFF00"/>
                </a:highlight>
                <a:latin typeface="Consolas" panose="020B0609020204030204" pitchFamily="49" charset="0"/>
              </a:rPr>
              <a:t>signal: signal, </a:t>
            </a:r>
          </a:p>
          <a:p>
            <a:r>
              <a:rPr lang="en-US" sz="1100" b="0" dirty="0">
                <a:solidFill>
                  <a:srgbClr val="008000"/>
                </a:solidFill>
                <a:effectLst/>
                <a:highlight>
                  <a:srgbClr val="FFFF00"/>
                </a:highlight>
                <a:latin typeface="Consolas" panose="020B0609020204030204" pitchFamily="49" charset="0"/>
              </a:rPr>
              <a:t>})</a:t>
            </a:r>
          </a:p>
          <a:p>
            <a:r>
              <a:rPr lang="en-US" sz="1100" b="0" dirty="0">
                <a:solidFill>
                  <a:srgbClr val="008000"/>
                </a:solidFill>
                <a:effectLst/>
                <a:highlight>
                  <a:srgbClr val="FFFF00"/>
                </a:highlight>
                <a:latin typeface="Consolas" panose="020B0609020204030204" pitchFamily="49" charset="0"/>
              </a:rPr>
              <a:t>return await </a:t>
            </a:r>
            <a:r>
              <a:rPr lang="en-US" sz="1100" b="0" dirty="0" err="1">
                <a:solidFill>
                  <a:srgbClr val="008000"/>
                </a:solidFill>
                <a:effectLst/>
                <a:highlight>
                  <a:srgbClr val="FFFF00"/>
                </a:highlight>
                <a:latin typeface="Consolas" panose="020B0609020204030204" pitchFamily="49" charset="0"/>
              </a:rPr>
              <a:t>response.json</a:t>
            </a:r>
            <a:r>
              <a:rPr lang="en-US" sz="1100" b="0" dirty="0">
                <a:solidFill>
                  <a:srgbClr val="008000"/>
                </a:solidFill>
                <a:effectLst/>
                <a:highlight>
                  <a:srgbClr val="FFFF00"/>
                </a:highlight>
                <a:latin typeface="Consolas" panose="020B0609020204030204" pitchFamily="49" charset="0"/>
              </a:rPr>
              <a:t>() </a:t>
            </a:r>
          </a:p>
          <a:p>
            <a:r>
              <a:rPr lang="en-US" sz="1100" b="0" dirty="0">
                <a:solidFill>
                  <a:srgbClr val="008000"/>
                </a:solidFill>
                <a:effectLst/>
                <a:highlight>
                  <a:srgbClr val="FFFF00"/>
                </a:highlight>
                <a:latin typeface="Consolas" panose="020B0609020204030204" pitchFamily="49" charset="0"/>
              </a:rPr>
              <a:t>} catch(err) {</a:t>
            </a:r>
          </a:p>
          <a:p>
            <a:r>
              <a:rPr lang="en-US" sz="1100" b="0" dirty="0">
                <a:solidFill>
                  <a:srgbClr val="008000"/>
                </a:solidFill>
                <a:effectLst/>
                <a:highlight>
                  <a:srgbClr val="FFFF00"/>
                </a:highlight>
                <a:latin typeface="Consolas" panose="020B0609020204030204" pitchFamily="49" charset="0"/>
              </a:rPr>
              <a:t>console.log(err) </a:t>
            </a:r>
          </a:p>
          <a:p>
            <a:r>
              <a:rPr lang="en-US" sz="1100" b="0" dirty="0">
                <a:solidFill>
                  <a:srgbClr val="008000"/>
                </a:solidFill>
                <a:effectLst/>
                <a:highlight>
                  <a:srgbClr val="FFFF00"/>
                </a:highlight>
                <a:latin typeface="Consolas" panose="020B0609020204030204" pitchFamily="49" charset="0"/>
              </a:rPr>
              <a:t>}</a:t>
            </a:r>
          </a:p>
          <a:p>
            <a:r>
              <a:rPr lang="en-US" sz="1100" b="0" dirty="0">
                <a:solidFill>
                  <a:srgbClr val="008000"/>
                </a:solidFill>
                <a:effectLst/>
                <a:highlight>
                  <a:srgbClr val="FFFF00"/>
                </a:highligh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C89A53EC-EDD5-1E3D-DEA9-4E33409252B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C6E90F4-CCC0-D1BA-0CF0-E90E9291D6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F617BF-86D7-8ED2-C9FD-BB927AD5AC28}"/>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1408512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0AA1-0269-41D6-74A9-6804BE1C26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135B11-2B78-148C-75CF-58C6CB9876BF}"/>
              </a:ext>
            </a:extLst>
          </p:cNvPr>
          <p:cNvSpPr>
            <a:spLocks noGrp="1"/>
          </p:cNvSpPr>
          <p:nvPr>
            <p:ph idx="1"/>
          </p:nvPr>
        </p:nvSpPr>
        <p:spPr/>
        <p:txBody>
          <a:bodyPr/>
          <a:lstStyle/>
          <a:p>
            <a:r>
              <a:rPr lang="en-US" dirty="0"/>
              <a:t>In the component definition, we initialize the state using the </a:t>
            </a:r>
            <a:r>
              <a:rPr lang="en-US" dirty="0" err="1"/>
              <a:t>useState</a:t>
            </a:r>
            <a:r>
              <a:rPr lang="en-US" dirty="0"/>
              <a:t> hook with empty input field values, an empty error message, and set the dialog open variable to false.</a:t>
            </a:r>
          </a:p>
        </p:txBody>
      </p:sp>
      <p:sp>
        <p:nvSpPr>
          <p:cNvPr id="4" name="Date Placeholder 3">
            <a:extLst>
              <a:ext uri="{FF2B5EF4-FFF2-40B4-BE49-F238E27FC236}">
                <a16:creationId xmlns:a16="http://schemas.microsoft.com/office/drawing/2014/main" id="{A486DB94-0E7E-1469-B981-56311812D55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85F57164-FBB7-8A3B-9A71-597E8311AC5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992F2E-49E8-01E9-869E-ACC16A1D7346}"/>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14513743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F766-AE5D-B131-C190-ED78433A4B81}"/>
              </a:ext>
            </a:extLst>
          </p:cNvPr>
          <p:cNvSpPr>
            <a:spLocks noGrp="1"/>
          </p:cNvSpPr>
          <p:nvPr>
            <p:ph type="title"/>
          </p:nvPr>
        </p:nvSpPr>
        <p:spPr/>
        <p:txBody>
          <a:bodyPr/>
          <a:lstStyle/>
          <a:p>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AEBE56D4-0357-FAA8-C5AA-B27C2E95AF9F}"/>
              </a:ext>
            </a:extLst>
          </p:cNvPr>
          <p:cNvSpPr>
            <a:spLocks noGrp="1"/>
          </p:cNvSpPr>
          <p:nvPr>
            <p:ph idx="1"/>
          </p:nvPr>
        </p:nvSpPr>
        <p:spPr/>
        <p:txBody>
          <a:bodyPr/>
          <a:lstStyle/>
          <a:p>
            <a:r>
              <a:rPr lang="en-US" dirty="0"/>
              <a:t>export default function Signup() {</a:t>
            </a:r>
          </a:p>
          <a:p>
            <a:r>
              <a:rPr lang="en-US" dirty="0"/>
              <a:t>...</a:t>
            </a:r>
          </a:p>
          <a:p>
            <a:r>
              <a:rPr lang="en-US" dirty="0"/>
              <a:t>const [values, </a:t>
            </a:r>
            <a:r>
              <a:rPr lang="en-US" dirty="0" err="1"/>
              <a:t>setValues</a:t>
            </a:r>
            <a:r>
              <a:rPr lang="en-US" dirty="0"/>
              <a:t>] = </a:t>
            </a:r>
            <a:r>
              <a:rPr lang="en-US" dirty="0" err="1"/>
              <a:t>useState</a:t>
            </a:r>
            <a:r>
              <a:rPr lang="en-US" dirty="0"/>
              <a:t>({ </a:t>
            </a:r>
          </a:p>
          <a:p>
            <a:r>
              <a:rPr lang="en-US" dirty="0"/>
              <a:t>name: '',</a:t>
            </a:r>
          </a:p>
          <a:p>
            <a:r>
              <a:rPr lang="en-US" dirty="0"/>
              <a:t>password: '', </a:t>
            </a:r>
          </a:p>
          <a:p>
            <a:r>
              <a:rPr lang="en-US" dirty="0"/>
              <a:t>email: '', </a:t>
            </a:r>
          </a:p>
          <a:p>
            <a:r>
              <a:rPr lang="en-US" dirty="0"/>
              <a:t>open: </a:t>
            </a:r>
            <a:r>
              <a:rPr lang="en-US" dirty="0" err="1"/>
              <a:t>false,error</a:t>
            </a:r>
            <a:r>
              <a:rPr lang="en-US" dirty="0"/>
              <a:t>: '' </a:t>
            </a:r>
          </a:p>
          <a:p>
            <a:r>
              <a:rPr lang="en-US" dirty="0"/>
              <a:t>})</a:t>
            </a:r>
          </a:p>
          <a:p>
            <a:r>
              <a:rPr lang="en-US" dirty="0"/>
              <a:t>...</a:t>
            </a:r>
          </a:p>
          <a:p>
            <a:r>
              <a:rPr lang="en-US" dirty="0"/>
              <a:t>}</a:t>
            </a:r>
          </a:p>
        </p:txBody>
      </p:sp>
      <p:sp>
        <p:nvSpPr>
          <p:cNvPr id="4" name="Date Placeholder 3">
            <a:extLst>
              <a:ext uri="{FF2B5EF4-FFF2-40B4-BE49-F238E27FC236}">
                <a16:creationId xmlns:a16="http://schemas.microsoft.com/office/drawing/2014/main" id="{3CFDAF83-3BB8-D47B-1542-93C4F1E7EB8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B4C54EC-211D-13B7-4542-A217C1DF94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36BCA4-FE88-C608-3F82-6C700397C974}"/>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3355268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87F-EF1A-7056-5124-DDB9A3C035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6D53FE-5347-50AF-E36A-DD3E7B3C1F6B}"/>
              </a:ext>
            </a:extLst>
          </p:cNvPr>
          <p:cNvSpPr>
            <a:spLocks noGrp="1"/>
          </p:cNvSpPr>
          <p:nvPr>
            <p:ph idx="1"/>
          </p:nvPr>
        </p:nvSpPr>
        <p:spPr/>
        <p:txBody>
          <a:bodyPr/>
          <a:lstStyle/>
          <a:p>
            <a:r>
              <a:rPr lang="en-US" dirty="0"/>
              <a:t>We also define two handler functions to be called when the input values change or the submit button is clicked.</a:t>
            </a:r>
          </a:p>
          <a:p>
            <a:r>
              <a:rPr lang="en-US" dirty="0"/>
              <a:t>The </a:t>
            </a:r>
            <a:r>
              <a:rPr lang="en-US" dirty="0" err="1"/>
              <a:t>handleChange</a:t>
            </a:r>
            <a:r>
              <a:rPr lang="en-US" dirty="0"/>
              <a:t> function takes the new value that's entered in the input field and sets it as the state.</a:t>
            </a:r>
          </a:p>
          <a:p>
            <a:endParaRPr lang="en-US" dirty="0"/>
          </a:p>
          <a:p>
            <a:endParaRPr lang="en-US" dirty="0"/>
          </a:p>
        </p:txBody>
      </p:sp>
      <p:sp>
        <p:nvSpPr>
          <p:cNvPr id="4" name="Date Placeholder 3">
            <a:extLst>
              <a:ext uri="{FF2B5EF4-FFF2-40B4-BE49-F238E27FC236}">
                <a16:creationId xmlns:a16="http://schemas.microsoft.com/office/drawing/2014/main" id="{C297FB91-F26D-A48D-DCDE-C69AAF2B270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DA79131-1F54-D2A9-6CBC-C2AA62AAF9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EA8B859-2FD4-A5BB-0780-C5C75CA5545F}"/>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3432357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BE50-B08F-A810-DC46-9DB348500724}"/>
              </a:ext>
            </a:extLst>
          </p:cNvPr>
          <p:cNvSpPr>
            <a:spLocks noGrp="1"/>
          </p:cNvSpPr>
          <p:nvPr>
            <p:ph type="title"/>
          </p:nvPr>
        </p:nvSpPr>
        <p:spPr/>
        <p:txBody>
          <a:bodyPr/>
          <a:lstStyle/>
          <a:p>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7D4AEC60-4EDB-1F2F-F919-34E8B6FB6DF0}"/>
              </a:ext>
            </a:extLst>
          </p:cNvPr>
          <p:cNvSpPr>
            <a:spLocks noGrp="1"/>
          </p:cNvSpPr>
          <p:nvPr>
            <p:ph idx="1"/>
          </p:nvPr>
        </p:nvSpPr>
        <p:spPr/>
        <p:txBody>
          <a:bodyPr/>
          <a:lstStyle/>
          <a:p>
            <a:r>
              <a:rPr lang="en-US" dirty="0"/>
              <a:t>const </a:t>
            </a:r>
            <a:r>
              <a:rPr lang="en-US" dirty="0" err="1"/>
              <a:t>handleChange</a:t>
            </a:r>
            <a:r>
              <a:rPr lang="en-US" dirty="0"/>
              <a:t> = name =&gt; event =&gt; {</a:t>
            </a:r>
          </a:p>
          <a:p>
            <a:r>
              <a:rPr lang="en-US" dirty="0" err="1"/>
              <a:t>setValues</a:t>
            </a:r>
            <a:r>
              <a:rPr lang="en-US" dirty="0"/>
              <a:t>({ ...values, [name]: </a:t>
            </a:r>
            <a:r>
              <a:rPr lang="en-US" dirty="0" err="1"/>
              <a:t>event.target.value</a:t>
            </a:r>
            <a:r>
              <a:rPr lang="en-US" dirty="0"/>
              <a:t> }) </a:t>
            </a:r>
          </a:p>
          <a:p>
            <a:r>
              <a:rPr lang="en-US" dirty="0"/>
              <a:t>}</a:t>
            </a:r>
          </a:p>
          <a:p>
            <a:endParaRPr lang="en-US" dirty="0"/>
          </a:p>
          <a:p>
            <a:endParaRPr lang="en-US" dirty="0"/>
          </a:p>
          <a:p>
            <a:r>
              <a:rPr lang="en-US" dirty="0"/>
              <a:t>The </a:t>
            </a:r>
            <a:r>
              <a:rPr lang="en-US" dirty="0" err="1"/>
              <a:t>clickSubmit</a:t>
            </a:r>
            <a:r>
              <a:rPr lang="en-US" dirty="0"/>
              <a:t> function is called when the form is submitted. It takes the input values from the state and calls the create fetch method to sign up the user with the backend. </a:t>
            </a:r>
          </a:p>
          <a:p>
            <a:r>
              <a:rPr lang="en-US" dirty="0"/>
              <a:t>Then, depending on the response from the server, either an error message is shown or a success dialog is shown.</a:t>
            </a:r>
          </a:p>
        </p:txBody>
      </p:sp>
      <p:sp>
        <p:nvSpPr>
          <p:cNvPr id="4" name="Date Placeholder 3">
            <a:extLst>
              <a:ext uri="{FF2B5EF4-FFF2-40B4-BE49-F238E27FC236}">
                <a16:creationId xmlns:a16="http://schemas.microsoft.com/office/drawing/2014/main" id="{ACFFFD27-A4CF-AF75-C694-71087A24849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98ADD1E-7B71-058B-C138-99B0F48A31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5CFF3E3-1F9C-6CAC-16A0-38D54965D5E9}"/>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4207798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286D-8BD5-9C14-168A-04C8A42CA041}"/>
              </a:ext>
            </a:extLst>
          </p:cNvPr>
          <p:cNvSpPr>
            <a:spLocks noGrp="1"/>
          </p:cNvSpPr>
          <p:nvPr>
            <p:ph type="title"/>
          </p:nvPr>
        </p:nvSpPr>
        <p:spPr/>
        <p:txBody>
          <a:bodyPr/>
          <a:lstStyle/>
          <a:p>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AFB6D328-486F-456B-493E-90169B167A3B}"/>
              </a:ext>
            </a:extLst>
          </p:cNvPr>
          <p:cNvSpPr>
            <a:spLocks noGrp="1"/>
          </p:cNvSpPr>
          <p:nvPr>
            <p:ph idx="1"/>
          </p:nvPr>
        </p:nvSpPr>
        <p:spPr/>
        <p:txBody>
          <a:bodyPr/>
          <a:lstStyle/>
          <a:p>
            <a:r>
              <a:rPr lang="en-US" sz="2000" dirty="0"/>
              <a:t>const </a:t>
            </a:r>
            <a:r>
              <a:rPr lang="en-US" sz="2000" dirty="0" err="1"/>
              <a:t>clickSubmit</a:t>
            </a:r>
            <a:r>
              <a:rPr lang="en-US" sz="2000" dirty="0"/>
              <a:t> = () =&gt; { </a:t>
            </a:r>
          </a:p>
          <a:p>
            <a:r>
              <a:rPr lang="en-US" sz="2000" dirty="0"/>
              <a:t>const user = {</a:t>
            </a:r>
          </a:p>
          <a:p>
            <a:r>
              <a:rPr lang="en-US" sz="2000" dirty="0"/>
              <a:t>name: values.name || undefined,</a:t>
            </a:r>
          </a:p>
          <a:p>
            <a:r>
              <a:rPr lang="en-US" sz="2000" dirty="0"/>
              <a:t>email: </a:t>
            </a:r>
            <a:r>
              <a:rPr lang="en-US" sz="2000" dirty="0" err="1"/>
              <a:t>values.email</a:t>
            </a:r>
            <a:r>
              <a:rPr lang="en-US" sz="2000" dirty="0"/>
              <a:t> || undefined, </a:t>
            </a:r>
          </a:p>
          <a:p>
            <a:r>
              <a:rPr lang="en-US" sz="2000" dirty="0"/>
              <a:t>password: </a:t>
            </a:r>
            <a:r>
              <a:rPr lang="en-US" sz="2000" dirty="0" err="1"/>
              <a:t>values.password</a:t>
            </a:r>
            <a:r>
              <a:rPr lang="en-US" sz="2000" dirty="0"/>
              <a:t> || undefined</a:t>
            </a:r>
          </a:p>
          <a:p>
            <a:r>
              <a:rPr lang="en-US" sz="2000" dirty="0"/>
              <a:t>}</a:t>
            </a:r>
          </a:p>
          <a:p>
            <a:r>
              <a:rPr lang="en-US" sz="2000" dirty="0"/>
              <a:t>create(user).then((data) =&gt; { </a:t>
            </a:r>
          </a:p>
          <a:p>
            <a:r>
              <a:rPr lang="en-US" sz="2000" dirty="0"/>
              <a:t>if (</a:t>
            </a:r>
            <a:r>
              <a:rPr lang="en-US" sz="2000" dirty="0" err="1"/>
              <a:t>data.error</a:t>
            </a:r>
            <a:r>
              <a:rPr lang="en-US" sz="2000" dirty="0"/>
              <a:t>) {</a:t>
            </a:r>
          </a:p>
          <a:p>
            <a:r>
              <a:rPr lang="en-US" sz="2000" dirty="0" err="1"/>
              <a:t>setValues</a:t>
            </a:r>
            <a:r>
              <a:rPr lang="en-US" sz="2000" dirty="0"/>
              <a:t>({ ...values, error: </a:t>
            </a:r>
            <a:r>
              <a:rPr lang="en-US" sz="2000" dirty="0" err="1"/>
              <a:t>data.error</a:t>
            </a:r>
            <a:r>
              <a:rPr lang="en-US" sz="2000" dirty="0"/>
              <a:t>}) </a:t>
            </a:r>
          </a:p>
          <a:p>
            <a:r>
              <a:rPr lang="en-US" sz="2000" dirty="0"/>
              <a:t>} else {</a:t>
            </a:r>
          </a:p>
          <a:p>
            <a:r>
              <a:rPr lang="en-US" sz="2000" dirty="0" err="1"/>
              <a:t>setValues</a:t>
            </a:r>
            <a:r>
              <a:rPr lang="en-US" sz="2000" dirty="0"/>
              <a:t>({ ...values, error: '', open: true}) </a:t>
            </a:r>
          </a:p>
          <a:p>
            <a:r>
              <a:rPr lang="en-US" sz="2000" dirty="0"/>
              <a:t>}</a:t>
            </a:r>
          </a:p>
          <a:p>
            <a:r>
              <a:rPr lang="en-US" sz="2000" dirty="0"/>
              <a:t>}) </a:t>
            </a:r>
          </a:p>
          <a:p>
            <a:r>
              <a:rPr lang="en-US" sz="2000" dirty="0"/>
              <a:t>}</a:t>
            </a:r>
          </a:p>
        </p:txBody>
      </p:sp>
      <p:sp>
        <p:nvSpPr>
          <p:cNvPr id="4" name="Date Placeholder 3">
            <a:extLst>
              <a:ext uri="{FF2B5EF4-FFF2-40B4-BE49-F238E27FC236}">
                <a16:creationId xmlns:a16="http://schemas.microsoft.com/office/drawing/2014/main" id="{1F491D48-FE18-1164-244B-E7CE58B531B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756FB97-6698-7A08-5E0E-54397631EF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18ABED8-4329-329C-1376-FA296733798B}"/>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2318685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D587-1846-DB43-DCC3-D579E236C32A}"/>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 </a:t>
            </a:r>
          </a:p>
        </p:txBody>
      </p:sp>
      <p:sp>
        <p:nvSpPr>
          <p:cNvPr id="3" name="Content Placeholder 2">
            <a:extLst>
              <a:ext uri="{FF2B5EF4-FFF2-40B4-BE49-F238E27FC236}">
                <a16:creationId xmlns:a16="http://schemas.microsoft.com/office/drawing/2014/main" id="{ECD055C2-F393-7494-1F37-8AD26C89B359}"/>
              </a:ext>
            </a:extLst>
          </p:cNvPr>
          <p:cNvSpPr>
            <a:spLocks noGrp="1"/>
          </p:cNvSpPr>
          <p:nvPr>
            <p:ph idx="1"/>
          </p:nvPr>
        </p:nvSpPr>
        <p:spPr/>
        <p:txBody>
          <a:bodyPr/>
          <a:lstStyle/>
          <a:p>
            <a:r>
              <a:rPr lang="en-US" sz="1100" b="0" dirty="0">
                <a:solidFill>
                  <a:srgbClr val="008000"/>
                </a:solidFill>
                <a:effectLst/>
                <a:latin typeface="Consolas" panose="020B0609020204030204" pitchFamily="49" charset="0"/>
              </a:rPr>
              <a:t>export default function Signup()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const [values, </a:t>
            </a:r>
            <a:r>
              <a:rPr lang="en-US" sz="1100" b="0" dirty="0" err="1">
                <a:solidFill>
                  <a:srgbClr val="008000"/>
                </a:solidFill>
                <a:effectLst/>
                <a:latin typeface="Consolas" panose="020B0609020204030204" pitchFamily="49" charset="0"/>
              </a:rPr>
              <a:t>setValues</a:t>
            </a:r>
            <a:r>
              <a:rPr lang="en-US" sz="1100" b="0" dirty="0">
                <a:solidFill>
                  <a:srgbClr val="008000"/>
                </a:solidFill>
                <a:effectLst/>
                <a:latin typeface="Consolas" panose="020B0609020204030204" pitchFamily="49" charset="0"/>
              </a:rPr>
              <a:t>] = </a:t>
            </a:r>
            <a:r>
              <a:rPr lang="en-US" sz="1100" b="0" dirty="0" err="1">
                <a:solidFill>
                  <a:srgbClr val="008000"/>
                </a:solidFill>
                <a:effectLst/>
                <a:latin typeface="Consolas" panose="020B0609020204030204" pitchFamily="49" charset="0"/>
              </a:rPr>
              <a:t>useState</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name: '',</a:t>
            </a:r>
          </a:p>
          <a:p>
            <a:r>
              <a:rPr lang="en-US" sz="1100" b="0" dirty="0">
                <a:solidFill>
                  <a:srgbClr val="008000"/>
                </a:solidFill>
                <a:effectLst/>
                <a:latin typeface="Consolas" panose="020B0609020204030204" pitchFamily="49" charset="0"/>
              </a:rPr>
              <a:t>password: '', </a:t>
            </a:r>
          </a:p>
          <a:p>
            <a:r>
              <a:rPr lang="en-US" sz="1100" b="0" dirty="0">
                <a:solidFill>
                  <a:srgbClr val="008000"/>
                </a:solidFill>
                <a:effectLst/>
                <a:latin typeface="Consolas" panose="020B0609020204030204" pitchFamily="49" charset="0"/>
              </a:rPr>
              <a:t>email: '', </a:t>
            </a:r>
          </a:p>
          <a:p>
            <a:r>
              <a:rPr lang="en-US" sz="1100" b="0" dirty="0">
                <a:solidFill>
                  <a:srgbClr val="008000"/>
                </a:solidFill>
                <a:effectLst/>
                <a:latin typeface="Consolas" panose="020B0609020204030204" pitchFamily="49" charset="0"/>
              </a:rPr>
              <a:t>open: </a:t>
            </a:r>
            <a:r>
              <a:rPr lang="en-US" sz="1100" b="0" dirty="0" err="1">
                <a:solidFill>
                  <a:srgbClr val="008000"/>
                </a:solidFill>
                <a:effectLst/>
                <a:latin typeface="Consolas" panose="020B0609020204030204" pitchFamily="49" charset="0"/>
              </a:rPr>
              <a:t>false,error</a:t>
            </a:r>
            <a:r>
              <a:rPr lang="en-US" sz="1100" b="0" dirty="0">
                <a:solidFill>
                  <a:srgbClr val="008000"/>
                </a:solidFill>
                <a:effectLst/>
                <a:latin typeface="Consolas" panose="020B0609020204030204" pitchFamily="49" charset="0"/>
              </a:rPr>
              <a:t>: ''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handleChange</a:t>
            </a:r>
            <a:r>
              <a:rPr lang="en-US" sz="1100" b="0" dirty="0">
                <a:solidFill>
                  <a:srgbClr val="008000"/>
                </a:solidFill>
                <a:effectLst/>
                <a:latin typeface="Consolas" panose="020B0609020204030204" pitchFamily="49" charset="0"/>
              </a:rPr>
              <a:t> = name =&gt; event =&gt; {</a:t>
            </a:r>
          </a:p>
          <a:p>
            <a:r>
              <a:rPr lang="en-US" sz="1100" b="0" dirty="0" err="1">
                <a:solidFill>
                  <a:srgbClr val="008000"/>
                </a:solidFill>
                <a:effectLst/>
                <a:latin typeface="Consolas" panose="020B0609020204030204" pitchFamily="49" charset="0"/>
              </a:rPr>
              <a:t>setValues</a:t>
            </a:r>
            <a:r>
              <a:rPr lang="en-US" sz="1100" b="0" dirty="0">
                <a:solidFill>
                  <a:srgbClr val="008000"/>
                </a:solidFill>
                <a:effectLst/>
                <a:latin typeface="Consolas" panose="020B0609020204030204" pitchFamily="49" charset="0"/>
              </a:rPr>
              <a:t>({ ...values, [name]: </a:t>
            </a:r>
            <a:r>
              <a:rPr lang="en-US" sz="1100" b="0" dirty="0" err="1">
                <a:solidFill>
                  <a:srgbClr val="008000"/>
                </a:solidFill>
                <a:effectLst/>
                <a:latin typeface="Consolas" panose="020B0609020204030204" pitchFamily="49" charset="0"/>
              </a:rPr>
              <a:t>event.target.value</a:t>
            </a:r>
            <a:r>
              <a:rPr lang="en-US" sz="1100" b="0" dirty="0">
                <a:solidFill>
                  <a:srgbClr val="008000"/>
                </a:solidFill>
                <a:effectLst/>
                <a:latin typeface="Consolas" panose="020B0609020204030204" pitchFamily="49" charset="0"/>
              </a:rPr>
              <a:t> })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const </a:t>
            </a:r>
            <a:r>
              <a:rPr lang="en-US" sz="1100" b="0" dirty="0" err="1">
                <a:solidFill>
                  <a:srgbClr val="008000"/>
                </a:solidFill>
                <a:effectLst/>
                <a:latin typeface="Consolas" panose="020B0609020204030204" pitchFamily="49" charset="0"/>
              </a:rPr>
              <a:t>clickSubmit</a:t>
            </a:r>
            <a:r>
              <a:rPr lang="en-US" sz="1100" b="0" dirty="0">
                <a:solidFill>
                  <a:srgbClr val="008000"/>
                </a:solidFill>
                <a:effectLst/>
                <a:latin typeface="Consolas" panose="020B0609020204030204" pitchFamily="49" charset="0"/>
              </a:rPr>
              <a:t> = () =&gt; { </a:t>
            </a:r>
          </a:p>
          <a:p>
            <a:r>
              <a:rPr lang="en-US" sz="1100" b="0" dirty="0">
                <a:solidFill>
                  <a:srgbClr val="008000"/>
                </a:solidFill>
                <a:effectLst/>
                <a:latin typeface="Consolas" panose="020B0609020204030204" pitchFamily="49" charset="0"/>
              </a:rPr>
              <a:t>const user = {</a:t>
            </a:r>
          </a:p>
          <a:p>
            <a:r>
              <a:rPr lang="en-US" sz="1100" b="0" dirty="0">
                <a:solidFill>
                  <a:srgbClr val="008000"/>
                </a:solidFill>
                <a:effectLst/>
                <a:latin typeface="Consolas" panose="020B0609020204030204" pitchFamily="49" charset="0"/>
              </a:rPr>
              <a:t>name: values.name || undefined,</a:t>
            </a:r>
          </a:p>
          <a:p>
            <a:r>
              <a:rPr lang="en-US" sz="1100" b="0" dirty="0">
                <a:solidFill>
                  <a:srgbClr val="008000"/>
                </a:solidFill>
                <a:effectLst/>
                <a:latin typeface="Consolas" panose="020B0609020204030204" pitchFamily="49" charset="0"/>
              </a:rPr>
              <a:t>email: </a:t>
            </a:r>
            <a:r>
              <a:rPr lang="en-US" sz="1100" b="0" dirty="0" err="1">
                <a:solidFill>
                  <a:srgbClr val="008000"/>
                </a:solidFill>
                <a:effectLst/>
                <a:latin typeface="Consolas" panose="020B0609020204030204" pitchFamily="49" charset="0"/>
              </a:rPr>
              <a:t>values.email</a:t>
            </a:r>
            <a:r>
              <a:rPr lang="en-US" sz="1100" b="0" dirty="0">
                <a:solidFill>
                  <a:srgbClr val="008000"/>
                </a:solidFill>
                <a:effectLst/>
                <a:latin typeface="Consolas" panose="020B0609020204030204" pitchFamily="49" charset="0"/>
              </a:rPr>
              <a:t> || undefined, </a:t>
            </a:r>
          </a:p>
          <a:p>
            <a:r>
              <a:rPr lang="en-US" sz="1100" b="0" dirty="0">
                <a:solidFill>
                  <a:srgbClr val="008000"/>
                </a:solidFill>
                <a:effectLst/>
                <a:latin typeface="Consolas" panose="020B0609020204030204" pitchFamily="49" charset="0"/>
              </a:rPr>
              <a:t>password: </a:t>
            </a:r>
            <a:r>
              <a:rPr lang="en-US" sz="1100" b="0" dirty="0" err="1">
                <a:solidFill>
                  <a:srgbClr val="008000"/>
                </a:solidFill>
                <a:effectLst/>
                <a:latin typeface="Consolas" panose="020B0609020204030204" pitchFamily="49" charset="0"/>
              </a:rPr>
              <a:t>values.password</a:t>
            </a:r>
            <a:r>
              <a:rPr lang="en-US" sz="1100" b="0" dirty="0">
                <a:solidFill>
                  <a:srgbClr val="008000"/>
                </a:solidFill>
                <a:effectLst/>
                <a:latin typeface="Consolas" panose="020B0609020204030204" pitchFamily="49" charset="0"/>
              </a:rPr>
              <a:t> || undefined</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create(user).then((data) =&gt; { </a:t>
            </a:r>
          </a:p>
          <a:p>
            <a:r>
              <a:rPr lang="en-US" sz="1100" b="0" dirty="0">
                <a:solidFill>
                  <a:srgbClr val="008000"/>
                </a:solidFill>
                <a:effectLst/>
                <a:latin typeface="Consolas" panose="020B0609020204030204" pitchFamily="49" charset="0"/>
              </a:rPr>
              <a:t>if (</a:t>
            </a:r>
            <a:r>
              <a:rPr lang="en-US" sz="1100" b="0" dirty="0" err="1">
                <a:solidFill>
                  <a:srgbClr val="008000"/>
                </a:solidFill>
                <a:effectLst/>
                <a:latin typeface="Consolas" panose="020B0609020204030204" pitchFamily="49" charset="0"/>
              </a:rPr>
              <a:t>data.error</a:t>
            </a:r>
            <a:r>
              <a:rPr lang="en-US" sz="1100" b="0" dirty="0">
                <a:solidFill>
                  <a:srgbClr val="008000"/>
                </a:solidFill>
                <a:effectLst/>
                <a:latin typeface="Consolas" panose="020B0609020204030204" pitchFamily="49" charset="0"/>
              </a:rPr>
              <a:t>) {</a:t>
            </a:r>
          </a:p>
          <a:p>
            <a:r>
              <a:rPr lang="en-US" sz="1100" b="0" dirty="0" err="1">
                <a:solidFill>
                  <a:srgbClr val="008000"/>
                </a:solidFill>
                <a:effectLst/>
                <a:latin typeface="Consolas" panose="020B0609020204030204" pitchFamily="49" charset="0"/>
              </a:rPr>
              <a:t>setValues</a:t>
            </a:r>
            <a:r>
              <a:rPr lang="en-US" sz="1100" b="0" dirty="0">
                <a:solidFill>
                  <a:srgbClr val="008000"/>
                </a:solidFill>
                <a:effectLst/>
                <a:latin typeface="Consolas" panose="020B0609020204030204" pitchFamily="49" charset="0"/>
              </a:rPr>
              <a:t>({ ...values, error: </a:t>
            </a:r>
            <a:r>
              <a:rPr lang="en-US" sz="1100" b="0" dirty="0" err="1">
                <a:solidFill>
                  <a:srgbClr val="008000"/>
                </a:solidFill>
                <a:effectLst/>
                <a:latin typeface="Consolas" panose="020B0609020204030204" pitchFamily="49" charset="0"/>
              </a:rPr>
              <a:t>data.error</a:t>
            </a:r>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 else {</a:t>
            </a:r>
          </a:p>
          <a:p>
            <a:r>
              <a:rPr lang="en-US" sz="1100" b="0" dirty="0" err="1">
                <a:solidFill>
                  <a:srgbClr val="008000"/>
                </a:solidFill>
                <a:effectLst/>
                <a:latin typeface="Consolas" panose="020B0609020204030204" pitchFamily="49" charset="0"/>
              </a:rPr>
              <a:t>setValues</a:t>
            </a:r>
            <a:r>
              <a:rPr lang="en-US" sz="1100" b="0" dirty="0">
                <a:solidFill>
                  <a:srgbClr val="008000"/>
                </a:solidFill>
                <a:effectLst/>
                <a:latin typeface="Consolas" panose="020B0609020204030204" pitchFamily="49" charset="0"/>
              </a:rPr>
              <a:t>({ ...values, error: '', open: true}) </a:t>
            </a:r>
          </a:p>
          <a:p>
            <a:r>
              <a:rPr lang="en-US" sz="1100" b="0" dirty="0">
                <a:solidFill>
                  <a:srgbClr val="008000"/>
                </a:solidFill>
                <a:effectLst/>
                <a:latin typeface="Consolas" panose="020B0609020204030204" pitchFamily="49" charset="0"/>
              </a:rPr>
              <a:t>}</a:t>
            </a:r>
          </a:p>
          <a:p>
            <a:r>
              <a:rPr lang="en-US" sz="1100" b="0" dirty="0">
                <a:solidFill>
                  <a:srgbClr val="008000"/>
                </a:solidFill>
                <a:effectLst/>
                <a:latin typeface="Consolas" panose="020B0609020204030204" pitchFamily="49" charset="0"/>
              </a:rPr>
              <a:t>}) </a:t>
            </a:r>
          </a:p>
          <a:p>
            <a:r>
              <a:rPr lang="en-US" sz="1100" b="0" dirty="0">
                <a:solidFill>
                  <a:srgbClr val="008000"/>
                </a:solidFill>
                <a:effectLst/>
                <a:latin typeface="Consolas" panose="020B0609020204030204" pitchFamily="49" charset="0"/>
              </a:rPr>
              <a:t>}</a:t>
            </a:r>
          </a:p>
          <a:p>
            <a:br>
              <a:rPr lang="en-US" sz="1100" b="0" dirty="0">
                <a:solidFill>
                  <a:srgbClr val="008000"/>
                </a:solidFill>
                <a:effectLst/>
                <a:latin typeface="Consolas" panose="020B0609020204030204" pitchFamily="49" charset="0"/>
              </a:rPr>
            </a:br>
            <a:endParaRPr lang="en-US" sz="11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77EF360-3D5B-18D9-E5E6-B1E3F16C037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7F169488-4C91-9666-CFD3-0791D13CAE2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D83D986-671C-1CFE-B9CB-44EC71EBEE1A}"/>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1869215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BE3F-FA99-3971-676F-D98676B013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ED6185-6F23-CBCA-B035-434283B04A97}"/>
              </a:ext>
            </a:extLst>
          </p:cNvPr>
          <p:cNvSpPr>
            <a:spLocks noGrp="1"/>
          </p:cNvSpPr>
          <p:nvPr>
            <p:ph idx="1"/>
          </p:nvPr>
        </p:nvSpPr>
        <p:spPr/>
        <p:txBody>
          <a:bodyPr/>
          <a:lstStyle/>
          <a:p>
            <a:r>
              <a:rPr lang="en-US" dirty="0"/>
              <a:t>In the return function, we compose and style the form components in the signup view using components such as </a:t>
            </a:r>
            <a:r>
              <a:rPr lang="en-US" dirty="0" err="1"/>
              <a:t>TextField</a:t>
            </a:r>
            <a:r>
              <a:rPr lang="en-US" dirty="0"/>
              <a:t> from Material-UI.</a:t>
            </a:r>
          </a:p>
          <a:p>
            <a:endParaRPr lang="en-US" dirty="0"/>
          </a:p>
        </p:txBody>
      </p:sp>
      <p:sp>
        <p:nvSpPr>
          <p:cNvPr id="4" name="Date Placeholder 3">
            <a:extLst>
              <a:ext uri="{FF2B5EF4-FFF2-40B4-BE49-F238E27FC236}">
                <a16:creationId xmlns:a16="http://schemas.microsoft.com/office/drawing/2014/main" id="{95E11612-857B-ACC3-47B2-41C7D9ACAA5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6F4D639-2F88-CF34-4855-BDDFB7C2557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97762F-F3C0-4C61-AE02-F673D2E0E477}"/>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3391152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05F4-DF96-59D8-0E34-83A382DB1CD2}"/>
              </a:ext>
            </a:extLst>
          </p:cNvPr>
          <p:cNvSpPr>
            <a:spLocks noGrp="1"/>
          </p:cNvSpPr>
          <p:nvPr>
            <p:ph type="title"/>
          </p:nvPr>
        </p:nvSpPr>
        <p:spPr/>
        <p:txBody>
          <a:bodyPr/>
          <a:lstStyle/>
          <a:p>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A9456871-43AB-65B6-A24E-6B5422688C8C}"/>
              </a:ext>
            </a:extLst>
          </p:cNvPr>
          <p:cNvSpPr>
            <a:spLocks noGrp="1"/>
          </p:cNvSpPr>
          <p:nvPr>
            <p:ph idx="1"/>
          </p:nvPr>
        </p:nvSpPr>
        <p:spPr/>
        <p:txBody>
          <a:bodyPr/>
          <a:lstStyle/>
          <a:p>
            <a:r>
              <a:rPr lang="en-US" sz="850" dirty="0"/>
              <a:t>return ( </a:t>
            </a:r>
          </a:p>
          <a:p>
            <a:r>
              <a:rPr lang="en-US" sz="850" dirty="0"/>
              <a:t>&lt;div&gt;</a:t>
            </a:r>
          </a:p>
          <a:p>
            <a:r>
              <a:rPr lang="en-US" sz="850" dirty="0"/>
              <a:t>&lt;Card </a:t>
            </a:r>
            <a:r>
              <a:rPr lang="en-US" sz="850" dirty="0" err="1"/>
              <a:t>className</a:t>
            </a:r>
            <a:r>
              <a:rPr lang="en-US" sz="850" dirty="0"/>
              <a:t>={</a:t>
            </a:r>
            <a:r>
              <a:rPr lang="en-US" sz="850" dirty="0" err="1"/>
              <a:t>classes.card</a:t>
            </a:r>
            <a:r>
              <a:rPr lang="en-US" sz="850" dirty="0"/>
              <a:t>}&gt; </a:t>
            </a:r>
          </a:p>
          <a:p>
            <a:r>
              <a:rPr lang="en-US" sz="850" dirty="0"/>
              <a:t>&lt;</a:t>
            </a:r>
            <a:r>
              <a:rPr lang="en-US" sz="850" dirty="0" err="1"/>
              <a:t>CardContent</a:t>
            </a:r>
            <a:r>
              <a:rPr lang="en-US" sz="850" dirty="0"/>
              <a:t>&gt;</a:t>
            </a:r>
          </a:p>
          <a:p>
            <a:r>
              <a:rPr lang="en-US" sz="850" dirty="0"/>
              <a:t>&lt;Typography variant="h6" </a:t>
            </a:r>
            <a:r>
              <a:rPr lang="en-US" sz="850" dirty="0" err="1"/>
              <a:t>className</a:t>
            </a:r>
            <a:r>
              <a:rPr lang="en-US" sz="850" dirty="0"/>
              <a:t>={</a:t>
            </a:r>
            <a:r>
              <a:rPr lang="en-US" sz="850" dirty="0" err="1"/>
              <a:t>classes.title</a:t>
            </a:r>
            <a:r>
              <a:rPr lang="en-US" sz="850" dirty="0"/>
              <a:t>}&gt; </a:t>
            </a:r>
          </a:p>
          <a:p>
            <a:r>
              <a:rPr lang="en-US" sz="850" dirty="0"/>
              <a:t>Sign Up</a:t>
            </a:r>
          </a:p>
          <a:p>
            <a:r>
              <a:rPr lang="en-US" sz="850" dirty="0"/>
              <a:t>&lt;/Typography&gt;</a:t>
            </a:r>
          </a:p>
          <a:p>
            <a:r>
              <a:rPr lang="en-US" sz="850" dirty="0"/>
              <a:t>&lt;</a:t>
            </a:r>
            <a:r>
              <a:rPr lang="en-US" sz="850" dirty="0" err="1"/>
              <a:t>TextField</a:t>
            </a:r>
            <a:r>
              <a:rPr lang="en-US" sz="850" dirty="0"/>
              <a:t> id="name" label="Name" </a:t>
            </a:r>
          </a:p>
          <a:p>
            <a:r>
              <a:rPr lang="en-US" sz="850" dirty="0" err="1"/>
              <a:t>className</a:t>
            </a:r>
            <a:r>
              <a:rPr lang="en-US" sz="850" dirty="0"/>
              <a:t>={</a:t>
            </a:r>
            <a:r>
              <a:rPr lang="en-US" sz="850" dirty="0" err="1"/>
              <a:t>classes.textField</a:t>
            </a:r>
            <a:r>
              <a:rPr lang="en-US" sz="850" dirty="0"/>
              <a:t>}value={values.name} </a:t>
            </a:r>
            <a:r>
              <a:rPr lang="en-US" sz="850" dirty="0" err="1"/>
              <a:t>onChange</a:t>
            </a:r>
            <a:r>
              <a:rPr lang="en-US" sz="850" dirty="0"/>
              <a:t>={</a:t>
            </a:r>
            <a:r>
              <a:rPr lang="en-US" sz="850" dirty="0" err="1"/>
              <a:t>handleChange</a:t>
            </a:r>
            <a:r>
              <a:rPr lang="en-US" sz="850" dirty="0"/>
              <a:t>('name')} </a:t>
            </a:r>
          </a:p>
          <a:p>
            <a:r>
              <a:rPr lang="en-US" sz="850" dirty="0"/>
              <a:t>margin="normal"/&gt;</a:t>
            </a:r>
          </a:p>
          <a:p>
            <a:r>
              <a:rPr lang="en-US" sz="850" dirty="0"/>
              <a:t>&lt;</a:t>
            </a:r>
            <a:r>
              <a:rPr lang="en-US" sz="850" dirty="0" err="1"/>
              <a:t>br</a:t>
            </a:r>
            <a:r>
              <a:rPr lang="en-US" sz="850" dirty="0"/>
              <a:t>/&gt;</a:t>
            </a:r>
          </a:p>
          <a:p>
            <a:r>
              <a:rPr lang="en-US" sz="850" dirty="0"/>
              <a:t>&lt;</a:t>
            </a:r>
            <a:r>
              <a:rPr lang="en-US" sz="850" dirty="0" err="1"/>
              <a:t>TextField</a:t>
            </a:r>
            <a:r>
              <a:rPr lang="en-US" sz="850" dirty="0"/>
              <a:t> id="email" type="email" label="Email" </a:t>
            </a:r>
          </a:p>
          <a:p>
            <a:r>
              <a:rPr lang="en-US" sz="850" dirty="0" err="1"/>
              <a:t>className</a:t>
            </a:r>
            <a:r>
              <a:rPr lang="en-US" sz="850" dirty="0"/>
              <a:t>={</a:t>
            </a:r>
            <a:r>
              <a:rPr lang="en-US" sz="850" dirty="0" err="1"/>
              <a:t>classes.textField</a:t>
            </a:r>
            <a:r>
              <a:rPr lang="en-US" sz="850" dirty="0"/>
              <a:t>}</a:t>
            </a:r>
          </a:p>
          <a:p>
            <a:r>
              <a:rPr lang="en-US" sz="850" dirty="0"/>
              <a:t>value={</a:t>
            </a:r>
            <a:r>
              <a:rPr lang="en-US" sz="850" dirty="0" err="1"/>
              <a:t>values.email</a:t>
            </a:r>
            <a:r>
              <a:rPr lang="en-US" sz="850" dirty="0"/>
              <a:t>} </a:t>
            </a:r>
            <a:r>
              <a:rPr lang="en-US" sz="850" dirty="0" err="1"/>
              <a:t>onChange</a:t>
            </a:r>
            <a:r>
              <a:rPr lang="en-US" sz="850" dirty="0"/>
              <a:t>={</a:t>
            </a:r>
            <a:r>
              <a:rPr lang="en-US" sz="850" dirty="0" err="1"/>
              <a:t>handleChange</a:t>
            </a:r>
            <a:r>
              <a:rPr lang="en-US" sz="850" dirty="0"/>
              <a:t>('email')} </a:t>
            </a:r>
          </a:p>
          <a:p>
            <a:r>
              <a:rPr lang="en-US" sz="850" dirty="0"/>
              <a:t>margin="normal"/&gt;</a:t>
            </a:r>
          </a:p>
          <a:p>
            <a:r>
              <a:rPr lang="en-US" sz="850" dirty="0"/>
              <a:t>&lt;</a:t>
            </a:r>
            <a:r>
              <a:rPr lang="en-US" sz="850" dirty="0" err="1"/>
              <a:t>br</a:t>
            </a:r>
            <a:r>
              <a:rPr lang="en-US" sz="850" dirty="0"/>
              <a:t>/&gt;</a:t>
            </a:r>
          </a:p>
          <a:p>
            <a:r>
              <a:rPr lang="en-US" sz="850" dirty="0"/>
              <a:t>&lt;</a:t>
            </a:r>
            <a:r>
              <a:rPr lang="en-US" sz="850" dirty="0" err="1"/>
              <a:t>TextField</a:t>
            </a:r>
            <a:r>
              <a:rPr lang="en-US" sz="850" dirty="0"/>
              <a:t> id="password" type="password" label="Password" </a:t>
            </a:r>
          </a:p>
          <a:p>
            <a:r>
              <a:rPr lang="en-US" sz="850" dirty="0" err="1"/>
              <a:t>className</a:t>
            </a:r>
            <a:r>
              <a:rPr lang="en-US" sz="850" dirty="0"/>
              <a:t>={</a:t>
            </a:r>
            <a:r>
              <a:rPr lang="en-US" sz="850" dirty="0" err="1"/>
              <a:t>classes.textField</a:t>
            </a:r>
            <a:r>
              <a:rPr lang="en-US" sz="850" dirty="0"/>
              <a:t>} value={</a:t>
            </a:r>
            <a:r>
              <a:rPr lang="en-US" sz="850" dirty="0" err="1"/>
              <a:t>values.password</a:t>
            </a:r>
            <a:r>
              <a:rPr lang="en-US" sz="850" dirty="0"/>
              <a:t>} </a:t>
            </a:r>
          </a:p>
          <a:p>
            <a:r>
              <a:rPr lang="en-US" sz="850" dirty="0" err="1"/>
              <a:t>onChange</a:t>
            </a:r>
            <a:r>
              <a:rPr lang="en-US" sz="850" dirty="0"/>
              <a:t>={</a:t>
            </a:r>
            <a:r>
              <a:rPr lang="en-US" sz="850" dirty="0" err="1"/>
              <a:t>handleChange</a:t>
            </a:r>
            <a:r>
              <a:rPr lang="en-US" sz="850" dirty="0"/>
              <a:t>('password')} margin="normal"/&gt;</a:t>
            </a:r>
          </a:p>
          <a:p>
            <a:r>
              <a:rPr lang="en-US" sz="850" dirty="0"/>
              <a:t>&lt;</a:t>
            </a:r>
            <a:r>
              <a:rPr lang="en-US" sz="850" dirty="0" err="1"/>
              <a:t>br</a:t>
            </a:r>
            <a:r>
              <a:rPr lang="en-US" sz="850" dirty="0"/>
              <a:t>/&gt; </a:t>
            </a:r>
          </a:p>
          <a:p>
            <a:r>
              <a:rPr lang="en-US" sz="850" dirty="0"/>
              <a:t>{</a:t>
            </a:r>
          </a:p>
          <a:p>
            <a:r>
              <a:rPr lang="en-US" sz="850" dirty="0" err="1"/>
              <a:t>values.error</a:t>
            </a:r>
            <a:r>
              <a:rPr lang="en-US" sz="850" dirty="0"/>
              <a:t> &amp;&amp; (&lt;Typography component="p" color="error"&gt;</a:t>
            </a:r>
          </a:p>
          <a:p>
            <a:r>
              <a:rPr lang="en-US" sz="850" dirty="0"/>
              <a:t>)</a:t>
            </a:r>
          </a:p>
          <a:p>
            <a:r>
              <a:rPr lang="en-US" sz="850" dirty="0"/>
              <a:t>&lt;Icon color="error" </a:t>
            </a:r>
            <a:r>
              <a:rPr lang="en-US" sz="850" dirty="0" err="1"/>
              <a:t>className</a:t>
            </a:r>
            <a:r>
              <a:rPr lang="en-US" sz="850" dirty="0"/>
              <a:t>={</a:t>
            </a:r>
            <a:r>
              <a:rPr lang="en-US" sz="850" dirty="0" err="1"/>
              <a:t>classes.error</a:t>
            </a:r>
            <a:r>
              <a:rPr lang="en-US" sz="850" dirty="0"/>
              <a:t>}&gt;error&lt;/Icon&gt; </a:t>
            </a:r>
          </a:p>
          <a:p>
            <a:r>
              <a:rPr lang="en-US" sz="850" dirty="0"/>
              <a:t>{</a:t>
            </a:r>
            <a:r>
              <a:rPr lang="en-US" sz="850" dirty="0" err="1"/>
              <a:t>values.error</a:t>
            </a:r>
            <a:r>
              <a:rPr lang="en-US" sz="850" dirty="0"/>
              <a:t>}&lt;/Typography&gt;)</a:t>
            </a:r>
          </a:p>
          <a:p>
            <a:r>
              <a:rPr lang="en-US" sz="850" dirty="0"/>
              <a:t>}</a:t>
            </a:r>
          </a:p>
          <a:p>
            <a:r>
              <a:rPr lang="en-US" sz="850" dirty="0"/>
              <a:t>&lt;/</a:t>
            </a:r>
            <a:r>
              <a:rPr lang="en-US" sz="850" dirty="0" err="1"/>
              <a:t>CardContent</a:t>
            </a:r>
            <a:r>
              <a:rPr lang="en-US" sz="850" dirty="0"/>
              <a:t>&gt; </a:t>
            </a:r>
          </a:p>
          <a:p>
            <a:r>
              <a:rPr lang="en-US" sz="850" dirty="0"/>
              <a:t>&lt;</a:t>
            </a:r>
            <a:r>
              <a:rPr lang="en-US" sz="850" dirty="0" err="1"/>
              <a:t>CardActions</a:t>
            </a:r>
            <a:r>
              <a:rPr lang="en-US" sz="850" dirty="0"/>
              <a:t>&gt;</a:t>
            </a:r>
          </a:p>
          <a:p>
            <a:r>
              <a:rPr lang="en-US" sz="850" dirty="0"/>
              <a:t>&lt;Button color="primary" variant="contained" </a:t>
            </a:r>
            <a:r>
              <a:rPr lang="en-US" sz="850" dirty="0" err="1"/>
              <a:t>onClick</a:t>
            </a:r>
            <a:r>
              <a:rPr lang="en-US" sz="850" dirty="0"/>
              <a:t>={</a:t>
            </a:r>
            <a:r>
              <a:rPr lang="en-US" sz="850" dirty="0" err="1"/>
              <a:t>clickSubmit</a:t>
            </a:r>
            <a:r>
              <a:rPr lang="en-US" sz="850" dirty="0"/>
              <a:t>} </a:t>
            </a:r>
          </a:p>
          <a:p>
            <a:r>
              <a:rPr lang="en-US" sz="850" dirty="0" err="1"/>
              <a:t>className</a:t>
            </a:r>
            <a:r>
              <a:rPr lang="en-US" sz="850" dirty="0"/>
              <a:t>={</a:t>
            </a:r>
            <a:r>
              <a:rPr lang="en-US" sz="850" dirty="0" err="1"/>
              <a:t>classes.submit</a:t>
            </a:r>
            <a:r>
              <a:rPr lang="en-US" sz="850" dirty="0"/>
              <a:t>}&gt;Submit&lt;/Button&gt;</a:t>
            </a:r>
          </a:p>
          <a:p>
            <a:r>
              <a:rPr lang="en-US" sz="850" dirty="0"/>
              <a:t>&lt;/</a:t>
            </a:r>
            <a:r>
              <a:rPr lang="en-US" sz="850" dirty="0" err="1"/>
              <a:t>CardActions</a:t>
            </a:r>
            <a:r>
              <a:rPr lang="en-US" sz="850" dirty="0"/>
              <a:t>&gt; </a:t>
            </a:r>
          </a:p>
          <a:p>
            <a:r>
              <a:rPr lang="en-US" sz="850" dirty="0"/>
              <a:t>&lt;/Card&gt;</a:t>
            </a:r>
          </a:p>
          <a:p>
            <a:r>
              <a:rPr lang="en-US" sz="850" dirty="0"/>
              <a:t>&lt;/div&gt;</a:t>
            </a:r>
          </a:p>
        </p:txBody>
      </p:sp>
      <p:sp>
        <p:nvSpPr>
          <p:cNvPr id="4" name="Date Placeholder 3">
            <a:extLst>
              <a:ext uri="{FF2B5EF4-FFF2-40B4-BE49-F238E27FC236}">
                <a16:creationId xmlns:a16="http://schemas.microsoft.com/office/drawing/2014/main" id="{B83B413F-4127-5DD5-25A0-A03F8EA1516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956BC93-33D5-6861-B3CF-2C600EE6853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0B58D7-C4DD-B6F6-03BC-DC71777D9F7B}"/>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1401250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79FB-882F-BEC1-C4D6-6A1B8A1205B5}"/>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39432BA2-A5B2-5C05-9EC6-0467F092718B}"/>
              </a:ext>
            </a:extLst>
          </p:cNvPr>
          <p:cNvSpPr>
            <a:spLocks noGrp="1"/>
          </p:cNvSpPr>
          <p:nvPr>
            <p:ph idx="1"/>
          </p:nvPr>
        </p:nvSpPr>
        <p:spPr/>
        <p:txBody>
          <a:bodyPr/>
          <a:lstStyle/>
          <a:p>
            <a:r>
              <a:rPr lang="en-US" sz="480" b="0" dirty="0">
                <a:solidFill>
                  <a:srgbClr val="008000"/>
                </a:solidFill>
                <a:effectLst/>
                <a:latin typeface="Consolas" panose="020B0609020204030204" pitchFamily="49" charset="0"/>
              </a:rPr>
              <a:t>export default function Signup() {</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[values, </a:t>
            </a:r>
            <a:r>
              <a:rPr lang="en-US" sz="480" b="0" dirty="0" err="1">
                <a:solidFill>
                  <a:srgbClr val="008000"/>
                </a:solidFill>
                <a:effectLst/>
                <a:latin typeface="Consolas" panose="020B0609020204030204" pitchFamily="49" charset="0"/>
              </a:rPr>
              <a:t>setValues</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useState</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name: '',</a:t>
            </a:r>
          </a:p>
          <a:p>
            <a:r>
              <a:rPr lang="en-US" sz="480" b="0" dirty="0">
                <a:solidFill>
                  <a:srgbClr val="008000"/>
                </a:solidFill>
                <a:effectLst/>
                <a:latin typeface="Consolas" panose="020B0609020204030204" pitchFamily="49" charset="0"/>
              </a:rPr>
              <a:t>password: '', </a:t>
            </a:r>
          </a:p>
          <a:p>
            <a:r>
              <a:rPr lang="en-US" sz="480" b="0" dirty="0">
                <a:solidFill>
                  <a:srgbClr val="008000"/>
                </a:solidFill>
                <a:effectLst/>
                <a:latin typeface="Consolas" panose="020B0609020204030204" pitchFamily="49" charset="0"/>
              </a:rPr>
              <a:t>email: '', </a:t>
            </a:r>
          </a:p>
          <a:p>
            <a:r>
              <a:rPr lang="en-US" sz="480" b="0" dirty="0">
                <a:solidFill>
                  <a:srgbClr val="008000"/>
                </a:solidFill>
                <a:effectLst/>
                <a:latin typeface="Consolas" panose="020B0609020204030204" pitchFamily="49" charset="0"/>
              </a:rPr>
              <a:t>open: </a:t>
            </a:r>
            <a:r>
              <a:rPr lang="en-US" sz="480" b="0" dirty="0" err="1">
                <a:solidFill>
                  <a:srgbClr val="008000"/>
                </a:solidFill>
                <a:effectLst/>
                <a:latin typeface="Consolas" panose="020B0609020204030204" pitchFamily="49" charset="0"/>
              </a:rPr>
              <a:t>false,error</a:t>
            </a:r>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a:t>
            </a:r>
            <a:r>
              <a:rPr lang="en-US" sz="480" b="0" dirty="0" err="1">
                <a:solidFill>
                  <a:srgbClr val="008000"/>
                </a:solidFill>
                <a:effectLst/>
                <a:latin typeface="Consolas" panose="020B0609020204030204" pitchFamily="49" charset="0"/>
              </a:rPr>
              <a:t>handleChange</a:t>
            </a:r>
            <a:r>
              <a:rPr lang="en-US" sz="480" b="0" dirty="0">
                <a:solidFill>
                  <a:srgbClr val="008000"/>
                </a:solidFill>
                <a:effectLst/>
                <a:latin typeface="Consolas" panose="020B0609020204030204" pitchFamily="49" charset="0"/>
              </a:rPr>
              <a:t> = name =&gt; event =&gt; {</a:t>
            </a:r>
          </a:p>
          <a:p>
            <a:r>
              <a:rPr lang="en-US" sz="480" b="0" dirty="0" err="1">
                <a:solidFill>
                  <a:srgbClr val="008000"/>
                </a:solidFill>
                <a:effectLst/>
                <a:latin typeface="Consolas" panose="020B0609020204030204" pitchFamily="49" charset="0"/>
              </a:rPr>
              <a:t>setValues</a:t>
            </a:r>
            <a:r>
              <a:rPr lang="en-US" sz="480" b="0" dirty="0">
                <a:solidFill>
                  <a:srgbClr val="008000"/>
                </a:solidFill>
                <a:effectLst/>
                <a:latin typeface="Consolas" panose="020B0609020204030204" pitchFamily="49" charset="0"/>
              </a:rPr>
              <a:t>({ ...values, [name]: </a:t>
            </a:r>
            <a:r>
              <a:rPr lang="en-US" sz="480" b="0" dirty="0" err="1">
                <a:solidFill>
                  <a:srgbClr val="008000"/>
                </a:solidFill>
                <a:effectLst/>
                <a:latin typeface="Consolas" panose="020B0609020204030204" pitchFamily="49" charset="0"/>
              </a:rPr>
              <a:t>event.target.value</a:t>
            </a:r>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a:t>
            </a:r>
            <a:r>
              <a:rPr lang="en-US" sz="480" b="0" dirty="0" err="1">
                <a:solidFill>
                  <a:srgbClr val="008000"/>
                </a:solidFill>
                <a:effectLst/>
                <a:latin typeface="Consolas" panose="020B0609020204030204" pitchFamily="49" charset="0"/>
              </a:rPr>
              <a:t>clickSubmit</a:t>
            </a:r>
            <a:r>
              <a:rPr lang="en-US" sz="480" b="0" dirty="0">
                <a:solidFill>
                  <a:srgbClr val="008000"/>
                </a:solidFill>
                <a:effectLst/>
                <a:latin typeface="Consolas" panose="020B0609020204030204" pitchFamily="49" charset="0"/>
              </a:rPr>
              <a:t> = () =&gt; { </a:t>
            </a:r>
          </a:p>
          <a:p>
            <a:r>
              <a:rPr lang="en-US" sz="480" b="0" dirty="0">
                <a:solidFill>
                  <a:srgbClr val="008000"/>
                </a:solidFill>
                <a:effectLst/>
                <a:latin typeface="Consolas" panose="020B0609020204030204" pitchFamily="49" charset="0"/>
              </a:rPr>
              <a:t>const user = {</a:t>
            </a:r>
          </a:p>
          <a:p>
            <a:r>
              <a:rPr lang="en-US" sz="480" b="0" dirty="0">
                <a:solidFill>
                  <a:srgbClr val="008000"/>
                </a:solidFill>
                <a:effectLst/>
                <a:latin typeface="Consolas" panose="020B0609020204030204" pitchFamily="49" charset="0"/>
              </a:rPr>
              <a:t>name: values.name || undefined,</a:t>
            </a:r>
          </a:p>
          <a:p>
            <a:r>
              <a:rPr lang="en-US" sz="480" b="0" dirty="0">
                <a:solidFill>
                  <a:srgbClr val="008000"/>
                </a:solidFill>
                <a:effectLst/>
                <a:latin typeface="Consolas" panose="020B0609020204030204" pitchFamily="49" charset="0"/>
              </a:rPr>
              <a:t>email: </a:t>
            </a:r>
            <a:r>
              <a:rPr lang="en-US" sz="480" b="0" dirty="0" err="1">
                <a:solidFill>
                  <a:srgbClr val="008000"/>
                </a:solidFill>
                <a:effectLst/>
                <a:latin typeface="Consolas" panose="020B0609020204030204" pitchFamily="49" charset="0"/>
              </a:rPr>
              <a:t>values.email</a:t>
            </a:r>
            <a:r>
              <a:rPr lang="en-US" sz="480" b="0" dirty="0">
                <a:solidFill>
                  <a:srgbClr val="008000"/>
                </a:solidFill>
                <a:effectLst/>
                <a:latin typeface="Consolas" panose="020B0609020204030204" pitchFamily="49" charset="0"/>
              </a:rPr>
              <a:t> || undefined, </a:t>
            </a:r>
          </a:p>
          <a:p>
            <a:r>
              <a:rPr lang="en-US" sz="480" b="0" dirty="0">
                <a:solidFill>
                  <a:srgbClr val="008000"/>
                </a:solidFill>
                <a:effectLst/>
                <a:latin typeface="Consolas" panose="020B0609020204030204" pitchFamily="49" charset="0"/>
              </a:rPr>
              <a:t>password: </a:t>
            </a:r>
            <a:r>
              <a:rPr lang="en-US" sz="480" b="0" dirty="0" err="1">
                <a:solidFill>
                  <a:srgbClr val="008000"/>
                </a:solidFill>
                <a:effectLst/>
                <a:latin typeface="Consolas" panose="020B0609020204030204" pitchFamily="49" charset="0"/>
              </a:rPr>
              <a:t>values.password</a:t>
            </a:r>
            <a:r>
              <a:rPr lang="en-US" sz="480" b="0" dirty="0">
                <a:solidFill>
                  <a:srgbClr val="008000"/>
                </a:solidFill>
                <a:effectLst/>
                <a:latin typeface="Consolas" panose="020B0609020204030204" pitchFamily="49" charset="0"/>
              </a:rPr>
              <a:t> || undefined</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create(user).then((data) =&gt; { </a:t>
            </a:r>
          </a:p>
          <a:p>
            <a:r>
              <a:rPr lang="en-US" sz="480" b="0" dirty="0">
                <a:solidFill>
                  <a:srgbClr val="008000"/>
                </a:solidFill>
                <a:effectLst/>
                <a:latin typeface="Consolas" panose="020B0609020204030204" pitchFamily="49" charset="0"/>
              </a:rPr>
              <a:t>if (</a:t>
            </a:r>
            <a:r>
              <a:rPr lang="en-US" sz="480" b="0" dirty="0" err="1">
                <a:solidFill>
                  <a:srgbClr val="008000"/>
                </a:solidFill>
                <a:effectLst/>
                <a:latin typeface="Consolas" panose="020B0609020204030204" pitchFamily="49" charset="0"/>
              </a:rPr>
              <a:t>data.error</a:t>
            </a:r>
            <a:r>
              <a:rPr lang="en-US" sz="480" b="0" dirty="0">
                <a:solidFill>
                  <a:srgbClr val="008000"/>
                </a:solidFill>
                <a:effectLst/>
                <a:latin typeface="Consolas" panose="020B0609020204030204" pitchFamily="49" charset="0"/>
              </a:rPr>
              <a:t>) {</a:t>
            </a:r>
          </a:p>
          <a:p>
            <a:r>
              <a:rPr lang="en-US" sz="480" b="0" dirty="0" err="1">
                <a:solidFill>
                  <a:srgbClr val="008000"/>
                </a:solidFill>
                <a:effectLst/>
                <a:latin typeface="Consolas" panose="020B0609020204030204" pitchFamily="49" charset="0"/>
              </a:rPr>
              <a:t>setValues</a:t>
            </a:r>
            <a:r>
              <a:rPr lang="en-US" sz="480" b="0" dirty="0">
                <a:solidFill>
                  <a:srgbClr val="008000"/>
                </a:solidFill>
                <a:effectLst/>
                <a:latin typeface="Consolas" panose="020B0609020204030204" pitchFamily="49" charset="0"/>
              </a:rPr>
              <a:t>({ ...values, error: </a:t>
            </a:r>
            <a:r>
              <a:rPr lang="en-US" sz="480" b="0" dirty="0" err="1">
                <a:solidFill>
                  <a:srgbClr val="008000"/>
                </a:solidFill>
                <a:effectLst/>
                <a:latin typeface="Consolas" panose="020B0609020204030204" pitchFamily="49" charset="0"/>
              </a:rPr>
              <a:t>data.error</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else {</a:t>
            </a:r>
          </a:p>
          <a:p>
            <a:r>
              <a:rPr lang="en-US" sz="480" b="0" dirty="0" err="1">
                <a:solidFill>
                  <a:srgbClr val="008000"/>
                </a:solidFill>
                <a:effectLst/>
                <a:latin typeface="Consolas" panose="020B0609020204030204" pitchFamily="49" charset="0"/>
              </a:rPr>
              <a:t>setValues</a:t>
            </a:r>
            <a:r>
              <a:rPr lang="en-US" sz="480" b="0" dirty="0">
                <a:solidFill>
                  <a:srgbClr val="008000"/>
                </a:solidFill>
                <a:effectLst/>
                <a:latin typeface="Consolas" panose="020B0609020204030204" pitchFamily="49" charset="0"/>
              </a:rPr>
              <a:t>({ ...values, error: '', open: true}) </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return ( </a:t>
            </a:r>
          </a:p>
          <a:p>
            <a:r>
              <a:rPr lang="en-US" sz="480" b="0" dirty="0">
                <a:solidFill>
                  <a:srgbClr val="008000"/>
                </a:solidFill>
                <a:effectLst/>
                <a:latin typeface="Consolas" panose="020B0609020204030204" pitchFamily="49" charset="0"/>
              </a:rPr>
              <a:t>&lt;div&gt;</a:t>
            </a:r>
          </a:p>
          <a:p>
            <a:r>
              <a:rPr lang="en-US" sz="480" b="0" dirty="0">
                <a:solidFill>
                  <a:srgbClr val="008000"/>
                </a:solidFill>
                <a:effectLst/>
                <a:latin typeface="Consolas" panose="020B0609020204030204" pitchFamily="49" charset="0"/>
              </a:rPr>
              <a:t>&lt;Card </a:t>
            </a:r>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classes.card</a:t>
            </a:r>
            <a:r>
              <a:rPr lang="en-US" sz="480" b="0" dirty="0">
                <a:solidFill>
                  <a:srgbClr val="008000"/>
                </a:solidFill>
                <a:effectLst/>
                <a:latin typeface="Consolas" panose="020B0609020204030204" pitchFamily="49" charset="0"/>
              </a:rPr>
              <a:t>}&gt; </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CardContent</a:t>
            </a:r>
            <a:r>
              <a:rPr lang="en-US" sz="480" b="0" dirty="0">
                <a:solidFill>
                  <a:srgbClr val="008000"/>
                </a:solidFill>
                <a:effectLst/>
                <a:latin typeface="Consolas" panose="020B0609020204030204" pitchFamily="49" charset="0"/>
              </a:rPr>
              <a:t>&gt;</a:t>
            </a:r>
          </a:p>
          <a:p>
            <a:r>
              <a:rPr lang="en-US" sz="480" b="0" dirty="0">
                <a:solidFill>
                  <a:srgbClr val="008000"/>
                </a:solidFill>
                <a:effectLst/>
                <a:latin typeface="Consolas" panose="020B0609020204030204" pitchFamily="49" charset="0"/>
              </a:rPr>
              <a:t>&lt;Typography variant="h6" </a:t>
            </a:r>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classes.title</a:t>
            </a:r>
            <a:r>
              <a:rPr lang="en-US" sz="480" b="0" dirty="0">
                <a:solidFill>
                  <a:srgbClr val="008000"/>
                </a:solidFill>
                <a:effectLst/>
                <a:latin typeface="Consolas" panose="020B0609020204030204" pitchFamily="49" charset="0"/>
              </a:rPr>
              <a:t>}&gt; </a:t>
            </a:r>
          </a:p>
          <a:p>
            <a:r>
              <a:rPr lang="en-US" sz="480" b="0" dirty="0">
                <a:solidFill>
                  <a:srgbClr val="008000"/>
                </a:solidFill>
                <a:effectLst/>
                <a:latin typeface="Consolas" panose="020B0609020204030204" pitchFamily="49" charset="0"/>
              </a:rPr>
              <a:t>Sign Up</a:t>
            </a:r>
          </a:p>
          <a:p>
            <a:r>
              <a:rPr lang="en-US" sz="480" b="0" dirty="0">
                <a:solidFill>
                  <a:srgbClr val="008000"/>
                </a:solidFill>
                <a:effectLst/>
                <a:latin typeface="Consolas" panose="020B0609020204030204" pitchFamily="49" charset="0"/>
              </a:rPr>
              <a:t>&lt;/Typography&gt;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TextField</a:t>
            </a:r>
            <a:r>
              <a:rPr lang="en-US" sz="480" b="0" dirty="0">
                <a:solidFill>
                  <a:srgbClr val="008000"/>
                </a:solidFill>
                <a:effectLst/>
                <a:latin typeface="Consolas" panose="020B0609020204030204" pitchFamily="49" charset="0"/>
              </a:rPr>
              <a:t> id="name" label="Name" </a:t>
            </a:r>
          </a:p>
          <a:p>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classes.textField</a:t>
            </a:r>
            <a:r>
              <a:rPr lang="en-US" sz="480" b="0" dirty="0">
                <a:solidFill>
                  <a:srgbClr val="008000"/>
                </a:solidFill>
                <a:effectLst/>
                <a:latin typeface="Consolas" panose="020B0609020204030204" pitchFamily="49" charset="0"/>
              </a:rPr>
              <a:t>}value={values.name} </a:t>
            </a:r>
            <a:r>
              <a:rPr lang="en-US" sz="480" b="0" dirty="0" err="1">
                <a:solidFill>
                  <a:srgbClr val="008000"/>
                </a:solidFill>
                <a:effectLst/>
                <a:latin typeface="Consolas" panose="020B0609020204030204" pitchFamily="49" charset="0"/>
              </a:rPr>
              <a:t>onChange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handleChange</a:t>
            </a:r>
            <a:r>
              <a:rPr lang="en-US" sz="480" b="0" dirty="0">
                <a:solidFill>
                  <a:srgbClr val="008000"/>
                </a:solidFill>
                <a:effectLst/>
                <a:latin typeface="Consolas" panose="020B0609020204030204" pitchFamily="49" charset="0"/>
              </a:rPr>
              <a:t>('name')} </a:t>
            </a:r>
          </a:p>
          <a:p>
            <a:r>
              <a:rPr lang="en-US" sz="480" b="0" dirty="0">
                <a:solidFill>
                  <a:srgbClr val="008000"/>
                </a:solidFill>
                <a:effectLst/>
                <a:latin typeface="Consolas" panose="020B0609020204030204" pitchFamily="49" charset="0"/>
              </a:rPr>
              <a:t>margin="normal"/&gt;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br</a:t>
            </a:r>
            <a:r>
              <a:rPr lang="en-US" sz="480" b="0" dirty="0">
                <a:solidFill>
                  <a:srgbClr val="008000"/>
                </a:solidFill>
                <a:effectLst/>
                <a:latin typeface="Consolas" panose="020B0609020204030204" pitchFamily="49" charset="0"/>
              </a:rPr>
              <a:t>/&gt;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TextField</a:t>
            </a:r>
            <a:r>
              <a:rPr lang="en-US" sz="480" b="0" dirty="0">
                <a:solidFill>
                  <a:srgbClr val="008000"/>
                </a:solidFill>
                <a:effectLst/>
                <a:latin typeface="Consolas" panose="020B0609020204030204" pitchFamily="49" charset="0"/>
              </a:rPr>
              <a:t> id="email" type="email" label="Email" </a:t>
            </a:r>
          </a:p>
          <a:p>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classes.textField</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value={</a:t>
            </a:r>
            <a:r>
              <a:rPr lang="en-US" sz="480" b="0" dirty="0" err="1">
                <a:solidFill>
                  <a:srgbClr val="008000"/>
                </a:solidFill>
                <a:effectLst/>
                <a:latin typeface="Consolas" panose="020B0609020204030204" pitchFamily="49" charset="0"/>
              </a:rPr>
              <a:t>values.email</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onChange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handleChange</a:t>
            </a:r>
            <a:r>
              <a:rPr lang="en-US" sz="480" b="0" dirty="0">
                <a:solidFill>
                  <a:srgbClr val="008000"/>
                </a:solidFill>
                <a:effectLst/>
                <a:latin typeface="Consolas" panose="020B0609020204030204" pitchFamily="49" charset="0"/>
              </a:rPr>
              <a:t>('email')} </a:t>
            </a:r>
          </a:p>
          <a:p>
            <a:r>
              <a:rPr lang="en-US" sz="480" b="0" dirty="0">
                <a:solidFill>
                  <a:srgbClr val="008000"/>
                </a:solidFill>
                <a:effectLst/>
                <a:latin typeface="Consolas" panose="020B0609020204030204" pitchFamily="49" charset="0"/>
              </a:rPr>
              <a:t>margin="normal"/&gt;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br</a:t>
            </a:r>
            <a:r>
              <a:rPr lang="en-US" sz="480" b="0" dirty="0">
                <a:solidFill>
                  <a:srgbClr val="008000"/>
                </a:solidFill>
                <a:effectLst/>
                <a:latin typeface="Consolas" panose="020B0609020204030204" pitchFamily="49" charset="0"/>
              </a:rPr>
              <a:t>/&gt;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TextField</a:t>
            </a:r>
            <a:r>
              <a:rPr lang="en-US" sz="480" b="0" dirty="0">
                <a:solidFill>
                  <a:srgbClr val="008000"/>
                </a:solidFill>
                <a:effectLst/>
                <a:latin typeface="Consolas" panose="020B0609020204030204" pitchFamily="49" charset="0"/>
              </a:rPr>
              <a:t> id="password" type="password" label="Password" </a:t>
            </a:r>
          </a:p>
          <a:p>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classes.textField</a:t>
            </a:r>
            <a:r>
              <a:rPr lang="en-US" sz="480" b="0" dirty="0">
                <a:solidFill>
                  <a:srgbClr val="008000"/>
                </a:solidFill>
                <a:effectLst/>
                <a:latin typeface="Consolas" panose="020B0609020204030204" pitchFamily="49" charset="0"/>
              </a:rPr>
              <a:t>} value={</a:t>
            </a:r>
            <a:r>
              <a:rPr lang="en-US" sz="480" b="0" dirty="0" err="1">
                <a:solidFill>
                  <a:srgbClr val="008000"/>
                </a:solidFill>
                <a:effectLst/>
                <a:latin typeface="Consolas" panose="020B0609020204030204" pitchFamily="49" charset="0"/>
              </a:rPr>
              <a:t>values.password</a:t>
            </a:r>
            <a:r>
              <a:rPr lang="en-US" sz="480" b="0" dirty="0">
                <a:solidFill>
                  <a:srgbClr val="008000"/>
                </a:solidFill>
                <a:effectLst/>
                <a:latin typeface="Consolas" panose="020B0609020204030204" pitchFamily="49" charset="0"/>
              </a:rPr>
              <a:t>} </a:t>
            </a:r>
          </a:p>
          <a:p>
            <a:r>
              <a:rPr lang="en-US" sz="480" b="0" dirty="0" err="1">
                <a:solidFill>
                  <a:srgbClr val="008000"/>
                </a:solidFill>
                <a:effectLst/>
                <a:latin typeface="Consolas" panose="020B0609020204030204" pitchFamily="49" charset="0"/>
              </a:rPr>
              <a:t>onChange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handleChange</a:t>
            </a:r>
            <a:r>
              <a:rPr lang="en-US" sz="480" b="0" dirty="0">
                <a:solidFill>
                  <a:srgbClr val="008000"/>
                </a:solidFill>
                <a:effectLst/>
                <a:latin typeface="Consolas" panose="020B0609020204030204" pitchFamily="49" charset="0"/>
              </a:rPr>
              <a:t>('password')} margin="normal"/&gt;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br</a:t>
            </a:r>
            <a:r>
              <a:rPr lang="en-US" sz="480" b="0" dirty="0">
                <a:solidFill>
                  <a:srgbClr val="008000"/>
                </a:solidFill>
                <a:effectLst/>
                <a:latin typeface="Consolas" panose="020B0609020204030204" pitchFamily="49" charset="0"/>
              </a:rPr>
              <a:t>/&gt; </a:t>
            </a:r>
          </a:p>
          <a:p>
            <a:r>
              <a:rPr lang="en-US" sz="480" b="0" dirty="0">
                <a:solidFill>
                  <a:srgbClr val="008000"/>
                </a:solidFill>
                <a:effectLst/>
                <a:latin typeface="Consolas" panose="020B0609020204030204" pitchFamily="49" charset="0"/>
              </a:rPr>
              <a:t>{</a:t>
            </a:r>
          </a:p>
          <a:p>
            <a:r>
              <a:rPr lang="en-US" sz="480" b="0" dirty="0" err="1">
                <a:solidFill>
                  <a:srgbClr val="008000"/>
                </a:solidFill>
                <a:effectLst/>
                <a:latin typeface="Consolas" panose="020B0609020204030204" pitchFamily="49" charset="0"/>
              </a:rPr>
              <a:t>values.error</a:t>
            </a:r>
            <a:r>
              <a:rPr lang="en-US" sz="480" b="0" dirty="0">
                <a:solidFill>
                  <a:srgbClr val="008000"/>
                </a:solidFill>
                <a:effectLst/>
                <a:latin typeface="Consolas" panose="020B0609020204030204" pitchFamily="49" charset="0"/>
              </a:rPr>
              <a:t> &amp;&amp; (&lt;Typography component="p" color="error"&gt;</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&lt;Icon color="error" </a:t>
            </a:r>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classes.error</a:t>
            </a:r>
            <a:r>
              <a:rPr lang="en-US" sz="480" b="0" dirty="0">
                <a:solidFill>
                  <a:srgbClr val="008000"/>
                </a:solidFill>
                <a:effectLst/>
                <a:latin typeface="Consolas" panose="020B0609020204030204" pitchFamily="49" charset="0"/>
              </a:rPr>
              <a:t>}&gt;error&lt;/Icon&gt; </a:t>
            </a:r>
          </a:p>
          <a:p>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values.error</a:t>
            </a:r>
            <a:r>
              <a:rPr lang="en-US" sz="480" b="0" dirty="0">
                <a:solidFill>
                  <a:srgbClr val="008000"/>
                </a:solidFill>
                <a:effectLst/>
                <a:latin typeface="Consolas" panose="020B0609020204030204" pitchFamily="49" charset="0"/>
              </a:rPr>
              <a:t>}&lt;/Typography&gt;)</a:t>
            </a:r>
          </a:p>
          <a:p>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CardContent</a:t>
            </a:r>
            <a:r>
              <a:rPr lang="en-US" sz="480" b="0" dirty="0">
                <a:solidFill>
                  <a:srgbClr val="008000"/>
                </a:solidFill>
                <a:effectLst/>
                <a:latin typeface="Consolas" panose="020B0609020204030204" pitchFamily="49" charset="0"/>
              </a:rPr>
              <a:t>&gt; </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CardActions</a:t>
            </a:r>
            <a:r>
              <a:rPr lang="en-US" sz="480" b="0" dirty="0">
                <a:solidFill>
                  <a:srgbClr val="008000"/>
                </a:solidFill>
                <a:effectLst/>
                <a:latin typeface="Consolas" panose="020B0609020204030204" pitchFamily="49" charset="0"/>
              </a:rPr>
              <a:t>&gt;</a:t>
            </a:r>
          </a:p>
          <a:p>
            <a:r>
              <a:rPr lang="en-US" sz="480" b="0" dirty="0">
                <a:solidFill>
                  <a:srgbClr val="008000"/>
                </a:solidFill>
                <a:effectLst/>
                <a:latin typeface="Consolas" panose="020B0609020204030204" pitchFamily="49" charset="0"/>
              </a:rPr>
              <a:t>&lt;Button color="primary" variant="contained" </a:t>
            </a:r>
            <a:r>
              <a:rPr lang="en-US" sz="480" b="0" dirty="0" err="1">
                <a:solidFill>
                  <a:srgbClr val="008000"/>
                </a:solidFill>
                <a:effectLst/>
                <a:latin typeface="Consolas" panose="020B0609020204030204" pitchFamily="49" charset="0"/>
              </a:rPr>
              <a:t>onClick</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clickSubmit</a:t>
            </a:r>
            <a:r>
              <a:rPr lang="en-US" sz="480" b="0" dirty="0">
                <a:solidFill>
                  <a:srgbClr val="008000"/>
                </a:solidFill>
                <a:effectLst/>
                <a:latin typeface="Consolas" panose="020B0609020204030204" pitchFamily="49" charset="0"/>
              </a:rPr>
              <a:t>} </a:t>
            </a:r>
          </a:p>
          <a:p>
            <a:r>
              <a:rPr lang="en-US" sz="480" b="0" dirty="0" err="1">
                <a:solidFill>
                  <a:srgbClr val="008000"/>
                </a:solidFill>
                <a:effectLst/>
                <a:latin typeface="Consolas" panose="020B0609020204030204" pitchFamily="49" charset="0"/>
              </a:rPr>
              <a:t>className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classes.submit</a:t>
            </a:r>
            <a:r>
              <a:rPr lang="en-US" sz="480" b="0" dirty="0">
                <a:solidFill>
                  <a:srgbClr val="008000"/>
                </a:solidFill>
                <a:effectLst/>
                <a:latin typeface="Consolas" panose="020B0609020204030204" pitchFamily="49" charset="0"/>
              </a:rPr>
              <a:t>}&gt;Submit&lt;/Button&gt;</a:t>
            </a:r>
          </a:p>
          <a:p>
            <a:r>
              <a:rPr lang="en-US" sz="480" b="0" dirty="0">
                <a:solidFill>
                  <a:srgbClr val="008000"/>
                </a:solidFill>
                <a:effectLst/>
                <a:latin typeface="Consolas" panose="020B0609020204030204" pitchFamily="49" charset="0"/>
              </a:rPr>
              <a:t>&lt;/</a:t>
            </a:r>
            <a:r>
              <a:rPr lang="en-US" sz="480" b="0" dirty="0" err="1">
                <a:solidFill>
                  <a:srgbClr val="008000"/>
                </a:solidFill>
                <a:effectLst/>
                <a:latin typeface="Consolas" panose="020B0609020204030204" pitchFamily="49" charset="0"/>
              </a:rPr>
              <a:t>CardActions</a:t>
            </a:r>
            <a:r>
              <a:rPr lang="en-US" sz="480" b="0" dirty="0">
                <a:solidFill>
                  <a:srgbClr val="008000"/>
                </a:solidFill>
                <a:effectLst/>
                <a:latin typeface="Consolas" panose="020B0609020204030204" pitchFamily="49" charset="0"/>
              </a:rPr>
              <a:t>&gt; </a:t>
            </a:r>
          </a:p>
          <a:p>
            <a:r>
              <a:rPr lang="en-US" sz="480" b="0" dirty="0">
                <a:solidFill>
                  <a:srgbClr val="008000"/>
                </a:solidFill>
                <a:effectLst/>
                <a:latin typeface="Consolas" panose="020B0609020204030204" pitchFamily="49" charset="0"/>
              </a:rPr>
              <a:t>&lt;/Card&gt;</a:t>
            </a:r>
          </a:p>
          <a:p>
            <a:r>
              <a:rPr lang="en-US" sz="480" b="0" dirty="0">
                <a:solidFill>
                  <a:srgbClr val="008000"/>
                </a:solidFill>
                <a:effectLst/>
                <a:latin typeface="Consolas" panose="020B0609020204030204" pitchFamily="49" charset="0"/>
              </a:rPr>
              <a:t>    &lt;/div&gt;</a:t>
            </a:r>
          </a:p>
          <a:p>
            <a:r>
              <a:rPr lang="en-US" sz="480" b="0" dirty="0">
                <a:solidFill>
                  <a:srgbClr val="CCCCCC"/>
                </a:solidFill>
                <a:effectLst/>
                <a:latin typeface="Consolas" panose="020B0609020204030204" pitchFamily="49" charset="0"/>
              </a:rPr>
              <a:t>)</a:t>
            </a:r>
          </a:p>
          <a:p>
            <a:br>
              <a:rPr lang="en-US" sz="480" b="0" dirty="0">
                <a:solidFill>
                  <a:srgbClr val="CCCCCC"/>
                </a:solidFill>
                <a:effectLst/>
                <a:latin typeface="Consolas" panose="020B0609020204030204" pitchFamily="49" charset="0"/>
              </a:rPr>
            </a:br>
            <a:endParaRPr lang="en-US" sz="48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056E3DB-36C1-5520-A8F7-92A4AA7EA1F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591608E-9B8A-3E16-8CD0-3BFFE09B933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F7871E6-0A60-945D-C0BD-BA69E135D896}"/>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16751784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2CE-50A1-9078-A808-9E487DCF56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008631-5FB8-FB7A-55C0-399B1FFD0D13}"/>
              </a:ext>
            </a:extLst>
          </p:cNvPr>
          <p:cNvSpPr>
            <a:spLocks noGrp="1"/>
          </p:cNvSpPr>
          <p:nvPr>
            <p:ph idx="1"/>
          </p:nvPr>
        </p:nvSpPr>
        <p:spPr/>
        <p:txBody>
          <a:bodyPr/>
          <a:lstStyle/>
          <a:p>
            <a:r>
              <a:rPr lang="en-US" dirty="0"/>
              <a:t>This return also contains an error message block, along with a Dialog component that is conditionally rendered depending on the signup response from the server. </a:t>
            </a:r>
          </a:p>
          <a:p>
            <a:r>
              <a:rPr lang="en-US" dirty="0"/>
              <a:t>If the server returns an error, the error block that was added below the form, which we implemented in the preceding code, will render in the view with the corresponding error message. </a:t>
            </a:r>
          </a:p>
          <a:p>
            <a:r>
              <a:rPr lang="en-US" dirty="0"/>
              <a:t>If the server returns a successful response, a Dialog component will be rendered instead.</a:t>
            </a:r>
          </a:p>
          <a:p>
            <a:r>
              <a:rPr lang="en-US" dirty="0"/>
              <a:t>The Dialog component in Signup.js is composed as follows.</a:t>
            </a:r>
          </a:p>
        </p:txBody>
      </p:sp>
      <p:sp>
        <p:nvSpPr>
          <p:cNvPr id="4" name="Date Placeholder 3">
            <a:extLst>
              <a:ext uri="{FF2B5EF4-FFF2-40B4-BE49-F238E27FC236}">
                <a16:creationId xmlns:a16="http://schemas.microsoft.com/office/drawing/2014/main" id="{8D02AD0A-6566-99D8-9EE4-5CF23918320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FC69411-6963-F551-194E-B6FB93D4A7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3ECBA25-ABED-AECA-D85D-B33E04126E5D}"/>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126561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A1C4-F4AF-1A2C-DD5E-214E6FD5A7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4C9383-DA6F-A9BE-615F-7C38DBAFB73B}"/>
              </a:ext>
            </a:extLst>
          </p:cNvPr>
          <p:cNvSpPr>
            <a:spLocks noGrp="1"/>
          </p:cNvSpPr>
          <p:nvPr>
            <p:ph idx="1"/>
          </p:nvPr>
        </p:nvSpPr>
        <p:spPr/>
        <p:txBody>
          <a:bodyPr/>
          <a:lstStyle/>
          <a:p>
            <a:r>
              <a:rPr lang="en-US" dirty="0"/>
              <a:t>The returned promise, if it resolves successfully, will give the component an array containing the user objects that were retrieved from the database. </a:t>
            </a:r>
          </a:p>
          <a:p>
            <a:r>
              <a:rPr lang="en-US" dirty="0"/>
              <a:t>In the case of a single user read, we will deal with a single user object instead, as demonstrated next.</a:t>
            </a:r>
          </a:p>
        </p:txBody>
      </p:sp>
      <p:sp>
        <p:nvSpPr>
          <p:cNvPr id="4" name="Date Placeholder 3">
            <a:extLst>
              <a:ext uri="{FF2B5EF4-FFF2-40B4-BE49-F238E27FC236}">
                <a16:creationId xmlns:a16="http://schemas.microsoft.com/office/drawing/2014/main" id="{2C0A2464-8764-7410-2EB6-F6AA95E5C22E}"/>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E4CBCEA-23F9-ACC8-C7E8-93CB8823D1B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E84E4A-5F81-9BE6-A85C-791B97E0795A}"/>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5800584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EE37-D771-157D-DA27-6A17E6C71BE1}"/>
              </a:ext>
            </a:extLst>
          </p:cNvPr>
          <p:cNvSpPr>
            <a:spLocks noGrp="1"/>
          </p:cNvSpPr>
          <p:nvPr>
            <p:ph type="title"/>
          </p:nvPr>
        </p:nvSpPr>
        <p:spPr/>
        <p:txBody>
          <a:bodyPr/>
          <a:lstStyle/>
          <a:p>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26CE46BC-B72D-424C-92B5-32966765FD29}"/>
              </a:ext>
            </a:extLst>
          </p:cNvPr>
          <p:cNvSpPr>
            <a:spLocks noGrp="1"/>
          </p:cNvSpPr>
          <p:nvPr>
            <p:ph idx="1"/>
          </p:nvPr>
        </p:nvSpPr>
        <p:spPr/>
        <p:txBody>
          <a:bodyPr/>
          <a:lstStyle/>
          <a:p>
            <a:r>
              <a:rPr lang="en-US" sz="1800" dirty="0"/>
              <a:t>&lt;Dialog open={</a:t>
            </a:r>
            <a:r>
              <a:rPr lang="en-US" sz="1800" dirty="0" err="1"/>
              <a:t>values.open</a:t>
            </a:r>
            <a:r>
              <a:rPr lang="en-US" sz="1800" dirty="0"/>
              <a:t>} </a:t>
            </a:r>
            <a:r>
              <a:rPr lang="en-US" sz="1800" dirty="0" err="1"/>
              <a:t>disableBackdropClick</a:t>
            </a:r>
            <a:r>
              <a:rPr lang="en-US" sz="1800" dirty="0"/>
              <a:t>={true}&gt; </a:t>
            </a:r>
          </a:p>
          <a:p>
            <a:r>
              <a:rPr lang="en-US" sz="1800" dirty="0"/>
              <a:t>&lt;</a:t>
            </a:r>
            <a:r>
              <a:rPr lang="en-US" sz="1800" dirty="0" err="1"/>
              <a:t>DialogTitle</a:t>
            </a:r>
            <a:r>
              <a:rPr lang="en-US" sz="1800" dirty="0"/>
              <a:t>&gt;New Account&lt;/</a:t>
            </a:r>
            <a:r>
              <a:rPr lang="en-US" sz="1800" dirty="0" err="1"/>
              <a:t>DialogTitle</a:t>
            </a:r>
            <a:r>
              <a:rPr lang="en-US" sz="1800" dirty="0"/>
              <a:t>&gt;</a:t>
            </a:r>
          </a:p>
          <a:p>
            <a:r>
              <a:rPr lang="en-US" sz="1800" dirty="0"/>
              <a:t>&lt;</a:t>
            </a:r>
            <a:r>
              <a:rPr lang="en-US" sz="1800" dirty="0" err="1"/>
              <a:t>DialogContent</a:t>
            </a:r>
            <a:r>
              <a:rPr lang="en-US" sz="1800" dirty="0"/>
              <a:t>&gt;</a:t>
            </a:r>
          </a:p>
          <a:p>
            <a:r>
              <a:rPr lang="en-US" sz="1800" dirty="0"/>
              <a:t>&lt;</a:t>
            </a:r>
            <a:r>
              <a:rPr lang="en-US" sz="1800" dirty="0" err="1"/>
              <a:t>DialogContentText</a:t>
            </a:r>
            <a:r>
              <a:rPr lang="en-US" sz="1800" dirty="0"/>
              <a:t>&gt;</a:t>
            </a:r>
          </a:p>
          <a:p>
            <a:r>
              <a:rPr lang="en-US" sz="1800" dirty="0"/>
              <a:t>New account successfully created. </a:t>
            </a:r>
          </a:p>
          <a:p>
            <a:r>
              <a:rPr lang="en-US" sz="1800" dirty="0"/>
              <a:t>&lt;/</a:t>
            </a:r>
            <a:r>
              <a:rPr lang="en-US" sz="1800" dirty="0" err="1"/>
              <a:t>DialogContentText</a:t>
            </a:r>
            <a:r>
              <a:rPr lang="en-US" sz="1800" dirty="0"/>
              <a:t>&gt;</a:t>
            </a:r>
          </a:p>
          <a:p>
            <a:r>
              <a:rPr lang="en-US" sz="1800" dirty="0"/>
              <a:t>&lt;/</a:t>
            </a:r>
            <a:r>
              <a:rPr lang="en-US" sz="1800" dirty="0" err="1"/>
              <a:t>DialogContent</a:t>
            </a:r>
            <a:r>
              <a:rPr lang="en-US" sz="1800" dirty="0"/>
              <a:t>&gt;</a:t>
            </a:r>
          </a:p>
          <a:p>
            <a:r>
              <a:rPr lang="en-US" sz="1800" dirty="0"/>
              <a:t>&lt;</a:t>
            </a:r>
            <a:r>
              <a:rPr lang="en-US" sz="1800" dirty="0" err="1"/>
              <a:t>DialogActions</a:t>
            </a:r>
            <a:r>
              <a:rPr lang="en-US" sz="1800" dirty="0"/>
              <a:t>&gt;</a:t>
            </a:r>
          </a:p>
          <a:p>
            <a:r>
              <a:rPr lang="en-US" sz="1800" dirty="0"/>
              <a:t>&lt;Link to="/</a:t>
            </a:r>
            <a:r>
              <a:rPr lang="en-US" sz="1800" dirty="0" err="1"/>
              <a:t>signin</a:t>
            </a:r>
            <a:r>
              <a:rPr lang="en-US" sz="1800" dirty="0"/>
              <a:t>"&gt;</a:t>
            </a:r>
          </a:p>
          <a:p>
            <a:r>
              <a:rPr lang="en-US" sz="1800" dirty="0"/>
              <a:t>&lt;Button color="primary" </a:t>
            </a:r>
            <a:r>
              <a:rPr lang="en-US" sz="1800" dirty="0" err="1"/>
              <a:t>autoFocus</a:t>
            </a:r>
            <a:r>
              <a:rPr lang="en-US" sz="1800" dirty="0"/>
              <a:t>="</a:t>
            </a:r>
            <a:r>
              <a:rPr lang="en-US" sz="1800" dirty="0" err="1"/>
              <a:t>autoFocus</a:t>
            </a:r>
            <a:r>
              <a:rPr lang="en-US" sz="1800" dirty="0"/>
              <a:t>" </a:t>
            </a:r>
          </a:p>
          <a:p>
            <a:r>
              <a:rPr lang="en-US" sz="1800" dirty="0"/>
              <a:t>variant="contained"&gt;</a:t>
            </a:r>
          </a:p>
          <a:p>
            <a:r>
              <a:rPr lang="en-US" sz="1800" dirty="0"/>
              <a:t>Sign In </a:t>
            </a:r>
          </a:p>
          <a:p>
            <a:r>
              <a:rPr lang="en-US" sz="1800" dirty="0"/>
              <a:t>&lt;/Button&gt;</a:t>
            </a:r>
          </a:p>
          <a:p>
            <a:r>
              <a:rPr lang="en-US" sz="1800" dirty="0"/>
              <a:t>&lt;/Link&gt;</a:t>
            </a:r>
          </a:p>
          <a:p>
            <a:r>
              <a:rPr lang="en-US" sz="1800" dirty="0"/>
              <a:t>&lt;/</a:t>
            </a:r>
            <a:r>
              <a:rPr lang="en-US" sz="1800" dirty="0" err="1"/>
              <a:t>DialogActions</a:t>
            </a:r>
            <a:r>
              <a:rPr lang="en-US" sz="1800" dirty="0"/>
              <a:t>&gt; </a:t>
            </a:r>
          </a:p>
          <a:p>
            <a:r>
              <a:rPr lang="en-US" sz="1800" dirty="0"/>
              <a:t>&lt;/Dialog&gt;</a:t>
            </a:r>
          </a:p>
        </p:txBody>
      </p:sp>
      <p:sp>
        <p:nvSpPr>
          <p:cNvPr id="4" name="Date Placeholder 3">
            <a:extLst>
              <a:ext uri="{FF2B5EF4-FFF2-40B4-BE49-F238E27FC236}">
                <a16:creationId xmlns:a16="http://schemas.microsoft.com/office/drawing/2014/main" id="{BC7AEF9D-281E-D142-A7A7-A24B02EE8065}"/>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9D4261C-14CE-99CB-FA6C-FC39E88789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827DA8-8882-866E-311A-E88A82584658}"/>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2504524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3321-5F0C-D677-7B88-867FA7F4B660}"/>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1DCEF6C3-0325-2F66-90E1-E0D4FB82E732}"/>
              </a:ext>
            </a:extLst>
          </p:cNvPr>
          <p:cNvSpPr>
            <a:spLocks noGrp="1"/>
          </p:cNvSpPr>
          <p:nvPr>
            <p:ph idx="1"/>
          </p:nvPr>
        </p:nvSpPr>
        <p:spPr/>
        <p:txBody>
          <a:bodyPr/>
          <a:lstStyle/>
          <a:p>
            <a:r>
              <a:rPr lang="en-US" sz="160" b="0" dirty="0">
                <a:solidFill>
                  <a:srgbClr val="008000"/>
                </a:solidFill>
                <a:effectLst/>
                <a:latin typeface="Consolas" panose="020B0609020204030204" pitchFamily="49" charset="0"/>
              </a:rPr>
              <a:t>/*export default function Signup()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const [values,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 </a:t>
            </a:r>
            <a:r>
              <a:rPr lang="en-US" sz="160" b="0" dirty="0" err="1">
                <a:solidFill>
                  <a:srgbClr val="008000"/>
                </a:solidFill>
                <a:effectLst/>
                <a:latin typeface="Consolas" panose="020B0609020204030204" pitchFamily="49" charset="0"/>
              </a:rPr>
              <a:t>useState</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name: '',</a:t>
            </a:r>
          </a:p>
          <a:p>
            <a:r>
              <a:rPr lang="en-US" sz="160" b="0" dirty="0">
                <a:solidFill>
                  <a:srgbClr val="008000"/>
                </a:solidFill>
                <a:effectLst/>
                <a:latin typeface="Consolas" panose="020B0609020204030204" pitchFamily="49" charset="0"/>
              </a:rPr>
              <a:t>password: '', </a:t>
            </a:r>
          </a:p>
          <a:p>
            <a:r>
              <a:rPr lang="en-US" sz="160" b="0" dirty="0">
                <a:solidFill>
                  <a:srgbClr val="008000"/>
                </a:solidFill>
                <a:effectLst/>
                <a:latin typeface="Consolas" panose="020B0609020204030204" pitchFamily="49" charset="0"/>
              </a:rPr>
              <a:t>email: '', </a:t>
            </a:r>
          </a:p>
          <a:p>
            <a:r>
              <a:rPr lang="en-US" sz="160" b="0" dirty="0">
                <a:solidFill>
                  <a:srgbClr val="008000"/>
                </a:solidFill>
                <a:effectLst/>
                <a:latin typeface="Consolas" panose="020B0609020204030204" pitchFamily="49" charset="0"/>
              </a:rPr>
              <a:t>open: </a:t>
            </a:r>
            <a:r>
              <a:rPr lang="en-US" sz="160" b="0" dirty="0" err="1">
                <a:solidFill>
                  <a:srgbClr val="008000"/>
                </a:solidFill>
                <a:effectLst/>
                <a:latin typeface="Consolas" panose="020B0609020204030204" pitchFamily="49" charset="0"/>
              </a:rPr>
              <a:t>false,error</a:t>
            </a:r>
            <a:r>
              <a:rPr lang="en-US" sz="160" b="0" dirty="0">
                <a:solidFill>
                  <a:srgbClr val="008000"/>
                </a:solidFill>
                <a:effectLst/>
                <a:latin typeface="Consolas" panose="020B0609020204030204" pitchFamily="49" charset="0"/>
              </a:rPr>
              <a:t>: ''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const </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 = name =&gt; event =&gt; {</a:t>
            </a:r>
          </a:p>
          <a:p>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[name]: </a:t>
            </a:r>
            <a:r>
              <a:rPr lang="en-US" sz="160" b="0" dirty="0" err="1">
                <a:solidFill>
                  <a:srgbClr val="008000"/>
                </a:solidFill>
                <a:effectLst/>
                <a:latin typeface="Consolas" panose="020B0609020204030204" pitchFamily="49" charset="0"/>
              </a:rPr>
              <a:t>event.target.value</a:t>
            </a:r>
            <a:r>
              <a:rPr lang="en-US" sz="160" b="0" dirty="0">
                <a:solidFill>
                  <a:srgbClr val="008000"/>
                </a:solidFill>
                <a:effectLst/>
                <a:latin typeface="Consolas" panose="020B0609020204030204" pitchFamily="49" charset="0"/>
              </a:rPr>
              <a:t> })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const </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 () =&gt; { </a:t>
            </a:r>
          </a:p>
          <a:p>
            <a:r>
              <a:rPr lang="en-US" sz="160" b="0" dirty="0">
                <a:solidFill>
                  <a:srgbClr val="008000"/>
                </a:solidFill>
                <a:effectLst/>
                <a:latin typeface="Consolas" panose="020B0609020204030204" pitchFamily="49" charset="0"/>
              </a:rPr>
              <a:t>const user = {</a:t>
            </a:r>
          </a:p>
          <a:p>
            <a:r>
              <a:rPr lang="en-US" sz="160" b="0" dirty="0">
                <a:solidFill>
                  <a:srgbClr val="008000"/>
                </a:solidFill>
                <a:effectLst/>
                <a:latin typeface="Consolas" panose="020B0609020204030204" pitchFamily="49" charset="0"/>
              </a:rPr>
              <a:t>name: values.name || undefined,</a:t>
            </a:r>
          </a:p>
          <a:p>
            <a:r>
              <a:rPr lang="en-US" sz="160" b="0" dirty="0">
                <a:solidFill>
                  <a:srgbClr val="008000"/>
                </a:solidFill>
                <a:effectLst/>
                <a:latin typeface="Consolas" panose="020B0609020204030204" pitchFamily="49" charset="0"/>
              </a:rPr>
              <a:t>email: </a:t>
            </a:r>
            <a:r>
              <a:rPr lang="en-US" sz="160" b="0" dirty="0" err="1">
                <a:solidFill>
                  <a:srgbClr val="008000"/>
                </a:solidFill>
                <a:effectLst/>
                <a:latin typeface="Consolas" panose="020B0609020204030204" pitchFamily="49" charset="0"/>
              </a:rPr>
              <a:t>values.email</a:t>
            </a:r>
            <a:r>
              <a:rPr lang="en-US" sz="160" b="0" dirty="0">
                <a:solidFill>
                  <a:srgbClr val="008000"/>
                </a:solidFill>
                <a:effectLst/>
                <a:latin typeface="Consolas" panose="020B0609020204030204" pitchFamily="49" charset="0"/>
              </a:rPr>
              <a:t> || undefined, </a:t>
            </a:r>
          </a:p>
          <a:p>
            <a:r>
              <a:rPr lang="en-US" sz="160" b="0" dirty="0">
                <a:solidFill>
                  <a:srgbClr val="008000"/>
                </a:solidFill>
                <a:effectLst/>
                <a:latin typeface="Consolas" panose="020B0609020204030204" pitchFamily="49" charset="0"/>
              </a:rPr>
              <a:t>password: </a:t>
            </a:r>
            <a:r>
              <a:rPr lang="en-US" sz="160" b="0" dirty="0" err="1">
                <a:solidFill>
                  <a:srgbClr val="008000"/>
                </a:solidFill>
                <a:effectLst/>
                <a:latin typeface="Consolas" panose="020B0609020204030204" pitchFamily="49" charset="0"/>
              </a:rPr>
              <a:t>values.password</a:t>
            </a:r>
            <a:r>
              <a:rPr lang="en-US" sz="160" b="0" dirty="0">
                <a:solidFill>
                  <a:srgbClr val="008000"/>
                </a:solidFill>
                <a:effectLst/>
                <a:latin typeface="Consolas" panose="020B0609020204030204" pitchFamily="49" charset="0"/>
              </a:rPr>
              <a:t> || undefined</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create(user).then((data) =&gt; { </a:t>
            </a:r>
          </a:p>
          <a:p>
            <a:r>
              <a:rPr lang="en-US" sz="160" b="0" dirty="0">
                <a:solidFill>
                  <a:srgbClr val="008000"/>
                </a:solidFill>
                <a:effectLst/>
                <a:latin typeface="Consolas" panose="020B0609020204030204" pitchFamily="49" charset="0"/>
              </a:rPr>
              <a:t>if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else {</a:t>
            </a:r>
          </a:p>
          <a:p>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 open: true})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return ( </a:t>
            </a:r>
          </a:p>
          <a:p>
            <a:r>
              <a:rPr lang="en-US" sz="160" b="0" dirty="0">
                <a:solidFill>
                  <a:srgbClr val="008000"/>
                </a:solidFill>
                <a:effectLst/>
                <a:latin typeface="Consolas" panose="020B0609020204030204" pitchFamily="49" charset="0"/>
              </a:rPr>
              <a:t>&lt;div&gt;</a:t>
            </a:r>
          </a:p>
          <a:p>
            <a:r>
              <a:rPr lang="en-US" sz="160" b="0" dirty="0">
                <a:solidFill>
                  <a:srgbClr val="008000"/>
                </a:solidFill>
                <a:effectLst/>
                <a:latin typeface="Consolas" panose="020B0609020204030204" pitchFamily="49" charset="0"/>
              </a:rPr>
              <a:t>&lt;Card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classes.card</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&lt;Typography variant="h6"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classes.title</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Sign Up</a:t>
            </a:r>
          </a:p>
          <a:p>
            <a:r>
              <a:rPr lang="en-US" sz="160" b="0" dirty="0">
                <a:solidFill>
                  <a:srgbClr val="008000"/>
                </a:solidFill>
                <a:effectLst/>
                <a:latin typeface="Consolas" panose="020B0609020204030204" pitchFamily="49" charset="0"/>
              </a:rPr>
              <a:t>&lt;/Typography&gt;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id="name" label="Name"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}value={values.name} </a:t>
            </a:r>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('name')} </a:t>
            </a:r>
          </a:p>
          <a:p>
            <a:r>
              <a:rPr lang="en-US" sz="160" b="0" dirty="0">
                <a:solidFill>
                  <a:srgbClr val="008000"/>
                </a:solidFill>
                <a:effectLst/>
                <a:latin typeface="Consolas" panose="020B0609020204030204" pitchFamily="49" charset="0"/>
              </a:rPr>
              <a:t>margin="normal"/&gt;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br</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id="email" type="email" label="Email"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value={</a:t>
            </a:r>
            <a:r>
              <a:rPr lang="en-US" sz="160" b="0" dirty="0" err="1">
                <a:solidFill>
                  <a:srgbClr val="008000"/>
                </a:solidFill>
                <a:effectLst/>
                <a:latin typeface="Consolas" panose="020B0609020204030204" pitchFamily="49" charset="0"/>
              </a:rPr>
              <a:t>values.email</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('email')} </a:t>
            </a:r>
          </a:p>
          <a:p>
            <a:r>
              <a:rPr lang="en-US" sz="160" b="0" dirty="0">
                <a:solidFill>
                  <a:srgbClr val="008000"/>
                </a:solidFill>
                <a:effectLst/>
                <a:latin typeface="Consolas" panose="020B0609020204030204" pitchFamily="49" charset="0"/>
              </a:rPr>
              <a:t>margin="normal"/&gt;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br</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id="password" type="password" label="Password"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 value={</a:t>
            </a:r>
            <a:r>
              <a:rPr lang="en-US" sz="160" b="0" dirty="0" err="1">
                <a:solidFill>
                  <a:srgbClr val="008000"/>
                </a:solidFill>
                <a:effectLst/>
                <a:latin typeface="Consolas" panose="020B0609020204030204" pitchFamily="49" charset="0"/>
              </a:rPr>
              <a:t>values.password</a:t>
            </a:r>
            <a:r>
              <a:rPr lang="en-US" sz="160" b="0" dirty="0">
                <a:solidFill>
                  <a:srgbClr val="008000"/>
                </a:solidFill>
                <a:effectLst/>
                <a:latin typeface="Consolas" panose="020B0609020204030204" pitchFamily="49" charset="0"/>
              </a:rPr>
              <a:t>} </a:t>
            </a:r>
          </a:p>
          <a:p>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('password')} margin="normal"/&gt;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br</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a:t>
            </a:r>
          </a:p>
          <a:p>
            <a:r>
              <a:rPr lang="en-US" sz="160" b="0" dirty="0" err="1">
                <a:solidFill>
                  <a:srgbClr val="008000"/>
                </a:solidFill>
                <a:effectLst/>
                <a:latin typeface="Consolas" panose="020B0609020204030204" pitchFamily="49" charset="0"/>
              </a:rPr>
              <a:t>values.error</a:t>
            </a:r>
            <a:r>
              <a:rPr lang="en-US" sz="160" b="0" dirty="0">
                <a:solidFill>
                  <a:srgbClr val="008000"/>
                </a:solidFill>
                <a:effectLst/>
                <a:latin typeface="Consolas" panose="020B0609020204030204" pitchFamily="49" charset="0"/>
              </a:rPr>
              <a:t> &amp;&amp; (&lt;Typography component="p" color="error"&gt;</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&lt;Icon color="error"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classes.error</a:t>
            </a:r>
            <a:r>
              <a:rPr lang="en-US" sz="160" b="0" dirty="0">
                <a:solidFill>
                  <a:srgbClr val="008000"/>
                </a:solidFill>
                <a:effectLst/>
                <a:latin typeface="Consolas" panose="020B0609020204030204" pitchFamily="49" charset="0"/>
              </a:rPr>
              <a:t>}&gt;error&lt;/Icon&gt; </a:t>
            </a:r>
          </a:p>
          <a:p>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values.error</a:t>
            </a:r>
            <a:r>
              <a:rPr lang="en-US" sz="160" b="0" dirty="0">
                <a:solidFill>
                  <a:srgbClr val="008000"/>
                </a:solidFill>
                <a:effectLst/>
                <a:latin typeface="Consolas" panose="020B0609020204030204" pitchFamily="49" charset="0"/>
              </a:rPr>
              <a:t>}&lt;/Typography&gt;)</a:t>
            </a:r>
          </a:p>
          <a:p>
            <a:r>
              <a:rPr lang="en-US" sz="160" b="0" dirty="0">
                <a:solidFill>
                  <a:srgbClr val="008000"/>
                </a:solidFill>
                <a:effectLst/>
                <a:latin typeface="Consolas" panose="020B0609020204030204" pitchFamily="49" charset="0"/>
              </a:rPr>
              <a: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&lt;Button color="primary" variant="contained" </a:t>
            </a:r>
            <a:r>
              <a:rPr lang="en-US" sz="160" b="0" dirty="0" err="1">
                <a:solidFill>
                  <a:srgbClr val="008000"/>
                </a:solidFill>
                <a:effectLst/>
                <a:latin typeface="Consolas" panose="020B0609020204030204" pitchFamily="49" charset="0"/>
              </a:rPr>
              <a:t>onClick</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a:t>
            </a:r>
          </a:p>
          <a:p>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classes.submit</a:t>
            </a:r>
            <a:r>
              <a:rPr lang="en-US" sz="160" b="0" dirty="0">
                <a:solidFill>
                  <a:srgbClr val="008000"/>
                </a:solidFill>
                <a:effectLst/>
                <a:latin typeface="Consolas" panose="020B0609020204030204" pitchFamily="49" charset="0"/>
              </a:rPr>
              <a:t>}&gt;Submit&lt;/Button&gt;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&lt;/Card&gt;</a:t>
            </a:r>
          </a:p>
          <a:p>
            <a:r>
              <a:rPr lang="en-US" sz="160" b="0" dirty="0">
                <a:solidFill>
                  <a:srgbClr val="008000"/>
                </a:solidFill>
                <a:effectLst/>
                <a:latin typeface="Consolas" panose="020B0609020204030204" pitchFamily="49" charset="0"/>
              </a:rPr>
              <a:t>    &lt;/div&gt;</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&lt;Dialog open={</a:t>
            </a:r>
            <a:r>
              <a:rPr lang="en-US" sz="160" b="0" dirty="0" err="1">
                <a:solidFill>
                  <a:srgbClr val="008000"/>
                </a:solidFill>
                <a:effectLst/>
                <a:latin typeface="Consolas" panose="020B0609020204030204" pitchFamily="49" charset="0"/>
              </a:rPr>
              <a:t>values.open</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disableBackdropClick</a:t>
            </a:r>
            <a:r>
              <a:rPr lang="en-US" sz="160" b="0" dirty="0">
                <a:solidFill>
                  <a:srgbClr val="008000"/>
                </a:solidFill>
                <a:effectLst/>
                <a:latin typeface="Consolas" panose="020B0609020204030204" pitchFamily="49" charset="0"/>
              </a:rPr>
              <a:t>={true}&gt;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&gt;New Account&lt;/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New account successfully created. </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&lt;Link to="/</a:t>
            </a:r>
            <a:r>
              <a:rPr lang="en-US" sz="160" b="0" dirty="0" err="1">
                <a:solidFill>
                  <a:srgbClr val="008000"/>
                </a:solidFill>
                <a:effectLst/>
                <a:latin typeface="Consolas" panose="020B0609020204030204" pitchFamily="49" charset="0"/>
              </a:rPr>
              <a:t>signin</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&lt;Button color="primary" </a:t>
            </a:r>
            <a:r>
              <a:rPr lang="en-US" sz="160" b="0" dirty="0" err="1">
                <a:solidFill>
                  <a:srgbClr val="008000"/>
                </a:solidFill>
                <a:effectLst/>
                <a:latin typeface="Consolas" panose="020B0609020204030204" pitchFamily="49" charset="0"/>
              </a:rPr>
              <a:t>autoFocus</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autoFocus</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variant="contained"&gt;</a:t>
            </a:r>
          </a:p>
          <a:p>
            <a:r>
              <a:rPr lang="en-US" sz="160" b="0" dirty="0">
                <a:solidFill>
                  <a:srgbClr val="008000"/>
                </a:solidFill>
                <a:effectLst/>
                <a:latin typeface="Consolas" panose="020B0609020204030204" pitchFamily="49" charset="0"/>
              </a:rPr>
              <a:t>Sign In </a:t>
            </a:r>
          </a:p>
          <a:p>
            <a:r>
              <a:rPr lang="en-US" sz="160" b="0" dirty="0">
                <a:solidFill>
                  <a:srgbClr val="008000"/>
                </a:solidFill>
                <a:effectLst/>
                <a:latin typeface="Consolas" panose="020B0609020204030204" pitchFamily="49" charset="0"/>
              </a:rPr>
              <a:t>&lt;/Button&gt;</a:t>
            </a:r>
          </a:p>
          <a:p>
            <a:r>
              <a:rPr lang="en-US" sz="160" b="0" dirty="0">
                <a:solidFill>
                  <a:srgbClr val="008000"/>
                </a:solidFill>
                <a:effectLst/>
                <a:latin typeface="Consolas" panose="020B0609020204030204" pitchFamily="49" charset="0"/>
              </a:rPr>
              <a:t>&lt;/Link&gt;</a:t>
            </a:r>
          </a:p>
          <a:p>
            <a:r>
              <a:rPr lang="en-US" sz="160" b="0" dirty="0">
                <a:solidFill>
                  <a:srgbClr val="008000"/>
                </a:solidFill>
                <a:effectLst/>
                <a:latin typeface="Consolas" panose="020B0609020204030204" pitchFamily="49" charset="0"/>
              </a:rPr>
              <a:t>&lt;/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&lt;/Dialog&gt;*/</a:t>
            </a:r>
          </a:p>
          <a:p>
            <a:r>
              <a:rPr lang="en-US" sz="160" b="0" dirty="0">
                <a:solidFill>
                  <a:srgbClr val="008000"/>
                </a:solidFill>
                <a:effectLst/>
                <a:latin typeface="Consolas" panose="020B0609020204030204" pitchFamily="49" charset="0"/>
              </a:rPr>
              <a:t>import React, { </a:t>
            </a:r>
            <a:r>
              <a:rPr lang="en-US" sz="160" b="0" dirty="0" err="1">
                <a:solidFill>
                  <a:srgbClr val="008000"/>
                </a:solidFill>
                <a:effectLst/>
                <a:latin typeface="Consolas" panose="020B0609020204030204" pitchFamily="49" charset="0"/>
              </a:rPr>
              <a:t>useState</a:t>
            </a:r>
            <a:r>
              <a:rPr lang="en-US" sz="160" b="0" dirty="0">
                <a:solidFill>
                  <a:srgbClr val="008000"/>
                </a:solidFill>
                <a:effectLst/>
                <a:latin typeface="Consolas" panose="020B0609020204030204" pitchFamily="49" charset="0"/>
              </a:rPr>
              <a:t> } from 'react';</a:t>
            </a:r>
          </a:p>
          <a:p>
            <a:r>
              <a:rPr lang="en-US" sz="160" b="0" dirty="0">
                <a:solidFill>
                  <a:srgbClr val="008000"/>
                </a:solidFill>
                <a:effectLst/>
                <a:latin typeface="Consolas" panose="020B0609020204030204" pitchFamily="49" charset="0"/>
              </a:rPr>
              <a:t>import { </a:t>
            </a:r>
            <a:r>
              <a:rPr lang="en-US" sz="160" b="0" dirty="0" err="1">
                <a:solidFill>
                  <a:srgbClr val="008000"/>
                </a:solidFill>
                <a:effectLst/>
                <a:latin typeface="Consolas" panose="020B0609020204030204" pitchFamily="49" charset="0"/>
              </a:rPr>
              <a:t>makeStyles</a:t>
            </a:r>
            <a:r>
              <a:rPr lang="en-US" sz="160" b="0" dirty="0">
                <a:solidFill>
                  <a:srgbClr val="008000"/>
                </a:solidFill>
                <a:effectLst/>
                <a:latin typeface="Consolas" panose="020B0609020204030204" pitchFamily="49" charset="0"/>
              </a:rPr>
              <a:t> } from '@material-</a:t>
            </a:r>
            <a:r>
              <a:rPr lang="en-US" sz="160" b="0" dirty="0" err="1">
                <a:solidFill>
                  <a:srgbClr val="008000"/>
                </a:solidFill>
                <a:effectLst/>
                <a:latin typeface="Consolas" panose="020B0609020204030204" pitchFamily="49" charset="0"/>
              </a:rPr>
              <a:t>ui</a:t>
            </a:r>
            <a:r>
              <a:rPr lang="en-US" sz="160" b="0" dirty="0">
                <a:solidFill>
                  <a:srgbClr val="008000"/>
                </a:solidFill>
                <a:effectLst/>
                <a:latin typeface="Consolas" panose="020B0609020204030204" pitchFamily="49" charset="0"/>
              </a:rPr>
              <a:t>/core/styles'</a:t>
            </a:r>
          </a:p>
          <a:p>
            <a:r>
              <a:rPr lang="en-US" sz="160" b="0" dirty="0">
                <a:solidFill>
                  <a:srgbClr val="008000"/>
                </a:solidFill>
                <a:effectLst/>
                <a:latin typeface="Consolas" panose="020B0609020204030204" pitchFamily="49" charset="0"/>
              </a:rPr>
              <a:t>import { Card, </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 Typography, </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 Button, Dialog, </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 Icon } from '@material-</a:t>
            </a:r>
            <a:r>
              <a:rPr lang="en-US" sz="160" b="0" dirty="0" err="1">
                <a:solidFill>
                  <a:srgbClr val="008000"/>
                </a:solidFill>
                <a:effectLst/>
                <a:latin typeface="Consolas" panose="020B0609020204030204" pitchFamily="49" charset="0"/>
              </a:rPr>
              <a:t>ui</a:t>
            </a:r>
            <a:r>
              <a:rPr lang="en-US" sz="160" b="0" dirty="0">
                <a:solidFill>
                  <a:srgbClr val="008000"/>
                </a:solidFill>
                <a:effectLst/>
                <a:latin typeface="Consolas" panose="020B0609020204030204" pitchFamily="49" charset="0"/>
              </a:rPr>
              <a:t>/core';</a:t>
            </a:r>
          </a:p>
          <a:p>
            <a:r>
              <a:rPr lang="en-US" sz="160" b="0" dirty="0">
                <a:solidFill>
                  <a:srgbClr val="008000"/>
                </a:solidFill>
                <a:effectLst/>
                <a:latin typeface="Consolas" panose="020B0609020204030204" pitchFamily="49" charset="0"/>
              </a:rPr>
              <a:t>import { Link } from 'react-router-</a:t>
            </a:r>
            <a:r>
              <a:rPr lang="en-US" sz="160" b="0" dirty="0" err="1">
                <a:solidFill>
                  <a:srgbClr val="008000"/>
                </a:solidFill>
                <a:effectLst/>
                <a:latin typeface="Consolas" panose="020B0609020204030204" pitchFamily="49" charset="0"/>
              </a:rPr>
              <a:t>dom</a:t>
            </a:r>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Define your CSS classes using a styling library like Material-UI</a:t>
            </a:r>
          </a:p>
          <a:p>
            <a:r>
              <a:rPr lang="en-US" sz="160" b="0" dirty="0">
                <a:solidFill>
                  <a:srgbClr val="008000"/>
                </a:solidFill>
                <a:effectLst/>
                <a:latin typeface="Consolas" panose="020B0609020204030204" pitchFamily="49" charset="0"/>
              </a:rPr>
              <a:t>const </a:t>
            </a:r>
            <a:r>
              <a:rPr lang="en-US" sz="160" b="0" dirty="0" err="1">
                <a:solidFill>
                  <a:srgbClr val="008000"/>
                </a:solidFill>
                <a:effectLst/>
                <a:latin typeface="Consolas" panose="020B0609020204030204" pitchFamily="49" charset="0"/>
              </a:rPr>
              <a:t>useStyles</a:t>
            </a:r>
            <a:r>
              <a:rPr lang="en-US" sz="160" b="0" dirty="0">
                <a:solidFill>
                  <a:srgbClr val="008000"/>
                </a:solidFill>
                <a:effectLst/>
                <a:latin typeface="Consolas" panose="020B0609020204030204" pitchFamily="49" charset="0"/>
              </a:rPr>
              <a:t> = </a:t>
            </a:r>
            <a:r>
              <a:rPr lang="en-US" sz="160" b="0" dirty="0" err="1">
                <a:solidFill>
                  <a:srgbClr val="008000"/>
                </a:solidFill>
                <a:effectLst/>
                <a:latin typeface="Consolas" panose="020B0609020204030204" pitchFamily="49" charset="0"/>
              </a:rPr>
              <a:t>makeStyles</a:t>
            </a:r>
            <a:r>
              <a:rPr lang="en-US" sz="160" b="0" dirty="0">
                <a:solidFill>
                  <a:srgbClr val="008000"/>
                </a:solidFill>
                <a:effectLst/>
                <a:latin typeface="Consolas" panose="020B0609020204030204" pitchFamily="49" charset="0"/>
              </a:rPr>
              <a:t>(theme =&gt; ({</a:t>
            </a:r>
          </a:p>
          <a:p>
            <a:r>
              <a:rPr lang="en-US" sz="160" b="0" dirty="0">
                <a:solidFill>
                  <a:srgbClr val="008000"/>
                </a:solidFill>
                <a:effectLst/>
                <a:latin typeface="Consolas" panose="020B0609020204030204" pitchFamily="49" charset="0"/>
              </a:rPr>
              <a:t>  card: {</a:t>
            </a:r>
          </a:p>
          <a:p>
            <a:r>
              <a:rPr lang="en-US" sz="160" b="0" dirty="0">
                <a:solidFill>
                  <a:srgbClr val="008000"/>
                </a:solidFill>
                <a:effectLst/>
                <a:latin typeface="Consolas" panose="020B0609020204030204" pitchFamily="49" charset="0"/>
              </a:rPr>
              <a:t>    // Define your card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 Define your text field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error: {</a:t>
            </a:r>
          </a:p>
          <a:p>
            <a:r>
              <a:rPr lang="en-US" sz="160" b="0" dirty="0">
                <a:solidFill>
                  <a:srgbClr val="008000"/>
                </a:solidFill>
                <a:effectLst/>
                <a:latin typeface="Consolas" panose="020B0609020204030204" pitchFamily="49" charset="0"/>
              </a:rPr>
              <a:t>    // Define your error icon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submit: {</a:t>
            </a:r>
          </a:p>
          <a:p>
            <a:r>
              <a:rPr lang="en-US" sz="160" b="0" dirty="0">
                <a:solidFill>
                  <a:srgbClr val="008000"/>
                </a:solidFill>
                <a:effectLst/>
                <a:latin typeface="Consolas" panose="020B0609020204030204" pitchFamily="49" charset="0"/>
              </a:rPr>
              <a:t>    // Define your submit button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title: {</a:t>
            </a:r>
          </a:p>
          <a:p>
            <a:r>
              <a:rPr lang="en-US" sz="160" b="0" dirty="0">
                <a:solidFill>
                  <a:srgbClr val="008000"/>
                </a:solidFill>
                <a:effectLst/>
                <a:latin typeface="Consolas" panose="020B0609020204030204" pitchFamily="49" charset="0"/>
              </a:rPr>
              <a:t>    // Define your title styles here</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Mock create function, replace this with your actual implementation</a:t>
            </a:r>
          </a:p>
          <a:p>
            <a:r>
              <a:rPr lang="en-US" sz="160" b="0" dirty="0">
                <a:solidFill>
                  <a:srgbClr val="008000"/>
                </a:solidFill>
                <a:effectLst/>
                <a:latin typeface="Consolas" panose="020B0609020204030204" pitchFamily="49" charset="0"/>
              </a:rPr>
              <a:t>const create = async (user) =&gt; {</a:t>
            </a:r>
          </a:p>
          <a:p>
            <a:r>
              <a:rPr lang="en-US" sz="160" b="0" dirty="0">
                <a:solidFill>
                  <a:srgbClr val="008000"/>
                </a:solidFill>
                <a:effectLst/>
                <a:latin typeface="Consolas" panose="020B0609020204030204" pitchFamily="49" charset="0"/>
              </a:rPr>
              <a:t>  // Simulate an API call or database operation</a:t>
            </a:r>
          </a:p>
          <a:p>
            <a:r>
              <a:rPr lang="en-US" sz="160" b="0" dirty="0">
                <a:solidFill>
                  <a:srgbClr val="008000"/>
                </a:solidFill>
                <a:effectLst/>
                <a:latin typeface="Consolas" panose="020B0609020204030204" pitchFamily="49" charset="0"/>
              </a:rPr>
              <a:t>  // Return a response object, for example:</a:t>
            </a:r>
          </a:p>
          <a:p>
            <a:r>
              <a:rPr lang="en-US" sz="160" b="0" dirty="0">
                <a:solidFill>
                  <a:srgbClr val="008000"/>
                </a:solidFill>
                <a:effectLst/>
                <a:latin typeface="Consolas" panose="020B0609020204030204" pitchFamily="49" charset="0"/>
              </a:rPr>
              <a:t>  return { error: null };</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export default function Signup() {</a:t>
            </a:r>
          </a:p>
          <a:p>
            <a:r>
              <a:rPr lang="en-US" sz="160" b="0" dirty="0">
                <a:solidFill>
                  <a:srgbClr val="008000"/>
                </a:solidFill>
                <a:effectLst/>
                <a:latin typeface="Consolas" panose="020B0609020204030204" pitchFamily="49" charset="0"/>
              </a:rPr>
              <a:t>  const classes = </a:t>
            </a:r>
            <a:r>
              <a:rPr lang="en-US" sz="160" b="0" dirty="0" err="1">
                <a:solidFill>
                  <a:srgbClr val="008000"/>
                </a:solidFill>
                <a:effectLst/>
                <a:latin typeface="Consolas" panose="020B0609020204030204" pitchFamily="49" charset="0"/>
              </a:rPr>
              <a:t>useStyles</a:t>
            </a:r>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const [values,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 </a:t>
            </a:r>
            <a:r>
              <a:rPr lang="en-US" sz="160" b="0" dirty="0" err="1">
                <a:solidFill>
                  <a:srgbClr val="008000"/>
                </a:solidFill>
                <a:effectLst/>
                <a:latin typeface="Consolas" panose="020B0609020204030204" pitchFamily="49" charset="0"/>
              </a:rPr>
              <a:t>useState</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name: '',</a:t>
            </a:r>
          </a:p>
          <a:p>
            <a:r>
              <a:rPr lang="en-US" sz="160" b="0" dirty="0">
                <a:solidFill>
                  <a:srgbClr val="008000"/>
                </a:solidFill>
                <a:effectLst/>
                <a:latin typeface="Consolas" panose="020B0609020204030204" pitchFamily="49" charset="0"/>
              </a:rPr>
              <a:t>    password: '', </a:t>
            </a:r>
          </a:p>
          <a:p>
            <a:r>
              <a:rPr lang="en-US" sz="160" b="0" dirty="0">
                <a:solidFill>
                  <a:srgbClr val="008000"/>
                </a:solidFill>
                <a:effectLst/>
                <a:latin typeface="Consolas" panose="020B0609020204030204" pitchFamily="49" charset="0"/>
              </a:rPr>
              <a:t>    email: '', </a:t>
            </a:r>
          </a:p>
          <a:p>
            <a:r>
              <a:rPr lang="en-US" sz="160" b="0" dirty="0">
                <a:solidFill>
                  <a:srgbClr val="008000"/>
                </a:solidFill>
                <a:effectLst/>
                <a:latin typeface="Consolas" panose="020B0609020204030204" pitchFamily="49" charset="0"/>
              </a:rPr>
              <a:t>    open: false,</a:t>
            </a:r>
          </a:p>
          <a:p>
            <a:r>
              <a:rPr lang="en-US" sz="160" b="0" dirty="0">
                <a:solidFill>
                  <a:srgbClr val="008000"/>
                </a:solidFill>
                <a:effectLst/>
                <a:latin typeface="Consolas" panose="020B0609020204030204" pitchFamily="49" charset="0"/>
              </a:rPr>
              <a:t>    error: '' </a:t>
            </a:r>
          </a:p>
          <a:p>
            <a:r>
              <a:rPr lang="en-US" sz="160" b="0" dirty="0">
                <a:solidFill>
                  <a:srgbClr val="008000"/>
                </a:solidFill>
                <a:effectLst/>
                <a:latin typeface="Consolas" panose="020B0609020204030204" pitchFamily="49" charset="0"/>
              </a:rPr>
              <a:t>  });</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const </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 = name =&gt; event =&gt;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[name]: </a:t>
            </a:r>
            <a:r>
              <a:rPr lang="en-US" sz="160" b="0" dirty="0" err="1">
                <a:solidFill>
                  <a:srgbClr val="008000"/>
                </a:solidFill>
                <a:effectLst/>
                <a:latin typeface="Consolas" panose="020B0609020204030204" pitchFamily="49" charset="0"/>
              </a:rPr>
              <a:t>event.target.value</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const </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 () =&gt; { </a:t>
            </a:r>
          </a:p>
          <a:p>
            <a:r>
              <a:rPr lang="en-US" sz="160" b="0" dirty="0">
                <a:solidFill>
                  <a:srgbClr val="008000"/>
                </a:solidFill>
                <a:effectLst/>
                <a:latin typeface="Consolas" panose="020B0609020204030204" pitchFamily="49" charset="0"/>
              </a:rPr>
              <a:t>    const user = {</a:t>
            </a:r>
          </a:p>
          <a:p>
            <a:r>
              <a:rPr lang="en-US" sz="160" b="0" dirty="0">
                <a:solidFill>
                  <a:srgbClr val="008000"/>
                </a:solidFill>
                <a:effectLst/>
                <a:latin typeface="Consolas" panose="020B0609020204030204" pitchFamily="49" charset="0"/>
              </a:rPr>
              <a:t>      name: values.name || undefined,</a:t>
            </a:r>
          </a:p>
          <a:p>
            <a:r>
              <a:rPr lang="en-US" sz="160" b="0" dirty="0">
                <a:solidFill>
                  <a:srgbClr val="008000"/>
                </a:solidFill>
                <a:effectLst/>
                <a:latin typeface="Consolas" panose="020B0609020204030204" pitchFamily="49" charset="0"/>
              </a:rPr>
              <a:t>      email: </a:t>
            </a:r>
            <a:r>
              <a:rPr lang="en-US" sz="160" b="0" dirty="0" err="1">
                <a:solidFill>
                  <a:srgbClr val="008000"/>
                </a:solidFill>
                <a:effectLst/>
                <a:latin typeface="Consolas" panose="020B0609020204030204" pitchFamily="49" charset="0"/>
              </a:rPr>
              <a:t>values.email</a:t>
            </a:r>
            <a:r>
              <a:rPr lang="en-US" sz="160" b="0" dirty="0">
                <a:solidFill>
                  <a:srgbClr val="008000"/>
                </a:solidFill>
                <a:effectLst/>
                <a:latin typeface="Consolas" panose="020B0609020204030204" pitchFamily="49" charset="0"/>
              </a:rPr>
              <a:t> || undefined, </a:t>
            </a:r>
          </a:p>
          <a:p>
            <a:r>
              <a:rPr lang="en-US" sz="160" b="0" dirty="0">
                <a:solidFill>
                  <a:srgbClr val="008000"/>
                </a:solidFill>
                <a:effectLst/>
                <a:latin typeface="Consolas" panose="020B0609020204030204" pitchFamily="49" charset="0"/>
              </a:rPr>
              <a:t>      password: </a:t>
            </a:r>
            <a:r>
              <a:rPr lang="en-US" sz="160" b="0" dirty="0" err="1">
                <a:solidFill>
                  <a:srgbClr val="008000"/>
                </a:solidFill>
                <a:effectLst/>
                <a:latin typeface="Consolas" panose="020B0609020204030204" pitchFamily="49" charset="0"/>
              </a:rPr>
              <a:t>values.password</a:t>
            </a:r>
            <a:r>
              <a:rPr lang="en-US" sz="160" b="0" dirty="0">
                <a:solidFill>
                  <a:srgbClr val="008000"/>
                </a:solidFill>
                <a:effectLst/>
                <a:latin typeface="Consolas" panose="020B0609020204030204" pitchFamily="49" charset="0"/>
              </a:rPr>
              <a:t> || undefined</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create(user).then((data) =&gt; { </a:t>
            </a:r>
          </a:p>
          <a:p>
            <a:r>
              <a:rPr lang="en-US" sz="160" b="0" dirty="0">
                <a:solidFill>
                  <a:srgbClr val="008000"/>
                </a:solidFill>
                <a:effectLst/>
                <a:latin typeface="Consolas" panose="020B0609020204030204" pitchFamily="49" charset="0"/>
              </a:rPr>
              <a:t>      if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a:t>
            </a:r>
            <a:r>
              <a:rPr lang="en-US" sz="160" b="0" dirty="0" err="1">
                <a:solidFill>
                  <a:srgbClr val="008000"/>
                </a:solidFill>
                <a:effectLst/>
                <a:latin typeface="Consolas" panose="020B0609020204030204" pitchFamily="49" charset="0"/>
              </a:rPr>
              <a:t>data.error</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 else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setValues</a:t>
            </a:r>
            <a:r>
              <a:rPr lang="en-US" sz="160" b="0" dirty="0">
                <a:solidFill>
                  <a:srgbClr val="008000"/>
                </a:solidFill>
                <a:effectLst/>
                <a:latin typeface="Consolas" panose="020B0609020204030204" pitchFamily="49" charset="0"/>
              </a:rPr>
              <a:t>({ ...values, error: '', open: true });</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return (</a:t>
            </a:r>
          </a:p>
          <a:p>
            <a:r>
              <a:rPr lang="en-US" sz="160" b="0" dirty="0">
                <a:solidFill>
                  <a:srgbClr val="008000"/>
                </a:solidFill>
                <a:effectLst/>
                <a:latin typeface="Consolas" panose="020B0609020204030204" pitchFamily="49" charset="0"/>
              </a:rPr>
              <a:t>    &lt;div&gt;</a:t>
            </a:r>
          </a:p>
          <a:p>
            <a:r>
              <a:rPr lang="en-US" sz="160" b="0" dirty="0">
                <a:solidFill>
                  <a:srgbClr val="008000"/>
                </a:solidFill>
                <a:effectLst/>
                <a:latin typeface="Consolas" panose="020B0609020204030204" pitchFamily="49" charset="0"/>
              </a:rPr>
              <a:t>      &lt;Card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classes.card</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&lt;Typography variant="h6"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classes.title</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Sign Up</a:t>
            </a:r>
          </a:p>
          <a:p>
            <a:r>
              <a:rPr lang="en-US" sz="160" b="0" dirty="0">
                <a:solidFill>
                  <a:srgbClr val="008000"/>
                </a:solidFill>
                <a:effectLst/>
                <a:latin typeface="Consolas" panose="020B0609020204030204" pitchFamily="49" charset="0"/>
              </a:rPr>
              <a:t>          &lt;/Typography&gt;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TextField</a:t>
            </a:r>
            <a:r>
              <a:rPr lang="en-US" sz="160" b="0" dirty="0">
                <a:solidFill>
                  <a:srgbClr val="008000"/>
                </a:solidFill>
                <a:effectLst/>
                <a:latin typeface="Consolas" panose="020B0609020204030204" pitchFamily="49" charset="0"/>
              </a:rPr>
              <a:t> id="name" label="Name"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classes.textField</a:t>
            </a:r>
            <a:r>
              <a:rPr lang="en-US" sz="160" b="0" dirty="0">
                <a:solidFill>
                  <a:srgbClr val="008000"/>
                </a:solidFill>
                <a:effectLst/>
                <a:latin typeface="Consolas" panose="020B0609020204030204" pitchFamily="49" charset="0"/>
              </a:rPr>
              <a:t>} value={values.name} </a:t>
            </a:r>
            <a:r>
              <a:rPr lang="en-US" sz="160" b="0" dirty="0" err="1">
                <a:solidFill>
                  <a:srgbClr val="008000"/>
                </a:solidFill>
                <a:effectLst/>
                <a:latin typeface="Consolas" panose="020B0609020204030204" pitchFamily="49" charset="0"/>
              </a:rPr>
              <a:t>onChange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handleChange</a:t>
            </a:r>
            <a:r>
              <a:rPr lang="en-US" sz="160" b="0" dirty="0">
                <a:solidFill>
                  <a:srgbClr val="008000"/>
                </a:solidFill>
                <a:effectLst/>
                <a:latin typeface="Consolas" panose="020B0609020204030204" pitchFamily="49" charset="0"/>
              </a:rPr>
              <a:t>('name')} </a:t>
            </a:r>
          </a:p>
          <a:p>
            <a:r>
              <a:rPr lang="en-US" sz="160" b="0" dirty="0">
                <a:solidFill>
                  <a:srgbClr val="008000"/>
                </a:solidFill>
                <a:effectLst/>
                <a:latin typeface="Consolas" panose="020B0609020204030204" pitchFamily="49" charset="0"/>
              </a:rPr>
              <a:t>            margin="normal"</a:t>
            </a:r>
          </a:p>
          <a:p>
            <a:r>
              <a:rPr lang="en-US" sz="160" b="0" dirty="0">
                <a:solidFill>
                  <a:srgbClr val="008000"/>
                </a:solidFill>
                <a:effectLst/>
                <a:latin typeface="Consolas" panose="020B0609020204030204" pitchFamily="49" charset="0"/>
              </a:rPr>
              <a:t>          /&gt;</a:t>
            </a:r>
          </a:p>
          <a:p>
            <a:r>
              <a:rPr lang="en-US" sz="160" b="0" dirty="0">
                <a:solidFill>
                  <a:srgbClr val="008000"/>
                </a:solidFill>
                <a:effectLst/>
                <a:latin typeface="Consolas" panose="020B0609020204030204" pitchFamily="49" charset="0"/>
              </a:rPr>
              <a:t>          {/* Other input fields */}</a:t>
            </a:r>
          </a:p>
          <a:p>
            <a:r>
              <a:rPr lang="en-US" sz="160" b="0" dirty="0">
                <a:solidFill>
                  <a:srgbClr val="008000"/>
                </a:solidFill>
                <a:effectLst/>
                <a:latin typeface="Consolas" panose="020B0609020204030204" pitchFamily="49" charset="0"/>
              </a:rPr>
              <a:t>          {/* Error message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CardContent</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&lt;Button color="primary" variant="contained" </a:t>
            </a:r>
            <a:r>
              <a:rPr lang="en-US" sz="160" b="0" dirty="0" err="1">
                <a:solidFill>
                  <a:srgbClr val="008000"/>
                </a:solidFill>
                <a:effectLst/>
                <a:latin typeface="Consolas" panose="020B0609020204030204" pitchFamily="49" charset="0"/>
              </a:rPr>
              <a:t>onClick</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clickSubmit</a:t>
            </a:r>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className</a:t>
            </a:r>
            <a:r>
              <a:rPr lang="en-US" sz="160" b="0" dirty="0">
                <a:solidFill>
                  <a:srgbClr val="008000"/>
                </a:solidFill>
                <a:effectLst/>
                <a:latin typeface="Consolas" panose="020B0609020204030204" pitchFamily="49" charset="0"/>
              </a:rPr>
              <a:t>={</a:t>
            </a:r>
            <a:r>
              <a:rPr lang="en-US" sz="160" b="0" dirty="0" err="1">
                <a:solidFill>
                  <a:srgbClr val="008000"/>
                </a:solidFill>
                <a:effectLst/>
                <a:latin typeface="Consolas" panose="020B0609020204030204" pitchFamily="49" charset="0"/>
              </a:rPr>
              <a:t>classes.submit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Submit</a:t>
            </a:r>
          </a:p>
          <a:p>
            <a:r>
              <a:rPr lang="en-US" sz="160" b="0" dirty="0">
                <a:solidFill>
                  <a:srgbClr val="008000"/>
                </a:solidFill>
                <a:effectLst/>
                <a:latin typeface="Consolas" panose="020B0609020204030204" pitchFamily="49" charset="0"/>
              </a:rPr>
              <a:t>          &lt;/Button&gt;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CardActions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&lt;/Card&gt;</a:t>
            </a:r>
          </a:p>
          <a:p>
            <a:br>
              <a:rPr lang="en-US" sz="160" b="0" dirty="0">
                <a:solidFill>
                  <a:srgbClr val="008000"/>
                </a:solidFill>
                <a:effectLst/>
                <a:latin typeface="Consolas" panose="020B0609020204030204" pitchFamily="49" charset="0"/>
              </a:rPr>
            </a:br>
            <a:r>
              <a:rPr lang="en-US" sz="160" b="0" dirty="0">
                <a:solidFill>
                  <a:srgbClr val="008000"/>
                </a:solidFill>
                <a:effectLst/>
                <a:latin typeface="Consolas" panose="020B0609020204030204" pitchFamily="49" charset="0"/>
              </a:rPr>
              <a:t>      &lt;Dialog open={</a:t>
            </a:r>
            <a:r>
              <a:rPr lang="en-US" sz="160" b="0" dirty="0" err="1">
                <a:solidFill>
                  <a:srgbClr val="008000"/>
                </a:solidFill>
                <a:effectLst/>
                <a:latin typeface="Consolas" panose="020B0609020204030204" pitchFamily="49" charset="0"/>
              </a:rPr>
              <a:t>values.open</a:t>
            </a:r>
            <a:r>
              <a:rPr lang="en-US" sz="160" b="0" dirty="0">
                <a:solidFill>
                  <a:srgbClr val="008000"/>
                </a:solidFill>
                <a:effectLst/>
                <a:latin typeface="Consolas" panose="020B0609020204030204" pitchFamily="49" charset="0"/>
              </a:rPr>
              <a:t>} </a:t>
            </a:r>
            <a:r>
              <a:rPr lang="en-US" sz="160" b="0" dirty="0" err="1">
                <a:solidFill>
                  <a:srgbClr val="008000"/>
                </a:solidFill>
                <a:effectLst/>
                <a:latin typeface="Consolas" panose="020B0609020204030204" pitchFamily="49" charset="0"/>
              </a:rPr>
              <a:t>disableBackdropClick</a:t>
            </a:r>
            <a:r>
              <a:rPr lang="en-US" sz="160" b="0" dirty="0">
                <a:solidFill>
                  <a:srgbClr val="008000"/>
                </a:solidFill>
                <a:effectLst/>
                <a:latin typeface="Consolas" panose="020B0609020204030204" pitchFamily="49" charset="0"/>
              </a:rPr>
              <a:t>={true}&gt;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&gt;New Account&lt;/</a:t>
            </a:r>
            <a:r>
              <a:rPr lang="en-US" sz="160" b="0" dirty="0" err="1">
                <a:solidFill>
                  <a:srgbClr val="008000"/>
                </a:solidFill>
                <a:effectLst/>
                <a:latin typeface="Consolas" panose="020B0609020204030204" pitchFamily="49" charset="0"/>
              </a:rPr>
              <a:t>DialogTitle</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New account successfully created. </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DialogContentText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DialogContent</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&lt;Link to="/</a:t>
            </a:r>
            <a:r>
              <a:rPr lang="en-US" sz="160" b="0" dirty="0" err="1">
                <a:solidFill>
                  <a:srgbClr val="008000"/>
                </a:solidFill>
                <a:effectLst/>
                <a:latin typeface="Consolas" panose="020B0609020204030204" pitchFamily="49" charset="0"/>
              </a:rPr>
              <a:t>signin</a:t>
            </a:r>
            <a:r>
              <a:rPr lang="en-US" sz="160" b="0" dirty="0">
                <a:solidFill>
                  <a:srgbClr val="008000"/>
                </a:solidFill>
                <a:effectLst/>
                <a:latin typeface="Consolas" panose="020B0609020204030204" pitchFamily="49" charset="0"/>
              </a:rPr>
              <a:t>"&gt;</a:t>
            </a:r>
          </a:p>
          <a:p>
            <a:r>
              <a:rPr lang="en-US" sz="160" b="0" dirty="0">
                <a:solidFill>
                  <a:srgbClr val="008000"/>
                </a:solidFill>
                <a:effectLst/>
                <a:latin typeface="Consolas" panose="020B0609020204030204" pitchFamily="49" charset="0"/>
              </a:rPr>
              <a:t>            &lt;Button color="primary" </a:t>
            </a:r>
            <a:r>
              <a:rPr lang="en-US" sz="160" b="0" dirty="0" err="1">
                <a:solidFill>
                  <a:srgbClr val="008000"/>
                </a:solidFill>
                <a:effectLst/>
                <a:latin typeface="Consolas" panose="020B0609020204030204" pitchFamily="49" charset="0"/>
              </a:rPr>
              <a:t>autoFocus</a:t>
            </a:r>
            <a:r>
              <a:rPr lang="en-US" sz="160" b="0" dirty="0">
                <a:solidFill>
                  <a:srgbClr val="008000"/>
                </a:solidFill>
                <a:effectLst/>
                <a:latin typeface="Consolas" panose="020B0609020204030204" pitchFamily="49" charset="0"/>
              </a:rPr>
              <a:t> variant="contained"&gt;</a:t>
            </a:r>
          </a:p>
          <a:p>
            <a:r>
              <a:rPr lang="en-US" sz="160" b="0" dirty="0">
                <a:solidFill>
                  <a:srgbClr val="008000"/>
                </a:solidFill>
                <a:effectLst/>
                <a:latin typeface="Consolas" panose="020B0609020204030204" pitchFamily="49" charset="0"/>
              </a:rPr>
              <a:t>              Sign In </a:t>
            </a:r>
          </a:p>
          <a:p>
            <a:r>
              <a:rPr lang="en-US" sz="160" b="0" dirty="0">
                <a:solidFill>
                  <a:srgbClr val="008000"/>
                </a:solidFill>
                <a:effectLst/>
                <a:latin typeface="Consolas" panose="020B0609020204030204" pitchFamily="49" charset="0"/>
              </a:rPr>
              <a:t>            &lt;/Button&gt;</a:t>
            </a:r>
          </a:p>
          <a:p>
            <a:r>
              <a:rPr lang="en-US" sz="160" b="0" dirty="0">
                <a:solidFill>
                  <a:srgbClr val="008000"/>
                </a:solidFill>
                <a:effectLst/>
                <a:latin typeface="Consolas" panose="020B0609020204030204" pitchFamily="49" charset="0"/>
              </a:rPr>
              <a:t>          &lt;/Link&gt;</a:t>
            </a:r>
          </a:p>
          <a:p>
            <a:r>
              <a:rPr lang="en-US" sz="160" b="0" dirty="0">
                <a:solidFill>
                  <a:srgbClr val="008000"/>
                </a:solidFill>
                <a:effectLst/>
                <a:latin typeface="Consolas" panose="020B0609020204030204" pitchFamily="49" charset="0"/>
              </a:rPr>
              <a:t>        &lt;/</a:t>
            </a:r>
            <a:r>
              <a:rPr lang="en-US" sz="160" b="0" dirty="0" err="1">
                <a:solidFill>
                  <a:srgbClr val="008000"/>
                </a:solidFill>
                <a:effectLst/>
                <a:latin typeface="Consolas" panose="020B0609020204030204" pitchFamily="49" charset="0"/>
              </a:rPr>
              <a:t>DialogActions</a:t>
            </a:r>
            <a:r>
              <a:rPr lang="en-US" sz="160" b="0" dirty="0">
                <a:solidFill>
                  <a:srgbClr val="008000"/>
                </a:solidFill>
                <a:effectLst/>
                <a:latin typeface="Consolas" panose="020B0609020204030204" pitchFamily="49" charset="0"/>
              </a:rPr>
              <a:t>&gt; </a:t>
            </a:r>
          </a:p>
          <a:p>
            <a:r>
              <a:rPr lang="en-US" sz="160" b="0" dirty="0">
                <a:solidFill>
                  <a:srgbClr val="008000"/>
                </a:solidFill>
                <a:effectLst/>
                <a:latin typeface="Consolas" panose="020B0609020204030204" pitchFamily="49" charset="0"/>
              </a:rPr>
              <a:t>      &lt;/Dialog&gt;</a:t>
            </a:r>
          </a:p>
          <a:p>
            <a:r>
              <a:rPr lang="en-US" sz="160" b="0" dirty="0">
                <a:solidFill>
                  <a:srgbClr val="008000"/>
                </a:solidFill>
                <a:effectLst/>
                <a:latin typeface="Consolas" panose="020B0609020204030204" pitchFamily="49" charset="0"/>
              </a:rPr>
              <a:t>    &lt;/div&gt;</a:t>
            </a:r>
          </a:p>
          <a:p>
            <a:r>
              <a:rPr lang="en-US" sz="160" b="0" dirty="0">
                <a:solidFill>
                  <a:srgbClr val="008000"/>
                </a:solidFill>
                <a:effectLst/>
                <a:latin typeface="Consolas" panose="020B0609020204030204" pitchFamily="49" charset="0"/>
              </a:rPr>
              <a:t>  );</a:t>
            </a:r>
          </a:p>
          <a:p>
            <a:r>
              <a:rPr lang="en-US" sz="160" b="0" dirty="0">
                <a:solidFill>
                  <a:srgbClr val="008000"/>
                </a:solidFill>
                <a:effectLst/>
                <a:latin typeface="Consolas" panose="020B0609020204030204" pitchFamily="49" charset="0"/>
              </a:rPr>
              <a:t>}</a:t>
            </a:r>
          </a:p>
          <a:p>
            <a:br>
              <a:rPr lang="en-US" sz="160" b="0" dirty="0">
                <a:solidFill>
                  <a:srgbClr val="008000"/>
                </a:solidFill>
                <a:effectLst/>
                <a:latin typeface="Consolas" panose="020B0609020204030204" pitchFamily="49" charset="0"/>
              </a:rPr>
            </a:br>
            <a:br>
              <a:rPr lang="en-US" sz="160" b="0" dirty="0">
                <a:solidFill>
                  <a:srgbClr val="008000"/>
                </a:solidFill>
                <a:effectLst/>
                <a:latin typeface="Consolas" panose="020B0609020204030204" pitchFamily="49" charset="0"/>
              </a:rPr>
            </a:br>
            <a:endParaRPr lang="en-US" sz="16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6EE2DE8-0262-3418-CC00-17D66A81419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DC621502-0D95-DCE9-83B8-4B49B6855C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444E75F-4E96-5E0D-2BC6-F0A0D85C462C}"/>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2103935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408-5F87-C6A0-DF70-37FBEB1CB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C3B62-764C-194A-46D2-9E9786232B47}"/>
              </a:ext>
            </a:extLst>
          </p:cNvPr>
          <p:cNvSpPr>
            <a:spLocks noGrp="1"/>
          </p:cNvSpPr>
          <p:nvPr>
            <p:ph idx="1"/>
          </p:nvPr>
        </p:nvSpPr>
        <p:spPr/>
        <p:txBody>
          <a:bodyPr/>
          <a:lstStyle/>
          <a:p>
            <a:r>
              <a:rPr lang="en-US" dirty="0"/>
              <a:t>On successful account creation, the user is given confirmation and asked to sign in using this Dialog component, which links to the </a:t>
            </a:r>
            <a:r>
              <a:rPr lang="en-US" dirty="0" err="1"/>
              <a:t>Signin</a:t>
            </a:r>
            <a:r>
              <a:rPr lang="en-US" dirty="0"/>
              <a:t> component, as shown in the following screenshot:</a:t>
            </a:r>
          </a:p>
          <a:p>
            <a:endParaRPr lang="en-US" dirty="0"/>
          </a:p>
        </p:txBody>
      </p:sp>
      <p:sp>
        <p:nvSpPr>
          <p:cNvPr id="4" name="Date Placeholder 3">
            <a:extLst>
              <a:ext uri="{FF2B5EF4-FFF2-40B4-BE49-F238E27FC236}">
                <a16:creationId xmlns:a16="http://schemas.microsoft.com/office/drawing/2014/main" id="{3E182D00-FDE8-932B-A72D-A29D1A141D8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C68B7CD-E27D-C34B-3ECC-244B1FDDB3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7CD1CD-9DF1-0FBA-CE2F-8FD371E0F4FE}"/>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pic>
        <p:nvPicPr>
          <p:cNvPr id="8" name="Picture 7">
            <a:extLst>
              <a:ext uri="{FF2B5EF4-FFF2-40B4-BE49-F238E27FC236}">
                <a16:creationId xmlns:a16="http://schemas.microsoft.com/office/drawing/2014/main" id="{A7AA5252-E611-BEAF-2748-EF8AF7A0CC5E}"/>
              </a:ext>
            </a:extLst>
          </p:cNvPr>
          <p:cNvPicPr>
            <a:picLocks noChangeAspect="1"/>
          </p:cNvPicPr>
          <p:nvPr/>
        </p:nvPicPr>
        <p:blipFill>
          <a:blip r:embed="rId2"/>
          <a:stretch>
            <a:fillRect/>
          </a:stretch>
        </p:blipFill>
        <p:spPr>
          <a:xfrm>
            <a:off x="1447801" y="2395001"/>
            <a:ext cx="6477000" cy="3929599"/>
          </a:xfrm>
          <a:prstGeom prst="rect">
            <a:avLst/>
          </a:prstGeom>
        </p:spPr>
      </p:pic>
    </p:spTree>
    <p:extLst>
      <p:ext uri="{BB962C8B-B14F-4D97-AF65-F5344CB8AC3E}">
        <p14:creationId xmlns:p14="http://schemas.microsoft.com/office/powerpoint/2010/main" val="3051685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C42E-0D6A-EF3A-2745-4C14974517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E7AB8-265B-022A-006D-2175BF6CFCDA}"/>
              </a:ext>
            </a:extLst>
          </p:cNvPr>
          <p:cNvSpPr>
            <a:spLocks noGrp="1"/>
          </p:cNvSpPr>
          <p:nvPr>
            <p:ph idx="1"/>
          </p:nvPr>
        </p:nvSpPr>
        <p:spPr/>
        <p:txBody>
          <a:bodyPr/>
          <a:lstStyle/>
          <a:p>
            <a:r>
              <a:rPr lang="en-US" dirty="0"/>
              <a:t>To add the Signup component to the app, add the following Route to </a:t>
            </a:r>
            <a:r>
              <a:rPr lang="en-US" dirty="0" err="1"/>
              <a:t>MainRouter</a:t>
            </a:r>
            <a:r>
              <a:rPr lang="en-US" dirty="0"/>
              <a:t> in the Switch component.</a:t>
            </a:r>
          </a:p>
        </p:txBody>
      </p:sp>
      <p:sp>
        <p:nvSpPr>
          <p:cNvPr id="4" name="Date Placeholder 3">
            <a:extLst>
              <a:ext uri="{FF2B5EF4-FFF2-40B4-BE49-F238E27FC236}">
                <a16:creationId xmlns:a16="http://schemas.microsoft.com/office/drawing/2014/main" id="{F98A85C6-1BB1-E203-F5A1-90E1186DD79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DDA6277-CE41-3EFD-2AC3-B807CB275D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3560DB-7F3D-4C22-E32B-B3A85A123D8C}"/>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spTree>
    <p:extLst>
      <p:ext uri="{BB962C8B-B14F-4D97-AF65-F5344CB8AC3E}">
        <p14:creationId xmlns:p14="http://schemas.microsoft.com/office/powerpoint/2010/main" val="16627627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73A-75F5-B10D-8F17-8B3AF0BDD9F9}"/>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FD8ECAD2-08D1-5FF5-3C89-A40CA0744B75}"/>
              </a:ext>
            </a:extLst>
          </p:cNvPr>
          <p:cNvSpPr>
            <a:spLocks noGrp="1"/>
          </p:cNvSpPr>
          <p:nvPr>
            <p:ph idx="1"/>
          </p:nvPr>
        </p:nvSpPr>
        <p:spPr/>
        <p:txBody>
          <a:bodyPr/>
          <a:lstStyle/>
          <a:p>
            <a:r>
              <a:rPr lang="en-US" dirty="0"/>
              <a:t>&lt;Route path="/signup" component={Signup}/&gt;</a:t>
            </a:r>
          </a:p>
        </p:txBody>
      </p:sp>
      <p:sp>
        <p:nvSpPr>
          <p:cNvPr id="4" name="Date Placeholder 3">
            <a:extLst>
              <a:ext uri="{FF2B5EF4-FFF2-40B4-BE49-F238E27FC236}">
                <a16:creationId xmlns:a16="http://schemas.microsoft.com/office/drawing/2014/main" id="{766899CA-F34C-588A-05A7-FF7B831D550A}"/>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FD50A0DA-1066-6B3A-9DB8-5EFF4E04F5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2E7A1F4-3F22-8E64-A0AE-9A74553B8D64}"/>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spTree>
    <p:extLst>
      <p:ext uri="{BB962C8B-B14F-4D97-AF65-F5344CB8AC3E}">
        <p14:creationId xmlns:p14="http://schemas.microsoft.com/office/powerpoint/2010/main" val="32699993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7747-D647-186B-FD3D-9B47F2536CE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9ACB4364-9862-ED7D-A2D9-E0ED4C4E8F5C}"/>
              </a:ext>
            </a:extLst>
          </p:cNvPr>
          <p:cNvSpPr>
            <a:spLocks noGrp="1"/>
          </p:cNvSpPr>
          <p:nvPr>
            <p:ph idx="1"/>
          </p:nvPr>
        </p:nvSpPr>
        <p:spPr/>
        <p:txBody>
          <a:bodyPr/>
          <a:lstStyle/>
          <a:p>
            <a:r>
              <a:rPr lang="en-US" sz="1500" b="0" dirty="0">
                <a:solidFill>
                  <a:srgbClr val="008000"/>
                </a:solidFill>
                <a:effectLst/>
                <a:latin typeface="Consolas" panose="020B0609020204030204" pitchFamily="49" charset="0"/>
              </a:rPr>
              <a:t>import React from 'react'</a:t>
            </a:r>
          </a:p>
          <a:p>
            <a:r>
              <a:rPr lang="en-US" sz="1500" b="0" dirty="0">
                <a:solidFill>
                  <a:srgbClr val="008000"/>
                </a:solidFill>
                <a:effectLst/>
                <a:latin typeface="Consolas" panose="020B0609020204030204" pitchFamily="49" charset="0"/>
              </a:rPr>
              <a:t>import {Route, Routes} from 'react-router-</a:t>
            </a:r>
            <a:r>
              <a:rPr lang="en-US" sz="1500" b="0" dirty="0" err="1">
                <a:solidFill>
                  <a:srgbClr val="008000"/>
                </a:solidFill>
                <a:effectLst/>
                <a:latin typeface="Consolas" panose="020B0609020204030204" pitchFamily="49" charset="0"/>
              </a:rPr>
              <a:t>dom</a:t>
            </a:r>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import Home from './core/Home' </a:t>
            </a:r>
          </a:p>
          <a:p>
            <a:r>
              <a:rPr lang="en-US" sz="1500" b="0" dirty="0">
                <a:solidFill>
                  <a:srgbClr val="008000"/>
                </a:solidFill>
                <a:effectLst/>
                <a:latin typeface="Consolas" panose="020B0609020204030204" pitchFamily="49" charset="0"/>
              </a:rPr>
              <a:t>import Users from './user/</a:t>
            </a:r>
            <a:r>
              <a:rPr lang="en-US" sz="1500" b="0" dirty="0" err="1">
                <a:solidFill>
                  <a:srgbClr val="008000"/>
                </a:solidFill>
                <a:effectLst/>
                <a:latin typeface="Consolas" panose="020B0609020204030204" pitchFamily="49" charset="0"/>
              </a:rPr>
              <a:t>Users.jsx</a:t>
            </a:r>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import Signup from './user/</a:t>
            </a:r>
            <a:r>
              <a:rPr lang="en-US" sz="1500" b="0" dirty="0" err="1">
                <a:solidFill>
                  <a:srgbClr val="008000"/>
                </a:solidFill>
                <a:effectLst/>
                <a:latin typeface="Consolas" panose="020B0609020204030204" pitchFamily="49" charset="0"/>
              </a:rPr>
              <a:t>Signup.jsx</a:t>
            </a:r>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const </a:t>
            </a:r>
            <a:r>
              <a:rPr lang="en-US" sz="1500" b="0" dirty="0" err="1">
                <a:solidFill>
                  <a:srgbClr val="008000"/>
                </a:solidFill>
                <a:effectLst/>
                <a:latin typeface="Consolas" panose="020B0609020204030204" pitchFamily="49" charset="0"/>
              </a:rPr>
              <a:t>MainRouter</a:t>
            </a:r>
            <a:r>
              <a:rPr lang="en-US" sz="1500" b="0" dirty="0">
                <a:solidFill>
                  <a:srgbClr val="008000"/>
                </a:solidFill>
                <a:effectLst/>
                <a:latin typeface="Consolas" panose="020B0609020204030204" pitchFamily="49" charset="0"/>
              </a:rPr>
              <a:t> = () =&gt; {</a:t>
            </a:r>
          </a:p>
          <a:p>
            <a:r>
              <a:rPr lang="en-US" sz="1500" b="0" dirty="0">
                <a:solidFill>
                  <a:srgbClr val="008000"/>
                </a:solidFill>
                <a:effectLst/>
                <a:latin typeface="Consolas" panose="020B0609020204030204" pitchFamily="49" charset="0"/>
              </a:rPr>
              <a:t>return ( &lt;div&gt;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        &lt;Route exact path="/" element={&lt;Home /&gt;} /&gt; </a:t>
            </a:r>
          </a:p>
          <a:p>
            <a:r>
              <a:rPr lang="en-US" sz="1500" b="0" dirty="0">
                <a:solidFill>
                  <a:srgbClr val="008000"/>
                </a:solidFill>
                <a:effectLst/>
                <a:latin typeface="Consolas" panose="020B0609020204030204" pitchFamily="49" charset="0"/>
              </a:rPr>
              <a:t>                &lt;Route path="/users" component={Users} /&gt;</a:t>
            </a:r>
          </a:p>
          <a:p>
            <a:r>
              <a:rPr lang="en-US" sz="1500" b="0" dirty="0">
                <a:solidFill>
                  <a:srgbClr val="008000"/>
                </a:solidFill>
                <a:effectLst/>
                <a:latin typeface="Consolas" panose="020B0609020204030204" pitchFamily="49" charset="0"/>
              </a:rPr>
              <a:t>                &lt;Route path="/signup" component={Signup}/&gt;</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&lt;/div&gt; </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export default </a:t>
            </a:r>
            <a:r>
              <a:rPr lang="en-US" sz="1500" b="0" dirty="0" err="1">
                <a:solidFill>
                  <a:srgbClr val="008000"/>
                </a:solidFill>
                <a:effectLst/>
                <a:latin typeface="Consolas" panose="020B0609020204030204" pitchFamily="49" charset="0"/>
              </a:rPr>
              <a:t>MainRouter</a:t>
            </a:r>
            <a:endParaRPr lang="en-US" sz="1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A8C1087-E149-7BAF-6296-229E9AB5CEA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623D3D6-ECCA-5B4F-CE96-D3528747BB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B97500-43BD-4721-EEB1-E07729B28D80}"/>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1654243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86DD-BB56-FB08-8F27-517C26FAA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42F97-6D24-0636-D07E-F5D4EA8B06D7}"/>
              </a:ext>
            </a:extLst>
          </p:cNvPr>
          <p:cNvSpPr>
            <a:spLocks noGrp="1"/>
          </p:cNvSpPr>
          <p:nvPr>
            <p:ph idx="1"/>
          </p:nvPr>
        </p:nvSpPr>
        <p:spPr/>
        <p:txBody>
          <a:bodyPr/>
          <a:lstStyle/>
          <a:p>
            <a:r>
              <a:rPr lang="en-US" dirty="0"/>
              <a:t>This will render the Signup view at '/signup'. Similarly, we will implement the </a:t>
            </a:r>
            <a:r>
              <a:rPr lang="en-US" dirty="0" err="1"/>
              <a:t>Signin</a:t>
            </a:r>
            <a:r>
              <a:rPr lang="en-US" dirty="0"/>
              <a:t> component next.</a:t>
            </a:r>
          </a:p>
        </p:txBody>
      </p:sp>
      <p:sp>
        <p:nvSpPr>
          <p:cNvPr id="4" name="Date Placeholder 3">
            <a:extLst>
              <a:ext uri="{FF2B5EF4-FFF2-40B4-BE49-F238E27FC236}">
                <a16:creationId xmlns:a16="http://schemas.microsoft.com/office/drawing/2014/main" id="{1F6E43CA-CB15-4461-49CB-2376F4AEFC9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9DE96F05-4D42-64F9-0207-E742FB0CB6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3EB441-7970-6254-54F9-9C618D82FDA2}"/>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spTree>
    <p:extLst>
      <p:ext uri="{BB962C8B-B14F-4D97-AF65-F5344CB8AC3E}">
        <p14:creationId xmlns:p14="http://schemas.microsoft.com/office/powerpoint/2010/main" val="38224477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F323-534C-FF41-998E-046CDF5FA4D2}"/>
              </a:ext>
            </a:extLst>
          </p:cNvPr>
          <p:cNvSpPr>
            <a:spLocks noGrp="1"/>
          </p:cNvSpPr>
          <p:nvPr>
            <p:ph type="title"/>
          </p:nvPr>
        </p:nvSpPr>
        <p:spPr/>
        <p:txBody>
          <a:bodyPr/>
          <a:lstStyle/>
          <a:p>
            <a:r>
              <a:rPr lang="en-US" dirty="0"/>
              <a:t>The </a:t>
            </a:r>
            <a:r>
              <a:rPr lang="en-US" dirty="0" err="1"/>
              <a:t>Signin</a:t>
            </a:r>
            <a:r>
              <a:rPr lang="en-US" dirty="0"/>
              <a:t> component</a:t>
            </a:r>
          </a:p>
        </p:txBody>
      </p:sp>
      <p:sp>
        <p:nvSpPr>
          <p:cNvPr id="3" name="Content Placeholder 2">
            <a:extLst>
              <a:ext uri="{FF2B5EF4-FFF2-40B4-BE49-F238E27FC236}">
                <a16:creationId xmlns:a16="http://schemas.microsoft.com/office/drawing/2014/main" id="{AE31419D-A951-7EAC-2957-2CC528D1E385}"/>
              </a:ext>
            </a:extLst>
          </p:cNvPr>
          <p:cNvSpPr>
            <a:spLocks noGrp="1"/>
          </p:cNvSpPr>
          <p:nvPr>
            <p:ph idx="1"/>
          </p:nvPr>
        </p:nvSpPr>
        <p:spPr/>
        <p:txBody>
          <a:bodyPr/>
          <a:lstStyle/>
          <a:p>
            <a:r>
              <a:rPr lang="en-US" dirty="0"/>
              <a:t>The </a:t>
            </a:r>
            <a:r>
              <a:rPr lang="en-US" dirty="0" err="1"/>
              <a:t>Signin</a:t>
            </a:r>
            <a:r>
              <a:rPr lang="en-US" dirty="0"/>
              <a:t> component in client/auth/Signin.js is also a form with only email and password fields for signing in.</a:t>
            </a:r>
          </a:p>
          <a:p>
            <a:r>
              <a:rPr lang="en-US" dirty="0"/>
              <a:t>This component is quite similar to the Signup component and will render at the '/</a:t>
            </a:r>
            <a:r>
              <a:rPr lang="en-US" dirty="0" err="1"/>
              <a:t>signin</a:t>
            </a:r>
            <a:r>
              <a:rPr lang="en-US" dirty="0"/>
              <a:t>' path. </a:t>
            </a:r>
          </a:p>
          <a:p>
            <a:r>
              <a:rPr lang="en-US" dirty="0"/>
              <a:t>The key difference is in the implementation of redirection after a successful sign-in and storing the received JWT credentials. </a:t>
            </a:r>
          </a:p>
          <a:p>
            <a:r>
              <a:rPr lang="en-US" dirty="0"/>
              <a:t>The rendered </a:t>
            </a:r>
            <a:r>
              <a:rPr lang="en-US" dirty="0" err="1"/>
              <a:t>Signin</a:t>
            </a:r>
            <a:r>
              <a:rPr lang="en-US" dirty="0"/>
              <a:t> component can be seen in the following screenshot:</a:t>
            </a:r>
          </a:p>
        </p:txBody>
      </p:sp>
      <p:sp>
        <p:nvSpPr>
          <p:cNvPr id="4" name="Date Placeholder 3">
            <a:extLst>
              <a:ext uri="{FF2B5EF4-FFF2-40B4-BE49-F238E27FC236}">
                <a16:creationId xmlns:a16="http://schemas.microsoft.com/office/drawing/2014/main" id="{189B5113-5A61-084F-EB83-AEFCE8D5AC29}"/>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ED078D9-4926-6E95-50C7-1ABA319B5B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0F4A44-645A-2216-6C8A-631E42476CB5}"/>
              </a:ext>
            </a:extLst>
          </p:cNvPr>
          <p:cNvSpPr>
            <a:spLocks noGrp="1"/>
          </p:cNvSpPr>
          <p:nvPr>
            <p:ph type="sldNum" sz="quarter" idx="12"/>
          </p:nvPr>
        </p:nvSpPr>
        <p:spPr/>
        <p:txBody>
          <a:bodyPr/>
          <a:lstStyle/>
          <a:p>
            <a:fld id="{7C5CF243-786F-4254-B068-4C9F0B6EA12F}" type="slidenum">
              <a:rPr lang="en-US" altLang="en-US" smtClean="0"/>
              <a:pPr/>
              <a:t>87</a:t>
            </a:fld>
            <a:endParaRPr lang="en-US" altLang="en-US"/>
          </a:p>
        </p:txBody>
      </p:sp>
    </p:spTree>
    <p:extLst>
      <p:ext uri="{BB962C8B-B14F-4D97-AF65-F5344CB8AC3E}">
        <p14:creationId xmlns:p14="http://schemas.microsoft.com/office/powerpoint/2010/main" val="16665357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E7E3-7C14-628B-4B5F-1FE4FED2023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51E56B4-ACD6-FC45-91F7-4665481A9BA7}"/>
              </a:ext>
            </a:extLst>
          </p:cNvPr>
          <p:cNvPicPr>
            <a:picLocks noGrp="1" noChangeAspect="1"/>
          </p:cNvPicPr>
          <p:nvPr>
            <p:ph idx="1"/>
          </p:nvPr>
        </p:nvPicPr>
        <p:blipFill>
          <a:blip r:embed="rId2"/>
          <a:stretch>
            <a:fillRect/>
          </a:stretch>
        </p:blipFill>
        <p:spPr>
          <a:xfrm>
            <a:off x="990600" y="914399"/>
            <a:ext cx="7772399" cy="5330825"/>
          </a:xfrm>
        </p:spPr>
      </p:pic>
      <p:sp>
        <p:nvSpPr>
          <p:cNvPr id="4" name="Date Placeholder 3">
            <a:extLst>
              <a:ext uri="{FF2B5EF4-FFF2-40B4-BE49-F238E27FC236}">
                <a16:creationId xmlns:a16="http://schemas.microsoft.com/office/drawing/2014/main" id="{6EA937AA-43F6-6614-6AC5-21D50306D348}"/>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814F2AB-65E9-282F-D8E6-676112B428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ECEC4C-A905-0457-9DFF-90A4548CD6F5}"/>
              </a:ext>
            </a:extLst>
          </p:cNvPr>
          <p:cNvSpPr>
            <a:spLocks noGrp="1"/>
          </p:cNvSpPr>
          <p:nvPr>
            <p:ph type="sldNum" sz="quarter" idx="12"/>
          </p:nvPr>
        </p:nvSpPr>
        <p:spPr/>
        <p:txBody>
          <a:bodyPr/>
          <a:lstStyle/>
          <a:p>
            <a:fld id="{7C5CF243-786F-4254-B068-4C9F0B6EA12F}" type="slidenum">
              <a:rPr lang="en-US" altLang="en-US" smtClean="0"/>
              <a:pPr/>
              <a:t>88</a:t>
            </a:fld>
            <a:endParaRPr lang="en-US" altLang="en-US"/>
          </a:p>
        </p:txBody>
      </p:sp>
    </p:spTree>
    <p:extLst>
      <p:ext uri="{BB962C8B-B14F-4D97-AF65-F5344CB8AC3E}">
        <p14:creationId xmlns:p14="http://schemas.microsoft.com/office/powerpoint/2010/main" val="42364628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D4C4-12FC-4B81-C871-BC37E11B3C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CA330D-7ADD-CCDD-AC41-7DFD0D2AB050}"/>
              </a:ext>
            </a:extLst>
          </p:cNvPr>
          <p:cNvSpPr>
            <a:spLocks noGrp="1"/>
          </p:cNvSpPr>
          <p:nvPr>
            <p:ph idx="1"/>
          </p:nvPr>
        </p:nvSpPr>
        <p:spPr/>
        <p:txBody>
          <a:bodyPr/>
          <a:lstStyle/>
          <a:p>
            <a:r>
              <a:rPr lang="en-US" dirty="0"/>
              <a:t>For redirection, we will use the Redirect component from React Router. First, initialize a </a:t>
            </a:r>
            <a:r>
              <a:rPr lang="en-US" dirty="0" err="1"/>
              <a:t>redirectToReferrer</a:t>
            </a:r>
            <a:r>
              <a:rPr lang="en-US" dirty="0"/>
              <a:t> value to false in the state with the other fields:</a:t>
            </a:r>
          </a:p>
          <a:p>
            <a:endParaRPr lang="en-US" dirty="0"/>
          </a:p>
          <a:p>
            <a:pPr marL="0" indent="0">
              <a:buNone/>
            </a:pPr>
            <a:r>
              <a:rPr lang="en-US" dirty="0" err="1"/>
              <a:t>mern</a:t>
            </a:r>
            <a:r>
              <a:rPr lang="en-US" dirty="0"/>
              <a:t>-skeleton/client/auth/Signin.js:</a:t>
            </a:r>
          </a:p>
          <a:p>
            <a:r>
              <a:rPr lang="en-US" sz="1000" b="0" dirty="0">
                <a:solidFill>
                  <a:srgbClr val="008000"/>
                </a:solidFill>
                <a:effectLst/>
                <a:latin typeface="Consolas" panose="020B0609020204030204" pitchFamily="49" charset="0"/>
              </a:rPr>
              <a:t>/*export default function </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(props) { </a:t>
            </a:r>
          </a:p>
          <a:p>
            <a:r>
              <a:rPr lang="en-US" sz="1000" b="0" dirty="0">
                <a:solidFill>
                  <a:srgbClr val="008000"/>
                </a:solidFill>
                <a:effectLst/>
                <a:latin typeface="Consolas" panose="020B0609020204030204" pitchFamily="49" charset="0"/>
              </a:rPr>
              <a:t>const [values, </a:t>
            </a:r>
            <a:r>
              <a:rPr lang="en-US" sz="1000" b="0" dirty="0" err="1">
                <a:solidFill>
                  <a:srgbClr val="008000"/>
                </a:solidFill>
                <a:effectLst/>
                <a:latin typeface="Consolas" panose="020B0609020204030204" pitchFamily="49" charset="0"/>
              </a:rPr>
              <a:t>setValues</a:t>
            </a:r>
            <a:r>
              <a:rPr lang="en-US" sz="1000" b="0" dirty="0">
                <a:solidFill>
                  <a:srgbClr val="008000"/>
                </a:solidFill>
                <a:effectLst/>
                <a:latin typeface="Consolas" panose="020B0609020204030204" pitchFamily="49" charset="0"/>
              </a:rPr>
              <a:t>] = </a:t>
            </a:r>
            <a:r>
              <a:rPr lang="en-US" sz="1000" b="0" dirty="0" err="1">
                <a:solidFill>
                  <a:srgbClr val="008000"/>
                </a:solidFill>
                <a:effectLst/>
                <a:latin typeface="Consolas" panose="020B0609020204030204" pitchFamily="49" charset="0"/>
              </a:rPr>
              <a:t>useState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email: '', </a:t>
            </a:r>
          </a:p>
          <a:p>
            <a:r>
              <a:rPr lang="en-US" sz="1000" b="0" dirty="0">
                <a:solidFill>
                  <a:srgbClr val="008000"/>
                </a:solidFill>
                <a:effectLst/>
                <a:latin typeface="Consolas" panose="020B0609020204030204" pitchFamily="49" charset="0"/>
              </a:rPr>
              <a:t>password: '', </a:t>
            </a:r>
          </a:p>
          <a:p>
            <a:r>
              <a:rPr lang="en-US" sz="1000" b="0" dirty="0">
                <a:solidFill>
                  <a:srgbClr val="008000"/>
                </a:solidFill>
                <a:effectLst/>
                <a:latin typeface="Consolas" panose="020B0609020204030204" pitchFamily="49" charset="0"/>
              </a:rPr>
              <a:t>error: '',</a:t>
            </a:r>
            <a:r>
              <a:rPr lang="en-US" sz="1000" b="0" dirty="0" err="1">
                <a:solidFill>
                  <a:srgbClr val="008000"/>
                </a:solidFill>
                <a:effectLst/>
                <a:latin typeface="Consolas" panose="020B0609020204030204" pitchFamily="49" charset="0"/>
              </a:rPr>
              <a:t>redirectToReferrer</a:t>
            </a:r>
            <a:r>
              <a:rPr lang="en-US" sz="1000" b="0" dirty="0">
                <a:solidFill>
                  <a:srgbClr val="008000"/>
                </a:solidFill>
                <a:effectLst/>
                <a:latin typeface="Consolas" panose="020B0609020204030204" pitchFamily="49" charset="0"/>
              </a:rPr>
              <a:t>: false</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React, { </a:t>
            </a:r>
            <a:r>
              <a:rPr lang="en-US" sz="1000" b="0" dirty="0" err="1">
                <a:solidFill>
                  <a:srgbClr val="008000"/>
                </a:solidFill>
                <a:effectLst/>
                <a:latin typeface="Consolas" panose="020B0609020204030204" pitchFamily="49" charset="0"/>
              </a:rPr>
              <a:t>useState</a:t>
            </a:r>
            <a:r>
              <a:rPr lang="en-US" sz="1000" b="0" dirty="0">
                <a:solidFill>
                  <a:srgbClr val="008000"/>
                </a:solidFill>
                <a:effectLst/>
                <a:latin typeface="Consolas" panose="020B0609020204030204" pitchFamily="49" charset="0"/>
              </a:rPr>
              <a:t> } from 'react';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function </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(props) {</a:t>
            </a:r>
          </a:p>
          <a:p>
            <a:r>
              <a:rPr lang="en-US" sz="1000" b="0" dirty="0">
                <a:solidFill>
                  <a:srgbClr val="008000"/>
                </a:solidFill>
                <a:effectLst/>
                <a:latin typeface="Consolas" panose="020B0609020204030204" pitchFamily="49" charset="0"/>
              </a:rPr>
              <a:t>  const [values, </a:t>
            </a:r>
            <a:r>
              <a:rPr lang="en-US" sz="1000" b="0" dirty="0" err="1">
                <a:solidFill>
                  <a:srgbClr val="008000"/>
                </a:solidFill>
                <a:effectLst/>
                <a:latin typeface="Consolas" panose="020B0609020204030204" pitchFamily="49" charset="0"/>
              </a:rPr>
              <a:t>setValues</a:t>
            </a:r>
            <a:r>
              <a:rPr lang="en-US" sz="1000" b="0" dirty="0">
                <a:solidFill>
                  <a:srgbClr val="008000"/>
                </a:solidFill>
                <a:effectLst/>
                <a:latin typeface="Consolas" panose="020B0609020204030204" pitchFamily="49" charset="0"/>
              </a:rPr>
              <a:t>] = </a:t>
            </a:r>
            <a:r>
              <a:rPr lang="en-US" sz="1000" b="0" dirty="0" err="1">
                <a:solidFill>
                  <a:srgbClr val="008000"/>
                </a:solidFill>
                <a:effectLst/>
                <a:latin typeface="Consolas" panose="020B0609020204030204" pitchFamily="49" charset="0"/>
              </a:rPr>
              <a:t>useState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email: '',</a:t>
            </a:r>
          </a:p>
          <a:p>
            <a:r>
              <a:rPr lang="en-US" sz="1000" b="0" dirty="0">
                <a:solidFill>
                  <a:srgbClr val="008000"/>
                </a:solidFill>
                <a:effectLst/>
                <a:latin typeface="Consolas" panose="020B0609020204030204" pitchFamily="49" charset="0"/>
              </a:rPr>
              <a:t>    password: '',</a:t>
            </a:r>
          </a:p>
          <a:p>
            <a:r>
              <a:rPr lang="en-US" sz="1000" b="0" dirty="0">
                <a:solidFill>
                  <a:srgbClr val="008000"/>
                </a:solidFill>
                <a:effectLst/>
                <a:latin typeface="Consolas" panose="020B0609020204030204" pitchFamily="49" charset="0"/>
              </a:rPr>
              <a:t>    error: '',</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redirectToReferrer</a:t>
            </a:r>
            <a:r>
              <a:rPr lang="en-US" sz="1000" b="0" dirty="0">
                <a:solidFill>
                  <a:srgbClr val="008000"/>
                </a:solidFill>
                <a:effectLst/>
                <a:latin typeface="Consolas" panose="020B0609020204030204" pitchFamily="49" charset="0"/>
              </a:rPr>
              <a:t>: false</a:t>
            </a:r>
          </a:p>
          <a:p>
            <a:r>
              <a:rPr lang="en-US" sz="1000" b="0" dirty="0">
                <a:solidFill>
                  <a:srgbClr val="008000"/>
                </a:solidFill>
                <a:effectLst/>
                <a:latin typeface="Consolas" panose="020B0609020204030204" pitchFamily="49" charset="0"/>
              </a:rPr>
              <a:t>  });</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  // Rest of your component logic</a:t>
            </a:r>
          </a:p>
          <a:p>
            <a:r>
              <a:rPr lang="en-US" sz="1000"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6EC44877-1D9A-0A65-8596-CB2B02DC5B4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A4750E5-1F7F-B7D0-9675-BB5E15DE85F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141CA8-6BF6-5C87-0440-1C88FD9087B3}"/>
              </a:ext>
            </a:extLst>
          </p:cNvPr>
          <p:cNvSpPr>
            <a:spLocks noGrp="1"/>
          </p:cNvSpPr>
          <p:nvPr>
            <p:ph type="sldNum" sz="quarter" idx="12"/>
          </p:nvPr>
        </p:nvSpPr>
        <p:spPr/>
        <p:txBody>
          <a:bodyPr/>
          <a:lstStyle/>
          <a:p>
            <a:fld id="{7C5CF243-786F-4254-B068-4C9F0B6EA12F}" type="slidenum">
              <a:rPr lang="en-US" altLang="en-US" smtClean="0"/>
              <a:pPr/>
              <a:t>89</a:t>
            </a:fld>
            <a:endParaRPr lang="en-US" altLang="en-US"/>
          </a:p>
        </p:txBody>
      </p:sp>
    </p:spTree>
    <p:extLst>
      <p:ext uri="{BB962C8B-B14F-4D97-AF65-F5344CB8AC3E}">
        <p14:creationId xmlns:p14="http://schemas.microsoft.com/office/powerpoint/2010/main" val="294329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C21E-37DB-ADCD-449D-0146AB454890}"/>
              </a:ext>
            </a:extLst>
          </p:cNvPr>
          <p:cNvSpPr>
            <a:spLocks noGrp="1"/>
          </p:cNvSpPr>
          <p:nvPr>
            <p:ph type="title"/>
          </p:nvPr>
        </p:nvSpPr>
        <p:spPr/>
        <p:txBody>
          <a:bodyPr/>
          <a:lstStyle/>
          <a:p>
            <a:r>
              <a:rPr lang="en-US" dirty="0"/>
              <a:t>Reading a user profile</a:t>
            </a:r>
          </a:p>
        </p:txBody>
      </p:sp>
      <p:sp>
        <p:nvSpPr>
          <p:cNvPr id="3" name="Content Placeholder 2">
            <a:extLst>
              <a:ext uri="{FF2B5EF4-FFF2-40B4-BE49-F238E27FC236}">
                <a16:creationId xmlns:a16="http://schemas.microsoft.com/office/drawing/2014/main" id="{7F11C776-742E-2E7C-B4AD-0EF96F8FDA92}"/>
              </a:ext>
            </a:extLst>
          </p:cNvPr>
          <p:cNvSpPr>
            <a:spLocks noGrp="1"/>
          </p:cNvSpPr>
          <p:nvPr>
            <p:ph idx="1"/>
          </p:nvPr>
        </p:nvSpPr>
        <p:spPr/>
        <p:txBody>
          <a:bodyPr/>
          <a:lstStyle/>
          <a:p>
            <a:r>
              <a:rPr lang="en-US" dirty="0"/>
              <a:t>The read method will use fetch to make a GET call to retrieve a specific user by ID. </a:t>
            </a:r>
          </a:p>
          <a:p>
            <a:r>
              <a:rPr lang="en-US" dirty="0"/>
              <a:t>Since this is a protected route, besides passing the user ID as a parameter, the requesting component must also provide valid credentials, which, in this case, will be a valid JWT received after a successful sign-in.</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E048206A-E796-B939-091B-FD5D5DC54743}"/>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CECD9C74-D831-872C-F41F-B08E22CE2B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03895F-8290-CD8E-546B-3229AEAD7124}"/>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16182130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78D7-F1F9-8A7F-6013-30C533589C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F1C311-8D04-9988-712C-E02891EB8AF2}"/>
              </a:ext>
            </a:extLst>
          </p:cNvPr>
          <p:cNvSpPr>
            <a:spLocks noGrp="1"/>
          </p:cNvSpPr>
          <p:nvPr>
            <p:ph idx="1"/>
          </p:nvPr>
        </p:nvSpPr>
        <p:spPr/>
        <p:txBody>
          <a:bodyPr/>
          <a:lstStyle/>
          <a:p>
            <a:r>
              <a:rPr lang="en-US" dirty="0"/>
              <a:t>The </a:t>
            </a:r>
            <a:r>
              <a:rPr lang="en-US" dirty="0" err="1"/>
              <a:t>Signin</a:t>
            </a:r>
            <a:r>
              <a:rPr lang="en-US" dirty="0"/>
              <a:t> function will take props in the argument that contain React Router variables. </a:t>
            </a:r>
          </a:p>
          <a:p>
            <a:r>
              <a:rPr lang="en-US" dirty="0"/>
              <a:t>We will use these for the redirect. </a:t>
            </a:r>
            <a:r>
              <a:rPr lang="en-US" dirty="0" err="1"/>
              <a:t>redirectToReferrer</a:t>
            </a:r>
            <a:r>
              <a:rPr lang="en-US" dirty="0"/>
              <a:t> should be set to true when the user successfully signs in after submitting the form and the received JWT is stored in </a:t>
            </a:r>
            <a:r>
              <a:rPr lang="en-US" dirty="0" err="1"/>
              <a:t>sessionStorage</a:t>
            </a:r>
            <a:r>
              <a:rPr lang="en-US" dirty="0"/>
              <a:t>. </a:t>
            </a:r>
          </a:p>
          <a:p>
            <a:r>
              <a:rPr lang="en-US" dirty="0"/>
              <a:t>To store the JWT and redirect afterward, we will call the authenticate() method defined in auth-helper.js.</a:t>
            </a:r>
          </a:p>
          <a:p>
            <a:r>
              <a:rPr lang="en-US" dirty="0"/>
              <a:t>This implementation will go in the </a:t>
            </a:r>
            <a:r>
              <a:rPr lang="en-US" dirty="0" err="1"/>
              <a:t>clickSubmit</a:t>
            </a:r>
            <a:r>
              <a:rPr lang="en-US" dirty="0"/>
              <a:t>() function so that it can be called on form submit.</a:t>
            </a:r>
          </a:p>
        </p:txBody>
      </p:sp>
      <p:sp>
        <p:nvSpPr>
          <p:cNvPr id="4" name="Date Placeholder 3">
            <a:extLst>
              <a:ext uri="{FF2B5EF4-FFF2-40B4-BE49-F238E27FC236}">
                <a16:creationId xmlns:a16="http://schemas.microsoft.com/office/drawing/2014/main" id="{D3EB521F-BBC3-F521-DBD7-3CD6BDFD826D}"/>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07F07D4C-6AE8-7989-8378-0800443A5D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FEFC4F-0C74-447D-EA7D-A03D454E194A}"/>
              </a:ext>
            </a:extLst>
          </p:cNvPr>
          <p:cNvSpPr>
            <a:spLocks noGrp="1"/>
          </p:cNvSpPr>
          <p:nvPr>
            <p:ph type="sldNum" sz="quarter" idx="12"/>
          </p:nvPr>
        </p:nvSpPr>
        <p:spPr/>
        <p:txBody>
          <a:bodyPr/>
          <a:lstStyle/>
          <a:p>
            <a:fld id="{7C5CF243-786F-4254-B068-4C9F0B6EA12F}" type="slidenum">
              <a:rPr lang="en-US" altLang="en-US" smtClean="0"/>
              <a:pPr/>
              <a:t>90</a:t>
            </a:fld>
            <a:endParaRPr lang="en-US" altLang="en-US"/>
          </a:p>
        </p:txBody>
      </p:sp>
    </p:spTree>
    <p:extLst>
      <p:ext uri="{BB962C8B-B14F-4D97-AF65-F5344CB8AC3E}">
        <p14:creationId xmlns:p14="http://schemas.microsoft.com/office/powerpoint/2010/main" val="17399961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E09-2441-A2E5-5FA0-E3B60793AC5C}"/>
              </a:ext>
            </a:extLst>
          </p:cNvPr>
          <p:cNvSpPr>
            <a:spLocks noGrp="1"/>
          </p:cNvSpPr>
          <p:nvPr>
            <p:ph type="title"/>
          </p:nvPr>
        </p:nvSpPr>
        <p:spPr/>
        <p:txBody>
          <a:bodyPr/>
          <a:lstStyle/>
          <a:p>
            <a:r>
              <a:rPr lang="en-US" dirty="0" err="1"/>
              <a:t>mern</a:t>
            </a:r>
            <a:r>
              <a:rPr lang="en-US" dirty="0"/>
              <a:t>-skeleton/client/auth/Signin.js:</a:t>
            </a:r>
          </a:p>
        </p:txBody>
      </p:sp>
      <p:sp>
        <p:nvSpPr>
          <p:cNvPr id="3" name="Content Placeholder 2">
            <a:extLst>
              <a:ext uri="{FF2B5EF4-FFF2-40B4-BE49-F238E27FC236}">
                <a16:creationId xmlns:a16="http://schemas.microsoft.com/office/drawing/2014/main" id="{74C66586-5EBF-5524-79AB-C5A8B1C89ABF}"/>
              </a:ext>
            </a:extLst>
          </p:cNvPr>
          <p:cNvSpPr>
            <a:spLocks noGrp="1"/>
          </p:cNvSpPr>
          <p:nvPr>
            <p:ph idx="1"/>
          </p:nvPr>
        </p:nvSpPr>
        <p:spPr/>
        <p:txBody>
          <a:bodyPr/>
          <a:lstStyle/>
          <a:p>
            <a:r>
              <a:rPr lang="en-US" sz="1900" dirty="0"/>
              <a:t>const </a:t>
            </a:r>
            <a:r>
              <a:rPr lang="en-US" sz="1900" dirty="0" err="1"/>
              <a:t>clickSubmit</a:t>
            </a:r>
            <a:r>
              <a:rPr lang="en-US" sz="1900" dirty="0"/>
              <a:t> = () =&gt; { </a:t>
            </a:r>
          </a:p>
          <a:p>
            <a:r>
              <a:rPr lang="en-US" sz="1900" dirty="0"/>
              <a:t>const user = {</a:t>
            </a:r>
          </a:p>
          <a:p>
            <a:r>
              <a:rPr lang="en-US" sz="1900" dirty="0"/>
              <a:t>email: </a:t>
            </a:r>
            <a:r>
              <a:rPr lang="en-US" sz="1900" dirty="0" err="1"/>
              <a:t>values.email</a:t>
            </a:r>
            <a:r>
              <a:rPr lang="en-US" sz="1900" dirty="0"/>
              <a:t> || undefined, </a:t>
            </a:r>
          </a:p>
          <a:p>
            <a:r>
              <a:rPr lang="en-US" sz="1900" dirty="0"/>
              <a:t>password: </a:t>
            </a:r>
            <a:r>
              <a:rPr lang="en-US" sz="1900" dirty="0" err="1"/>
              <a:t>values.password</a:t>
            </a:r>
            <a:r>
              <a:rPr lang="en-US" sz="1900" dirty="0"/>
              <a:t> || undefined</a:t>
            </a:r>
          </a:p>
          <a:p>
            <a:r>
              <a:rPr lang="en-US" sz="1900" dirty="0"/>
              <a:t>}</a:t>
            </a:r>
          </a:p>
          <a:p>
            <a:r>
              <a:rPr lang="en-US" sz="1900" dirty="0" err="1"/>
              <a:t>signin</a:t>
            </a:r>
            <a:r>
              <a:rPr lang="en-US" sz="1900" dirty="0"/>
              <a:t>(user).then((data) =&gt; { </a:t>
            </a:r>
          </a:p>
          <a:p>
            <a:r>
              <a:rPr lang="en-US" sz="1900" dirty="0"/>
              <a:t>if (</a:t>
            </a:r>
            <a:r>
              <a:rPr lang="en-US" sz="1900" dirty="0" err="1"/>
              <a:t>data.error</a:t>
            </a:r>
            <a:r>
              <a:rPr lang="en-US" sz="1900" dirty="0"/>
              <a:t>) {</a:t>
            </a:r>
          </a:p>
          <a:p>
            <a:r>
              <a:rPr lang="en-US" sz="1900" dirty="0" err="1"/>
              <a:t>setValues</a:t>
            </a:r>
            <a:r>
              <a:rPr lang="en-US" sz="1900" dirty="0"/>
              <a:t>({ ...values, error: </a:t>
            </a:r>
            <a:r>
              <a:rPr lang="en-US" sz="1900" dirty="0" err="1"/>
              <a:t>data.error</a:t>
            </a:r>
            <a:r>
              <a:rPr lang="en-US" sz="1900" dirty="0"/>
              <a:t>}) </a:t>
            </a:r>
          </a:p>
          <a:p>
            <a:r>
              <a:rPr lang="en-US" sz="1900" dirty="0"/>
              <a:t>} else {</a:t>
            </a:r>
          </a:p>
          <a:p>
            <a:r>
              <a:rPr lang="en-US" sz="1900" dirty="0" err="1"/>
              <a:t>auth.authenticate</a:t>
            </a:r>
            <a:r>
              <a:rPr lang="en-US" sz="1900" dirty="0"/>
              <a:t>(data, () =&gt; {</a:t>
            </a:r>
          </a:p>
          <a:p>
            <a:r>
              <a:rPr lang="en-US" sz="1900" dirty="0" err="1"/>
              <a:t>setValues</a:t>
            </a:r>
            <a:r>
              <a:rPr lang="en-US" sz="1900" dirty="0"/>
              <a:t>({ ...values, error: '',</a:t>
            </a:r>
            <a:r>
              <a:rPr lang="en-US" sz="1900" dirty="0" err="1"/>
              <a:t>redirectToReferrer</a:t>
            </a:r>
            <a:r>
              <a:rPr lang="en-US" sz="1900" dirty="0"/>
              <a:t>: true}) </a:t>
            </a:r>
          </a:p>
          <a:p>
            <a:r>
              <a:rPr lang="en-US" sz="1900" dirty="0"/>
              <a:t>})</a:t>
            </a:r>
          </a:p>
          <a:p>
            <a:r>
              <a:rPr lang="en-US" sz="1900" dirty="0"/>
              <a:t>} </a:t>
            </a:r>
          </a:p>
          <a:p>
            <a:r>
              <a:rPr lang="en-US" sz="1900" dirty="0"/>
              <a:t>})</a:t>
            </a:r>
          </a:p>
          <a:p>
            <a:r>
              <a:rPr lang="en-US" sz="1900" dirty="0"/>
              <a:t>}</a:t>
            </a:r>
          </a:p>
        </p:txBody>
      </p:sp>
      <p:sp>
        <p:nvSpPr>
          <p:cNvPr id="4" name="Date Placeholder 3">
            <a:extLst>
              <a:ext uri="{FF2B5EF4-FFF2-40B4-BE49-F238E27FC236}">
                <a16:creationId xmlns:a16="http://schemas.microsoft.com/office/drawing/2014/main" id="{987311AE-472A-AD9D-42D8-4EADCB3B9397}"/>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8F35DA2-22F2-B6F8-4505-80D244D38B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1F5A5A-66D8-B103-66DD-DDCA0CED68A6}"/>
              </a:ext>
            </a:extLst>
          </p:cNvPr>
          <p:cNvSpPr>
            <a:spLocks noGrp="1"/>
          </p:cNvSpPr>
          <p:nvPr>
            <p:ph type="sldNum" sz="quarter" idx="12"/>
          </p:nvPr>
        </p:nvSpPr>
        <p:spPr/>
        <p:txBody>
          <a:bodyPr/>
          <a:lstStyle/>
          <a:p>
            <a:fld id="{7C5CF243-786F-4254-B068-4C9F0B6EA12F}" type="slidenum">
              <a:rPr lang="en-US" altLang="en-US" smtClean="0"/>
              <a:pPr/>
              <a:t>91</a:t>
            </a:fld>
            <a:endParaRPr lang="en-US" altLang="en-US"/>
          </a:p>
        </p:txBody>
      </p:sp>
    </p:spTree>
    <p:extLst>
      <p:ext uri="{BB962C8B-B14F-4D97-AF65-F5344CB8AC3E}">
        <p14:creationId xmlns:p14="http://schemas.microsoft.com/office/powerpoint/2010/main" val="3049805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6DBA-B2CC-0925-7C4F-88ECF1D404D3}"/>
              </a:ext>
            </a:extLst>
          </p:cNvPr>
          <p:cNvSpPr>
            <a:spLocks noGrp="1"/>
          </p:cNvSpPr>
          <p:nvPr>
            <p:ph type="title"/>
          </p:nvPr>
        </p:nvSpPr>
        <p:spPr/>
        <p:txBody>
          <a:bodyPr/>
          <a:lstStyle/>
          <a:p>
            <a:r>
              <a:rPr lang="en-US" dirty="0"/>
              <a:t>Updated </a:t>
            </a:r>
            <a:r>
              <a:rPr lang="en-US" dirty="0" err="1"/>
              <a:t>mern</a:t>
            </a:r>
            <a:r>
              <a:rPr lang="en-US" dirty="0"/>
              <a:t>-skeleton/client/auth/Signin.js:</a:t>
            </a:r>
          </a:p>
        </p:txBody>
      </p:sp>
      <p:sp>
        <p:nvSpPr>
          <p:cNvPr id="3" name="Content Placeholder 2">
            <a:extLst>
              <a:ext uri="{FF2B5EF4-FFF2-40B4-BE49-F238E27FC236}">
                <a16:creationId xmlns:a16="http://schemas.microsoft.com/office/drawing/2014/main" id="{88759897-4492-E945-F159-39E69F700C7F}"/>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import React, { </a:t>
            </a:r>
            <a:r>
              <a:rPr lang="en-US" sz="800" b="0" dirty="0" err="1">
                <a:solidFill>
                  <a:srgbClr val="008000"/>
                </a:solidFill>
                <a:effectLst/>
                <a:latin typeface="Consolas" panose="020B0609020204030204" pitchFamily="49" charset="0"/>
              </a:rPr>
              <a:t>useState</a:t>
            </a:r>
            <a:r>
              <a:rPr lang="en-US" sz="800" b="0" dirty="0">
                <a:solidFill>
                  <a:srgbClr val="008000"/>
                </a:solidFill>
                <a:effectLst/>
                <a:latin typeface="Consolas" panose="020B0609020204030204" pitchFamily="49" charset="0"/>
              </a:rPr>
              <a:t> } from 'react';</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export default function </a:t>
            </a:r>
            <a:r>
              <a:rPr lang="en-US" sz="800" b="0" dirty="0" err="1">
                <a:solidFill>
                  <a:srgbClr val="008000"/>
                </a:solidFill>
                <a:effectLst/>
                <a:latin typeface="Consolas" panose="020B0609020204030204" pitchFamily="49" charset="0"/>
              </a:rPr>
              <a:t>Signin</a:t>
            </a:r>
            <a:r>
              <a:rPr lang="en-US" sz="800" b="0" dirty="0">
                <a:solidFill>
                  <a:srgbClr val="008000"/>
                </a:solidFill>
                <a:effectLst/>
                <a:latin typeface="Consolas" panose="020B0609020204030204" pitchFamily="49" charset="0"/>
              </a:rPr>
              <a:t>(props) {</a:t>
            </a:r>
          </a:p>
          <a:p>
            <a:r>
              <a:rPr lang="en-US" sz="800" b="0" dirty="0">
                <a:solidFill>
                  <a:srgbClr val="008000"/>
                </a:solidFill>
                <a:effectLst/>
                <a:latin typeface="Consolas" panose="020B0609020204030204" pitchFamily="49" charset="0"/>
              </a:rPr>
              <a:t>  const [values, </a:t>
            </a:r>
            <a:r>
              <a:rPr lang="en-US" sz="800" b="0" dirty="0" err="1">
                <a:solidFill>
                  <a:srgbClr val="008000"/>
                </a:solidFill>
                <a:effectLst/>
                <a:latin typeface="Consolas" panose="020B0609020204030204" pitchFamily="49" charset="0"/>
              </a:rPr>
              <a:t>setValues</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useState</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email: '',</a:t>
            </a:r>
          </a:p>
          <a:p>
            <a:r>
              <a:rPr lang="en-US" sz="800" b="0" dirty="0">
                <a:solidFill>
                  <a:srgbClr val="008000"/>
                </a:solidFill>
                <a:effectLst/>
                <a:latin typeface="Consolas" panose="020B0609020204030204" pitchFamily="49" charset="0"/>
              </a:rPr>
              <a:t>    password: '',</a:t>
            </a:r>
          </a:p>
          <a:p>
            <a:r>
              <a:rPr lang="en-US" sz="800" b="0" dirty="0">
                <a:solidFill>
                  <a:srgbClr val="008000"/>
                </a:solidFill>
                <a:effectLst/>
                <a:latin typeface="Consolas" panose="020B0609020204030204" pitchFamily="49" charset="0"/>
              </a:rPr>
              <a:t>    error: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redirectToReferrer</a:t>
            </a:r>
            <a:r>
              <a:rPr lang="en-US" sz="800" b="0" dirty="0">
                <a:solidFill>
                  <a:srgbClr val="008000"/>
                </a:solidFill>
                <a:effectLst/>
                <a:latin typeface="Consolas" panose="020B0609020204030204" pitchFamily="49" charset="0"/>
              </a:rPr>
              <a:t>: false</a:t>
            </a:r>
          </a:p>
          <a:p>
            <a:r>
              <a:rPr lang="en-US" sz="800" b="0" dirty="0">
                <a:solidFill>
                  <a:srgbClr val="008000"/>
                </a:solidFill>
                <a:effectLst/>
                <a:latin typeface="Consolas" panose="020B0609020204030204" pitchFamily="49" charset="0"/>
              </a:rPr>
              <a:t>  });</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  const </a:t>
            </a:r>
            <a:r>
              <a:rPr lang="en-US" sz="800" b="0" dirty="0" err="1">
                <a:solidFill>
                  <a:srgbClr val="008000"/>
                </a:solidFill>
                <a:effectLst/>
                <a:latin typeface="Consolas" panose="020B0609020204030204" pitchFamily="49" charset="0"/>
              </a:rPr>
              <a:t>clickSubmit</a:t>
            </a:r>
            <a:r>
              <a:rPr lang="en-US" sz="800" b="0" dirty="0">
                <a:solidFill>
                  <a:srgbClr val="008000"/>
                </a:solidFill>
                <a:effectLst/>
                <a:latin typeface="Consolas" panose="020B0609020204030204" pitchFamily="49" charset="0"/>
              </a:rPr>
              <a:t> = () =&gt; {</a:t>
            </a:r>
          </a:p>
          <a:p>
            <a:r>
              <a:rPr lang="en-US" sz="800" b="0" dirty="0">
                <a:solidFill>
                  <a:srgbClr val="008000"/>
                </a:solidFill>
                <a:effectLst/>
                <a:latin typeface="Consolas" panose="020B0609020204030204" pitchFamily="49" charset="0"/>
              </a:rPr>
              <a:t>    const user = {</a:t>
            </a:r>
          </a:p>
          <a:p>
            <a:r>
              <a:rPr lang="en-US" sz="800" b="0" dirty="0">
                <a:solidFill>
                  <a:srgbClr val="008000"/>
                </a:solidFill>
                <a:effectLst/>
                <a:latin typeface="Consolas" panose="020B0609020204030204" pitchFamily="49" charset="0"/>
              </a:rPr>
              <a:t>      email: </a:t>
            </a:r>
            <a:r>
              <a:rPr lang="en-US" sz="800" b="0" dirty="0" err="1">
                <a:solidFill>
                  <a:srgbClr val="008000"/>
                </a:solidFill>
                <a:effectLst/>
                <a:latin typeface="Consolas" panose="020B0609020204030204" pitchFamily="49" charset="0"/>
              </a:rPr>
              <a:t>values.email</a:t>
            </a:r>
            <a:r>
              <a:rPr lang="en-US" sz="800" b="0" dirty="0">
                <a:solidFill>
                  <a:srgbClr val="008000"/>
                </a:solidFill>
                <a:effectLst/>
                <a:latin typeface="Consolas" panose="020B0609020204030204" pitchFamily="49" charset="0"/>
              </a:rPr>
              <a:t> || undefined,</a:t>
            </a:r>
          </a:p>
          <a:p>
            <a:r>
              <a:rPr lang="en-US" sz="800" b="0" dirty="0">
                <a:solidFill>
                  <a:srgbClr val="008000"/>
                </a:solidFill>
                <a:effectLst/>
                <a:latin typeface="Consolas" panose="020B0609020204030204" pitchFamily="49" charset="0"/>
              </a:rPr>
              <a:t>      password: </a:t>
            </a:r>
            <a:r>
              <a:rPr lang="en-US" sz="800" b="0" dirty="0" err="1">
                <a:solidFill>
                  <a:srgbClr val="008000"/>
                </a:solidFill>
                <a:effectLst/>
                <a:latin typeface="Consolas" panose="020B0609020204030204" pitchFamily="49" charset="0"/>
              </a:rPr>
              <a:t>values.password</a:t>
            </a:r>
            <a:r>
              <a:rPr lang="en-US" sz="800" b="0" dirty="0">
                <a:solidFill>
                  <a:srgbClr val="008000"/>
                </a:solidFill>
                <a:effectLst/>
                <a:latin typeface="Consolas" panose="020B0609020204030204" pitchFamily="49" charset="0"/>
              </a:rPr>
              <a:t> || undefined</a:t>
            </a:r>
          </a:p>
          <a:p>
            <a:r>
              <a:rPr lang="en-US" sz="800" b="0" dirty="0">
                <a:solidFill>
                  <a:srgbClr val="008000"/>
                </a:solidFill>
                <a:effectLst/>
                <a:latin typeface="Consolas" panose="020B0609020204030204" pitchFamily="49" charset="0"/>
              </a:rPr>
              <a:t>    };</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    // Assuming `</a:t>
            </a:r>
            <a:r>
              <a:rPr lang="en-US" sz="800" b="0" dirty="0" err="1">
                <a:solidFill>
                  <a:srgbClr val="008000"/>
                </a:solidFill>
                <a:effectLst/>
                <a:latin typeface="Consolas" panose="020B0609020204030204" pitchFamily="49" charset="0"/>
              </a:rPr>
              <a:t>signin</a:t>
            </a:r>
            <a:r>
              <a:rPr lang="en-US" sz="800" b="0" dirty="0">
                <a:solidFill>
                  <a:srgbClr val="008000"/>
                </a:solidFill>
                <a:effectLst/>
                <a:latin typeface="Consolas" panose="020B0609020204030204" pitchFamily="49" charset="0"/>
              </a:rPr>
              <a:t>` and `</a:t>
            </a:r>
            <a:r>
              <a:rPr lang="en-US" sz="800" b="0" dirty="0" err="1">
                <a:solidFill>
                  <a:srgbClr val="008000"/>
                </a:solidFill>
                <a:effectLst/>
                <a:latin typeface="Consolas" panose="020B0609020204030204" pitchFamily="49" charset="0"/>
              </a:rPr>
              <a:t>auth.authenticate</a:t>
            </a:r>
            <a:r>
              <a:rPr lang="en-US" sz="800" b="0" dirty="0">
                <a:solidFill>
                  <a:srgbClr val="008000"/>
                </a:solidFill>
                <a:effectLst/>
                <a:latin typeface="Consolas" panose="020B0609020204030204" pitchFamily="49" charset="0"/>
              </a:rPr>
              <a:t>` are defined somewhere in your code</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Signin</a:t>
            </a:r>
            <a:r>
              <a:rPr lang="en-US" sz="800" b="0" dirty="0">
                <a:solidFill>
                  <a:srgbClr val="008000"/>
                </a:solidFill>
                <a:effectLst/>
                <a:latin typeface="Consolas" panose="020B0609020204030204" pitchFamily="49" charset="0"/>
              </a:rPr>
              <a:t>(user).then((data) =&gt; {</a:t>
            </a:r>
          </a:p>
          <a:p>
            <a:r>
              <a:rPr lang="en-US" sz="800" b="0" dirty="0">
                <a:solidFill>
                  <a:srgbClr val="008000"/>
                </a:solidFill>
                <a:effectLst/>
                <a:latin typeface="Consolas" panose="020B0609020204030204" pitchFamily="49" charset="0"/>
              </a:rPr>
              <a:t>      if (</a:t>
            </a:r>
            <a:r>
              <a:rPr lang="en-US" sz="800" b="0" dirty="0" err="1">
                <a:solidFill>
                  <a:srgbClr val="008000"/>
                </a:solidFill>
                <a:effectLst/>
                <a:latin typeface="Consolas" panose="020B0609020204030204" pitchFamily="49" charset="0"/>
              </a:rPr>
              <a:t>data.error</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setValues</a:t>
            </a:r>
            <a:r>
              <a:rPr lang="en-US" sz="800" b="0" dirty="0">
                <a:solidFill>
                  <a:srgbClr val="008000"/>
                </a:solidFill>
                <a:effectLst/>
                <a:latin typeface="Consolas" panose="020B0609020204030204" pitchFamily="49" charset="0"/>
              </a:rPr>
              <a:t>({ ...values, error: </a:t>
            </a:r>
            <a:r>
              <a:rPr lang="en-US" sz="800" b="0" dirty="0" err="1">
                <a:solidFill>
                  <a:srgbClr val="008000"/>
                </a:solidFill>
                <a:effectLst/>
                <a:latin typeface="Consolas" panose="020B0609020204030204" pitchFamily="49" charset="0"/>
              </a:rPr>
              <a:t>data.error</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 else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auth.authenticate</a:t>
            </a:r>
            <a:r>
              <a:rPr lang="en-US" sz="800" b="0" dirty="0">
                <a:solidFill>
                  <a:srgbClr val="008000"/>
                </a:solidFill>
                <a:effectLst/>
                <a:latin typeface="Consolas" panose="020B0609020204030204" pitchFamily="49" charset="0"/>
              </a:rPr>
              <a:t>(data, () =&gt;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setValues</a:t>
            </a:r>
            <a:r>
              <a:rPr lang="en-US" sz="800" b="0" dirty="0">
                <a:solidFill>
                  <a:srgbClr val="008000"/>
                </a:solidFill>
                <a:effectLst/>
                <a:latin typeface="Consolas" panose="020B0609020204030204" pitchFamily="49" charset="0"/>
              </a:rPr>
              <a:t>({ ...values, error: '', </a:t>
            </a:r>
            <a:r>
              <a:rPr lang="en-US" sz="800" b="0" dirty="0" err="1">
                <a:solidFill>
                  <a:srgbClr val="008000"/>
                </a:solidFill>
                <a:effectLst/>
                <a:latin typeface="Consolas" panose="020B0609020204030204" pitchFamily="49" charset="0"/>
              </a:rPr>
              <a:t>redirectToReferrer</a:t>
            </a:r>
            <a:r>
              <a:rPr lang="en-US" sz="800" b="0" dirty="0">
                <a:solidFill>
                  <a:srgbClr val="008000"/>
                </a:solidFill>
                <a:effectLst/>
                <a:latin typeface="Consolas" panose="020B0609020204030204" pitchFamily="49" charset="0"/>
              </a:rPr>
              <a:t>: true });</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  // Rest of your component logic</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  return (</a:t>
            </a:r>
          </a:p>
          <a:p>
            <a:r>
              <a:rPr lang="en-US" sz="800" b="0" dirty="0">
                <a:solidFill>
                  <a:srgbClr val="008000"/>
                </a:solidFill>
                <a:effectLst/>
                <a:latin typeface="Consolas" panose="020B0609020204030204" pitchFamily="49" charset="0"/>
              </a:rPr>
              <a:t>    // Your JSX components and elements go here</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br>
              <a:rPr lang="en-US" sz="800" b="0" dirty="0">
                <a:solidFill>
                  <a:srgbClr val="008000"/>
                </a:solidFill>
                <a:effectLst/>
                <a:latin typeface="Consolas" panose="020B0609020204030204" pitchFamily="49" charset="0"/>
              </a:rPr>
            </a:br>
            <a:endParaRPr lang="en-US" sz="8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7F9C1C8-EDA0-F5C6-33E6-C9940851664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23B16584-4CE9-C331-C06E-A914812FF9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41862C-8471-ED60-22CE-384FA2D0A495}"/>
              </a:ext>
            </a:extLst>
          </p:cNvPr>
          <p:cNvSpPr>
            <a:spLocks noGrp="1"/>
          </p:cNvSpPr>
          <p:nvPr>
            <p:ph type="sldNum" sz="quarter" idx="12"/>
          </p:nvPr>
        </p:nvSpPr>
        <p:spPr/>
        <p:txBody>
          <a:bodyPr/>
          <a:lstStyle/>
          <a:p>
            <a:fld id="{7C5CF243-786F-4254-B068-4C9F0B6EA12F}" type="slidenum">
              <a:rPr lang="en-US" altLang="en-US" smtClean="0"/>
              <a:pPr/>
              <a:t>92</a:t>
            </a:fld>
            <a:endParaRPr lang="en-US" altLang="en-US"/>
          </a:p>
        </p:txBody>
      </p:sp>
    </p:spTree>
    <p:extLst>
      <p:ext uri="{BB962C8B-B14F-4D97-AF65-F5344CB8AC3E}">
        <p14:creationId xmlns:p14="http://schemas.microsoft.com/office/powerpoint/2010/main" val="2078166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8F42-512B-CDAC-2160-EC89809555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160B6F-D74D-962F-8297-DD7A76AF6886}"/>
              </a:ext>
            </a:extLst>
          </p:cNvPr>
          <p:cNvSpPr>
            <a:spLocks noGrp="1"/>
          </p:cNvSpPr>
          <p:nvPr>
            <p:ph idx="1"/>
          </p:nvPr>
        </p:nvSpPr>
        <p:spPr/>
        <p:txBody>
          <a:bodyPr/>
          <a:lstStyle/>
          <a:p>
            <a:r>
              <a:rPr lang="en-US" dirty="0"/>
              <a:t>The redirection will happen conditionally based on the </a:t>
            </a:r>
            <a:r>
              <a:rPr lang="en-US" dirty="0" err="1"/>
              <a:t>redirectToReferrer</a:t>
            </a:r>
            <a:r>
              <a:rPr lang="en-US" dirty="0"/>
              <a:t> value using the Redirect component from React Router. </a:t>
            </a:r>
          </a:p>
          <a:p>
            <a:r>
              <a:rPr lang="en-US" dirty="0"/>
              <a:t>We add the redirect code inside the function before the return block, as follows.</a:t>
            </a:r>
          </a:p>
          <a:p>
            <a:endParaRPr lang="en-US" dirty="0"/>
          </a:p>
          <a:p>
            <a:pPr marL="0" indent="0">
              <a:buNone/>
            </a:pPr>
            <a:r>
              <a:rPr lang="en-US" dirty="0" err="1"/>
              <a:t>mern</a:t>
            </a:r>
            <a:r>
              <a:rPr lang="en-US" dirty="0"/>
              <a:t>-skeleton/client/auth/Signin.js:</a:t>
            </a:r>
          </a:p>
          <a:p>
            <a:r>
              <a:rPr lang="en-US" sz="1400" dirty="0"/>
              <a:t>const {from} = </a:t>
            </a:r>
            <a:r>
              <a:rPr lang="en-US" sz="1400" dirty="0" err="1"/>
              <a:t>props.location.state</a:t>
            </a:r>
            <a:r>
              <a:rPr lang="en-US" sz="1400" dirty="0"/>
              <a:t> || { </a:t>
            </a:r>
          </a:p>
          <a:p>
            <a:r>
              <a:rPr lang="en-US" sz="1400" dirty="0"/>
              <a:t>from: {</a:t>
            </a:r>
          </a:p>
          <a:p>
            <a:r>
              <a:rPr lang="en-US" sz="1400" dirty="0"/>
              <a:t>pathname: '/' </a:t>
            </a:r>
          </a:p>
          <a:p>
            <a:r>
              <a:rPr lang="en-US" sz="1400" dirty="0"/>
              <a:t>}</a:t>
            </a:r>
          </a:p>
          <a:p>
            <a:r>
              <a:rPr lang="en-US" sz="1400" dirty="0"/>
              <a:t>}</a:t>
            </a:r>
          </a:p>
          <a:p>
            <a:r>
              <a:rPr lang="en-US" sz="1400" dirty="0"/>
              <a:t>const {</a:t>
            </a:r>
            <a:r>
              <a:rPr lang="en-US" sz="1400" dirty="0" err="1"/>
              <a:t>redirectToReferrer</a:t>
            </a:r>
            <a:r>
              <a:rPr lang="en-US" sz="1400" dirty="0"/>
              <a:t>} = values </a:t>
            </a:r>
          </a:p>
          <a:p>
            <a:r>
              <a:rPr lang="en-US" sz="1400" dirty="0"/>
              <a:t>if (</a:t>
            </a:r>
            <a:r>
              <a:rPr lang="en-US" sz="1400" dirty="0" err="1"/>
              <a:t>redirectToReferrer</a:t>
            </a:r>
            <a:r>
              <a:rPr lang="en-US" sz="1400" dirty="0"/>
              <a:t>) {</a:t>
            </a:r>
          </a:p>
          <a:p>
            <a:r>
              <a:rPr lang="en-US" sz="1400" dirty="0"/>
              <a:t>return (&lt;Redirect to={from}/&gt;) </a:t>
            </a:r>
          </a:p>
          <a:p>
            <a:r>
              <a:rPr lang="en-US" sz="1400" dirty="0"/>
              <a:t>}</a:t>
            </a:r>
          </a:p>
        </p:txBody>
      </p:sp>
      <p:sp>
        <p:nvSpPr>
          <p:cNvPr id="4" name="Date Placeholder 3">
            <a:extLst>
              <a:ext uri="{FF2B5EF4-FFF2-40B4-BE49-F238E27FC236}">
                <a16:creationId xmlns:a16="http://schemas.microsoft.com/office/drawing/2014/main" id="{CF7DE9F5-1357-D39E-169D-27602FEBD4F1}"/>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25BACC9-09F7-E424-9923-0786A5E694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2418083-6D18-11FA-1DC5-8FB4062B1280}"/>
              </a:ext>
            </a:extLst>
          </p:cNvPr>
          <p:cNvSpPr>
            <a:spLocks noGrp="1"/>
          </p:cNvSpPr>
          <p:nvPr>
            <p:ph type="sldNum" sz="quarter" idx="12"/>
          </p:nvPr>
        </p:nvSpPr>
        <p:spPr/>
        <p:txBody>
          <a:bodyPr/>
          <a:lstStyle/>
          <a:p>
            <a:fld id="{7C5CF243-786F-4254-B068-4C9F0B6EA12F}" type="slidenum">
              <a:rPr lang="en-US" altLang="en-US" smtClean="0"/>
              <a:pPr/>
              <a:t>93</a:t>
            </a:fld>
            <a:endParaRPr lang="en-US" altLang="en-US"/>
          </a:p>
        </p:txBody>
      </p:sp>
    </p:spTree>
    <p:extLst>
      <p:ext uri="{BB962C8B-B14F-4D97-AF65-F5344CB8AC3E}">
        <p14:creationId xmlns:p14="http://schemas.microsoft.com/office/powerpoint/2010/main" val="17839867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2B5F-E1EC-624E-CE28-DF2429E6D281}"/>
              </a:ext>
            </a:extLst>
          </p:cNvPr>
          <p:cNvSpPr>
            <a:spLocks noGrp="1"/>
          </p:cNvSpPr>
          <p:nvPr>
            <p:ph type="title"/>
          </p:nvPr>
        </p:nvSpPr>
        <p:spPr/>
        <p:txBody>
          <a:bodyPr/>
          <a:lstStyle/>
          <a:p>
            <a:r>
              <a:rPr lang="en-US" dirty="0"/>
              <a:t>Updated </a:t>
            </a:r>
            <a:r>
              <a:rPr lang="en-US" dirty="0" err="1"/>
              <a:t>mern</a:t>
            </a:r>
            <a:r>
              <a:rPr lang="en-US" dirty="0"/>
              <a:t>-skeleton/client/auth/Signin.js:</a:t>
            </a:r>
          </a:p>
        </p:txBody>
      </p:sp>
      <p:sp>
        <p:nvSpPr>
          <p:cNvPr id="3" name="Content Placeholder 2">
            <a:extLst>
              <a:ext uri="{FF2B5EF4-FFF2-40B4-BE49-F238E27FC236}">
                <a16:creationId xmlns:a16="http://schemas.microsoft.com/office/drawing/2014/main" id="{6DD05D4C-9819-1320-1A88-72F803F19953}"/>
              </a:ext>
            </a:extLst>
          </p:cNvPr>
          <p:cNvSpPr>
            <a:spLocks noGrp="1"/>
          </p:cNvSpPr>
          <p:nvPr>
            <p:ph idx="1"/>
          </p:nvPr>
        </p:nvSpPr>
        <p:spPr/>
        <p:txBody>
          <a:bodyPr/>
          <a:lstStyle/>
          <a:p>
            <a:r>
              <a:rPr lang="en-US" sz="680" b="0" dirty="0">
                <a:solidFill>
                  <a:srgbClr val="008000"/>
                </a:solidFill>
                <a:effectLst/>
                <a:latin typeface="Consolas" panose="020B0609020204030204" pitchFamily="49" charset="0"/>
              </a:rPr>
              <a:t>import React, { </a:t>
            </a:r>
            <a:r>
              <a:rPr lang="en-US" sz="680" b="0" dirty="0" err="1">
                <a:solidFill>
                  <a:srgbClr val="008000"/>
                </a:solidFill>
                <a:effectLst/>
                <a:latin typeface="Consolas" panose="020B0609020204030204" pitchFamily="49" charset="0"/>
              </a:rPr>
              <a:t>useState</a:t>
            </a:r>
            <a:r>
              <a:rPr lang="en-US" sz="680" b="0" dirty="0">
                <a:solidFill>
                  <a:srgbClr val="008000"/>
                </a:solidFill>
                <a:effectLst/>
                <a:latin typeface="Consolas" panose="020B0609020204030204" pitchFamily="49" charset="0"/>
              </a:rPr>
              <a:t> } from 'react';</a:t>
            </a:r>
          </a:p>
          <a:p>
            <a:br>
              <a:rPr lang="en-US" sz="680" b="0" dirty="0">
                <a:solidFill>
                  <a:srgbClr val="008000"/>
                </a:solidFill>
                <a:effectLst/>
                <a:latin typeface="Consolas" panose="020B0609020204030204" pitchFamily="49" charset="0"/>
              </a:rPr>
            </a:br>
            <a:r>
              <a:rPr lang="en-US" sz="680" b="0" dirty="0">
                <a:solidFill>
                  <a:srgbClr val="008000"/>
                </a:solidFill>
                <a:effectLst/>
                <a:latin typeface="Consolas" panose="020B0609020204030204" pitchFamily="49" charset="0"/>
              </a:rPr>
              <a:t>export default function </a:t>
            </a:r>
            <a:r>
              <a:rPr lang="en-US" sz="680" b="0" dirty="0" err="1">
                <a:solidFill>
                  <a:srgbClr val="008000"/>
                </a:solidFill>
                <a:effectLst/>
                <a:latin typeface="Consolas" panose="020B0609020204030204" pitchFamily="49" charset="0"/>
              </a:rPr>
              <a:t>Signin</a:t>
            </a:r>
            <a:r>
              <a:rPr lang="en-US" sz="680" b="0" dirty="0">
                <a:solidFill>
                  <a:srgbClr val="008000"/>
                </a:solidFill>
                <a:effectLst/>
                <a:latin typeface="Consolas" panose="020B0609020204030204" pitchFamily="49" charset="0"/>
              </a:rPr>
              <a:t>(props) {</a:t>
            </a:r>
          </a:p>
          <a:p>
            <a:r>
              <a:rPr lang="en-US" sz="680" b="0" dirty="0">
                <a:solidFill>
                  <a:srgbClr val="008000"/>
                </a:solidFill>
                <a:effectLst/>
                <a:latin typeface="Consolas" panose="020B0609020204030204" pitchFamily="49" charset="0"/>
              </a:rPr>
              <a:t>  const [values, </a:t>
            </a:r>
            <a:r>
              <a:rPr lang="en-US" sz="680" b="0" dirty="0" err="1">
                <a:solidFill>
                  <a:srgbClr val="008000"/>
                </a:solidFill>
                <a:effectLst/>
                <a:latin typeface="Consolas" panose="020B0609020204030204" pitchFamily="49" charset="0"/>
              </a:rPr>
              <a:t>setValues</a:t>
            </a:r>
            <a:r>
              <a:rPr lang="en-US" sz="680" b="0" dirty="0">
                <a:solidFill>
                  <a:srgbClr val="008000"/>
                </a:solidFill>
                <a:effectLst/>
                <a:latin typeface="Consolas" panose="020B0609020204030204" pitchFamily="49" charset="0"/>
              </a:rPr>
              <a:t>] = </a:t>
            </a:r>
            <a:r>
              <a:rPr lang="en-US" sz="680" b="0" dirty="0" err="1">
                <a:solidFill>
                  <a:srgbClr val="008000"/>
                </a:solidFill>
                <a:effectLst/>
                <a:latin typeface="Consolas" panose="020B0609020204030204" pitchFamily="49" charset="0"/>
              </a:rPr>
              <a:t>useState</a:t>
            </a:r>
            <a:r>
              <a:rPr lang="en-US" sz="680" b="0" dirty="0">
                <a:solidFill>
                  <a:srgbClr val="008000"/>
                </a:solidFill>
                <a:effectLst/>
                <a:latin typeface="Consolas" panose="020B0609020204030204" pitchFamily="49" charset="0"/>
              </a:rPr>
              <a:t>({</a:t>
            </a:r>
          </a:p>
          <a:p>
            <a:r>
              <a:rPr lang="en-US" sz="680" b="0" dirty="0">
                <a:solidFill>
                  <a:srgbClr val="008000"/>
                </a:solidFill>
                <a:effectLst/>
                <a:latin typeface="Consolas" panose="020B0609020204030204" pitchFamily="49" charset="0"/>
              </a:rPr>
              <a:t>    email: '',</a:t>
            </a:r>
          </a:p>
          <a:p>
            <a:r>
              <a:rPr lang="en-US" sz="680" b="0" dirty="0">
                <a:solidFill>
                  <a:srgbClr val="008000"/>
                </a:solidFill>
                <a:effectLst/>
                <a:latin typeface="Consolas" panose="020B0609020204030204" pitchFamily="49" charset="0"/>
              </a:rPr>
              <a:t>    password: '',</a:t>
            </a:r>
          </a:p>
          <a:p>
            <a:r>
              <a:rPr lang="en-US" sz="680" b="0" dirty="0">
                <a:solidFill>
                  <a:srgbClr val="008000"/>
                </a:solidFill>
                <a:effectLst/>
                <a:latin typeface="Consolas" panose="020B0609020204030204" pitchFamily="49" charset="0"/>
              </a:rPr>
              <a:t>    error: '',</a:t>
            </a:r>
          </a:p>
          <a:p>
            <a:r>
              <a:rPr lang="en-US" sz="680" b="0" dirty="0">
                <a:solidFill>
                  <a:srgbClr val="008000"/>
                </a:solidFill>
                <a:effectLst/>
                <a:latin typeface="Consolas" panose="020B0609020204030204" pitchFamily="49" charset="0"/>
              </a:rPr>
              <a:t>    </a:t>
            </a:r>
            <a:r>
              <a:rPr lang="en-US" sz="680" b="0" dirty="0" err="1">
                <a:solidFill>
                  <a:srgbClr val="008000"/>
                </a:solidFill>
                <a:effectLst/>
                <a:latin typeface="Consolas" panose="020B0609020204030204" pitchFamily="49" charset="0"/>
              </a:rPr>
              <a:t>redirectToReferrer</a:t>
            </a:r>
            <a:r>
              <a:rPr lang="en-US" sz="680" b="0" dirty="0">
                <a:solidFill>
                  <a:srgbClr val="008000"/>
                </a:solidFill>
                <a:effectLst/>
                <a:latin typeface="Consolas" panose="020B0609020204030204" pitchFamily="49" charset="0"/>
              </a:rPr>
              <a:t>: false</a:t>
            </a:r>
          </a:p>
          <a:p>
            <a:r>
              <a:rPr lang="en-US" sz="680" b="0" dirty="0">
                <a:solidFill>
                  <a:srgbClr val="008000"/>
                </a:solidFill>
                <a:effectLst/>
                <a:latin typeface="Consolas" panose="020B0609020204030204" pitchFamily="49" charset="0"/>
              </a:rPr>
              <a:t>  });</a:t>
            </a:r>
          </a:p>
          <a:p>
            <a:br>
              <a:rPr lang="en-US" sz="680" b="0" dirty="0">
                <a:solidFill>
                  <a:srgbClr val="008000"/>
                </a:solidFill>
                <a:effectLst/>
                <a:latin typeface="Consolas" panose="020B0609020204030204" pitchFamily="49" charset="0"/>
              </a:rPr>
            </a:br>
            <a:r>
              <a:rPr lang="en-US" sz="680" b="0" dirty="0">
                <a:solidFill>
                  <a:srgbClr val="008000"/>
                </a:solidFill>
                <a:effectLst/>
                <a:latin typeface="Consolas" panose="020B0609020204030204" pitchFamily="49" charset="0"/>
              </a:rPr>
              <a:t>  const </a:t>
            </a:r>
            <a:r>
              <a:rPr lang="en-US" sz="680" b="0" dirty="0" err="1">
                <a:solidFill>
                  <a:srgbClr val="008000"/>
                </a:solidFill>
                <a:effectLst/>
                <a:latin typeface="Consolas" panose="020B0609020204030204" pitchFamily="49" charset="0"/>
              </a:rPr>
              <a:t>clickSubmit</a:t>
            </a:r>
            <a:r>
              <a:rPr lang="en-US" sz="680" b="0" dirty="0">
                <a:solidFill>
                  <a:srgbClr val="008000"/>
                </a:solidFill>
                <a:effectLst/>
                <a:latin typeface="Consolas" panose="020B0609020204030204" pitchFamily="49" charset="0"/>
              </a:rPr>
              <a:t> = () =&gt; {</a:t>
            </a:r>
          </a:p>
          <a:p>
            <a:r>
              <a:rPr lang="en-US" sz="680" b="0" dirty="0">
                <a:solidFill>
                  <a:srgbClr val="008000"/>
                </a:solidFill>
                <a:effectLst/>
                <a:latin typeface="Consolas" panose="020B0609020204030204" pitchFamily="49" charset="0"/>
              </a:rPr>
              <a:t>    const user = {</a:t>
            </a:r>
          </a:p>
          <a:p>
            <a:r>
              <a:rPr lang="en-US" sz="680" b="0" dirty="0">
                <a:solidFill>
                  <a:srgbClr val="008000"/>
                </a:solidFill>
                <a:effectLst/>
                <a:latin typeface="Consolas" panose="020B0609020204030204" pitchFamily="49" charset="0"/>
              </a:rPr>
              <a:t>      email: </a:t>
            </a:r>
            <a:r>
              <a:rPr lang="en-US" sz="680" b="0" dirty="0" err="1">
                <a:solidFill>
                  <a:srgbClr val="008000"/>
                </a:solidFill>
                <a:effectLst/>
                <a:latin typeface="Consolas" panose="020B0609020204030204" pitchFamily="49" charset="0"/>
              </a:rPr>
              <a:t>values.email</a:t>
            </a:r>
            <a:r>
              <a:rPr lang="en-US" sz="680" b="0" dirty="0">
                <a:solidFill>
                  <a:srgbClr val="008000"/>
                </a:solidFill>
                <a:effectLst/>
                <a:latin typeface="Consolas" panose="020B0609020204030204" pitchFamily="49" charset="0"/>
              </a:rPr>
              <a:t> || undefined,</a:t>
            </a:r>
          </a:p>
          <a:p>
            <a:r>
              <a:rPr lang="en-US" sz="680" b="0" dirty="0">
                <a:solidFill>
                  <a:srgbClr val="008000"/>
                </a:solidFill>
                <a:effectLst/>
                <a:latin typeface="Consolas" panose="020B0609020204030204" pitchFamily="49" charset="0"/>
              </a:rPr>
              <a:t>      password: </a:t>
            </a:r>
            <a:r>
              <a:rPr lang="en-US" sz="680" b="0" dirty="0" err="1">
                <a:solidFill>
                  <a:srgbClr val="008000"/>
                </a:solidFill>
                <a:effectLst/>
                <a:latin typeface="Consolas" panose="020B0609020204030204" pitchFamily="49" charset="0"/>
              </a:rPr>
              <a:t>values.password</a:t>
            </a:r>
            <a:r>
              <a:rPr lang="en-US" sz="680" b="0" dirty="0">
                <a:solidFill>
                  <a:srgbClr val="008000"/>
                </a:solidFill>
                <a:effectLst/>
                <a:latin typeface="Consolas" panose="020B0609020204030204" pitchFamily="49" charset="0"/>
              </a:rPr>
              <a:t> || undefined</a:t>
            </a:r>
          </a:p>
          <a:p>
            <a:r>
              <a:rPr lang="en-US" sz="680" b="0" dirty="0">
                <a:solidFill>
                  <a:srgbClr val="008000"/>
                </a:solidFill>
                <a:effectLst/>
                <a:latin typeface="Consolas" panose="020B0609020204030204" pitchFamily="49" charset="0"/>
              </a:rPr>
              <a:t>    };</a:t>
            </a:r>
          </a:p>
          <a:p>
            <a:br>
              <a:rPr lang="en-US" sz="680" b="0" dirty="0">
                <a:solidFill>
                  <a:srgbClr val="008000"/>
                </a:solidFill>
                <a:effectLst/>
                <a:latin typeface="Consolas" panose="020B0609020204030204" pitchFamily="49" charset="0"/>
              </a:rPr>
            </a:br>
            <a:r>
              <a:rPr lang="en-US" sz="680" b="0" dirty="0">
                <a:solidFill>
                  <a:srgbClr val="008000"/>
                </a:solidFill>
                <a:effectLst/>
                <a:latin typeface="Consolas" panose="020B0609020204030204" pitchFamily="49" charset="0"/>
              </a:rPr>
              <a:t>    // Assuming `</a:t>
            </a:r>
            <a:r>
              <a:rPr lang="en-US" sz="680" b="0" dirty="0" err="1">
                <a:solidFill>
                  <a:srgbClr val="008000"/>
                </a:solidFill>
                <a:effectLst/>
                <a:latin typeface="Consolas" panose="020B0609020204030204" pitchFamily="49" charset="0"/>
              </a:rPr>
              <a:t>signin</a:t>
            </a:r>
            <a:r>
              <a:rPr lang="en-US" sz="680" b="0" dirty="0">
                <a:solidFill>
                  <a:srgbClr val="008000"/>
                </a:solidFill>
                <a:effectLst/>
                <a:latin typeface="Consolas" panose="020B0609020204030204" pitchFamily="49" charset="0"/>
              </a:rPr>
              <a:t>` and `</a:t>
            </a:r>
            <a:r>
              <a:rPr lang="en-US" sz="680" b="0" dirty="0" err="1">
                <a:solidFill>
                  <a:srgbClr val="008000"/>
                </a:solidFill>
                <a:effectLst/>
                <a:latin typeface="Consolas" panose="020B0609020204030204" pitchFamily="49" charset="0"/>
              </a:rPr>
              <a:t>auth.authenticate</a:t>
            </a:r>
            <a:r>
              <a:rPr lang="en-US" sz="680" b="0" dirty="0">
                <a:solidFill>
                  <a:srgbClr val="008000"/>
                </a:solidFill>
                <a:effectLst/>
                <a:latin typeface="Consolas" panose="020B0609020204030204" pitchFamily="49" charset="0"/>
              </a:rPr>
              <a:t>` are defined somewhere in your code</a:t>
            </a:r>
          </a:p>
          <a:p>
            <a:r>
              <a:rPr lang="en-US" sz="680" b="0" dirty="0">
                <a:solidFill>
                  <a:srgbClr val="008000"/>
                </a:solidFill>
                <a:effectLst/>
                <a:latin typeface="Consolas" panose="020B0609020204030204" pitchFamily="49" charset="0"/>
              </a:rPr>
              <a:t>    </a:t>
            </a:r>
            <a:r>
              <a:rPr lang="en-US" sz="680" b="0" dirty="0" err="1">
                <a:solidFill>
                  <a:srgbClr val="008000"/>
                </a:solidFill>
                <a:effectLst/>
                <a:latin typeface="Consolas" panose="020B0609020204030204" pitchFamily="49" charset="0"/>
              </a:rPr>
              <a:t>Signin</a:t>
            </a:r>
            <a:r>
              <a:rPr lang="en-US" sz="680" b="0" dirty="0">
                <a:solidFill>
                  <a:srgbClr val="008000"/>
                </a:solidFill>
                <a:effectLst/>
                <a:latin typeface="Consolas" panose="020B0609020204030204" pitchFamily="49" charset="0"/>
              </a:rPr>
              <a:t>(user).then((data) =&gt; {</a:t>
            </a:r>
          </a:p>
          <a:p>
            <a:r>
              <a:rPr lang="en-US" sz="680" b="0" dirty="0">
                <a:solidFill>
                  <a:srgbClr val="008000"/>
                </a:solidFill>
                <a:effectLst/>
                <a:latin typeface="Consolas" panose="020B0609020204030204" pitchFamily="49" charset="0"/>
              </a:rPr>
              <a:t>      if (</a:t>
            </a:r>
            <a:r>
              <a:rPr lang="en-US" sz="680" b="0" dirty="0" err="1">
                <a:solidFill>
                  <a:srgbClr val="008000"/>
                </a:solidFill>
                <a:effectLst/>
                <a:latin typeface="Consolas" panose="020B0609020204030204" pitchFamily="49" charset="0"/>
              </a:rPr>
              <a:t>data.error</a:t>
            </a:r>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        </a:t>
            </a:r>
            <a:r>
              <a:rPr lang="en-US" sz="680" b="0" dirty="0" err="1">
                <a:solidFill>
                  <a:srgbClr val="008000"/>
                </a:solidFill>
                <a:effectLst/>
                <a:latin typeface="Consolas" panose="020B0609020204030204" pitchFamily="49" charset="0"/>
              </a:rPr>
              <a:t>setValues</a:t>
            </a:r>
            <a:r>
              <a:rPr lang="en-US" sz="680" b="0" dirty="0">
                <a:solidFill>
                  <a:srgbClr val="008000"/>
                </a:solidFill>
                <a:effectLst/>
                <a:latin typeface="Consolas" panose="020B0609020204030204" pitchFamily="49" charset="0"/>
              </a:rPr>
              <a:t>({ ...values, error: </a:t>
            </a:r>
            <a:r>
              <a:rPr lang="en-US" sz="680" b="0" dirty="0" err="1">
                <a:solidFill>
                  <a:srgbClr val="008000"/>
                </a:solidFill>
                <a:effectLst/>
                <a:latin typeface="Consolas" panose="020B0609020204030204" pitchFamily="49" charset="0"/>
              </a:rPr>
              <a:t>data.error</a:t>
            </a:r>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      } else {</a:t>
            </a:r>
          </a:p>
          <a:p>
            <a:r>
              <a:rPr lang="en-US" sz="680" b="0" dirty="0">
                <a:solidFill>
                  <a:srgbClr val="008000"/>
                </a:solidFill>
                <a:effectLst/>
                <a:latin typeface="Consolas" panose="020B0609020204030204" pitchFamily="49" charset="0"/>
              </a:rPr>
              <a:t>        </a:t>
            </a:r>
            <a:r>
              <a:rPr lang="en-US" sz="680" b="0" dirty="0" err="1">
                <a:solidFill>
                  <a:srgbClr val="008000"/>
                </a:solidFill>
                <a:effectLst/>
                <a:latin typeface="Consolas" panose="020B0609020204030204" pitchFamily="49" charset="0"/>
              </a:rPr>
              <a:t>auth.authenticate</a:t>
            </a:r>
            <a:r>
              <a:rPr lang="en-US" sz="680" b="0" dirty="0">
                <a:solidFill>
                  <a:srgbClr val="008000"/>
                </a:solidFill>
                <a:effectLst/>
                <a:latin typeface="Consolas" panose="020B0609020204030204" pitchFamily="49" charset="0"/>
              </a:rPr>
              <a:t>(data, () =&gt; {</a:t>
            </a:r>
          </a:p>
          <a:p>
            <a:r>
              <a:rPr lang="en-US" sz="680" b="0" dirty="0">
                <a:solidFill>
                  <a:srgbClr val="008000"/>
                </a:solidFill>
                <a:effectLst/>
                <a:latin typeface="Consolas" panose="020B0609020204030204" pitchFamily="49" charset="0"/>
              </a:rPr>
              <a:t>          </a:t>
            </a:r>
            <a:r>
              <a:rPr lang="en-US" sz="680" b="0" dirty="0" err="1">
                <a:solidFill>
                  <a:srgbClr val="008000"/>
                </a:solidFill>
                <a:effectLst/>
                <a:latin typeface="Consolas" panose="020B0609020204030204" pitchFamily="49" charset="0"/>
              </a:rPr>
              <a:t>setValues</a:t>
            </a:r>
            <a:r>
              <a:rPr lang="en-US" sz="680" b="0" dirty="0">
                <a:solidFill>
                  <a:srgbClr val="008000"/>
                </a:solidFill>
                <a:effectLst/>
                <a:latin typeface="Consolas" panose="020B0609020204030204" pitchFamily="49" charset="0"/>
              </a:rPr>
              <a:t>({ ...values, error: '', </a:t>
            </a:r>
            <a:r>
              <a:rPr lang="en-US" sz="680" b="0" dirty="0" err="1">
                <a:solidFill>
                  <a:srgbClr val="008000"/>
                </a:solidFill>
                <a:effectLst/>
                <a:latin typeface="Consolas" panose="020B0609020204030204" pitchFamily="49" charset="0"/>
              </a:rPr>
              <a:t>redirectToReferrer</a:t>
            </a:r>
            <a:r>
              <a:rPr lang="en-US" sz="680" b="0" dirty="0">
                <a:solidFill>
                  <a:srgbClr val="008000"/>
                </a:solidFill>
                <a:effectLst/>
                <a:latin typeface="Consolas" panose="020B0609020204030204" pitchFamily="49" charset="0"/>
              </a:rPr>
              <a:t>: true });</a:t>
            </a:r>
          </a:p>
          <a:p>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  };</a:t>
            </a:r>
          </a:p>
          <a:p>
            <a:br>
              <a:rPr lang="en-US" sz="680" b="0" dirty="0">
                <a:solidFill>
                  <a:srgbClr val="008000"/>
                </a:solidFill>
                <a:effectLst/>
                <a:latin typeface="Consolas" panose="020B0609020204030204" pitchFamily="49" charset="0"/>
              </a:rPr>
            </a:br>
            <a:r>
              <a:rPr lang="en-US" sz="680" b="0" dirty="0">
                <a:solidFill>
                  <a:srgbClr val="008000"/>
                </a:solidFill>
                <a:effectLst/>
                <a:latin typeface="Consolas" panose="020B0609020204030204" pitchFamily="49" charset="0"/>
              </a:rPr>
              <a:t>  // Rest of your component logic</a:t>
            </a:r>
          </a:p>
          <a:p>
            <a:br>
              <a:rPr lang="en-US" sz="680" b="0" dirty="0">
                <a:solidFill>
                  <a:srgbClr val="008000"/>
                </a:solidFill>
                <a:effectLst/>
                <a:latin typeface="Consolas" panose="020B0609020204030204" pitchFamily="49" charset="0"/>
              </a:rPr>
            </a:br>
            <a:r>
              <a:rPr lang="en-US" sz="680" b="0" dirty="0">
                <a:solidFill>
                  <a:srgbClr val="008000"/>
                </a:solidFill>
                <a:effectLst/>
                <a:latin typeface="Consolas" panose="020B0609020204030204" pitchFamily="49" charset="0"/>
              </a:rPr>
              <a:t>  return (</a:t>
            </a:r>
          </a:p>
          <a:p>
            <a:r>
              <a:rPr lang="en-US" sz="680" b="0" dirty="0">
                <a:solidFill>
                  <a:srgbClr val="008000"/>
                </a:solidFill>
                <a:effectLst/>
                <a:latin typeface="Consolas" panose="020B0609020204030204" pitchFamily="49" charset="0"/>
              </a:rPr>
              <a:t>    // Your JSX components and elements go here</a:t>
            </a:r>
          </a:p>
          <a:p>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a:t>
            </a:r>
          </a:p>
          <a:p>
            <a:r>
              <a:rPr lang="en-US" sz="680" b="0" dirty="0">
                <a:solidFill>
                  <a:srgbClr val="008000"/>
                </a:solidFill>
                <a:effectLst/>
                <a:latin typeface="Consolas" panose="020B0609020204030204" pitchFamily="49" charset="0"/>
              </a:rPr>
              <a:t>const {from} = </a:t>
            </a:r>
            <a:r>
              <a:rPr lang="en-US" sz="680" b="0" dirty="0" err="1">
                <a:solidFill>
                  <a:srgbClr val="008000"/>
                </a:solidFill>
                <a:effectLst/>
                <a:latin typeface="Consolas" panose="020B0609020204030204" pitchFamily="49" charset="0"/>
              </a:rPr>
              <a:t>props.location.state</a:t>
            </a:r>
            <a:r>
              <a:rPr lang="en-US" sz="680" b="0" dirty="0">
                <a:solidFill>
                  <a:srgbClr val="008000"/>
                </a:solidFill>
                <a:effectLst/>
                <a:latin typeface="Consolas" panose="020B0609020204030204" pitchFamily="49" charset="0"/>
              </a:rPr>
              <a:t> || { </a:t>
            </a:r>
          </a:p>
          <a:p>
            <a:r>
              <a:rPr lang="en-US" sz="680" b="0" dirty="0">
                <a:solidFill>
                  <a:srgbClr val="008000"/>
                </a:solidFill>
                <a:effectLst/>
                <a:latin typeface="Consolas" panose="020B0609020204030204" pitchFamily="49" charset="0"/>
              </a:rPr>
              <a:t>from: {</a:t>
            </a:r>
          </a:p>
          <a:p>
            <a:r>
              <a:rPr lang="en-US" sz="680" b="0" dirty="0">
                <a:solidFill>
                  <a:srgbClr val="008000"/>
                </a:solidFill>
                <a:effectLst/>
                <a:latin typeface="Consolas" panose="020B0609020204030204" pitchFamily="49" charset="0"/>
              </a:rPr>
              <a:t>pathname: '/' </a:t>
            </a:r>
          </a:p>
          <a:p>
            <a:r>
              <a:rPr lang="en-US" sz="680" b="0" dirty="0">
                <a:solidFill>
                  <a:srgbClr val="008000"/>
                </a:solidFill>
                <a:effectLst/>
                <a:latin typeface="Consolas" panose="020B0609020204030204" pitchFamily="49" charset="0"/>
              </a:rPr>
              <a:t>}</a:t>
            </a:r>
          </a:p>
          <a:p>
            <a:r>
              <a:rPr lang="en-US" sz="680" b="0" dirty="0">
                <a:solidFill>
                  <a:srgbClr val="008000"/>
                </a:solidFill>
                <a:effectLst/>
                <a:latin typeface="Consolas" panose="020B0609020204030204" pitchFamily="49" charset="0"/>
              </a:rPr>
              <a:t>}</a:t>
            </a:r>
          </a:p>
          <a:p>
            <a:r>
              <a:rPr lang="en-US" sz="680" b="0" dirty="0">
                <a:solidFill>
                  <a:srgbClr val="008000"/>
                </a:solidFill>
                <a:effectLst/>
                <a:latin typeface="Consolas" panose="020B0609020204030204" pitchFamily="49" charset="0"/>
              </a:rPr>
              <a:t>const {</a:t>
            </a:r>
            <a:r>
              <a:rPr lang="en-US" sz="680" b="0" dirty="0" err="1">
                <a:solidFill>
                  <a:srgbClr val="008000"/>
                </a:solidFill>
                <a:effectLst/>
                <a:latin typeface="Consolas" panose="020B0609020204030204" pitchFamily="49" charset="0"/>
              </a:rPr>
              <a:t>redirectToReferrer</a:t>
            </a:r>
            <a:r>
              <a:rPr lang="en-US" sz="680" b="0" dirty="0">
                <a:solidFill>
                  <a:srgbClr val="008000"/>
                </a:solidFill>
                <a:effectLst/>
                <a:latin typeface="Consolas" panose="020B0609020204030204" pitchFamily="49" charset="0"/>
              </a:rPr>
              <a:t>} = values </a:t>
            </a:r>
          </a:p>
          <a:p>
            <a:r>
              <a:rPr lang="en-US" sz="680" b="0" dirty="0">
                <a:solidFill>
                  <a:srgbClr val="008000"/>
                </a:solidFill>
                <a:effectLst/>
                <a:latin typeface="Consolas" panose="020B0609020204030204" pitchFamily="49" charset="0"/>
              </a:rPr>
              <a:t>if (</a:t>
            </a:r>
            <a:r>
              <a:rPr lang="en-US" sz="680" b="0" dirty="0" err="1">
                <a:solidFill>
                  <a:srgbClr val="008000"/>
                </a:solidFill>
                <a:effectLst/>
                <a:latin typeface="Consolas" panose="020B0609020204030204" pitchFamily="49" charset="0"/>
              </a:rPr>
              <a:t>redirectToReferrer</a:t>
            </a:r>
            <a:r>
              <a:rPr lang="en-US" sz="680" b="0" dirty="0">
                <a:solidFill>
                  <a:srgbClr val="008000"/>
                </a:solidFill>
                <a:effectLst/>
                <a:latin typeface="Consolas" panose="020B0609020204030204" pitchFamily="49" charset="0"/>
              </a:rPr>
              <a:t>) {</a:t>
            </a:r>
          </a:p>
          <a:p>
            <a:r>
              <a:rPr lang="en-US" sz="680" b="0" dirty="0">
                <a:solidFill>
                  <a:srgbClr val="008000"/>
                </a:solidFill>
                <a:effectLst/>
                <a:latin typeface="Consolas" panose="020B0609020204030204" pitchFamily="49" charset="0"/>
              </a:rPr>
              <a:t>return (&lt;Redirect to={from}/&gt;) </a:t>
            </a:r>
          </a:p>
          <a:p>
            <a:r>
              <a:rPr lang="en-US" sz="68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A419EC0-C0E7-D4F6-0757-5262C137A402}"/>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A42A673D-347B-A734-864B-8FE92D92905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85A727-F78F-97AA-9167-16A2530E166A}"/>
              </a:ext>
            </a:extLst>
          </p:cNvPr>
          <p:cNvSpPr>
            <a:spLocks noGrp="1"/>
          </p:cNvSpPr>
          <p:nvPr>
            <p:ph type="sldNum" sz="quarter" idx="12"/>
          </p:nvPr>
        </p:nvSpPr>
        <p:spPr/>
        <p:txBody>
          <a:bodyPr/>
          <a:lstStyle/>
          <a:p>
            <a:fld id="{7C5CF243-786F-4254-B068-4C9F0B6EA12F}" type="slidenum">
              <a:rPr lang="en-US" altLang="en-US" smtClean="0"/>
              <a:pPr/>
              <a:t>94</a:t>
            </a:fld>
            <a:endParaRPr lang="en-US" altLang="en-US"/>
          </a:p>
        </p:txBody>
      </p:sp>
    </p:spTree>
    <p:extLst>
      <p:ext uri="{BB962C8B-B14F-4D97-AF65-F5344CB8AC3E}">
        <p14:creationId xmlns:p14="http://schemas.microsoft.com/office/powerpoint/2010/main" val="35963547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BC84-D4F2-3D65-D9F7-F0D6C3E32E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9D6472-B56B-4957-717A-EF6E7F87DBB2}"/>
              </a:ext>
            </a:extLst>
          </p:cNvPr>
          <p:cNvSpPr>
            <a:spLocks noGrp="1"/>
          </p:cNvSpPr>
          <p:nvPr>
            <p:ph idx="1"/>
          </p:nvPr>
        </p:nvSpPr>
        <p:spPr/>
        <p:txBody>
          <a:bodyPr/>
          <a:lstStyle/>
          <a:p>
            <a:r>
              <a:rPr lang="en-US" dirty="0"/>
              <a:t>The Redirect component, if rendered, will take the app to the last location that was received in the props or to the Home component at the root.</a:t>
            </a:r>
          </a:p>
          <a:p>
            <a:r>
              <a:rPr lang="en-US" dirty="0"/>
              <a:t>The function return code is not displayed here as it is very similar to the code in Signup. </a:t>
            </a:r>
          </a:p>
          <a:p>
            <a:r>
              <a:rPr lang="en-US" dirty="0"/>
              <a:t>It will contain the same form elements </a:t>
            </a:r>
            <a:r>
              <a:rPr lang="en-US" dirty="0" err="1"/>
              <a:t>withjust</a:t>
            </a:r>
            <a:r>
              <a:rPr lang="en-US" dirty="0"/>
              <a:t> email and password fields, a conditional error message, and the submit button. </a:t>
            </a:r>
          </a:p>
          <a:p>
            <a:r>
              <a:rPr lang="en-US" dirty="0"/>
              <a:t>To add the </a:t>
            </a:r>
            <a:r>
              <a:rPr lang="en-US" dirty="0" err="1"/>
              <a:t>Signin</a:t>
            </a:r>
            <a:r>
              <a:rPr lang="en-US" dirty="0"/>
              <a:t> component to the app, add the following Route to </a:t>
            </a:r>
            <a:r>
              <a:rPr lang="en-US" dirty="0" err="1"/>
              <a:t>MainRouter</a:t>
            </a:r>
            <a:r>
              <a:rPr lang="en-US" dirty="0"/>
              <a:t> in the Switch component.</a:t>
            </a:r>
          </a:p>
        </p:txBody>
      </p:sp>
      <p:sp>
        <p:nvSpPr>
          <p:cNvPr id="4" name="Date Placeholder 3">
            <a:extLst>
              <a:ext uri="{FF2B5EF4-FFF2-40B4-BE49-F238E27FC236}">
                <a16:creationId xmlns:a16="http://schemas.microsoft.com/office/drawing/2014/main" id="{0171074B-9459-D768-4BED-B5F70E6126F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5C110A45-DBBE-7BF8-3D97-BBEAD75AC3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2A0BDD-3276-E1BC-7661-40ABC55B7834}"/>
              </a:ext>
            </a:extLst>
          </p:cNvPr>
          <p:cNvSpPr>
            <a:spLocks noGrp="1"/>
          </p:cNvSpPr>
          <p:nvPr>
            <p:ph type="sldNum" sz="quarter" idx="12"/>
          </p:nvPr>
        </p:nvSpPr>
        <p:spPr/>
        <p:txBody>
          <a:bodyPr/>
          <a:lstStyle/>
          <a:p>
            <a:fld id="{7C5CF243-786F-4254-B068-4C9F0B6EA12F}" type="slidenum">
              <a:rPr lang="en-US" altLang="en-US" smtClean="0"/>
              <a:pPr/>
              <a:t>95</a:t>
            </a:fld>
            <a:endParaRPr lang="en-US" altLang="en-US"/>
          </a:p>
        </p:txBody>
      </p:sp>
    </p:spTree>
    <p:extLst>
      <p:ext uri="{BB962C8B-B14F-4D97-AF65-F5344CB8AC3E}">
        <p14:creationId xmlns:p14="http://schemas.microsoft.com/office/powerpoint/2010/main" val="42342438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18A4-7269-BA2D-6D0D-BA76E31D5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9AFB6-CF79-D704-A425-678F9CE51948}"/>
              </a:ext>
            </a:extLst>
          </p:cNvPr>
          <p:cNvSpPr>
            <a:spLocks noGrp="1"/>
          </p:cNvSpPr>
          <p:nvPr>
            <p:ph idx="1"/>
          </p:nvPr>
        </p:nvSpPr>
        <p:spPr/>
        <p:txBody>
          <a:bodyPr/>
          <a:lstStyle/>
          <a:p>
            <a:r>
              <a:rPr lang="en-US" dirty="0" err="1"/>
              <a:t>mern</a:t>
            </a:r>
            <a:r>
              <a:rPr lang="en-US" dirty="0"/>
              <a:t>-skeleton/client/</a:t>
            </a:r>
            <a:r>
              <a:rPr lang="en-US" dirty="0" err="1"/>
              <a:t>MainRouter.jsx</a:t>
            </a:r>
            <a:r>
              <a:rPr lang="en-US" dirty="0"/>
              <a:t>:</a:t>
            </a:r>
          </a:p>
          <a:p>
            <a:pPr marL="0" indent="0">
              <a:buNone/>
            </a:pPr>
            <a:r>
              <a:rPr lang="en-US" dirty="0"/>
              <a:t>&lt;Route path="/</a:t>
            </a:r>
            <a:r>
              <a:rPr lang="en-US" dirty="0" err="1"/>
              <a:t>signin</a:t>
            </a:r>
            <a:r>
              <a:rPr lang="en-US" dirty="0"/>
              <a:t>" component={</a:t>
            </a:r>
            <a:r>
              <a:rPr lang="en-US" dirty="0" err="1"/>
              <a:t>Signin</a:t>
            </a:r>
            <a:r>
              <a:rPr lang="en-US" dirty="0"/>
              <a:t>}/&gt;</a:t>
            </a:r>
          </a:p>
        </p:txBody>
      </p:sp>
      <p:sp>
        <p:nvSpPr>
          <p:cNvPr id="4" name="Date Placeholder 3">
            <a:extLst>
              <a:ext uri="{FF2B5EF4-FFF2-40B4-BE49-F238E27FC236}">
                <a16:creationId xmlns:a16="http://schemas.microsoft.com/office/drawing/2014/main" id="{8D834EE4-65F7-AEA2-074D-19447ECBD31C}"/>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E96C9712-57A6-83B4-56CE-E1ED4AC7DE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1305D-D509-B3CC-3ED6-FF88932ABECE}"/>
              </a:ext>
            </a:extLst>
          </p:cNvPr>
          <p:cNvSpPr>
            <a:spLocks noGrp="1"/>
          </p:cNvSpPr>
          <p:nvPr>
            <p:ph type="sldNum" sz="quarter" idx="12"/>
          </p:nvPr>
        </p:nvSpPr>
        <p:spPr/>
        <p:txBody>
          <a:bodyPr/>
          <a:lstStyle/>
          <a:p>
            <a:fld id="{7C5CF243-786F-4254-B068-4C9F0B6EA12F}" type="slidenum">
              <a:rPr lang="en-US" altLang="en-US" smtClean="0"/>
              <a:pPr/>
              <a:t>96</a:t>
            </a:fld>
            <a:endParaRPr lang="en-US" altLang="en-US"/>
          </a:p>
        </p:txBody>
      </p:sp>
    </p:spTree>
    <p:extLst>
      <p:ext uri="{BB962C8B-B14F-4D97-AF65-F5344CB8AC3E}">
        <p14:creationId xmlns:p14="http://schemas.microsoft.com/office/powerpoint/2010/main" val="3954515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49E4-6903-B894-95E7-0D5E7B2D9730}"/>
              </a:ext>
            </a:extLst>
          </p:cNvPr>
          <p:cNvSpPr>
            <a:spLocks noGrp="1"/>
          </p:cNvSpPr>
          <p:nvPr>
            <p:ph type="title"/>
          </p:nvPr>
        </p:nvSpPr>
        <p:spPr/>
        <p:txBody>
          <a:bodyPr/>
          <a:lstStyle/>
          <a:p>
            <a:br>
              <a:rPr lang="en-US" dirty="0"/>
            </a:br>
            <a:r>
              <a:rPr lang="en-US" dirty="0"/>
              <a:t>Updated </a:t>
            </a: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D0CC7BEA-B17F-FDE2-4C02-CC5FB59A1A20}"/>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import React from 'react'</a:t>
            </a:r>
          </a:p>
          <a:p>
            <a:r>
              <a:rPr lang="en-US" sz="1300" b="0" dirty="0">
                <a:solidFill>
                  <a:srgbClr val="008000"/>
                </a:solidFill>
                <a:effectLst/>
                <a:latin typeface="Consolas" panose="020B0609020204030204" pitchFamily="49" charset="0"/>
              </a:rPr>
              <a:t>import {Route, Routes} from 'react-router-</a:t>
            </a:r>
            <a:r>
              <a:rPr lang="en-US" sz="1300" b="0" dirty="0" err="1">
                <a:solidFill>
                  <a:srgbClr val="008000"/>
                </a:solidFill>
                <a:effectLst/>
                <a:latin typeface="Consolas" panose="020B0609020204030204" pitchFamily="49" charset="0"/>
              </a:rPr>
              <a:t>dom</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Home from './core/Home' </a:t>
            </a:r>
          </a:p>
          <a:p>
            <a:r>
              <a:rPr lang="en-US" sz="1300" b="0" dirty="0">
                <a:solidFill>
                  <a:srgbClr val="008000"/>
                </a:solidFill>
                <a:effectLst/>
                <a:latin typeface="Consolas" panose="020B0609020204030204" pitchFamily="49" charset="0"/>
              </a:rPr>
              <a:t>import Users from './user/</a:t>
            </a:r>
            <a:r>
              <a:rPr lang="en-US" sz="1300" b="0" dirty="0" err="1">
                <a:solidFill>
                  <a:srgbClr val="008000"/>
                </a:solidFill>
                <a:effectLst/>
                <a:latin typeface="Consolas" panose="020B0609020204030204" pitchFamily="49" charset="0"/>
              </a:rPr>
              <a:t>Users.jsx</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Signup from './user/</a:t>
            </a:r>
            <a:r>
              <a:rPr lang="en-US" sz="1300" b="0" dirty="0" err="1">
                <a:solidFill>
                  <a:srgbClr val="008000"/>
                </a:solidFill>
                <a:effectLst/>
                <a:latin typeface="Consolas" panose="020B0609020204030204" pitchFamily="49" charset="0"/>
              </a:rPr>
              <a:t>Signup.jsx</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a:t>
            </a:r>
            <a:r>
              <a:rPr lang="en-US" sz="1300" b="0" dirty="0" err="1">
                <a:solidFill>
                  <a:srgbClr val="008000"/>
                </a:solidFill>
                <a:effectLst/>
                <a:latin typeface="Consolas" panose="020B0609020204030204" pitchFamily="49" charset="0"/>
              </a:rPr>
              <a:t>Signin</a:t>
            </a:r>
            <a:r>
              <a:rPr lang="en-US" sz="1300" b="0" dirty="0">
                <a:solidFill>
                  <a:srgbClr val="008000"/>
                </a:solidFill>
                <a:effectLst/>
                <a:latin typeface="Consolas" panose="020B0609020204030204" pitchFamily="49" charset="0"/>
              </a:rPr>
              <a:t> from './auth/Signin.js'</a:t>
            </a:r>
          </a:p>
          <a:p>
            <a:r>
              <a:rPr lang="en-US" sz="1300" b="0" dirty="0">
                <a:solidFill>
                  <a:srgbClr val="008000"/>
                </a:solidFill>
                <a:effectLst/>
                <a:latin typeface="Consolas" panose="020B0609020204030204" pitchFamily="49" charset="0"/>
              </a:rPr>
              <a:t>const </a:t>
            </a:r>
            <a:r>
              <a:rPr lang="en-US" sz="1300" b="0" dirty="0" err="1">
                <a:solidFill>
                  <a:srgbClr val="008000"/>
                </a:solidFill>
                <a:effectLst/>
                <a:latin typeface="Consolas" panose="020B0609020204030204" pitchFamily="49" charset="0"/>
              </a:rPr>
              <a:t>MainRouter</a:t>
            </a:r>
            <a:r>
              <a:rPr lang="en-US" sz="1300" b="0" dirty="0">
                <a:solidFill>
                  <a:srgbClr val="008000"/>
                </a:solidFill>
                <a:effectLst/>
                <a:latin typeface="Consolas" panose="020B0609020204030204" pitchFamily="49" charset="0"/>
              </a:rPr>
              <a:t> = () =&gt; {</a:t>
            </a:r>
          </a:p>
          <a:p>
            <a:r>
              <a:rPr lang="en-US" sz="1300" b="0" dirty="0">
                <a:solidFill>
                  <a:srgbClr val="008000"/>
                </a:solidFill>
                <a:effectLst/>
                <a:latin typeface="Consolas" panose="020B0609020204030204" pitchFamily="49" charset="0"/>
              </a:rPr>
              <a:t>return ( &lt;div&gt;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        &lt;Route exact path="/" element={&lt;Home /&gt;} /&gt; </a:t>
            </a:r>
          </a:p>
          <a:p>
            <a:r>
              <a:rPr lang="en-US" sz="1300" b="0" dirty="0">
                <a:solidFill>
                  <a:srgbClr val="008000"/>
                </a:solidFill>
                <a:effectLst/>
                <a:latin typeface="Consolas" panose="020B0609020204030204" pitchFamily="49" charset="0"/>
              </a:rPr>
              <a:t>                &lt;Route path="/users" component={Users} /&gt;</a:t>
            </a:r>
          </a:p>
          <a:p>
            <a:r>
              <a:rPr lang="en-US" sz="1300" b="0" dirty="0">
                <a:solidFill>
                  <a:srgbClr val="008000"/>
                </a:solidFill>
                <a:effectLst/>
                <a:latin typeface="Consolas" panose="020B0609020204030204" pitchFamily="49" charset="0"/>
              </a:rPr>
              <a:t>                &lt;Route path="/signup" component={Signup} /&gt;</a:t>
            </a:r>
          </a:p>
          <a:p>
            <a:r>
              <a:rPr lang="en-US" sz="1300" b="0" dirty="0">
                <a:solidFill>
                  <a:srgbClr val="008000"/>
                </a:solidFill>
                <a:effectLst/>
                <a:latin typeface="Consolas" panose="020B0609020204030204" pitchFamily="49" charset="0"/>
              </a:rPr>
              <a:t>                &lt;Route path="/</a:t>
            </a:r>
            <a:r>
              <a:rPr lang="en-US" sz="1300" b="0" dirty="0" err="1">
                <a:solidFill>
                  <a:srgbClr val="008000"/>
                </a:solidFill>
                <a:effectLst/>
                <a:latin typeface="Consolas" panose="020B0609020204030204" pitchFamily="49" charset="0"/>
              </a:rPr>
              <a:t>signin</a:t>
            </a:r>
            <a:r>
              <a:rPr lang="en-US" sz="1300" b="0" dirty="0">
                <a:solidFill>
                  <a:srgbClr val="008000"/>
                </a:solidFill>
                <a:effectLst/>
                <a:latin typeface="Consolas" panose="020B0609020204030204" pitchFamily="49" charset="0"/>
              </a:rPr>
              <a:t>" component={</a:t>
            </a:r>
            <a:r>
              <a:rPr lang="en-US" sz="1300" b="0" dirty="0" err="1">
                <a:solidFill>
                  <a:srgbClr val="008000"/>
                </a:solidFill>
                <a:effectLst/>
                <a:latin typeface="Consolas" panose="020B0609020204030204" pitchFamily="49" charset="0"/>
              </a:rPr>
              <a:t>Signin</a:t>
            </a:r>
            <a:r>
              <a:rPr lang="en-US" sz="1300" b="0" dirty="0">
                <a:solidFill>
                  <a:srgbClr val="008000"/>
                </a:solidFill>
                <a:effectLst/>
                <a:latin typeface="Consolas" panose="020B0609020204030204" pitchFamily="49" charset="0"/>
              </a:rPr>
              <a:t>}/&gt;</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&lt;/div&gt; </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export default </a:t>
            </a:r>
            <a:r>
              <a:rPr lang="en-US" sz="1300" b="0" dirty="0" err="1">
                <a:solidFill>
                  <a:srgbClr val="008000"/>
                </a:solidFill>
                <a:effectLst/>
                <a:latin typeface="Consolas" panose="020B0609020204030204" pitchFamily="49" charset="0"/>
              </a:rPr>
              <a:t>MainRouter</a:t>
            </a: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98D7C0F-72DE-A332-5F3B-DCAFD7E394F0}"/>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BEDF149A-EE0B-A0E6-5E44-65A968A440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74BCE20-8988-C9F4-1CF2-67222F40D12A}"/>
              </a:ext>
            </a:extLst>
          </p:cNvPr>
          <p:cNvSpPr>
            <a:spLocks noGrp="1"/>
          </p:cNvSpPr>
          <p:nvPr>
            <p:ph type="sldNum" sz="quarter" idx="12"/>
          </p:nvPr>
        </p:nvSpPr>
        <p:spPr/>
        <p:txBody>
          <a:bodyPr/>
          <a:lstStyle/>
          <a:p>
            <a:fld id="{7C5CF243-786F-4254-B068-4C9F0B6EA12F}" type="slidenum">
              <a:rPr lang="en-US" altLang="en-US" smtClean="0"/>
              <a:pPr/>
              <a:t>97</a:t>
            </a:fld>
            <a:endParaRPr lang="en-US" altLang="en-US"/>
          </a:p>
        </p:txBody>
      </p:sp>
    </p:spTree>
    <p:extLst>
      <p:ext uri="{BB962C8B-B14F-4D97-AF65-F5344CB8AC3E}">
        <p14:creationId xmlns:p14="http://schemas.microsoft.com/office/powerpoint/2010/main" val="27452285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99A4-69CA-7B7E-F020-5D2C8267B1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1687AA-1F2A-9B1E-0844-58C65D66C5BD}"/>
              </a:ext>
            </a:extLst>
          </p:cNvPr>
          <p:cNvSpPr>
            <a:spLocks noGrp="1"/>
          </p:cNvSpPr>
          <p:nvPr>
            <p:ph idx="1"/>
          </p:nvPr>
        </p:nvSpPr>
        <p:spPr/>
        <p:txBody>
          <a:bodyPr/>
          <a:lstStyle/>
          <a:p>
            <a:r>
              <a:rPr lang="en-US" dirty="0"/>
              <a:t>This will render the </a:t>
            </a:r>
            <a:r>
              <a:rPr lang="en-US" dirty="0" err="1"/>
              <a:t>Signin</a:t>
            </a:r>
            <a:r>
              <a:rPr lang="en-US" dirty="0"/>
              <a:t> component at "/</a:t>
            </a:r>
            <a:r>
              <a:rPr lang="en-US" dirty="0" err="1"/>
              <a:t>signin</a:t>
            </a:r>
            <a:r>
              <a:rPr lang="en-US" dirty="0"/>
              <a:t>" and can be linked in the Home component, similar to the Signup component, so that it can be viewed in the browser. </a:t>
            </a:r>
          </a:p>
          <a:p>
            <a:r>
              <a:rPr lang="en-US" dirty="0"/>
              <a:t>Next, we will implement the profile view to display the details of a single user.</a:t>
            </a:r>
          </a:p>
        </p:txBody>
      </p:sp>
      <p:sp>
        <p:nvSpPr>
          <p:cNvPr id="4" name="Date Placeholder 3">
            <a:extLst>
              <a:ext uri="{FF2B5EF4-FFF2-40B4-BE49-F238E27FC236}">
                <a16:creationId xmlns:a16="http://schemas.microsoft.com/office/drawing/2014/main" id="{C8E30790-3511-4830-5EAA-4A6F3A6B580F}"/>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63402C5D-A394-591B-840E-0FF3D821EC4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D76D3DA-EB92-975D-F78C-28481E95020E}"/>
              </a:ext>
            </a:extLst>
          </p:cNvPr>
          <p:cNvSpPr>
            <a:spLocks noGrp="1"/>
          </p:cNvSpPr>
          <p:nvPr>
            <p:ph type="sldNum" sz="quarter" idx="12"/>
          </p:nvPr>
        </p:nvSpPr>
        <p:spPr/>
        <p:txBody>
          <a:bodyPr/>
          <a:lstStyle/>
          <a:p>
            <a:fld id="{7C5CF243-786F-4254-B068-4C9F0B6EA12F}" type="slidenum">
              <a:rPr lang="en-US" altLang="en-US" smtClean="0"/>
              <a:pPr/>
              <a:t>98</a:t>
            </a:fld>
            <a:endParaRPr lang="en-US" altLang="en-US"/>
          </a:p>
        </p:txBody>
      </p:sp>
    </p:spTree>
    <p:extLst>
      <p:ext uri="{BB962C8B-B14F-4D97-AF65-F5344CB8AC3E}">
        <p14:creationId xmlns:p14="http://schemas.microsoft.com/office/powerpoint/2010/main" val="29011092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0659-5BF4-A636-A08F-AA1F371A4684}"/>
              </a:ext>
            </a:extLst>
          </p:cNvPr>
          <p:cNvSpPr>
            <a:spLocks noGrp="1"/>
          </p:cNvSpPr>
          <p:nvPr>
            <p:ph type="title"/>
          </p:nvPr>
        </p:nvSpPr>
        <p:spPr/>
        <p:txBody>
          <a:bodyPr/>
          <a:lstStyle/>
          <a:p>
            <a:r>
              <a:rPr lang="en-US" dirty="0"/>
              <a:t>The Profile component</a:t>
            </a:r>
          </a:p>
        </p:txBody>
      </p:sp>
      <p:sp>
        <p:nvSpPr>
          <p:cNvPr id="3" name="Content Placeholder 2">
            <a:extLst>
              <a:ext uri="{FF2B5EF4-FFF2-40B4-BE49-F238E27FC236}">
                <a16:creationId xmlns:a16="http://schemas.microsoft.com/office/drawing/2014/main" id="{8654FD84-E051-40A4-E8BD-B5EC5BA59DE2}"/>
              </a:ext>
            </a:extLst>
          </p:cNvPr>
          <p:cNvSpPr>
            <a:spLocks noGrp="1"/>
          </p:cNvSpPr>
          <p:nvPr>
            <p:ph idx="1"/>
          </p:nvPr>
        </p:nvSpPr>
        <p:spPr/>
        <p:txBody>
          <a:bodyPr/>
          <a:lstStyle/>
          <a:p>
            <a:r>
              <a:rPr lang="en-US" dirty="0"/>
              <a:t>The Profile component in client/user/Profile.js shows a single user's information in the view at the '/user/:</a:t>
            </a:r>
            <a:r>
              <a:rPr lang="en-US" dirty="0" err="1"/>
              <a:t>userId</a:t>
            </a:r>
            <a:r>
              <a:rPr lang="en-US" dirty="0"/>
              <a:t>' path, where the </a:t>
            </a:r>
            <a:r>
              <a:rPr lang="en-US" dirty="0" err="1"/>
              <a:t>userId</a:t>
            </a:r>
            <a:r>
              <a:rPr lang="en-US" dirty="0"/>
              <a:t> parameter represents the ID of the specific user. </a:t>
            </a:r>
          </a:p>
          <a:p>
            <a:r>
              <a:rPr lang="en-US" dirty="0"/>
              <a:t>The completed Profile will display user details, and also conditionally show edit/delete options. </a:t>
            </a:r>
          </a:p>
          <a:p>
            <a:r>
              <a:rPr lang="en-US" dirty="0"/>
              <a:t>The following screenshot shows how the Profile renders when the user currently browsing is viewing someone else's profile and not their own profile:</a:t>
            </a:r>
          </a:p>
        </p:txBody>
      </p:sp>
      <p:sp>
        <p:nvSpPr>
          <p:cNvPr id="4" name="Date Placeholder 3">
            <a:extLst>
              <a:ext uri="{FF2B5EF4-FFF2-40B4-BE49-F238E27FC236}">
                <a16:creationId xmlns:a16="http://schemas.microsoft.com/office/drawing/2014/main" id="{ABC15185-CB06-8490-4EC1-848A57690996}"/>
              </a:ext>
            </a:extLst>
          </p:cNvPr>
          <p:cNvSpPr>
            <a:spLocks noGrp="1"/>
          </p:cNvSpPr>
          <p:nvPr>
            <p:ph type="dt" sz="half" idx="10"/>
          </p:nvPr>
        </p:nvSpPr>
        <p:spPr/>
        <p:txBody>
          <a:bodyPr/>
          <a:lstStyle/>
          <a:p>
            <a:pPr>
              <a:defRPr/>
            </a:pPr>
            <a:fld id="{C9C54A8A-EC83-4BC5-B48C-A23671E55882}" type="datetime1">
              <a:rPr lang="en-US" smtClean="0"/>
              <a:t>8/15/2023</a:t>
            </a:fld>
            <a:endParaRPr lang="en-US"/>
          </a:p>
        </p:txBody>
      </p:sp>
      <p:sp>
        <p:nvSpPr>
          <p:cNvPr id="5" name="Footer Placeholder 4">
            <a:extLst>
              <a:ext uri="{FF2B5EF4-FFF2-40B4-BE49-F238E27FC236}">
                <a16:creationId xmlns:a16="http://schemas.microsoft.com/office/drawing/2014/main" id="{37EAC84A-5BFB-F5A9-A0DF-737887AA93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CB8660-9A70-697A-F53F-C662B66A2336}"/>
              </a:ext>
            </a:extLst>
          </p:cNvPr>
          <p:cNvSpPr>
            <a:spLocks noGrp="1"/>
          </p:cNvSpPr>
          <p:nvPr>
            <p:ph type="sldNum" sz="quarter" idx="12"/>
          </p:nvPr>
        </p:nvSpPr>
        <p:spPr/>
        <p:txBody>
          <a:bodyPr/>
          <a:lstStyle/>
          <a:p>
            <a:fld id="{7C5CF243-786F-4254-B068-4C9F0B6EA12F}" type="slidenum">
              <a:rPr lang="en-US" altLang="en-US" smtClean="0"/>
              <a:pPr/>
              <a:t>99</a:t>
            </a:fld>
            <a:endParaRPr lang="en-US" altLang="en-US"/>
          </a:p>
        </p:txBody>
      </p:sp>
      <p:pic>
        <p:nvPicPr>
          <p:cNvPr id="8" name="Picture 7">
            <a:extLst>
              <a:ext uri="{FF2B5EF4-FFF2-40B4-BE49-F238E27FC236}">
                <a16:creationId xmlns:a16="http://schemas.microsoft.com/office/drawing/2014/main" id="{A0C27457-57B9-637A-0294-B7BB8F4150FE}"/>
              </a:ext>
            </a:extLst>
          </p:cNvPr>
          <p:cNvPicPr>
            <a:picLocks noChangeAspect="1"/>
          </p:cNvPicPr>
          <p:nvPr/>
        </p:nvPicPr>
        <p:blipFill>
          <a:blip r:embed="rId2"/>
          <a:stretch>
            <a:fillRect/>
          </a:stretch>
        </p:blipFill>
        <p:spPr>
          <a:xfrm>
            <a:off x="2809043" y="4406691"/>
            <a:ext cx="4039525" cy="1838534"/>
          </a:xfrm>
          <a:prstGeom prst="rect">
            <a:avLst/>
          </a:prstGeom>
        </p:spPr>
      </p:pic>
    </p:spTree>
    <p:extLst>
      <p:ext uri="{BB962C8B-B14F-4D97-AF65-F5344CB8AC3E}">
        <p14:creationId xmlns:p14="http://schemas.microsoft.com/office/powerpoint/2010/main" val="243212851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10228</TotalTime>
  <Words>26698</Words>
  <Application>Microsoft Office PowerPoint</Application>
  <PresentationFormat>On-screen Show (4:3)</PresentationFormat>
  <Paragraphs>4095</Paragraphs>
  <Slides>199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199</vt:i4>
      </vt:variant>
    </vt:vector>
  </HeadingPairs>
  <TitlesOfParts>
    <vt:vector size="204" baseType="lpstr">
      <vt:lpstr>Arial</vt:lpstr>
      <vt:lpstr>Consolas</vt:lpstr>
      <vt:lpstr>Times New Roman</vt:lpstr>
      <vt:lpstr>Wingdings</vt:lpstr>
      <vt:lpstr>Default Design</vt:lpstr>
      <vt:lpstr>Web Application Development</vt:lpstr>
      <vt:lpstr>Integrating Backend API</vt:lpstr>
      <vt:lpstr>Fetch for user CRUD</vt:lpstr>
      <vt:lpstr>Creating a user</vt:lpstr>
      <vt:lpstr>PowerPoint Presentation</vt:lpstr>
      <vt:lpstr>Listing users</vt:lpstr>
      <vt:lpstr>Updated mern-skeleton/client/user/api-user.js:  </vt:lpstr>
      <vt:lpstr>PowerPoint Presentation</vt:lpstr>
      <vt:lpstr>Reading a user profile</vt:lpstr>
      <vt:lpstr>PowerPoint Presentation</vt:lpstr>
      <vt:lpstr> Updated mern-skeleton/client/user/api-user.js:  </vt:lpstr>
      <vt:lpstr>PowerPoint Presentation</vt:lpstr>
      <vt:lpstr>Updating a user's data</vt:lpstr>
      <vt:lpstr>mern-skeleton/client/user/api-user.js:</vt:lpstr>
      <vt:lpstr>Updated mern-skeleton/client/user/api-user.js:</vt:lpstr>
      <vt:lpstr>PowerPoint Presentation</vt:lpstr>
      <vt:lpstr>Deleting a user</vt:lpstr>
      <vt:lpstr>PowerPoint Presentation</vt:lpstr>
      <vt:lpstr> Updated mern-skeleton/client/user/api-user.js:  </vt:lpstr>
      <vt:lpstr>PowerPoint Presentation</vt:lpstr>
      <vt:lpstr> Updated mern-skeleton/client/user/api-user.js: </vt:lpstr>
      <vt:lpstr>PowerPoint Presentation</vt:lpstr>
      <vt:lpstr>Fetch for the auth API</vt:lpstr>
      <vt:lpstr>Sign-in</vt:lpstr>
      <vt:lpstr>PowerPoint Presentation</vt:lpstr>
      <vt:lpstr>Sign-out</vt:lpstr>
      <vt:lpstr> Updated mern-skeleton/client/auth/api-auth.js:  </vt:lpstr>
      <vt:lpstr>PowerPoint Presentation</vt:lpstr>
      <vt:lpstr> Updated mern-skeleton/client/auth/api-auth.js: </vt:lpstr>
      <vt:lpstr>PowerPoint Presentation</vt:lpstr>
      <vt:lpstr>Adding auth in the frontend</vt:lpstr>
      <vt:lpstr>PowerPoint Presentation</vt:lpstr>
      <vt:lpstr>Managing auth state</vt:lpstr>
      <vt:lpstr>PowerPoint Presentation</vt:lpstr>
      <vt:lpstr>Saving credentials</vt:lpstr>
      <vt:lpstr>PowerPoint Presentation</vt:lpstr>
      <vt:lpstr>Retrieving credentials</vt:lpstr>
      <vt:lpstr> Updated mern-skeleton/client/auth/auth-helper.js: </vt:lpstr>
      <vt:lpstr>PowerPoint Presentation</vt:lpstr>
      <vt:lpstr>Deleting credentials</vt:lpstr>
      <vt:lpstr> Updated mern-skeleton/client/auth/auth-helper.js:  </vt:lpstr>
      <vt:lpstr>PowerPoint Presentation</vt:lpstr>
      <vt:lpstr>PowerPoint Presentation</vt:lpstr>
      <vt:lpstr>The PrivateRoute component</vt:lpstr>
      <vt:lpstr>mern-skeleton/client/auth/PrivateRoute.js:</vt:lpstr>
      <vt:lpstr>PowerPoint Presentation</vt:lpstr>
      <vt:lpstr>Completing the User frontend</vt:lpstr>
      <vt:lpstr>PowerPoint Presentation</vt:lpstr>
      <vt:lpstr>The Users component</vt:lpstr>
      <vt:lpstr>PowerPoint Presentation</vt:lpstr>
      <vt:lpstr>PowerPoint Presentation</vt:lpstr>
      <vt:lpstr>PowerPoint Presentation</vt:lpstr>
      <vt:lpstr>PowerPoint Presentation</vt:lpstr>
      <vt:lpstr>PowerPoint Presentation</vt:lpstr>
      <vt:lpstr>mern-skeleton/client/user/Users.jsx:</vt:lpstr>
      <vt:lpstr>Updated mern-skeleton/client/user/Users.jsx:</vt:lpstr>
      <vt:lpstr>PowerPoint Presentation</vt:lpstr>
      <vt:lpstr>PowerPoint Presentation</vt:lpstr>
      <vt:lpstr>mern-skeleton/client/user/Users.js:</vt:lpstr>
      <vt:lpstr>Updated mern-skeleton/client/user/Users.jsx:</vt:lpstr>
      <vt:lpstr>PowerPoint Presentation</vt:lpstr>
      <vt:lpstr>PowerPoint Presentation</vt:lpstr>
      <vt:lpstr>PowerPoint Presentation</vt:lpstr>
      <vt:lpstr>Updated MainRouter.jsx</vt:lpstr>
      <vt:lpstr>Updated Users.jsx</vt:lpstr>
      <vt:lpstr>Updated PrivateRoute.js</vt:lpstr>
      <vt:lpstr>Updated auth-helper.js</vt:lpstr>
      <vt:lpstr>PowerPoint Presentation</vt:lpstr>
      <vt:lpstr>The Signup component</vt:lpstr>
      <vt:lpstr>PowerPoint Presentation</vt:lpstr>
      <vt:lpstr>mern-skeleton/client/user/Signup.jsx:</vt:lpstr>
      <vt:lpstr>PowerPoint Presentation</vt:lpstr>
      <vt:lpstr>mern-skeleton/client/user/Signup.jsx:</vt:lpstr>
      <vt:lpstr>mern-skeleton/client/user/Signup.jsx:</vt:lpstr>
      <vt:lpstr>Updated mern-skeleton/client/user/Signup.jsx: </vt:lpstr>
      <vt:lpstr>PowerPoint Presentation</vt:lpstr>
      <vt:lpstr>mern-skeleton/client/user/Signup.jsx:</vt:lpstr>
      <vt:lpstr>Updated mern-skeleton/client/user/Signup.jsx:</vt:lpstr>
      <vt:lpstr>PowerPoint Presentation</vt:lpstr>
      <vt:lpstr>mern-skeleton/client/user/Signup.jsx:</vt:lpstr>
      <vt:lpstr>Updated mern-skeleton/client/user/Signup.jsx:</vt:lpstr>
      <vt:lpstr>PowerPoint Presentation</vt:lpstr>
      <vt:lpstr>PowerPoint Presentation</vt:lpstr>
      <vt:lpstr>mern-skeleton/client/MainRouter.jsx:</vt:lpstr>
      <vt:lpstr>Updated mern-skeleton/client/MainRouter.jsx:</vt:lpstr>
      <vt:lpstr>PowerPoint Presentation</vt:lpstr>
      <vt:lpstr>The Signin component</vt:lpstr>
      <vt:lpstr>PowerPoint Presentation</vt:lpstr>
      <vt:lpstr>PowerPoint Presentation</vt:lpstr>
      <vt:lpstr>PowerPoint Presentation</vt:lpstr>
      <vt:lpstr>mern-skeleton/client/auth/Signin.js:</vt:lpstr>
      <vt:lpstr>Updated mern-skeleton/client/auth/Signin.js:</vt:lpstr>
      <vt:lpstr>PowerPoint Presentation</vt:lpstr>
      <vt:lpstr>Updated mern-skeleton/client/auth/Signin.js:</vt:lpstr>
      <vt:lpstr>PowerPoint Presentation</vt:lpstr>
      <vt:lpstr>PowerPoint Presentation</vt:lpstr>
      <vt:lpstr> Updated mern-skeleton/client/MainRouter.jsx: </vt:lpstr>
      <vt:lpstr>PowerPoint Presentation</vt:lpstr>
      <vt:lpstr>The Profile component</vt:lpstr>
      <vt:lpstr>PowerPoint Presentation</vt:lpstr>
      <vt:lpstr>mern-skeleton/client/user/Profile.js:</vt:lpstr>
      <vt:lpstr>PowerPoint Presentation</vt:lpstr>
      <vt:lpstr> mern-skeleton/client/user/Profile.js: </vt:lpstr>
      <vt:lpstr>Updated mern-skeleton/client/user/Profile.js: </vt:lpstr>
      <vt:lpstr>PowerPoint Presentation</vt:lpstr>
      <vt:lpstr>PowerPoint Presentation</vt:lpstr>
      <vt:lpstr> mern-skeleton/client/user/Profile.js </vt:lpstr>
      <vt:lpstr>Updated mern-skeleton/client/user/Profile.js</vt:lpstr>
      <vt:lpstr>PowerPoint Presentation</vt:lpstr>
      <vt:lpstr> mern-skeleton/client/user/Profile.js: </vt:lpstr>
      <vt:lpstr> updated mern-skeleton/client/user/Profile.js </vt:lpstr>
      <vt:lpstr>Updated mern-skeleton/client/user/Profile.js</vt:lpstr>
      <vt:lpstr>PowerPoint Presentation</vt:lpstr>
      <vt:lpstr>PowerPoint Presentation</vt:lpstr>
      <vt:lpstr> mern-skeleton/client/user/Profile.js: </vt:lpstr>
      <vt:lpstr> Updated mern-skeleton/client/user/Profile.js: </vt:lpstr>
      <vt:lpstr>PowerPoint Presentation</vt:lpstr>
      <vt:lpstr> mern-skeleton/client/MainRouter.jsx: </vt:lpstr>
      <vt:lpstr>Updated mern-skeleton/client/MainRouter.jsx:  </vt:lpstr>
      <vt:lpstr>PowerPoint Presentation</vt:lpstr>
      <vt:lpstr>The EditProfile component</vt:lpstr>
      <vt:lpstr>PowerPoint Presentation</vt:lpstr>
      <vt:lpstr>PowerPoint Presentation</vt:lpstr>
      <vt:lpstr> mern-skeleton/client/user/EditProfile.js: </vt:lpstr>
      <vt:lpstr> Updated mern-skeleton/client/user/EditProfile.js:  </vt:lpstr>
      <vt:lpstr>PowerPoint Presentation</vt:lpstr>
      <vt:lpstr> Updated mern-skeleton/client/user/EditProfile.js: </vt:lpstr>
      <vt:lpstr>PowerPoint Presentation</vt:lpstr>
      <vt:lpstr>mern-skeleton/client/MainRouter.jsx:</vt:lpstr>
      <vt:lpstr>Updated mern-skeleton/client/MainRouter.jsx: </vt:lpstr>
      <vt:lpstr>PowerPoint Presentation</vt:lpstr>
      <vt:lpstr>The DeleteUser component</vt:lpstr>
      <vt:lpstr>PowerPoint Presentation</vt:lpstr>
      <vt:lpstr>mern-skeleton/client/user/DeleteUser.js:</vt:lpstr>
      <vt:lpstr>PowerPoint Presentation</vt:lpstr>
      <vt:lpstr> mern-skeleton/client/user/DeleteUser.js: </vt:lpstr>
      <vt:lpstr> Updated mern-skeleton/client/user/DeleteUser.js: </vt:lpstr>
      <vt:lpstr>PowerPoint Presentation</vt:lpstr>
      <vt:lpstr> mern-skeleton/client/user/DeleteUser.js: </vt:lpstr>
      <vt:lpstr> Updated mern-skeleton/client/user/DeleteUser.js:  </vt:lpstr>
      <vt:lpstr>PowerPoint Presentation</vt:lpstr>
      <vt:lpstr> mern-skeleton/client/user/DeleteUser.js: </vt:lpstr>
      <vt:lpstr> Updated mern-skeleton/client/user/DeleteUser.js:  </vt:lpstr>
      <vt:lpstr>PowerPoint Presentation</vt:lpstr>
      <vt:lpstr>Validating props with PropTypes</vt:lpstr>
      <vt:lpstr> Updated mern-skeleton/client/user/DeleteUser.js:  </vt:lpstr>
      <vt:lpstr>PowerPoint Presentation</vt:lpstr>
      <vt:lpstr>The Menu component</vt:lpstr>
      <vt:lpstr> mern-skeleton/client/core/Menu.js: </vt:lpstr>
      <vt:lpstr> Updated mern-skeleton/client/core/Menu.js:  </vt:lpstr>
      <vt:lpstr>PowerPoint Presentation</vt:lpstr>
      <vt:lpstr> mern-skeleton/client/core/Menu.js: </vt:lpstr>
      <vt:lpstr> Updated mern-skeleton/client/core/Menu.js: </vt:lpstr>
      <vt:lpstr>PowerPoint Presentation</vt:lpstr>
      <vt:lpstr>PowerPoint Presentation</vt:lpstr>
      <vt:lpstr> mern-skeleton/client/core/Menu.js: </vt:lpstr>
      <vt:lpstr> Updated mern-skeleton/client/core/Menu.js: </vt:lpstr>
      <vt:lpstr>PowerPoint Presentation</vt:lpstr>
      <vt:lpstr> mern-skeleton/client/core/Menu.js: </vt:lpstr>
      <vt:lpstr> Updated mern-skeleton/client/core/Menu.js:  </vt:lpstr>
      <vt:lpstr>PowerPoint Presentation</vt:lpstr>
      <vt:lpstr> mern-skeleton/client/MainRouter.jsx: </vt:lpstr>
      <vt:lpstr> Updated mern-skeleton/client/MainRouter.jsx:  </vt:lpstr>
      <vt:lpstr>PowerPoint Presentation</vt:lpstr>
      <vt:lpstr>Implementing basic server-side  rendering</vt:lpstr>
      <vt:lpstr>PowerPoint Presentation</vt:lpstr>
      <vt:lpstr>PowerPoint Presentation</vt:lpstr>
      <vt:lpstr>Updated express.js</vt:lpstr>
      <vt:lpstr>PowerPoint Presentation</vt:lpstr>
      <vt:lpstr>Modules for server-side rendering</vt:lpstr>
      <vt:lpstr>PowerPoint Presentation</vt:lpstr>
      <vt:lpstr>PowerPoint Presentation</vt:lpstr>
      <vt:lpstr>Generating CSS and markup</vt:lpstr>
      <vt:lpstr> mern-skeleton/server/express.js: </vt:lpstr>
      <vt:lpstr> Updated mern-skeleton/server/express.js:  </vt:lpstr>
      <vt:lpstr>PowerPoint Presentation</vt:lpstr>
      <vt:lpstr>Sending a template with markup  and CSS</vt:lpstr>
      <vt:lpstr> mern-skeleton/server/express.js: </vt:lpstr>
      <vt:lpstr> Updated mern-skeleton/server/express.js:  </vt:lpstr>
      <vt:lpstr>PowerPoint Presentation</vt:lpstr>
      <vt:lpstr>Updating template.js</vt:lpstr>
      <vt:lpstr> mern-skeleton/template.js: </vt:lpstr>
      <vt:lpstr> Updated mern-skeleton/template.js: </vt:lpstr>
      <vt:lpstr>PowerPoint Presentation</vt:lpstr>
      <vt:lpstr>Updating App.js</vt:lpstr>
      <vt:lpstr> mern-skeleton/client/App.js: </vt:lpstr>
      <vt:lpstr> Updated mern-skeleton/client/App.js: </vt:lpstr>
      <vt:lpstr>PowerPoint Presentation</vt:lpstr>
      <vt:lpstr>Hydrate instead of render</vt:lpstr>
      <vt:lpstr>PowerPoint Presentation</vt:lpstr>
      <vt:lpstr>PowerPoint Presentation</vt:lpstr>
      <vt:lpstr>PowerPoint Presentation</vt:lpstr>
      <vt:lpstr>Updated DeleteUser.js</vt:lpstr>
      <vt:lpstr>Updated EditProfile.js</vt:lpstr>
      <vt:lpstr>Updated Profile.js</vt:lpstr>
      <vt:lpstr> updated Signup.jsx</vt:lpstr>
      <vt:lpstr>Updated Users.jsx</vt:lpstr>
      <vt:lpstr>Updated MainRouter.jsx</vt:lpstr>
      <vt:lpstr>Updated express.js</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1215</cp:revision>
  <dcterms:created xsi:type="dcterms:W3CDTF">2008-05-26T16:51:35Z</dcterms:created>
  <dcterms:modified xsi:type="dcterms:W3CDTF">2023-08-15T23:15:13Z</dcterms:modified>
</cp:coreProperties>
</file>