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2" r:id="rId9"/>
    <p:sldId id="265" r:id="rId10"/>
    <p:sldId id="263" r:id="rId11"/>
    <p:sldId id="264" r:id="rId12"/>
    <p:sldId id="267" r:id="rId13"/>
    <p:sldId id="270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6F33D9-EFD4-4F21-B962-3CB6B912D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DF950BB-8511-4D49-B597-AF15D9DF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85A18AE-4D7A-484A-BC94-304D5BDA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71DDB03-9A18-4574-9F83-18E9D098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2CDFB86-FFD7-4CBB-9040-443A4CC5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34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2784A9B-5F39-4FC5-B43D-3E7A4465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8D3BD11-277E-4124-93F7-739575CE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1635650-A13C-4587-A878-8666E455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DD09700-4A8D-4D4C-91B3-8C91415B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250AC04-0441-4192-AF6E-483AB5E0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57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4922EA4-109F-4E96-A63E-941A12840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3117B57-587C-4E8C-8CE8-E0ACBA69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E6B64EF-AD0B-4D65-84BD-684125E1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6A63562-50D2-4325-B056-A5291581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0CF7F87-F74D-4586-8F31-AC7C1714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160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0693344-E920-4A6D-AE63-5EACDD50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BB618EB-4A78-4803-B4D6-6B17EB3F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8D0027-150D-47EB-884B-4C0A59D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A158A6-74B2-478A-9DCB-E09E5A56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8182FB2-0BBD-4F90-8748-67CD531F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79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2A553AA-72A7-4832-AD13-EFA7617F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27ABC8A-1E67-494B-B038-2F1B0CFBB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31C8AE7-F361-496D-8F24-60F390CD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F9A5D4F-935B-4458-A080-D915E475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50C39D3-2A7A-42D1-B5F3-3DC8DC21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190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5826D4-4044-4E74-8A2F-C880C4D6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8E0EF17-E9DC-4356-AE1E-90E99927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744817B-4C0D-4493-9294-DD782689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4FD2469-A755-4421-9FFA-64B8908E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FD28ABB-D878-46EF-9CE8-0537939B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9256134-A4EF-4542-8F43-B3E7E08F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2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3202C5C-A724-421E-A44D-F4532036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A938642-2A1E-4D16-9E1A-CE6B9F9F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6545B77-013E-4F10-9D89-F4C0EBFE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8C032C2-41AD-48C3-B125-0DB7260ED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9CC8B52-6FB9-4169-92E0-377B9891D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8F12D0C-5155-4EC1-8962-46C486CD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2175829C-5A80-4E37-93F7-5B88D1BD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53D722B-162B-435B-A25A-228C59CF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847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3CA4BE-39E9-4F67-A734-CB985DB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0453F7A-50D6-4DB6-8F7C-7089F7D3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879B287-F221-4DAC-8A3F-E45616F6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7A03E07-6DC4-4566-856A-573F453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611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8EBE5D2-6528-4554-BEBA-141E6B6C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A6EAFC5-1EFF-45A3-81D6-99187DE9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8B0CBDE-4C50-4435-B0CB-C02E7DA2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2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C20577-2FFF-450B-8E84-509601C0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DBA915A-0299-4139-90EB-724B3F4F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51CB29D-38E4-4C85-B2E6-1EF0D3A2D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8E2C608-90A7-4F9D-B347-20D7D01B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A4FFCD8-4FDF-4A7E-84E8-DB2F85F0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8511255-2406-4D73-9FAB-AD8DAE6A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87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6EE5AE-5FAF-4909-AE13-0D6FDC1B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CEAFC9A6-C9D4-45CC-9D21-06952D2F2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9F9A536-0479-4FFF-BBE6-18DD55E3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AE5EFD6-8BF0-4B5A-9B2C-8F676D56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F354C7E-9CAE-4C2A-A9BE-3185BD37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0093A0-76E3-4EAD-BA6C-913016A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14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464C1BC-0732-4C66-B82E-5F9986DD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9E6F17C-E74F-4EF4-93CE-B587EB38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D12E0FF-642C-4C7A-A941-02AA01819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E82F-C8F1-43D3-BB02-0CA94020683D}" type="datetimeFigureOut">
              <a:rPr lang="ar-SA" smtClean="0"/>
              <a:t>15/05/43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DC38070-7F15-43CF-A1C9-92C44A24F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3D83446-C62E-4C2C-9B3D-ED446DE6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948B-825C-40A2-BABA-813BFE6E8C1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09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6173BF-9315-4E0C-8B8B-CDE5163A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481" y="124071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800" b="1" dirty="0"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Bank Loan Defaulter Prediction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B99BB82-3986-4AC3-B851-026D6CA5F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200" dirty="0">
                <a:solidFill>
                  <a:schemeClr val="bg1"/>
                </a:solidFill>
              </a:rPr>
              <a:t>Presented by: 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Ahmad Alharthi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Faisal Alsufyani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Yahya Alyoubi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Instructor: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Dr.Mejdal Alqahtani</a:t>
            </a:r>
          </a:p>
        </p:txBody>
      </p:sp>
    </p:spTree>
    <p:extLst>
      <p:ext uri="{BB962C8B-B14F-4D97-AF65-F5344CB8AC3E}">
        <p14:creationId xmlns:p14="http://schemas.microsoft.com/office/powerpoint/2010/main" val="3943621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985EBE8-41A8-476C-8DF1-636CBF18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735306"/>
            <a:ext cx="11139854" cy="10836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b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andomForestClassifier_v3.png">
            <a:extLst>
              <a:ext uri="{FF2B5EF4-FFF2-40B4-BE49-F238E27FC236}">
                <a16:creationId xmlns:a16="http://schemas.microsoft.com/office/drawing/2014/main" id="{F349839F-864F-411F-AF75-586EBEEB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4" t="9756" r="7684" b="7674"/>
          <a:stretch>
            <a:fillRect/>
          </a:stretch>
        </p:blipFill>
        <p:spPr>
          <a:xfrm>
            <a:off x="670334" y="2426818"/>
            <a:ext cx="4778383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creen Shot 2021-12-18 at 8.30.23 PM.png">
            <a:extLst>
              <a:ext uri="{FF2B5EF4-FFF2-40B4-BE49-F238E27FC236}">
                <a16:creationId xmlns:a16="http://schemas.microsoft.com/office/drawing/2014/main" id="{1AA67380-406C-4411-BCB0-062BE4A7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341273"/>
            <a:ext cx="5455917" cy="216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58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4356519-9329-4EE5-B19D-A2CC822A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965063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Classifier</a:t>
            </a:r>
            <a:b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XGBClassifier_matrix_v3.png">
            <a:extLst>
              <a:ext uri="{FF2B5EF4-FFF2-40B4-BE49-F238E27FC236}">
                <a16:creationId xmlns:a16="http://schemas.microsoft.com/office/drawing/2014/main" id="{7A9AD033-B709-451B-BCC4-BC11A809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36" t="10583" r="8336" b="8083"/>
          <a:stretch>
            <a:fillRect/>
          </a:stretch>
        </p:blipFill>
        <p:spPr>
          <a:xfrm>
            <a:off x="671397" y="2426818"/>
            <a:ext cx="4776256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creen Shot 2021-12-18 at 8.32.28 PM.png">
            <a:extLst>
              <a:ext uri="{FF2B5EF4-FFF2-40B4-BE49-F238E27FC236}">
                <a16:creationId xmlns:a16="http://schemas.microsoft.com/office/drawing/2014/main" id="{67B51A6D-A9BD-44ED-AEFE-7B99E2846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525410"/>
            <a:ext cx="5455917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73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00B8517-7C85-4F1E-8E83-9BD9C594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  <a:br>
              <a:rPr lang="en-US" sz="3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sz="3400">
              <a:solidFill>
                <a:schemeClr val="bg1"/>
              </a:solidFill>
            </a:endParaRP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عنصر نائب للمحتوى 15">
            <a:extLst>
              <a:ext uri="{FF2B5EF4-FFF2-40B4-BE49-F238E27FC236}">
                <a16:creationId xmlns:a16="http://schemas.microsoft.com/office/drawing/2014/main" id="{1B21B354-32B4-40C0-9BB9-AC52CF35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47" y="2116137"/>
            <a:ext cx="5235490" cy="377301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</a:rPr>
              <a:t>Model Selection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Random Forest Classifier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chemeClr val="bg1"/>
                </a:solidFill>
              </a:rPr>
              <a:t>     - with precision which 92% and recall 87%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 Able to predict the person who might be a loan defaulter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Feature generation needed to improve the accuracy</a:t>
            </a:r>
          </a:p>
          <a:p>
            <a:pPr rtl="0"/>
            <a:endParaRPr lang="en-US" sz="2000" dirty="0">
              <a:solidFill>
                <a:schemeClr val="bg1"/>
              </a:solidFill>
            </a:endParaRPr>
          </a:p>
          <a:p>
            <a:pPr rtl="0"/>
            <a:endParaRPr lang="en-US" sz="2000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endParaRPr lang="ar-SA" sz="2000" dirty="0">
              <a:solidFill>
                <a:schemeClr val="bg1"/>
              </a:solidFill>
            </a:endParaRPr>
          </a:p>
        </p:txBody>
      </p:sp>
      <p:pic>
        <p:nvPicPr>
          <p:cNvPr id="18" name="صورة 17">
            <a:extLst>
              <a:ext uri="{FF2B5EF4-FFF2-40B4-BE49-F238E27FC236}">
                <a16:creationId xmlns:a16="http://schemas.microsoft.com/office/drawing/2014/main" id="{1DDD8084-880D-426E-BD97-972E9A84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1070043"/>
            <a:ext cx="5126736" cy="4941651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3A69B2E-F08F-4DE5-BBAF-0AA996F72179}"/>
              </a:ext>
            </a:extLst>
          </p:cNvPr>
          <p:cNvSpPr txBox="1"/>
          <p:nvPr/>
        </p:nvSpPr>
        <p:spPr>
          <a:xfrm>
            <a:off x="243192" y="1692613"/>
            <a:ext cx="521463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algn="l">
              <a:spcAft>
                <a:spcPts val="600"/>
              </a:spcAft>
            </a:pPr>
            <a:endParaRPr lang="en-US"/>
          </a:p>
          <a:p>
            <a:pPr algn="l">
              <a:spcAft>
                <a:spcPts val="600"/>
              </a:spcAft>
            </a:pP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071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969E8C0-8313-43DE-84FF-DD874B98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38949C8-E818-4127-9C92-7640C22C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3719618"/>
            <a:ext cx="5683677" cy="11555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 rtl="0">
              <a:buNone/>
            </a:pPr>
            <a:r>
              <a:rPr lang="en-US" sz="4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21077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E244E9-AD96-4D7B-9DF5-5709A593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Introduction</a:t>
            </a:r>
            <a:br>
              <a:rPr lang="en-US" sz="4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</a:br>
            <a:endParaRPr lang="ar-SA" sz="48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6BA18B0-3FDF-4F27-98E4-36481546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algn="l" rtl="0"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Financing is a credit method that enables the client to borrow a certain amount of money to achieve his financial goals, and the client may stumble in paying the installments as a result of a sudden change in his financial situation or mismanagement of benefiting from financing and not allocating part of the income to pay the installments</a:t>
            </a:r>
            <a:r>
              <a:rPr lang="ar-SA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algn="l"/>
            <a:endParaRPr lang="ar-S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6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514EE4D-F644-4B42-AD6F-73242EB9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481" y="1240714"/>
            <a:ext cx="3616856" cy="43765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   </a:t>
            </a:r>
            <a:r>
              <a:rPr lang="en-US" sz="4800" b="1" dirty="0"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Goals</a:t>
            </a:r>
            <a:endParaRPr lang="ar-SA" sz="4800" b="1" dirty="0"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686E1C-98B7-4ADF-AFB2-C9D7E046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0" indent="0" algn="l" rtl="0">
              <a:spcAft>
                <a:spcPts val="800"/>
              </a:spcAft>
              <a:buNone/>
            </a:pPr>
            <a:r>
              <a:rPr lang="en-US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The goals of the project: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0" algn="l" rtl="0"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This project aims to classify a customer whether a loan defaulter or not based on multiple factors like loan amount and Interest Rate.</a:t>
            </a:r>
          </a:p>
          <a:p>
            <a:pPr lvl="0" algn="l" rtl="0"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Finding the factors that affect clients' failure to pay the loan before obtaining it with high accuracy.</a:t>
            </a:r>
          </a:p>
          <a:p>
            <a:pPr algn="l"/>
            <a:endParaRPr lang="ar-S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3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23CCE81-0886-4D65-92E4-FB79DFFC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9" y="1240714"/>
            <a:ext cx="3616856" cy="4376572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Penalties</a:t>
            </a:r>
            <a:endParaRPr lang="ar-SA" sz="4800" b="1" dirty="0"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B80D234-9DEF-41CE-BED9-2EC780BB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9923"/>
            <a:ext cx="5501834" cy="6079787"/>
          </a:xfrm>
        </p:spPr>
        <p:txBody>
          <a:bodyPr anchor="ctr">
            <a:normAutofit/>
          </a:bodyPr>
          <a:lstStyle/>
          <a:p>
            <a:pPr marL="0" indent="0" algn="l" rtl="0">
              <a:spcAft>
                <a:spcPts val="8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Penalty for defaulting on loans: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0" algn="l" rtl="0"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Difficulty obtaining another financing shortly.</a:t>
            </a:r>
          </a:p>
          <a:p>
            <a:pPr lvl="0" algn="l" rtl="0"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Legal accountability and prosecution by creditors.</a:t>
            </a:r>
          </a:p>
          <a:p>
            <a:pPr algn="l" rtl="0"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Freezing bank accounts.</a:t>
            </a:r>
          </a:p>
          <a:p>
            <a:pPr algn="l"/>
            <a:endParaRPr lang="ar-S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4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DF0F17F-E0B1-4134-B78D-A7C0B809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BE92A5B8-5EF1-4DEA-ADF4-D5ED7D9C0874}"/>
              </a:ext>
            </a:extLst>
          </p:cNvPr>
          <p:cNvSpPr txBox="1"/>
          <p:nvPr/>
        </p:nvSpPr>
        <p:spPr>
          <a:xfrm>
            <a:off x="750243" y="1774371"/>
            <a:ext cx="4249774" cy="3197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data set was collected from Kaggle.com website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This is a simple overview of the data structure, in which the names of the columns and some rows are explained Columns 35  Rows: 67463 Before cleaning the data :</a:t>
            </a:r>
          </a:p>
        </p:txBody>
      </p:sp>
      <p:pic>
        <p:nvPicPr>
          <p:cNvPr id="13" name="عنصر نائب للمحتوى 12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342DE7E4-8832-4BB8-97D4-89ECAAC08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14" y="1774372"/>
            <a:ext cx="5340484" cy="37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2D2803-67A9-4406-BE75-362E94394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621CF-FD9B-4BC3-9ECC-36CAF6210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80C3A2E-251A-4505-B1B8-C85CBF21F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2DD0939-402C-4A03-8AAF-84432C77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5345758" cy="1043409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>
                <a:effectLst/>
                <a:latin typeface="-apple-system"/>
              </a:rPr>
              <a:t>Exploratory Data Analysis</a:t>
            </a:r>
            <a:br>
              <a:rPr lang="en-US" sz="3600" b="1" i="0" dirty="0">
                <a:effectLst/>
                <a:latin typeface="-apple-system"/>
              </a:rPr>
            </a:br>
            <a:endParaRPr lang="ar-SA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6FBCF91-906D-4BA6-B01B-FBC1EF15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42" y="1774372"/>
            <a:ext cx="4073217" cy="3001910"/>
          </a:xfrm>
        </p:spPr>
        <p:txBody>
          <a:bodyPr anchor="t">
            <a:normAutofit/>
          </a:bodyPr>
          <a:lstStyle/>
          <a:p>
            <a:pPr algn="l" rtl="0"/>
            <a:r>
              <a:rPr lang="en-US" i="0" dirty="0">
                <a:effectLst/>
                <a:latin typeface="Helvetica Neue"/>
              </a:rPr>
              <a:t>Delete </a:t>
            </a:r>
            <a:r>
              <a:rPr lang="en-US" dirty="0">
                <a:latin typeface="Helvetica Neue"/>
              </a:rPr>
              <a:t>c</a:t>
            </a:r>
            <a:r>
              <a:rPr lang="en-US" i="0" dirty="0">
                <a:effectLst/>
                <a:latin typeface="Helvetica Neue"/>
              </a:rPr>
              <a:t>olumns </a:t>
            </a:r>
          </a:p>
          <a:p>
            <a:pPr algn="l" rtl="0"/>
            <a:r>
              <a:rPr lang="en-US" i="0" dirty="0">
                <a:effectLst/>
                <a:latin typeface="Helvetica Neue"/>
              </a:rPr>
              <a:t>Duplicate </a:t>
            </a:r>
            <a:r>
              <a:rPr lang="en-US" dirty="0">
                <a:latin typeface="Helvetica Neue"/>
              </a:rPr>
              <a:t>v</a:t>
            </a:r>
            <a:r>
              <a:rPr lang="en-US" i="0" dirty="0">
                <a:effectLst/>
                <a:latin typeface="Helvetica Neue"/>
              </a:rPr>
              <a:t>alues</a:t>
            </a:r>
          </a:p>
          <a:p>
            <a:pPr algn="l" rtl="0"/>
            <a:r>
              <a:rPr lang="en-US" i="0" dirty="0">
                <a:effectLst/>
                <a:latin typeface="Helvetica Neue"/>
              </a:rPr>
              <a:t>Check for NaN</a:t>
            </a:r>
            <a:r>
              <a:rPr lang="en-US" dirty="0">
                <a:latin typeface="Helvetica Neue"/>
              </a:rPr>
              <a:t> </a:t>
            </a:r>
            <a:r>
              <a:rPr lang="en-US" i="0" dirty="0">
                <a:effectLst/>
                <a:latin typeface="Helvetica Neue"/>
              </a:rPr>
              <a:t>values</a:t>
            </a:r>
            <a:r>
              <a:rPr lang="en-US" dirty="0">
                <a:latin typeface="Helvetica Neue"/>
              </a:rPr>
              <a:t> </a:t>
            </a:r>
          </a:p>
          <a:p>
            <a:pPr algn="l" rtl="0"/>
            <a:endParaRPr lang="en-US" i="0" dirty="0">
              <a:effectLst/>
              <a:latin typeface="Helvetica Neue"/>
            </a:endParaRPr>
          </a:p>
        </p:txBody>
      </p:sp>
      <p:pic>
        <p:nvPicPr>
          <p:cNvPr id="5" name="صورة 4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89FEB433-AB5D-4C27-99B0-234FC8577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02" y="1409700"/>
            <a:ext cx="475885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3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2FF9558-06EB-403F-81EA-B70C305F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959448C1-A3A5-40B5-8DDE-6F9E8416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074" y="1789889"/>
            <a:ext cx="7719313" cy="4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8F0B0E4-ABAE-460F-B652-BF81FE75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40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صورة 6">
            <a:extLst>
              <a:ext uri="{FF2B5EF4-FFF2-40B4-BE49-F238E27FC236}">
                <a16:creationId xmlns:a16="http://schemas.microsoft.com/office/drawing/2014/main" id="{E576E656-AC67-46FD-9EDF-4CA5779FB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2" y="2426818"/>
            <a:ext cx="466196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عنصر نائب للمحتوى 4" descr="صورة تحتوي على منضدة&#10;&#10;تم إنشاء الوصف تلقائياً">
            <a:extLst>
              <a:ext uri="{FF2B5EF4-FFF2-40B4-BE49-F238E27FC236}">
                <a16:creationId xmlns:a16="http://schemas.microsoft.com/office/drawing/2014/main" id="{75EE448A-7CD1-4C35-A5E4-B08770E63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238975"/>
            <a:ext cx="5455917" cy="23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88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931E5FE-9D61-45F3-AD85-7D848C95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105706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Classifier</a:t>
            </a:r>
            <a:b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DecisionTreeClassifier_matrix_v3.png">
            <a:extLst>
              <a:ext uri="{FF2B5EF4-FFF2-40B4-BE49-F238E27FC236}">
                <a16:creationId xmlns:a16="http://schemas.microsoft.com/office/drawing/2014/main" id="{2BF571F0-913B-4400-8CD1-EADE7BE6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0" t="10186" r="8610" b="7437"/>
          <a:stretch>
            <a:fillRect/>
          </a:stretch>
        </p:blipFill>
        <p:spPr>
          <a:xfrm>
            <a:off x="717144" y="2426818"/>
            <a:ext cx="468476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creen Shot 2021-12-18 at 8.39.47 PM.png">
            <a:extLst>
              <a:ext uri="{FF2B5EF4-FFF2-40B4-BE49-F238E27FC236}">
                <a16:creationId xmlns:a16="http://schemas.microsoft.com/office/drawing/2014/main" id="{539D7F78-E7F8-40CA-BAD2-6BCF777B8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211695"/>
            <a:ext cx="5455917" cy="24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5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282</Words>
  <Application>Microsoft Office PowerPoint</Application>
  <PresentationFormat>شاشة عريضة</PresentationFormat>
  <Paragraphs>38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9" baseType="lpstr">
      <vt:lpstr>-apple-system</vt:lpstr>
      <vt:lpstr>Helvetica Neue</vt:lpstr>
      <vt:lpstr>Arial</vt:lpstr>
      <vt:lpstr>Calibri</vt:lpstr>
      <vt:lpstr>Calibri Light</vt:lpstr>
      <vt:lpstr>نسق Office</vt:lpstr>
      <vt:lpstr>Bank Loan Defaulter Prediction</vt:lpstr>
      <vt:lpstr>Introduction </vt:lpstr>
      <vt:lpstr>   Goals</vt:lpstr>
      <vt:lpstr>Penalties</vt:lpstr>
      <vt:lpstr>Data Structure</vt:lpstr>
      <vt:lpstr>Exploratory Data Analysis </vt:lpstr>
      <vt:lpstr>Exploratory Data Analysis</vt:lpstr>
      <vt:lpstr>Logistic Regression</vt:lpstr>
      <vt:lpstr>Decision Tree Classifier </vt:lpstr>
      <vt:lpstr>Random Forest Classifier </vt:lpstr>
      <vt:lpstr>XGBoost Classifier </vt:lpstr>
      <vt:lpstr>Conclusion &amp; Future Work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Defaulter Prediction</dc:title>
  <dc:creator>Hatem daif</dc:creator>
  <cp:lastModifiedBy>احمد خالد سالم الحارثي</cp:lastModifiedBy>
  <cp:revision>3</cp:revision>
  <dcterms:created xsi:type="dcterms:W3CDTF">2021-12-18T16:26:24Z</dcterms:created>
  <dcterms:modified xsi:type="dcterms:W3CDTF">2021-12-19T12:43:30Z</dcterms:modified>
</cp:coreProperties>
</file>