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2794238" cy="30267275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0A28"/>
    <a:srgbClr val="1C4587"/>
    <a:srgbClr val="235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9" d="100"/>
          <a:sy n="19" d="100"/>
        </p:scale>
        <p:origin x="8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8125E-26AA-8E01-693E-8E28A38A6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49280" y="4953466"/>
            <a:ext cx="32095679" cy="10537496"/>
          </a:xfrm>
        </p:spPr>
        <p:txBody>
          <a:bodyPr anchor="b"/>
          <a:lstStyle>
            <a:lvl1pPr algn="ctr">
              <a:defRPr sz="2106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5E4495-1F0D-D811-3866-E37696D1A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49280" y="15897328"/>
            <a:ext cx="32095679" cy="7307583"/>
          </a:xfrm>
        </p:spPr>
        <p:txBody>
          <a:bodyPr/>
          <a:lstStyle>
            <a:lvl1pPr marL="0" indent="0" algn="ctr">
              <a:buNone/>
              <a:defRPr sz="8424"/>
            </a:lvl1pPr>
            <a:lvl2pPr marL="1604772" indent="0" algn="ctr">
              <a:buNone/>
              <a:defRPr sz="7020"/>
            </a:lvl2pPr>
            <a:lvl3pPr marL="3209544" indent="0" algn="ctr">
              <a:buNone/>
              <a:defRPr sz="6318"/>
            </a:lvl3pPr>
            <a:lvl4pPr marL="4814316" indent="0" algn="ctr">
              <a:buNone/>
              <a:defRPr sz="5616"/>
            </a:lvl4pPr>
            <a:lvl5pPr marL="6419088" indent="0" algn="ctr">
              <a:buNone/>
              <a:defRPr sz="5616"/>
            </a:lvl5pPr>
            <a:lvl6pPr marL="8023860" indent="0" algn="ctr">
              <a:buNone/>
              <a:defRPr sz="5616"/>
            </a:lvl6pPr>
            <a:lvl7pPr marL="9628632" indent="0" algn="ctr">
              <a:buNone/>
              <a:defRPr sz="5616"/>
            </a:lvl7pPr>
            <a:lvl8pPr marL="11233404" indent="0" algn="ctr">
              <a:buNone/>
              <a:defRPr sz="5616"/>
            </a:lvl8pPr>
            <a:lvl9pPr marL="12838176" indent="0" algn="ctr">
              <a:buNone/>
              <a:defRPr sz="5616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6FFAB-CF00-339F-7D79-430728D3F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DFC83-C8CC-45A1-8B38-64B585AD16BE}" type="datetimeFigureOut">
              <a:rPr lang="en-001" smtClean="0"/>
              <a:t>10/26/2023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8DDB4-693A-1076-0BF0-B99ED93AC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2B67A-8B68-FA2F-78D8-0888377A1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D87B7-8A76-4BB6-BE10-63B1777C95A9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573637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DAA7D-7777-01A8-7A27-933EEA412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C9F3DF-62F4-5251-C57B-7856C18B1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F441E-7C56-9DC9-E55F-C14AAC13E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DFC83-C8CC-45A1-8B38-64B585AD16BE}" type="datetimeFigureOut">
              <a:rPr lang="en-001" smtClean="0"/>
              <a:t>10/26/2023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60CCD-EA5D-3EC6-5C7A-A5603B42C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D7894-8D5B-570E-7BB5-67BA782FA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D87B7-8A76-4BB6-BE10-63B1777C95A9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6314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C0D744-7585-4397-7753-9AB673013A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30624626" y="1611452"/>
            <a:ext cx="9227508" cy="25650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5FAA02-25D6-2A3B-38B2-3BECCDC7C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942104" y="1611452"/>
            <a:ext cx="27147595" cy="25650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CBC97-FA91-6F92-88EB-5E59DF713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DFC83-C8CC-45A1-8B38-64B585AD16BE}" type="datetimeFigureOut">
              <a:rPr lang="en-001" smtClean="0"/>
              <a:t>10/26/2023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876B1-7EE6-F662-AA69-7EF272573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C23A4-5CAE-EC92-0308-6F6FD1718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D87B7-8A76-4BB6-BE10-63B1777C95A9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4175906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B857C-A0B4-61DB-113B-8163CB329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93BEC-FA42-6488-030B-5DC840B45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D0A3B-29B4-90C8-489D-9E9B267AD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DFC83-C8CC-45A1-8B38-64B585AD16BE}" type="datetimeFigureOut">
              <a:rPr lang="en-001" smtClean="0"/>
              <a:t>10/26/2023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5D27C-FDC7-6316-6FA7-A2D3CFEB6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3EE3C-1CDB-8F58-EEBD-FEA9D6A1D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D87B7-8A76-4BB6-BE10-63B1777C95A9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586663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98F39-A3BD-066F-FEE4-A9487CCE5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9815" y="7545804"/>
            <a:ext cx="36910030" cy="12590343"/>
          </a:xfrm>
        </p:spPr>
        <p:txBody>
          <a:bodyPr anchor="b"/>
          <a:lstStyle>
            <a:lvl1pPr>
              <a:defRPr sz="2106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FD285-F8BD-DCF6-2504-F54CCD96F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19815" y="20255257"/>
            <a:ext cx="36910030" cy="6620964"/>
          </a:xfrm>
        </p:spPr>
        <p:txBody>
          <a:bodyPr/>
          <a:lstStyle>
            <a:lvl1pPr marL="0" indent="0">
              <a:buNone/>
              <a:defRPr sz="8424">
                <a:solidFill>
                  <a:schemeClr val="tx1">
                    <a:tint val="75000"/>
                  </a:schemeClr>
                </a:solidFill>
              </a:defRPr>
            </a:lvl1pPr>
            <a:lvl2pPr marL="1604772" indent="0">
              <a:buNone/>
              <a:defRPr sz="7020">
                <a:solidFill>
                  <a:schemeClr val="tx1">
                    <a:tint val="75000"/>
                  </a:schemeClr>
                </a:solidFill>
              </a:defRPr>
            </a:lvl2pPr>
            <a:lvl3pPr marL="3209544" indent="0">
              <a:buNone/>
              <a:defRPr sz="6318">
                <a:solidFill>
                  <a:schemeClr val="tx1">
                    <a:tint val="75000"/>
                  </a:schemeClr>
                </a:solidFill>
              </a:defRPr>
            </a:lvl3pPr>
            <a:lvl4pPr marL="4814316" indent="0">
              <a:buNone/>
              <a:defRPr sz="5616">
                <a:solidFill>
                  <a:schemeClr val="tx1">
                    <a:tint val="75000"/>
                  </a:schemeClr>
                </a:solidFill>
              </a:defRPr>
            </a:lvl4pPr>
            <a:lvl5pPr marL="6419088" indent="0">
              <a:buNone/>
              <a:defRPr sz="5616">
                <a:solidFill>
                  <a:schemeClr val="tx1">
                    <a:tint val="75000"/>
                  </a:schemeClr>
                </a:solidFill>
              </a:defRPr>
            </a:lvl5pPr>
            <a:lvl6pPr marL="8023860" indent="0">
              <a:buNone/>
              <a:defRPr sz="5616">
                <a:solidFill>
                  <a:schemeClr val="tx1">
                    <a:tint val="75000"/>
                  </a:schemeClr>
                </a:solidFill>
              </a:defRPr>
            </a:lvl6pPr>
            <a:lvl7pPr marL="9628632" indent="0">
              <a:buNone/>
              <a:defRPr sz="5616">
                <a:solidFill>
                  <a:schemeClr val="tx1">
                    <a:tint val="75000"/>
                  </a:schemeClr>
                </a:solidFill>
              </a:defRPr>
            </a:lvl7pPr>
            <a:lvl8pPr marL="11233404" indent="0">
              <a:buNone/>
              <a:defRPr sz="5616">
                <a:solidFill>
                  <a:schemeClr val="tx1">
                    <a:tint val="75000"/>
                  </a:schemeClr>
                </a:solidFill>
              </a:defRPr>
            </a:lvl8pPr>
            <a:lvl9pPr marL="12838176" indent="0">
              <a:buNone/>
              <a:defRPr sz="56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AC600-AFFC-7C82-8522-DFADF7468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DFC83-C8CC-45A1-8B38-64B585AD16BE}" type="datetimeFigureOut">
              <a:rPr lang="en-001" smtClean="0"/>
              <a:t>10/26/2023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05C02-559D-ECDC-80EA-5B275641F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4168D-58DB-2A5F-BAFD-C9B5ABE2A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D87B7-8A76-4BB6-BE10-63B1777C95A9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45453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F31E1-1C96-9AEF-C293-F2EC6F830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AB05C-85B9-A620-DEFD-6F352D9C4E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42104" y="8057261"/>
            <a:ext cx="18187551" cy="192043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D70F9-5124-2975-CBD9-4A2486E48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1664583" y="8057261"/>
            <a:ext cx="18187551" cy="192043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2E123-3BED-276B-651B-7652ABFC1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DFC83-C8CC-45A1-8B38-64B585AD16BE}" type="datetimeFigureOut">
              <a:rPr lang="en-001" smtClean="0"/>
              <a:t>10/26/2023</a:t>
            </a:fld>
            <a:endParaRPr lang="en-00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CE3DD-387C-FEB9-F785-D283A28A6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036EF-DA70-21CF-E0D2-B28065825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D87B7-8A76-4BB6-BE10-63B1777C95A9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312827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4AFA5-2B28-3799-F5EC-486B584B4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7678" y="1611454"/>
            <a:ext cx="36910030" cy="58502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262099-F319-0F35-6428-288BAF5EF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47679" y="7419688"/>
            <a:ext cx="18103967" cy="3636275"/>
          </a:xfrm>
        </p:spPr>
        <p:txBody>
          <a:bodyPr anchor="b"/>
          <a:lstStyle>
            <a:lvl1pPr marL="0" indent="0">
              <a:buNone/>
              <a:defRPr sz="8424" b="1"/>
            </a:lvl1pPr>
            <a:lvl2pPr marL="1604772" indent="0">
              <a:buNone/>
              <a:defRPr sz="7020" b="1"/>
            </a:lvl2pPr>
            <a:lvl3pPr marL="3209544" indent="0">
              <a:buNone/>
              <a:defRPr sz="6318" b="1"/>
            </a:lvl3pPr>
            <a:lvl4pPr marL="4814316" indent="0">
              <a:buNone/>
              <a:defRPr sz="5616" b="1"/>
            </a:lvl4pPr>
            <a:lvl5pPr marL="6419088" indent="0">
              <a:buNone/>
              <a:defRPr sz="5616" b="1"/>
            </a:lvl5pPr>
            <a:lvl6pPr marL="8023860" indent="0">
              <a:buNone/>
              <a:defRPr sz="5616" b="1"/>
            </a:lvl6pPr>
            <a:lvl7pPr marL="9628632" indent="0">
              <a:buNone/>
              <a:defRPr sz="5616" b="1"/>
            </a:lvl7pPr>
            <a:lvl8pPr marL="11233404" indent="0">
              <a:buNone/>
              <a:defRPr sz="5616" b="1"/>
            </a:lvl8pPr>
            <a:lvl9pPr marL="12838176" indent="0">
              <a:buNone/>
              <a:defRPr sz="56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FE596-F991-6883-FE37-D3E724EBE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47679" y="11055963"/>
            <a:ext cx="18103967" cy="162616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DB11B6-329D-05A7-160F-D671199B8D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1664583" y="7419688"/>
            <a:ext cx="18193125" cy="3636275"/>
          </a:xfrm>
        </p:spPr>
        <p:txBody>
          <a:bodyPr anchor="b"/>
          <a:lstStyle>
            <a:lvl1pPr marL="0" indent="0">
              <a:buNone/>
              <a:defRPr sz="8424" b="1"/>
            </a:lvl1pPr>
            <a:lvl2pPr marL="1604772" indent="0">
              <a:buNone/>
              <a:defRPr sz="7020" b="1"/>
            </a:lvl2pPr>
            <a:lvl3pPr marL="3209544" indent="0">
              <a:buNone/>
              <a:defRPr sz="6318" b="1"/>
            </a:lvl3pPr>
            <a:lvl4pPr marL="4814316" indent="0">
              <a:buNone/>
              <a:defRPr sz="5616" b="1"/>
            </a:lvl4pPr>
            <a:lvl5pPr marL="6419088" indent="0">
              <a:buNone/>
              <a:defRPr sz="5616" b="1"/>
            </a:lvl5pPr>
            <a:lvl6pPr marL="8023860" indent="0">
              <a:buNone/>
              <a:defRPr sz="5616" b="1"/>
            </a:lvl6pPr>
            <a:lvl7pPr marL="9628632" indent="0">
              <a:buNone/>
              <a:defRPr sz="5616" b="1"/>
            </a:lvl7pPr>
            <a:lvl8pPr marL="11233404" indent="0">
              <a:buNone/>
              <a:defRPr sz="5616" b="1"/>
            </a:lvl8pPr>
            <a:lvl9pPr marL="12838176" indent="0">
              <a:buNone/>
              <a:defRPr sz="56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8A683A-0FDB-7B25-89D6-9D8619A795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1664583" y="11055963"/>
            <a:ext cx="18193125" cy="162616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ACCEEB-338C-5A5F-76C3-97C25832B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DFC83-C8CC-45A1-8B38-64B585AD16BE}" type="datetimeFigureOut">
              <a:rPr lang="en-001" smtClean="0"/>
              <a:t>10/26/2023</a:t>
            </a:fld>
            <a:endParaRPr lang="en-001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A0EC7C-B78C-41C4-E26B-33681D60F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19CAEA-2B09-20F5-4AA3-D57F2CCB2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D87B7-8A76-4BB6-BE10-63B1777C95A9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828593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C5736-A11E-0E88-CC6A-EFCE47942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D6716A-7F07-98F5-441A-0376AECB3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DFC83-C8CC-45A1-8B38-64B585AD16BE}" type="datetimeFigureOut">
              <a:rPr lang="en-001" smtClean="0"/>
              <a:t>10/26/2023</a:t>
            </a:fld>
            <a:endParaRPr lang="en-001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3F04-AAB8-06FD-2E02-63D58D07D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5A68C6-530F-CD55-C5FF-D95FF8674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D87B7-8A76-4BB6-BE10-63B1777C95A9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899305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62D1E1-F9EB-AD32-889F-BA06533E4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DFC83-C8CC-45A1-8B38-64B585AD16BE}" type="datetimeFigureOut">
              <a:rPr lang="en-001" smtClean="0"/>
              <a:t>10/26/2023</a:t>
            </a:fld>
            <a:endParaRPr lang="en-001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C22150-EDC6-724A-0FA1-7D9B4D4C3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BB3CF3-B59C-E97E-9826-AE4DD186D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D87B7-8A76-4BB6-BE10-63B1777C95A9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382601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AC7E1-9F0A-0F8D-9918-DDAFFDC3C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7680" y="2017818"/>
            <a:ext cx="13802254" cy="7062364"/>
          </a:xfrm>
        </p:spPr>
        <p:txBody>
          <a:bodyPr anchor="b"/>
          <a:lstStyle>
            <a:lvl1pPr>
              <a:defRPr sz="11232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78C76-0A1A-2BA8-1339-7338B374F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93125" y="4357929"/>
            <a:ext cx="21664583" cy="21509383"/>
          </a:xfrm>
        </p:spPr>
        <p:txBody>
          <a:bodyPr/>
          <a:lstStyle>
            <a:lvl1pPr>
              <a:defRPr sz="11232"/>
            </a:lvl1pPr>
            <a:lvl2pPr>
              <a:defRPr sz="9828"/>
            </a:lvl2pPr>
            <a:lvl3pPr>
              <a:defRPr sz="8424"/>
            </a:lvl3pPr>
            <a:lvl4pPr>
              <a:defRPr sz="7020"/>
            </a:lvl4pPr>
            <a:lvl5pPr>
              <a:defRPr sz="7020"/>
            </a:lvl5pPr>
            <a:lvl6pPr>
              <a:defRPr sz="7020"/>
            </a:lvl6pPr>
            <a:lvl7pPr>
              <a:defRPr sz="7020"/>
            </a:lvl7pPr>
            <a:lvl8pPr>
              <a:defRPr sz="7020"/>
            </a:lvl8pPr>
            <a:lvl9pPr>
              <a:defRPr sz="70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2CA72-F025-51A5-6ACD-7CBD58B62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47680" y="9080183"/>
            <a:ext cx="13802254" cy="16822161"/>
          </a:xfrm>
        </p:spPr>
        <p:txBody>
          <a:bodyPr/>
          <a:lstStyle>
            <a:lvl1pPr marL="0" indent="0">
              <a:buNone/>
              <a:defRPr sz="5616"/>
            </a:lvl1pPr>
            <a:lvl2pPr marL="1604772" indent="0">
              <a:buNone/>
              <a:defRPr sz="4914"/>
            </a:lvl2pPr>
            <a:lvl3pPr marL="3209544" indent="0">
              <a:buNone/>
              <a:defRPr sz="4212"/>
            </a:lvl3pPr>
            <a:lvl4pPr marL="4814316" indent="0">
              <a:buNone/>
              <a:defRPr sz="3510"/>
            </a:lvl4pPr>
            <a:lvl5pPr marL="6419088" indent="0">
              <a:buNone/>
              <a:defRPr sz="3510"/>
            </a:lvl5pPr>
            <a:lvl6pPr marL="8023860" indent="0">
              <a:buNone/>
              <a:defRPr sz="3510"/>
            </a:lvl6pPr>
            <a:lvl7pPr marL="9628632" indent="0">
              <a:buNone/>
              <a:defRPr sz="3510"/>
            </a:lvl7pPr>
            <a:lvl8pPr marL="11233404" indent="0">
              <a:buNone/>
              <a:defRPr sz="3510"/>
            </a:lvl8pPr>
            <a:lvl9pPr marL="12838176" indent="0">
              <a:buNone/>
              <a:defRPr sz="35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2AD6C-28B0-F7E8-9B0F-6E7BE56BB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DFC83-C8CC-45A1-8B38-64B585AD16BE}" type="datetimeFigureOut">
              <a:rPr lang="en-001" smtClean="0"/>
              <a:t>10/26/2023</a:t>
            </a:fld>
            <a:endParaRPr lang="en-00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0BCA15-FF44-EAA7-A1E5-028407E86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2CD2B8-5CC8-D39D-DB3C-B40BEFB3B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D87B7-8A76-4BB6-BE10-63B1777C95A9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561383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933CE-9D7F-E4CC-7D91-3A53D44F7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7680" y="2017818"/>
            <a:ext cx="13802254" cy="7062364"/>
          </a:xfrm>
        </p:spPr>
        <p:txBody>
          <a:bodyPr anchor="b"/>
          <a:lstStyle>
            <a:lvl1pPr>
              <a:defRPr sz="11232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EBF2A6-C88B-A9FF-B5BE-F150E37095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8193125" y="4357929"/>
            <a:ext cx="21664583" cy="21509383"/>
          </a:xfrm>
        </p:spPr>
        <p:txBody>
          <a:bodyPr/>
          <a:lstStyle>
            <a:lvl1pPr marL="0" indent="0">
              <a:buNone/>
              <a:defRPr sz="11232"/>
            </a:lvl1pPr>
            <a:lvl2pPr marL="1604772" indent="0">
              <a:buNone/>
              <a:defRPr sz="9828"/>
            </a:lvl2pPr>
            <a:lvl3pPr marL="3209544" indent="0">
              <a:buNone/>
              <a:defRPr sz="8424"/>
            </a:lvl3pPr>
            <a:lvl4pPr marL="4814316" indent="0">
              <a:buNone/>
              <a:defRPr sz="7020"/>
            </a:lvl4pPr>
            <a:lvl5pPr marL="6419088" indent="0">
              <a:buNone/>
              <a:defRPr sz="7020"/>
            </a:lvl5pPr>
            <a:lvl6pPr marL="8023860" indent="0">
              <a:buNone/>
              <a:defRPr sz="7020"/>
            </a:lvl6pPr>
            <a:lvl7pPr marL="9628632" indent="0">
              <a:buNone/>
              <a:defRPr sz="7020"/>
            </a:lvl7pPr>
            <a:lvl8pPr marL="11233404" indent="0">
              <a:buNone/>
              <a:defRPr sz="7020"/>
            </a:lvl8pPr>
            <a:lvl9pPr marL="12838176" indent="0">
              <a:buNone/>
              <a:defRPr sz="702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D5CF2D-A11B-659B-F240-DBACC40B7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47680" y="9080183"/>
            <a:ext cx="13802254" cy="16822161"/>
          </a:xfrm>
        </p:spPr>
        <p:txBody>
          <a:bodyPr/>
          <a:lstStyle>
            <a:lvl1pPr marL="0" indent="0">
              <a:buNone/>
              <a:defRPr sz="5616"/>
            </a:lvl1pPr>
            <a:lvl2pPr marL="1604772" indent="0">
              <a:buNone/>
              <a:defRPr sz="4914"/>
            </a:lvl2pPr>
            <a:lvl3pPr marL="3209544" indent="0">
              <a:buNone/>
              <a:defRPr sz="4212"/>
            </a:lvl3pPr>
            <a:lvl4pPr marL="4814316" indent="0">
              <a:buNone/>
              <a:defRPr sz="3510"/>
            </a:lvl4pPr>
            <a:lvl5pPr marL="6419088" indent="0">
              <a:buNone/>
              <a:defRPr sz="3510"/>
            </a:lvl5pPr>
            <a:lvl6pPr marL="8023860" indent="0">
              <a:buNone/>
              <a:defRPr sz="3510"/>
            </a:lvl6pPr>
            <a:lvl7pPr marL="9628632" indent="0">
              <a:buNone/>
              <a:defRPr sz="3510"/>
            </a:lvl7pPr>
            <a:lvl8pPr marL="11233404" indent="0">
              <a:buNone/>
              <a:defRPr sz="3510"/>
            </a:lvl8pPr>
            <a:lvl9pPr marL="12838176" indent="0">
              <a:buNone/>
              <a:defRPr sz="35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C79DD-2FE5-AF23-CA7B-F4C597673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DFC83-C8CC-45A1-8B38-64B585AD16BE}" type="datetimeFigureOut">
              <a:rPr lang="en-001" smtClean="0"/>
              <a:t>10/26/2023</a:t>
            </a:fld>
            <a:endParaRPr lang="en-00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748F5-D0B0-75ED-F6D1-C82A5B71A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D6AA6-ED07-8474-8BD9-EF75A1B79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D87B7-8A76-4BB6-BE10-63B1777C95A9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891848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4625B3-D592-66FC-CB69-4113E0F81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2104" y="1611454"/>
            <a:ext cx="36910030" cy="585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80C28-74E7-92AE-873F-F6F3BAF34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42104" y="8057261"/>
            <a:ext cx="36910030" cy="19204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F96E8-02B5-3ED2-4065-EBAD5F4891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42104" y="28053282"/>
            <a:ext cx="9628704" cy="1611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DFC83-C8CC-45A1-8B38-64B585AD16BE}" type="datetimeFigureOut">
              <a:rPr lang="en-001" smtClean="0"/>
              <a:t>10/26/2023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161E7-0D9D-7567-3891-DCC305977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175592" y="28053282"/>
            <a:ext cx="14443055" cy="1611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846F5-4169-7836-C5AB-06796D075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0223430" y="28053282"/>
            <a:ext cx="9628704" cy="1611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D87B7-8A76-4BB6-BE10-63B1777C95A9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71078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209544" rtl="0" eaLnBrk="1" latinLnBrk="0" hangingPunct="1">
        <a:lnSpc>
          <a:spcPct val="90000"/>
        </a:lnSpc>
        <a:spcBef>
          <a:spcPct val="0"/>
        </a:spcBef>
        <a:buNone/>
        <a:defRPr sz="154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2386" indent="-802386" algn="l" defTabSz="3209544" rtl="0" eaLnBrk="1" latinLnBrk="0" hangingPunct="1">
        <a:lnSpc>
          <a:spcPct val="90000"/>
        </a:lnSpc>
        <a:spcBef>
          <a:spcPts val="3510"/>
        </a:spcBef>
        <a:buFont typeface="Arial" panose="020B0604020202020204" pitchFamily="34" charset="0"/>
        <a:buChar char="•"/>
        <a:defRPr sz="9828" kern="1200">
          <a:solidFill>
            <a:schemeClr val="tx1"/>
          </a:solidFill>
          <a:latin typeface="+mn-lt"/>
          <a:ea typeface="+mn-ea"/>
          <a:cs typeface="+mn-cs"/>
        </a:defRPr>
      </a:lvl1pPr>
      <a:lvl2pPr marL="2407158" indent="-802386" algn="l" defTabSz="3209544" rtl="0" eaLnBrk="1" latinLnBrk="0" hangingPunct="1">
        <a:lnSpc>
          <a:spcPct val="90000"/>
        </a:lnSpc>
        <a:spcBef>
          <a:spcPts val="1755"/>
        </a:spcBef>
        <a:buFont typeface="Arial" panose="020B0604020202020204" pitchFamily="34" charset="0"/>
        <a:buChar char="•"/>
        <a:defRPr sz="8424" kern="1200">
          <a:solidFill>
            <a:schemeClr val="tx1"/>
          </a:solidFill>
          <a:latin typeface="+mn-lt"/>
          <a:ea typeface="+mn-ea"/>
          <a:cs typeface="+mn-cs"/>
        </a:defRPr>
      </a:lvl2pPr>
      <a:lvl3pPr marL="4011930" indent="-802386" algn="l" defTabSz="3209544" rtl="0" eaLnBrk="1" latinLnBrk="0" hangingPunct="1">
        <a:lnSpc>
          <a:spcPct val="90000"/>
        </a:lnSpc>
        <a:spcBef>
          <a:spcPts val="1755"/>
        </a:spcBef>
        <a:buFont typeface="Arial" panose="020B0604020202020204" pitchFamily="34" charset="0"/>
        <a:buChar char="•"/>
        <a:defRPr sz="7020" kern="1200">
          <a:solidFill>
            <a:schemeClr val="tx1"/>
          </a:solidFill>
          <a:latin typeface="+mn-lt"/>
          <a:ea typeface="+mn-ea"/>
          <a:cs typeface="+mn-cs"/>
        </a:defRPr>
      </a:lvl3pPr>
      <a:lvl4pPr marL="5616702" indent="-802386" algn="l" defTabSz="3209544" rtl="0" eaLnBrk="1" latinLnBrk="0" hangingPunct="1">
        <a:lnSpc>
          <a:spcPct val="90000"/>
        </a:lnSpc>
        <a:spcBef>
          <a:spcPts val="1755"/>
        </a:spcBef>
        <a:buFont typeface="Arial" panose="020B0604020202020204" pitchFamily="34" charset="0"/>
        <a:buChar char="•"/>
        <a:defRPr sz="6318" kern="1200">
          <a:solidFill>
            <a:schemeClr val="tx1"/>
          </a:solidFill>
          <a:latin typeface="+mn-lt"/>
          <a:ea typeface="+mn-ea"/>
          <a:cs typeface="+mn-cs"/>
        </a:defRPr>
      </a:lvl4pPr>
      <a:lvl5pPr marL="7221474" indent="-802386" algn="l" defTabSz="3209544" rtl="0" eaLnBrk="1" latinLnBrk="0" hangingPunct="1">
        <a:lnSpc>
          <a:spcPct val="90000"/>
        </a:lnSpc>
        <a:spcBef>
          <a:spcPts val="1755"/>
        </a:spcBef>
        <a:buFont typeface="Arial" panose="020B0604020202020204" pitchFamily="34" charset="0"/>
        <a:buChar char="•"/>
        <a:defRPr sz="6318" kern="1200">
          <a:solidFill>
            <a:schemeClr val="tx1"/>
          </a:solidFill>
          <a:latin typeface="+mn-lt"/>
          <a:ea typeface="+mn-ea"/>
          <a:cs typeface="+mn-cs"/>
        </a:defRPr>
      </a:lvl5pPr>
      <a:lvl6pPr marL="8826246" indent="-802386" algn="l" defTabSz="3209544" rtl="0" eaLnBrk="1" latinLnBrk="0" hangingPunct="1">
        <a:lnSpc>
          <a:spcPct val="90000"/>
        </a:lnSpc>
        <a:spcBef>
          <a:spcPts val="1755"/>
        </a:spcBef>
        <a:buFont typeface="Arial" panose="020B0604020202020204" pitchFamily="34" charset="0"/>
        <a:buChar char="•"/>
        <a:defRPr sz="6318" kern="1200">
          <a:solidFill>
            <a:schemeClr val="tx1"/>
          </a:solidFill>
          <a:latin typeface="+mn-lt"/>
          <a:ea typeface="+mn-ea"/>
          <a:cs typeface="+mn-cs"/>
        </a:defRPr>
      </a:lvl6pPr>
      <a:lvl7pPr marL="10431018" indent="-802386" algn="l" defTabSz="3209544" rtl="0" eaLnBrk="1" latinLnBrk="0" hangingPunct="1">
        <a:lnSpc>
          <a:spcPct val="90000"/>
        </a:lnSpc>
        <a:spcBef>
          <a:spcPts val="1755"/>
        </a:spcBef>
        <a:buFont typeface="Arial" panose="020B0604020202020204" pitchFamily="34" charset="0"/>
        <a:buChar char="•"/>
        <a:defRPr sz="6318" kern="1200">
          <a:solidFill>
            <a:schemeClr val="tx1"/>
          </a:solidFill>
          <a:latin typeface="+mn-lt"/>
          <a:ea typeface="+mn-ea"/>
          <a:cs typeface="+mn-cs"/>
        </a:defRPr>
      </a:lvl7pPr>
      <a:lvl8pPr marL="12035790" indent="-802386" algn="l" defTabSz="3209544" rtl="0" eaLnBrk="1" latinLnBrk="0" hangingPunct="1">
        <a:lnSpc>
          <a:spcPct val="90000"/>
        </a:lnSpc>
        <a:spcBef>
          <a:spcPts val="1755"/>
        </a:spcBef>
        <a:buFont typeface="Arial" panose="020B0604020202020204" pitchFamily="34" charset="0"/>
        <a:buChar char="•"/>
        <a:defRPr sz="6318" kern="1200">
          <a:solidFill>
            <a:schemeClr val="tx1"/>
          </a:solidFill>
          <a:latin typeface="+mn-lt"/>
          <a:ea typeface="+mn-ea"/>
          <a:cs typeface="+mn-cs"/>
        </a:defRPr>
      </a:lvl8pPr>
      <a:lvl9pPr marL="13640562" indent="-802386" algn="l" defTabSz="3209544" rtl="0" eaLnBrk="1" latinLnBrk="0" hangingPunct="1">
        <a:lnSpc>
          <a:spcPct val="90000"/>
        </a:lnSpc>
        <a:spcBef>
          <a:spcPts val="1755"/>
        </a:spcBef>
        <a:buFont typeface="Arial" panose="020B0604020202020204" pitchFamily="34" charset="0"/>
        <a:buChar char="•"/>
        <a:defRPr sz="63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3209544" rtl="0" eaLnBrk="1" latinLnBrk="0" hangingPunct="1">
        <a:defRPr sz="6318" kern="1200">
          <a:solidFill>
            <a:schemeClr val="tx1"/>
          </a:solidFill>
          <a:latin typeface="+mn-lt"/>
          <a:ea typeface="+mn-ea"/>
          <a:cs typeface="+mn-cs"/>
        </a:defRPr>
      </a:lvl1pPr>
      <a:lvl2pPr marL="1604772" algn="l" defTabSz="3209544" rtl="0" eaLnBrk="1" latinLnBrk="0" hangingPunct="1">
        <a:defRPr sz="6318" kern="1200">
          <a:solidFill>
            <a:schemeClr val="tx1"/>
          </a:solidFill>
          <a:latin typeface="+mn-lt"/>
          <a:ea typeface="+mn-ea"/>
          <a:cs typeface="+mn-cs"/>
        </a:defRPr>
      </a:lvl2pPr>
      <a:lvl3pPr marL="3209544" algn="l" defTabSz="3209544" rtl="0" eaLnBrk="1" latinLnBrk="0" hangingPunct="1">
        <a:defRPr sz="6318" kern="1200">
          <a:solidFill>
            <a:schemeClr val="tx1"/>
          </a:solidFill>
          <a:latin typeface="+mn-lt"/>
          <a:ea typeface="+mn-ea"/>
          <a:cs typeface="+mn-cs"/>
        </a:defRPr>
      </a:lvl3pPr>
      <a:lvl4pPr marL="4814316" algn="l" defTabSz="3209544" rtl="0" eaLnBrk="1" latinLnBrk="0" hangingPunct="1">
        <a:defRPr sz="6318" kern="1200">
          <a:solidFill>
            <a:schemeClr val="tx1"/>
          </a:solidFill>
          <a:latin typeface="+mn-lt"/>
          <a:ea typeface="+mn-ea"/>
          <a:cs typeface="+mn-cs"/>
        </a:defRPr>
      </a:lvl4pPr>
      <a:lvl5pPr marL="6419088" algn="l" defTabSz="3209544" rtl="0" eaLnBrk="1" latinLnBrk="0" hangingPunct="1">
        <a:defRPr sz="6318" kern="1200">
          <a:solidFill>
            <a:schemeClr val="tx1"/>
          </a:solidFill>
          <a:latin typeface="+mn-lt"/>
          <a:ea typeface="+mn-ea"/>
          <a:cs typeface="+mn-cs"/>
        </a:defRPr>
      </a:lvl5pPr>
      <a:lvl6pPr marL="8023860" algn="l" defTabSz="3209544" rtl="0" eaLnBrk="1" latinLnBrk="0" hangingPunct="1">
        <a:defRPr sz="6318" kern="1200">
          <a:solidFill>
            <a:schemeClr val="tx1"/>
          </a:solidFill>
          <a:latin typeface="+mn-lt"/>
          <a:ea typeface="+mn-ea"/>
          <a:cs typeface="+mn-cs"/>
        </a:defRPr>
      </a:lvl6pPr>
      <a:lvl7pPr marL="9628632" algn="l" defTabSz="3209544" rtl="0" eaLnBrk="1" latinLnBrk="0" hangingPunct="1">
        <a:defRPr sz="6318" kern="1200">
          <a:solidFill>
            <a:schemeClr val="tx1"/>
          </a:solidFill>
          <a:latin typeface="+mn-lt"/>
          <a:ea typeface="+mn-ea"/>
          <a:cs typeface="+mn-cs"/>
        </a:defRPr>
      </a:lvl7pPr>
      <a:lvl8pPr marL="11233404" algn="l" defTabSz="3209544" rtl="0" eaLnBrk="1" latinLnBrk="0" hangingPunct="1">
        <a:defRPr sz="6318" kern="1200">
          <a:solidFill>
            <a:schemeClr val="tx1"/>
          </a:solidFill>
          <a:latin typeface="+mn-lt"/>
          <a:ea typeface="+mn-ea"/>
          <a:cs typeface="+mn-cs"/>
        </a:defRPr>
      </a:lvl8pPr>
      <a:lvl9pPr marL="12838176" algn="l" defTabSz="3209544" rtl="0" eaLnBrk="1" latinLnBrk="0" hangingPunct="1">
        <a:defRPr sz="63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8">
            <a:extLst>
              <a:ext uri="{FF2B5EF4-FFF2-40B4-BE49-F238E27FC236}">
                <a16:creationId xmlns:a16="http://schemas.microsoft.com/office/drawing/2014/main" id="{AC3718BB-2F84-0A33-DD4A-9B96A80E75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425903"/>
              </p:ext>
            </p:extLst>
          </p:nvPr>
        </p:nvGraphicFramePr>
        <p:xfrm>
          <a:off x="83688" y="4666225"/>
          <a:ext cx="20548382" cy="12157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8382">
                  <a:extLst>
                    <a:ext uri="{9D8B030D-6E8A-4147-A177-3AD203B41FA5}">
                      <a16:colId xmlns:a16="http://schemas.microsoft.com/office/drawing/2014/main" val="1554738199"/>
                    </a:ext>
                  </a:extLst>
                </a:gridCol>
              </a:tblGrid>
              <a:tr h="3744995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ts val="5000"/>
                        </a:lnSpc>
                        <a:spcBef>
                          <a:spcPts val="0"/>
                        </a:spcBef>
                        <a:spcAft>
                          <a:spcPts val="20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4800" b="1" dirty="0">
                          <a:solidFill>
                            <a:srgbClr val="1C4587"/>
                          </a:solidFill>
                          <a:latin typeface="Nunito" panose="020F0502020204030204" pitchFamily="2" charset="0"/>
                        </a:rPr>
                        <a:t>Introduction</a:t>
                      </a:r>
                      <a:endParaRPr lang="en-001" sz="4400" b="1" dirty="0">
                        <a:solidFill>
                          <a:srgbClr val="1C4587"/>
                        </a:solidFill>
                        <a:latin typeface="Nunito" panose="020F0502020204030204" pitchFamily="2" charset="0"/>
                      </a:endParaRPr>
                    </a:p>
                    <a:p>
                      <a:pPr marL="571500" marR="0" lvl="1" indent="-571500" algn="l" defTabSz="4035613" rtl="0" eaLnBrk="1" fontAlgn="auto" latinLnBrk="0" hangingPunct="1">
                        <a:lnSpc>
                          <a:spcPts val="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latin typeface="Nunito" pitchFamily="2" charset="0"/>
                        </a:rPr>
                        <a:t>Enabling the high-fidelity dynamic system to act as a virtual sensor exhibiting real-time capabilities</a:t>
                      </a:r>
                      <a:r>
                        <a:rPr lang="en-US" sz="3600" b="1" dirty="0">
                          <a:solidFill>
                            <a:schemeClr val="tx1"/>
                          </a:solidFill>
                          <a:latin typeface="Nunito" pitchFamily="2" charset="0"/>
                        </a:rPr>
                        <a:t>.</a:t>
                      </a:r>
                      <a:endParaRPr lang="en-US" sz="3600" b="0" dirty="0">
                        <a:solidFill>
                          <a:schemeClr val="tx1"/>
                        </a:solidFill>
                        <a:latin typeface="Nunito" pitchFamily="2" charset="0"/>
                      </a:endParaRPr>
                    </a:p>
                    <a:p>
                      <a:pPr marL="571500" marR="0" lvl="1" indent="-571500" algn="l" defTabSz="4035613" rtl="0" eaLnBrk="1" fontAlgn="auto" latinLnBrk="0" hangingPunct="1">
                        <a:lnSpc>
                          <a:spcPts val="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600" b="1" dirty="0">
                          <a:solidFill>
                            <a:schemeClr val="tx1"/>
                          </a:solidFill>
                          <a:latin typeface="Nunito" pitchFamily="2" charset="0"/>
                        </a:rPr>
                        <a:t>The aim is to design a Multiphysics-informed hybrid DT for fault detection and localization in TIM. </a:t>
                      </a:r>
                      <a:endParaRPr lang="en-001" sz="3600" b="1" dirty="0">
                        <a:solidFill>
                          <a:schemeClr val="tx1"/>
                        </a:solidFill>
                        <a:latin typeface="Nunito" pitchFamily="2" charset="0"/>
                      </a:endParaRPr>
                    </a:p>
                    <a:p>
                      <a:pPr marL="571500" marR="0" lvl="1" indent="-571500" algn="l" defTabSz="4035613" rtl="0" eaLnBrk="1" fontAlgn="auto" latinLnBrk="0" hangingPunct="1">
                        <a:lnSpc>
                          <a:spcPts val="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600" kern="1200" dirty="0">
                          <a:solidFill>
                            <a:schemeClr val="tx1"/>
                          </a:solidFill>
                          <a:latin typeface="Nunito" pitchFamily="2" charset="0"/>
                        </a:rPr>
                        <a:t>Multiphysics-informed hybrid modeling approach enhances the interpretability of AI classifiers, improving real-time fault localization in TIM</a:t>
                      </a:r>
                      <a:endParaRPr lang="en-US" sz="3600" b="1" kern="1200" dirty="0">
                        <a:solidFill>
                          <a:schemeClr val="tx1"/>
                        </a:solidFill>
                        <a:latin typeface="Nunito" pitchFamily="2" charset="0"/>
                        <a:ea typeface="+mn-ea"/>
                        <a:cs typeface="+mn-cs"/>
                      </a:endParaRPr>
                    </a:p>
                    <a:p>
                      <a:pPr marL="0" marR="0" lvl="1" indent="0" algn="l" defTabSz="4035613" rtl="0" eaLnBrk="1" fontAlgn="auto" latinLnBrk="0" hangingPunct="1">
                        <a:lnSpc>
                          <a:spcPts val="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4400" b="1" dirty="0">
                          <a:solidFill>
                            <a:srgbClr val="1C4587"/>
                          </a:solidFill>
                          <a:latin typeface="Nunito" pitchFamily="2" charset="0"/>
                        </a:rPr>
                        <a:t>WHY Hybrid DIGITAL TWIN?</a:t>
                      </a:r>
                    </a:p>
                    <a:p>
                      <a:pPr marL="571500" marR="0" lvl="1" indent="-571500" algn="l" defTabSz="4035613" rtl="0" eaLnBrk="1" fontAlgn="auto" latinLnBrk="0" hangingPunct="1">
                        <a:lnSpc>
                          <a:spcPts val="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latin typeface="Nunito" pitchFamily="2" charset="0"/>
                        </a:rPr>
                        <a:t>Enhancing both Data and Physics Driven Modeling</a:t>
                      </a:r>
                    </a:p>
                    <a:p>
                      <a:pPr marL="571500" marR="0" lvl="1" indent="-571500" algn="l" defTabSz="4035613" rtl="0" eaLnBrk="1" fontAlgn="auto" latinLnBrk="0" hangingPunct="1">
                        <a:lnSpc>
                          <a:spcPts val="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latin typeface="Nunito" pitchFamily="2" charset="0"/>
                        </a:rPr>
                        <a:t>Provides Better Accuracy for Fault Localization in ML Classifiers</a:t>
                      </a:r>
                    </a:p>
                    <a:p>
                      <a:pPr marL="571500" marR="0" lvl="1" indent="-571500" algn="l" defTabSz="4035613" rtl="0" eaLnBrk="1" fontAlgn="auto" latinLnBrk="0" hangingPunct="1">
                        <a:lnSpc>
                          <a:spcPts val="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latin typeface="Nunito" pitchFamily="2" charset="0"/>
                        </a:rPr>
                        <a:t>Hybrid DT efficiently deals with the Data Sparsity and Data Mis-</a:t>
                      </a:r>
                      <a:r>
                        <a:rPr lang="en-US" sz="3600" dirty="0" err="1">
                          <a:solidFill>
                            <a:schemeClr val="tx1"/>
                          </a:solidFill>
                          <a:latin typeface="Nunito" pitchFamily="2" charset="0"/>
                        </a:rPr>
                        <a:t>Interpretablility</a:t>
                      </a:r>
                      <a:endParaRPr lang="en-US" sz="3600" dirty="0">
                        <a:solidFill>
                          <a:schemeClr val="tx1"/>
                        </a:solidFill>
                        <a:latin typeface="Nunito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791732"/>
                  </a:ext>
                </a:extLst>
              </a:tr>
              <a:tr h="4848505">
                <a:tc>
                  <a:txBody>
                    <a:bodyPr/>
                    <a:lstStyle/>
                    <a:p>
                      <a:pPr marL="742950" lvl="1" indent="-742950">
                        <a:lnSpc>
                          <a:spcPts val="5000"/>
                        </a:lnSpc>
                        <a:buFont typeface="+mj-lt"/>
                        <a:buAutoNum type="alphaLcParenR"/>
                      </a:pPr>
                      <a:r>
                        <a:rPr lang="en-US" sz="3600" b="1" i="0" u="none" strike="noStrike" cap="none" dirty="0">
                          <a:solidFill>
                            <a:srgbClr val="110A28"/>
                          </a:solidFill>
                          <a:effectLst/>
                          <a:latin typeface="Nunito" pitchFamily="2" charset="0"/>
                          <a:ea typeface="+mn-ea"/>
                          <a:cs typeface="+mn-cs"/>
                          <a:sym typeface="Arial"/>
                        </a:rPr>
                        <a:t>Design Optimization</a:t>
                      </a:r>
                      <a:endParaRPr lang="en-US" sz="3600" b="1" i="0" u="none" strike="noStrike" cap="none" dirty="0">
                        <a:solidFill>
                          <a:schemeClr val="dk1"/>
                        </a:solidFill>
                        <a:effectLst/>
                        <a:latin typeface="Nunito" pitchFamily="2" charset="0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742950" lvl="1" indent="-742950">
                        <a:lnSpc>
                          <a:spcPts val="5000"/>
                        </a:lnSpc>
                        <a:buFont typeface="+mj-lt"/>
                        <a:buAutoNum type="alphaLcParenR"/>
                      </a:pPr>
                      <a:r>
                        <a:rPr lang="en-US" sz="3600" b="1" i="0" u="none" strike="noStrike" cap="none" dirty="0">
                          <a:solidFill>
                            <a:srgbClr val="110A28"/>
                          </a:solidFill>
                          <a:effectLst/>
                          <a:latin typeface="Nunito" pitchFamily="2" charset="0"/>
                          <a:ea typeface="+mn-ea"/>
                          <a:cs typeface="+mn-cs"/>
                          <a:sym typeface="Arial"/>
                        </a:rPr>
                        <a:t>Managing Data Sparsity </a:t>
                      </a:r>
                    </a:p>
                    <a:p>
                      <a:pPr marL="742950" lvl="1" indent="-742950">
                        <a:lnSpc>
                          <a:spcPts val="5000"/>
                        </a:lnSpc>
                        <a:buFont typeface="+mj-lt"/>
                        <a:buAutoNum type="alphaLcParenR"/>
                      </a:pPr>
                      <a:r>
                        <a:rPr lang="en-US" sz="3600" b="1" i="0" u="none" strike="noStrike" cap="none" dirty="0">
                          <a:solidFill>
                            <a:srgbClr val="110A28"/>
                          </a:solidFill>
                          <a:effectLst/>
                          <a:latin typeface="Nunito" pitchFamily="2" charset="0"/>
                          <a:ea typeface="+mn-ea"/>
                          <a:cs typeface="+mn-cs"/>
                          <a:sym typeface="Arial"/>
                        </a:rPr>
                        <a:t>Feature Fusion</a:t>
                      </a:r>
                      <a:endParaRPr lang="en-US" sz="3600" b="1" i="0" u="none" strike="noStrike" cap="none" dirty="0">
                        <a:solidFill>
                          <a:schemeClr val="tx1"/>
                        </a:solidFill>
                        <a:effectLst/>
                        <a:latin typeface="Nunito" pitchFamily="2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2780631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6517670B-2375-C465-C2A4-A74335E1BE62}"/>
              </a:ext>
            </a:extLst>
          </p:cNvPr>
          <p:cNvSpPr txBox="1"/>
          <p:nvPr/>
        </p:nvSpPr>
        <p:spPr>
          <a:xfrm>
            <a:off x="430517" y="21670545"/>
            <a:ext cx="99273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solidFill>
                  <a:srgbClr val="110A28"/>
                </a:solidFill>
                <a:latin typeface="Nunito" pitchFamily="2" charset="0"/>
              </a:rPr>
              <a:t>Figure 1 .Presenting Magnetic Flux Density Norm for Healthy Motor</a:t>
            </a:r>
            <a:endParaRPr lang="en-001" sz="28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6F1E961-6455-C070-5D1D-85E2356878F1}"/>
              </a:ext>
            </a:extLst>
          </p:cNvPr>
          <p:cNvSpPr txBox="1"/>
          <p:nvPr/>
        </p:nvSpPr>
        <p:spPr>
          <a:xfrm>
            <a:off x="132423" y="14120780"/>
            <a:ext cx="10010229" cy="3835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1" indent="0">
              <a:lnSpc>
                <a:spcPts val="5000"/>
              </a:lnSpc>
              <a:spcAft>
                <a:spcPts val="2000"/>
              </a:spcAft>
              <a:buFont typeface="+mj-lt"/>
              <a:buNone/>
            </a:pPr>
            <a:r>
              <a:rPr lang="en-US" sz="4800" b="1" dirty="0">
                <a:solidFill>
                  <a:srgbClr val="1C4587"/>
                </a:solidFill>
                <a:latin typeface="Nunito" pitchFamily="2" charset="0"/>
              </a:rPr>
              <a:t>What is Physics Based Model</a:t>
            </a:r>
          </a:p>
          <a:p>
            <a:pPr marL="0" lvl="1">
              <a:lnSpc>
                <a:spcPts val="5000"/>
              </a:lnSpc>
              <a:spcAft>
                <a:spcPts val="2000"/>
              </a:spcAft>
            </a:pPr>
            <a:r>
              <a:rPr lang="en-US" sz="3600" b="1" dirty="0">
                <a:latin typeface="Nunito" pitchFamily="2" charset="0"/>
              </a:rPr>
              <a:t>A representation of Governing Laws of Nature that innately embeds the concepts of time space and causality</a:t>
            </a:r>
            <a:endParaRPr lang="en-PK" sz="3600" b="1" dirty="0">
              <a:latin typeface="Nunito" pitchFamily="2" charset="0"/>
            </a:endParaRPr>
          </a:p>
          <a:p>
            <a:pPr marL="0" lvl="1" indent="0">
              <a:lnSpc>
                <a:spcPts val="5000"/>
              </a:lnSpc>
              <a:spcAft>
                <a:spcPts val="2000"/>
              </a:spcAft>
              <a:buFont typeface="+mj-lt"/>
              <a:buNone/>
            </a:pPr>
            <a:endParaRPr lang="en-US" sz="4800" b="1" dirty="0">
              <a:solidFill>
                <a:srgbClr val="1C4587"/>
              </a:solidFill>
              <a:latin typeface="Nunito" panose="020F0502020204030204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247DE4-8619-7D42-6DEB-8D5D65464F4E}"/>
              </a:ext>
            </a:extLst>
          </p:cNvPr>
          <p:cNvSpPr txBox="1"/>
          <p:nvPr/>
        </p:nvSpPr>
        <p:spPr>
          <a:xfrm>
            <a:off x="23054328" y="28592438"/>
            <a:ext cx="872933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i="0" u="none" strike="noStrike" cap="none" dirty="0">
                <a:solidFill>
                  <a:srgbClr val="110A28"/>
                </a:solidFill>
                <a:effectLst/>
                <a:latin typeface="Nunito" pitchFamily="2" charset="0"/>
                <a:sym typeface="Arial"/>
              </a:rPr>
              <a:t>Figure 4. </a:t>
            </a:r>
            <a:r>
              <a:rPr lang="en-US" sz="2800" b="1" dirty="0">
                <a:latin typeface="Nunito" pitchFamily="2" charset="0"/>
              </a:rPr>
              <a:t>Convergence of loss and accuracy curves for offset prediction using DL model over 50 training epochs.</a:t>
            </a:r>
            <a:endParaRPr lang="en-001" sz="2800" b="1" dirty="0">
              <a:latin typeface="Nunito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5295247-65C1-00DC-9593-4750647451DE}"/>
              </a:ext>
            </a:extLst>
          </p:cNvPr>
          <p:cNvSpPr txBox="1"/>
          <p:nvPr/>
        </p:nvSpPr>
        <p:spPr>
          <a:xfrm>
            <a:off x="21850615" y="20368621"/>
            <a:ext cx="18449614" cy="7425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000"/>
              </a:lnSpc>
              <a:spcBef>
                <a:spcPts val="0"/>
              </a:spcBef>
              <a:spcAft>
                <a:spcPts val="200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4400" b="1" dirty="0">
                <a:solidFill>
                  <a:srgbClr val="1C4587"/>
                </a:solidFill>
                <a:latin typeface="Nunito" pitchFamily="2" charset="0"/>
              </a:rPr>
              <a:t>Loss and Accuracy Curves for Offset Prediction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5171E09-5E7B-65C0-3C6C-DCF4E3AC7A8E}"/>
              </a:ext>
            </a:extLst>
          </p:cNvPr>
          <p:cNvSpPr txBox="1"/>
          <p:nvPr/>
        </p:nvSpPr>
        <p:spPr>
          <a:xfrm>
            <a:off x="33739638" y="21937145"/>
            <a:ext cx="9054600" cy="8662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000"/>
              </a:lnSpc>
              <a:spcBef>
                <a:spcPts val="0"/>
              </a:spcBef>
              <a:spcAft>
                <a:spcPts val="200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4800" b="1" i="0" u="none" strike="noStrike" cap="none" dirty="0">
                <a:solidFill>
                  <a:srgbClr val="1C4587"/>
                </a:solidFill>
                <a:effectLst/>
                <a:latin typeface="Nunito" pitchFamily="2" charset="0"/>
                <a:ea typeface="+mn-ea"/>
                <a:cs typeface="+mn-cs"/>
                <a:sym typeface="Arial"/>
              </a:rPr>
              <a:t>                 </a:t>
            </a:r>
            <a:r>
              <a:rPr lang="en-US" sz="4400" b="1" i="0" u="none" strike="noStrike" cap="none" dirty="0">
                <a:solidFill>
                  <a:srgbClr val="1C4587"/>
                </a:solidFill>
                <a:effectLst/>
                <a:latin typeface="Nunito" pitchFamily="2" charset="0"/>
                <a:ea typeface="+mn-ea"/>
                <a:cs typeface="+mn-cs"/>
                <a:sym typeface="Arial"/>
              </a:rPr>
              <a:t>Future Work</a:t>
            </a:r>
          </a:p>
          <a:p>
            <a:pPr marL="571500" indent="-571500" defTabSz="914400">
              <a:lnSpc>
                <a:spcPts val="5000"/>
              </a:lnSpc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3600" dirty="0">
                <a:latin typeface="Nunito" pitchFamily="2" charset="0"/>
              </a:rPr>
              <a:t>Future works involve incremental ML and parallel computing approaches, enabling dynamic updates of DT as new data becomes available</a:t>
            </a:r>
            <a:r>
              <a:rPr lang="en-US" sz="3600" dirty="0">
                <a:solidFill>
                  <a:srgbClr val="110A28"/>
                </a:solidFill>
                <a:latin typeface="Nunito" pitchFamily="2" charset="0"/>
              </a:rPr>
              <a:t>. </a:t>
            </a:r>
          </a:p>
          <a:p>
            <a:pPr marL="571500" indent="-571500" defTabSz="914400">
              <a:lnSpc>
                <a:spcPts val="5000"/>
              </a:lnSpc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3600" dirty="0">
                <a:latin typeface="Nunito" pitchFamily="2" charset="0"/>
              </a:rPr>
              <a:t>Further advancements can be made by exploring other methodologies to bridge the gap between physics-driven and data-driven modeling</a:t>
            </a:r>
            <a:r>
              <a:rPr lang="en-US" sz="4400" b="1" dirty="0">
                <a:solidFill>
                  <a:schemeClr val="accent5"/>
                </a:solidFill>
                <a:latin typeface="+mj-lt"/>
              </a:rPr>
              <a:t>. </a:t>
            </a:r>
          </a:p>
          <a:p>
            <a:pPr marL="571500" indent="-571500" defTabSz="914400">
              <a:lnSpc>
                <a:spcPts val="5000"/>
              </a:lnSpc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3600" dirty="0">
                <a:latin typeface="Nunito" pitchFamily="2" charset="0"/>
              </a:rPr>
              <a:t> Data fusion techniques can also be used to model combinations of multiple faults within a particular TIM</a:t>
            </a:r>
            <a:r>
              <a:rPr lang="en-US" sz="3600" b="1" dirty="0">
                <a:latin typeface="Nunito" pitchFamily="2" charset="0"/>
              </a:rPr>
              <a:t>. </a:t>
            </a:r>
          </a:p>
          <a:p>
            <a:pPr marL="571500" marR="0" lvl="0" indent="-571500" algn="l" defTabSz="914400" rtl="0" eaLnBrk="1" fontAlgn="auto" latinLnBrk="0" hangingPunct="1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3600" b="0" i="0" u="none" strike="noStrike" cap="none" dirty="0">
              <a:solidFill>
                <a:schemeClr val="dk1"/>
              </a:solidFill>
              <a:effectLst/>
              <a:latin typeface="Nunito" pitchFamily="2" charset="0"/>
              <a:sym typeface="Arial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8098003-F9E1-F73C-8458-B409C53D4996}"/>
              </a:ext>
            </a:extLst>
          </p:cNvPr>
          <p:cNvSpPr txBox="1"/>
          <p:nvPr/>
        </p:nvSpPr>
        <p:spPr>
          <a:xfrm>
            <a:off x="-25182" y="29012020"/>
            <a:ext cx="1038306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Nunito" pitchFamily="2" charset="0"/>
                <a:ea typeface="+mn-ea"/>
                <a:cs typeface="+mn-cs"/>
              </a:rPr>
              <a:t>Figure 2. </a:t>
            </a:r>
            <a:r>
              <a:rPr lang="en-US" sz="2800" b="1" dirty="0">
                <a:latin typeface="Nunito" pitchFamily="2" charset="0"/>
                <a:sym typeface="Arial"/>
              </a:rPr>
              <a:t>Reduced Order Models are Critical Enablers for Predictive Digital TWIN</a:t>
            </a:r>
            <a:endParaRPr lang="en-001" sz="2800" b="1" dirty="0"/>
          </a:p>
        </p:txBody>
      </p:sp>
      <p:sp>
        <p:nvSpPr>
          <p:cNvPr id="2" name="Google Shape;54;p13">
            <a:extLst>
              <a:ext uri="{FF2B5EF4-FFF2-40B4-BE49-F238E27FC236}">
                <a16:creationId xmlns:a16="http://schemas.microsoft.com/office/drawing/2014/main" id="{B4B1B927-95E0-40BE-A6DB-4DFCE6940F35}"/>
              </a:ext>
            </a:extLst>
          </p:cNvPr>
          <p:cNvSpPr/>
          <p:nvPr/>
        </p:nvSpPr>
        <p:spPr>
          <a:xfrm>
            <a:off x="-25182" y="-20033"/>
            <a:ext cx="42796813" cy="4785962"/>
          </a:xfrm>
          <a:prstGeom prst="rect">
            <a:avLst/>
          </a:prstGeom>
          <a:solidFill>
            <a:srgbClr val="1C4587"/>
          </a:solidFill>
          <a:ln w="12700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>
              <a:solidFill>
                <a:srgbClr val="1C4587"/>
              </a:solidFill>
            </a:endParaRPr>
          </a:p>
        </p:txBody>
      </p:sp>
      <p:sp>
        <p:nvSpPr>
          <p:cNvPr id="3" name="Google Shape;56;p13">
            <a:extLst>
              <a:ext uri="{FF2B5EF4-FFF2-40B4-BE49-F238E27FC236}">
                <a16:creationId xmlns:a16="http://schemas.microsoft.com/office/drawing/2014/main" id="{130ED118-E35B-E17F-ACD8-85323507EC89}"/>
              </a:ext>
            </a:extLst>
          </p:cNvPr>
          <p:cNvSpPr txBox="1"/>
          <p:nvPr/>
        </p:nvSpPr>
        <p:spPr>
          <a:xfrm>
            <a:off x="319188" y="168346"/>
            <a:ext cx="28546808" cy="16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MIND TWIN AI</a:t>
            </a:r>
          </a:p>
        </p:txBody>
      </p:sp>
      <p:sp>
        <p:nvSpPr>
          <p:cNvPr id="9" name="Google Shape;57;p13">
            <a:extLst>
              <a:ext uri="{FF2B5EF4-FFF2-40B4-BE49-F238E27FC236}">
                <a16:creationId xmlns:a16="http://schemas.microsoft.com/office/drawing/2014/main" id="{6159B9A1-E677-DD9E-AD2C-E8D116975D52}"/>
              </a:ext>
            </a:extLst>
          </p:cNvPr>
          <p:cNvSpPr txBox="1"/>
          <p:nvPr/>
        </p:nvSpPr>
        <p:spPr>
          <a:xfrm>
            <a:off x="9476818" y="134826"/>
            <a:ext cx="24747595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Multiphysics-Informed Digital Twin for Fault Localization in Induction Motor using AI</a:t>
            </a:r>
            <a:endParaRPr lang="en-US" sz="6000" b="1" dirty="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" name="Google Shape;58;p13">
            <a:extLst>
              <a:ext uri="{FF2B5EF4-FFF2-40B4-BE49-F238E27FC236}">
                <a16:creationId xmlns:a16="http://schemas.microsoft.com/office/drawing/2014/main" id="{7A19D711-8435-1BB1-08B6-3485759812B2}"/>
              </a:ext>
            </a:extLst>
          </p:cNvPr>
          <p:cNvSpPr txBox="1"/>
          <p:nvPr/>
        </p:nvSpPr>
        <p:spPr>
          <a:xfrm rot="10800000" flipV="1">
            <a:off x="743761" y="2082281"/>
            <a:ext cx="23092924" cy="243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 Amina Bashir</a:t>
            </a:r>
            <a:r>
              <a:rPr lang="en-US" sz="4400" baseline="300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-US" sz="44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, Muhammad Ahmed Mohsin</a:t>
            </a:r>
            <a:r>
              <a:rPr lang="en-US" sz="4400" baseline="300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-US" sz="44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, Muhammad Jazib</a:t>
            </a:r>
            <a:r>
              <a:rPr lang="en-US" sz="4400" baseline="300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-US" sz="44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, Dr Hafsa Iqbal</a:t>
            </a:r>
            <a:endParaRPr lang="en-US" sz="4400" baseline="30000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r>
              <a:rPr lang="en-US" sz="40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School of Electrical Engineering &amp; Computer Science (SEECS), Islamabad, Pakistan</a:t>
            </a:r>
          </a:p>
          <a:p>
            <a:r>
              <a:rPr lang="en-US" sz="40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Department of Electrical Engineering DEE (PIEAS), Islamabad, Pakistan </a:t>
            </a:r>
          </a:p>
        </p:txBody>
      </p:sp>
      <p:pic>
        <p:nvPicPr>
          <p:cNvPr id="6" name="Picture 5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F1F838CA-F9AA-2204-F65B-B2A3B25731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3509" y="4763050"/>
            <a:ext cx="13628819" cy="7589150"/>
          </a:xfrm>
          <a:prstGeom prst="rect">
            <a:avLst/>
          </a:prstGeom>
        </p:spPr>
      </p:pic>
      <p:pic>
        <p:nvPicPr>
          <p:cNvPr id="22" name="Picture 21" descr="A diagram of a solution&#10;&#10;Description automatically generated">
            <a:extLst>
              <a:ext uri="{FF2B5EF4-FFF2-40B4-BE49-F238E27FC236}">
                <a16:creationId xmlns:a16="http://schemas.microsoft.com/office/drawing/2014/main" id="{509FBE38-CE33-15CD-95B2-763195C3F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09" y="23037099"/>
            <a:ext cx="10515968" cy="5760923"/>
          </a:xfrm>
          <a:prstGeom prst="rect">
            <a:avLst/>
          </a:prstGeom>
        </p:spPr>
      </p:pic>
      <p:pic>
        <p:nvPicPr>
          <p:cNvPr id="24" name="Picture 23" descr="A graph of training loss and accuracy&#10;&#10;Description automatically generated">
            <a:extLst>
              <a:ext uri="{FF2B5EF4-FFF2-40B4-BE49-F238E27FC236}">
                <a16:creationId xmlns:a16="http://schemas.microsoft.com/office/drawing/2014/main" id="{3A37FEF5-AAA1-DF97-B2F8-EA76434DCA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4868" y="21212278"/>
            <a:ext cx="12008256" cy="709193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67857F0-7728-5C39-7D7E-0A9D9E3A2F50}"/>
              </a:ext>
            </a:extLst>
          </p:cNvPr>
          <p:cNvSpPr txBox="1"/>
          <p:nvPr/>
        </p:nvSpPr>
        <p:spPr>
          <a:xfrm>
            <a:off x="24510780" y="12621886"/>
            <a:ext cx="71987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solidFill>
                  <a:srgbClr val="110A28"/>
                </a:solidFill>
                <a:latin typeface="Nunito" pitchFamily="2" charset="0"/>
                <a:ea typeface="+mn-ea"/>
                <a:cs typeface="+mn-cs"/>
              </a:rPr>
              <a:t>Figure 3. </a:t>
            </a:r>
            <a:r>
              <a:rPr lang="en-US" sz="2800" b="1" dirty="0">
                <a:solidFill>
                  <a:srgbClr val="110A28"/>
                </a:solidFill>
                <a:latin typeface="Nunito" pitchFamily="2" charset="0"/>
              </a:rPr>
              <a:t>Working Methodology</a:t>
            </a:r>
            <a:endParaRPr lang="en-001" sz="2800" b="1" dirty="0"/>
          </a:p>
        </p:txBody>
      </p:sp>
      <p:pic>
        <p:nvPicPr>
          <p:cNvPr id="26" name="Picture 4">
            <a:extLst>
              <a:ext uri="{FF2B5EF4-FFF2-40B4-BE49-F238E27FC236}">
                <a16:creationId xmlns:a16="http://schemas.microsoft.com/office/drawing/2014/main" id="{4CBF7591-DEAF-18EB-21E5-4E1CAFC7A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133" y="17089268"/>
            <a:ext cx="4832509" cy="359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28F8584-77BC-CBF9-DE81-D0AADA0AB39D}"/>
              </a:ext>
            </a:extLst>
          </p:cNvPr>
          <p:cNvSpPr txBox="1"/>
          <p:nvPr/>
        </p:nvSpPr>
        <p:spPr>
          <a:xfrm>
            <a:off x="33902270" y="4920788"/>
            <a:ext cx="8729336" cy="10360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5000"/>
              </a:lnSpc>
              <a:spcBef>
                <a:spcPts val="0"/>
              </a:spcBef>
              <a:spcAft>
                <a:spcPts val="200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4400" b="1" dirty="0">
                <a:solidFill>
                  <a:srgbClr val="1C4587"/>
                </a:solidFill>
                <a:latin typeface="Nunito" pitchFamily="2" charset="0"/>
                <a:sym typeface="Arial"/>
              </a:rPr>
              <a:t>Quantitative Results</a:t>
            </a:r>
          </a:p>
          <a:p>
            <a:pPr marL="571500" marR="0" lvl="0" indent="-571500" defTabSz="914400" rtl="0" eaLnBrk="1" fontAlgn="auto" latinLnBrk="0" hangingPunct="1">
              <a:lnSpc>
                <a:spcPts val="5000"/>
              </a:lnSpc>
              <a:spcBef>
                <a:spcPts val="0"/>
              </a:spcBef>
              <a:spcAft>
                <a:spcPts val="20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dirty="0">
                <a:latin typeface="Nunito" pitchFamily="2" charset="0"/>
              </a:rPr>
              <a:t>The best model for hybrid DT was Subspace Discriminant, with an accuracy of 97.5%</a:t>
            </a:r>
          </a:p>
          <a:p>
            <a:pPr marL="571500" marR="0" lvl="0" indent="-571500" defTabSz="914400" rtl="0" eaLnBrk="1" fontAlgn="auto" latinLnBrk="0" hangingPunct="1">
              <a:lnSpc>
                <a:spcPts val="5000"/>
              </a:lnSpc>
              <a:spcBef>
                <a:spcPts val="0"/>
              </a:spcBef>
              <a:spcAft>
                <a:spcPts val="20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dirty="0">
                <a:latin typeface="Nunito" pitchFamily="2" charset="0"/>
              </a:rPr>
              <a:t>CNN achieved the highest accuracy score of 98.87%</a:t>
            </a:r>
          </a:p>
          <a:p>
            <a:pPr marL="571500" marR="0" lvl="0" indent="-571500" defTabSz="914400" rtl="0" eaLnBrk="1" fontAlgn="auto" latinLnBrk="0" hangingPunct="1">
              <a:lnSpc>
                <a:spcPts val="5000"/>
              </a:lnSpc>
              <a:spcBef>
                <a:spcPts val="0"/>
              </a:spcBef>
              <a:spcAft>
                <a:spcPts val="20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dirty="0">
                <a:latin typeface="Nunito" pitchFamily="2" charset="0"/>
              </a:rPr>
              <a:t>The data-driven model showed less accurate result, with the best model being Kernel Naive Bayes, showing an accuracy of 84.18%</a:t>
            </a:r>
          </a:p>
          <a:p>
            <a:pPr marL="571500" marR="0" lvl="0" indent="-571500" defTabSz="914400" rtl="0" eaLnBrk="1" fontAlgn="auto" latinLnBrk="0" hangingPunct="1">
              <a:lnSpc>
                <a:spcPts val="5000"/>
              </a:lnSpc>
              <a:spcBef>
                <a:spcPts val="0"/>
              </a:spcBef>
              <a:spcAft>
                <a:spcPts val="20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dirty="0">
                <a:latin typeface="Nunito" pitchFamily="2" charset="0"/>
              </a:rPr>
              <a:t>K-Nearest Neighbors (Course) achieved the highest accuracy of 88.71% among the ML classifiers,</a:t>
            </a:r>
          </a:p>
          <a:p>
            <a:pPr marL="571500" marR="0" lvl="0" indent="-571500" defTabSz="914400" rtl="0" eaLnBrk="1" fontAlgn="auto" latinLnBrk="0" hangingPunct="1">
              <a:lnSpc>
                <a:spcPts val="5000"/>
              </a:lnSpc>
              <a:spcBef>
                <a:spcPts val="0"/>
              </a:spcBef>
              <a:spcAft>
                <a:spcPts val="20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4400" b="1" i="0" u="none" strike="noStrike" cap="none" dirty="0">
              <a:solidFill>
                <a:srgbClr val="1C4587"/>
              </a:solidFill>
              <a:effectLst/>
              <a:latin typeface="Nunito" pitchFamily="2" charset="0"/>
              <a:ea typeface="+mn-ea"/>
              <a:cs typeface="+mn-cs"/>
              <a:sym typeface="Arial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60372AB-243D-774E-73F5-5429BB77D0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83609" y="14170994"/>
            <a:ext cx="7976122" cy="562255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07152FBB-6BB1-E1C3-CB85-BA1E5ADB94DE}"/>
              </a:ext>
            </a:extLst>
          </p:cNvPr>
          <p:cNvSpPr txBox="1"/>
          <p:nvPr/>
        </p:nvSpPr>
        <p:spPr>
          <a:xfrm>
            <a:off x="35068381" y="20121263"/>
            <a:ext cx="69913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Nunito" pitchFamily="2" charset="0"/>
              </a:rPr>
              <a:t>Fig5 Comparison of magnetic flux density norm for healthy and faulty motors with short-circuited stator, misaligned bearing, and eccentric rotor</a:t>
            </a:r>
            <a:endParaRPr lang="en-PK" sz="2800" b="1" dirty="0">
              <a:latin typeface="Nunito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18B47C0-5A19-737A-2B9D-84306A07EABE}"/>
              </a:ext>
            </a:extLst>
          </p:cNvPr>
          <p:cNvSpPr txBox="1"/>
          <p:nvPr/>
        </p:nvSpPr>
        <p:spPr>
          <a:xfrm>
            <a:off x="22124515" y="13067551"/>
            <a:ext cx="10692460" cy="75084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marR="0" lvl="0" indent="-571500" defTabSz="914400" rtl="0" eaLnBrk="1" fontAlgn="auto" latinLnBrk="0" hangingPunct="1">
              <a:lnSpc>
                <a:spcPts val="5000"/>
              </a:lnSpc>
              <a:spcBef>
                <a:spcPts val="0"/>
              </a:spcBef>
              <a:spcAft>
                <a:spcPts val="20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4400" b="1" dirty="0">
                <a:solidFill>
                  <a:srgbClr val="1C4587"/>
                </a:solidFill>
                <a:latin typeface="Nunito" pitchFamily="2" charset="0"/>
                <a:sym typeface="Arial"/>
              </a:rPr>
              <a:t>Challenges for Predictive Digital TWIN </a:t>
            </a:r>
          </a:p>
          <a:p>
            <a:pPr marL="571500" marR="0" lvl="0" indent="-571500" defTabSz="914400" rtl="0" eaLnBrk="1" fontAlgn="auto" latinLnBrk="0" hangingPunct="1">
              <a:lnSpc>
                <a:spcPts val="5000"/>
              </a:lnSpc>
              <a:spcBef>
                <a:spcPts val="0"/>
              </a:spcBef>
              <a:spcAft>
                <a:spcPts val="20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600" dirty="0">
                <a:latin typeface="Nunito" pitchFamily="2" charset="0"/>
              </a:rPr>
              <a:t>Predictive Modeling for Complex Systems at large scale</a:t>
            </a:r>
          </a:p>
          <a:p>
            <a:pPr marL="571500" marR="0" lvl="0" indent="-571500" defTabSz="914400" rtl="0" eaLnBrk="1" fontAlgn="auto" latinLnBrk="0" hangingPunct="1">
              <a:lnSpc>
                <a:spcPts val="5000"/>
              </a:lnSpc>
              <a:spcBef>
                <a:spcPts val="0"/>
              </a:spcBef>
              <a:spcAft>
                <a:spcPts val="20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600" i="0" u="none" strike="noStrike" cap="none" dirty="0">
                <a:effectLst/>
                <a:latin typeface="Nunito" pitchFamily="2" charset="0"/>
                <a:sym typeface="Arial"/>
              </a:rPr>
              <a:t>Verification, Validation and Uncertainty Quantification</a:t>
            </a:r>
          </a:p>
          <a:p>
            <a:pPr marL="571500" indent="-571500" defTabSz="914400">
              <a:lnSpc>
                <a:spcPts val="5000"/>
              </a:lnSpc>
              <a:spcAft>
                <a:spcPts val="20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3600" dirty="0">
                <a:latin typeface="Nunito" pitchFamily="2" charset="0"/>
              </a:rPr>
              <a:t>Data, Models and decisions across multiple scales </a:t>
            </a:r>
          </a:p>
          <a:p>
            <a:pPr marL="571500" marR="0" lvl="0" indent="-571500" defTabSz="914400" rtl="0" eaLnBrk="1" fontAlgn="auto" latinLnBrk="0" hangingPunct="1">
              <a:lnSpc>
                <a:spcPts val="5000"/>
              </a:lnSpc>
              <a:spcBef>
                <a:spcPts val="0"/>
              </a:spcBef>
              <a:spcAft>
                <a:spcPts val="20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600" dirty="0">
                <a:latin typeface="Nunito" pitchFamily="2" charset="0"/>
              </a:rPr>
              <a:t>Scalable Algorithms for updating ,prediction and Control</a:t>
            </a:r>
            <a:endParaRPr lang="en-US" sz="3600" i="0" u="none" strike="noStrike" cap="none" dirty="0">
              <a:effectLst/>
              <a:latin typeface="Nunito" pitchFamily="2" charset="0"/>
              <a:sym typeface="Arial"/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3A9CFCD8-7E0F-CBD9-FD54-9627599FD913}"/>
              </a:ext>
            </a:extLst>
          </p:cNvPr>
          <p:cNvSpPr txBox="1">
            <a:spLocks/>
          </p:cNvSpPr>
          <p:nvPr/>
        </p:nvSpPr>
        <p:spPr>
          <a:xfrm>
            <a:off x="12103548" y="12788022"/>
            <a:ext cx="8247853" cy="8323110"/>
          </a:xfrm>
          <a:prstGeom prst="rect">
            <a:avLst/>
          </a:prstGeom>
          <a:solidFill>
            <a:srgbClr val="96D3ED"/>
          </a:solidFill>
          <a:ln w="38100">
            <a:solidFill>
              <a:schemeClr val="bg2"/>
            </a:solidFill>
          </a:ln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tx1"/>
                </a:solidFill>
                <a:latin typeface="+mj-lt"/>
                <a:ea typeface="+mj-ea"/>
                <a:cs typeface="Posterama" panose="020B0504020200020000" pitchFamily="34" charset="0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6000" b="1" dirty="0">
                <a:latin typeface="Nunito" pitchFamily="2" charset="0"/>
              </a:rPr>
              <a:t>BIG DATA ALONE IS NOT ENOUGH</a:t>
            </a:r>
            <a:br>
              <a:rPr lang="en-US" dirty="0">
                <a:latin typeface="Nunito" pitchFamily="2" charset="0"/>
              </a:rPr>
            </a:br>
            <a:endParaRPr lang="en-US" dirty="0">
              <a:latin typeface="Nunito" pitchFamily="2" charset="0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latin typeface="Nunito" pitchFamily="2" charset="0"/>
              </a:rPr>
              <a:t>Digital Twins must incorporate the predictive power, interpretability, and domain knowledge of physics-based models</a:t>
            </a:r>
            <a:br>
              <a:rPr lang="en-PK" dirty="0">
                <a:latin typeface="Nunito" pitchFamily="2" charset="0"/>
              </a:rPr>
            </a:br>
            <a:endParaRPr lang="en-US" dirty="0">
              <a:latin typeface="Nunito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0D8F90E-5109-DE02-9A99-51245E50BAB9}"/>
              </a:ext>
            </a:extLst>
          </p:cNvPr>
          <p:cNvSpPr txBox="1"/>
          <p:nvPr/>
        </p:nvSpPr>
        <p:spPr>
          <a:xfrm>
            <a:off x="11840386" y="21670545"/>
            <a:ext cx="10010229" cy="768287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lvl="1" indent="0" algn="ctr">
              <a:lnSpc>
                <a:spcPts val="5000"/>
              </a:lnSpc>
              <a:spcAft>
                <a:spcPts val="2000"/>
              </a:spcAft>
              <a:buFont typeface="+mj-lt"/>
              <a:buNone/>
            </a:pPr>
            <a:r>
              <a:rPr lang="en-US" sz="4400" b="1" dirty="0">
                <a:solidFill>
                  <a:srgbClr val="1C4587"/>
                </a:solidFill>
                <a:latin typeface="Nunito" pitchFamily="2" charset="0"/>
              </a:rPr>
              <a:t>Mathematical and Computational Foundation</a:t>
            </a:r>
          </a:p>
          <a:p>
            <a:pPr marL="685800" lvl="1" indent="-685800">
              <a:lnSpc>
                <a:spcPts val="5000"/>
              </a:lnSpc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rgbClr val="110A28"/>
                </a:solidFill>
                <a:latin typeface="Nunito" pitchFamily="2" charset="0"/>
              </a:rPr>
              <a:t>Physics Driven Modeling</a:t>
            </a:r>
          </a:p>
          <a:p>
            <a:pPr marL="0" lvl="1">
              <a:lnSpc>
                <a:spcPts val="5000"/>
              </a:lnSpc>
              <a:spcAft>
                <a:spcPts val="2000"/>
              </a:spcAft>
            </a:pPr>
            <a:r>
              <a:rPr lang="en-US" sz="3600" dirty="0">
                <a:solidFill>
                  <a:srgbClr val="110A28"/>
                </a:solidFill>
                <a:latin typeface="Nunito" pitchFamily="2" charset="0"/>
              </a:rPr>
              <a:t>Data Sparsity in Real Time Data</a:t>
            </a:r>
          </a:p>
          <a:p>
            <a:pPr marL="685800" lvl="1" indent="-685800">
              <a:lnSpc>
                <a:spcPts val="5000"/>
              </a:lnSpc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rgbClr val="110A28"/>
                </a:solidFill>
                <a:latin typeface="Nunito" pitchFamily="2" charset="0"/>
              </a:rPr>
              <a:t>Data Driven Modeling</a:t>
            </a:r>
          </a:p>
          <a:p>
            <a:pPr marL="0" lvl="1">
              <a:lnSpc>
                <a:spcPts val="5000"/>
              </a:lnSpc>
              <a:spcAft>
                <a:spcPts val="2000"/>
              </a:spcAft>
            </a:pPr>
            <a:r>
              <a:rPr lang="en-US" sz="3600" dirty="0">
                <a:solidFill>
                  <a:srgbClr val="110A28"/>
                </a:solidFill>
                <a:latin typeface="Nunito" pitchFamily="2" charset="0"/>
              </a:rPr>
              <a:t>Data Acquisition of Healthy and Faulty Motor</a:t>
            </a:r>
          </a:p>
          <a:p>
            <a:pPr marL="685800" lvl="1" indent="-685800">
              <a:lnSpc>
                <a:spcPts val="5000"/>
              </a:lnSpc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rgbClr val="110A28"/>
                </a:solidFill>
                <a:latin typeface="Nunito" pitchFamily="2" charset="0"/>
              </a:rPr>
              <a:t>Reduced Order Modeling</a:t>
            </a:r>
          </a:p>
          <a:p>
            <a:pPr marL="0" lvl="1">
              <a:lnSpc>
                <a:spcPts val="5000"/>
              </a:lnSpc>
              <a:spcAft>
                <a:spcPts val="2000"/>
              </a:spcAft>
            </a:pPr>
            <a:r>
              <a:rPr lang="en-US" sz="3600" dirty="0">
                <a:solidFill>
                  <a:srgbClr val="110A28"/>
                </a:solidFill>
                <a:latin typeface="Nunito" pitchFamily="2" charset="0"/>
              </a:rPr>
              <a:t>Design Optimization and Parameter Tuning</a:t>
            </a:r>
          </a:p>
          <a:p>
            <a:pPr marL="0" lvl="1" indent="0">
              <a:lnSpc>
                <a:spcPts val="5000"/>
              </a:lnSpc>
              <a:spcAft>
                <a:spcPts val="2000"/>
              </a:spcAft>
              <a:buFont typeface="+mj-lt"/>
              <a:buNone/>
            </a:pPr>
            <a:endParaRPr lang="en-US" sz="4800" b="1" dirty="0">
              <a:solidFill>
                <a:srgbClr val="1C4587"/>
              </a:solidFill>
              <a:latin typeface="Nunito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26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</TotalTime>
  <Words>460</Words>
  <Application>Microsoft Office PowerPoint</Application>
  <PresentationFormat>Custom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Nunito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Umer</dc:creator>
  <cp:lastModifiedBy>jazib qamar</cp:lastModifiedBy>
  <cp:revision>67</cp:revision>
  <dcterms:created xsi:type="dcterms:W3CDTF">2023-08-05T07:55:54Z</dcterms:created>
  <dcterms:modified xsi:type="dcterms:W3CDTF">2023-10-26T18:14:40Z</dcterms:modified>
</cp:coreProperties>
</file>