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25" r:id="rId5"/>
    <p:sldId id="366" r:id="rId6"/>
    <p:sldId id="357" r:id="rId7"/>
    <p:sldId id="360" r:id="rId8"/>
    <p:sldId id="354" r:id="rId9"/>
    <p:sldId id="368" r:id="rId10"/>
    <p:sldId id="363" r:id="rId11"/>
    <p:sldId id="364" r:id="rId12"/>
    <p:sldId id="329" r:id="rId13"/>
    <p:sldId id="330" r:id="rId14"/>
    <p:sldId id="347" r:id="rId15"/>
    <p:sldId id="362" r:id="rId16"/>
    <p:sldId id="349" r:id="rId17"/>
    <p:sldId id="350" r:id="rId18"/>
    <p:sldId id="33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D3ED"/>
    <a:srgbClr val="43B0DF"/>
    <a:srgbClr val="BCE5DD"/>
    <a:srgbClr val="C7DBE1"/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205" autoAdjust="0"/>
  </p:normalViewPr>
  <p:slideViewPr>
    <p:cSldViewPr snapToGrid="0">
      <p:cViewPr>
        <p:scale>
          <a:sx n="68" d="100"/>
          <a:sy n="68" d="100"/>
        </p:scale>
        <p:origin x="1205" y="427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C5610-526D-4767-88AA-99958A151995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07D1249-8F1A-4053-A449-444B4D351B40}">
      <dgm:prSet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The aim is to design a Multiphysics-informed hybrid DT for fault detection and localization in TIM. </a:t>
          </a:r>
          <a:endParaRPr lang="en-001" sz="1600" b="1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B125B3A3-D1D2-429F-B1B9-E0CE5E936A07}" type="parTrans" cxnId="{F48BE4B0-A2F2-46BE-8B1D-52EFA1D58D0E}">
      <dgm:prSet/>
      <dgm:spPr/>
      <dgm:t>
        <a:bodyPr/>
        <a:lstStyle/>
        <a:p>
          <a:endParaRPr lang="en-001"/>
        </a:p>
      </dgm:t>
    </dgm:pt>
    <dgm:pt modelId="{282CB2D2-E784-4089-B46A-B9FD2F4F0857}" type="sibTrans" cxnId="{F48BE4B0-A2F2-46BE-8B1D-52EFA1D58D0E}">
      <dgm:prSet/>
      <dgm:spPr/>
      <dgm:t>
        <a:bodyPr/>
        <a:lstStyle/>
        <a:p>
          <a:endParaRPr lang="en-001"/>
        </a:p>
      </dgm:t>
    </dgm:pt>
    <dgm:pt modelId="{16A4050E-E3DB-43C0-9706-AE5FE56B5C6B}">
      <dgm:prSet custT="1"/>
      <dgm:spPr/>
      <dgm:t>
        <a:bodyPr/>
        <a:lstStyle/>
        <a:p>
          <a:pPr>
            <a:defRPr b="1"/>
          </a:pPr>
          <a:r>
            <a:rPr lang="en-US" sz="1600" kern="1200" dirty="0">
              <a:solidFill>
                <a:schemeClr val="tx1"/>
              </a:solidFill>
            </a:rPr>
            <a:t>Multiphysics-informed hybrid modeling approach enhances the interpretability of AI classifiers, improving real-time fault localization in TIM</a:t>
          </a:r>
          <a:endParaRPr lang="en-US" sz="1600" b="1" kern="1200" dirty="0">
            <a:solidFill>
              <a:schemeClr val="tx1"/>
            </a:solidFill>
            <a:latin typeface="Bahnschrift" panose="020B0502040204020203" pitchFamily="34" charset="0"/>
            <a:ea typeface="+mn-ea"/>
            <a:cs typeface="+mn-cs"/>
          </a:endParaRPr>
        </a:p>
      </dgm:t>
    </dgm:pt>
    <dgm:pt modelId="{EA862F6D-5CD5-424F-8807-80A309E13880}" type="sibTrans" cxnId="{196300B3-3E2A-47C6-B7B7-49D6EE783ADA}">
      <dgm:prSet/>
      <dgm:spPr/>
      <dgm:t>
        <a:bodyPr/>
        <a:lstStyle/>
        <a:p>
          <a:endParaRPr lang="en-US"/>
        </a:p>
      </dgm:t>
    </dgm:pt>
    <dgm:pt modelId="{1C4E9A10-C758-4D50-8B96-51619F488429}" type="parTrans" cxnId="{196300B3-3E2A-47C6-B7B7-49D6EE783ADA}">
      <dgm:prSet/>
      <dgm:spPr/>
      <dgm:t>
        <a:bodyPr/>
        <a:lstStyle/>
        <a:p>
          <a:endParaRPr lang="en-US"/>
        </a:p>
      </dgm:t>
    </dgm:pt>
    <dgm:pt modelId="{29383374-0396-4764-AED1-E1ECDCF2A6C9}">
      <dgm:prSet custT="1"/>
      <dgm:spPr/>
      <dgm:t>
        <a:bodyPr/>
        <a:lstStyle/>
        <a:p>
          <a:pPr>
            <a:defRPr b="1"/>
          </a:pPr>
          <a:r>
            <a:rPr lang="en-US" sz="1600" dirty="0">
              <a:solidFill>
                <a:schemeClr val="tx1"/>
              </a:solidFill>
            </a:rPr>
            <a:t>Enabling the high-fidelity dynamic system to act as a virtual sensor exhibiting real-time capabilities</a:t>
          </a:r>
          <a:endParaRPr lang="en-US" sz="1600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B316FC86-3B69-4EA7-B165-1B544CB613A3}" type="sibTrans" cxnId="{018F79E8-DDCB-4903-8F2C-CEF48DA8631E}">
      <dgm:prSet/>
      <dgm:spPr/>
      <dgm:t>
        <a:bodyPr/>
        <a:lstStyle/>
        <a:p>
          <a:endParaRPr lang="en-US"/>
        </a:p>
      </dgm:t>
    </dgm:pt>
    <dgm:pt modelId="{6D73D705-D0F5-4078-B459-D518189149F2}" type="parTrans" cxnId="{018F79E8-DDCB-4903-8F2C-CEF48DA8631E}">
      <dgm:prSet/>
      <dgm:spPr/>
      <dgm:t>
        <a:bodyPr/>
        <a:lstStyle/>
        <a:p>
          <a:endParaRPr lang="en-US"/>
        </a:p>
      </dgm:t>
    </dgm:pt>
    <dgm:pt modelId="{5D7272BC-5FCD-431C-8CC0-2EA83C99A3BE}" type="pres">
      <dgm:prSet presAssocID="{5E5C5610-526D-4767-88AA-99958A151995}" presName="linear" presStyleCnt="0">
        <dgm:presLayoutVars>
          <dgm:dir/>
          <dgm:animLvl val="lvl"/>
          <dgm:resizeHandles val="exact"/>
        </dgm:presLayoutVars>
      </dgm:prSet>
      <dgm:spPr/>
    </dgm:pt>
    <dgm:pt modelId="{27789110-7A34-4A0D-8B57-9F699CC4A857}" type="pres">
      <dgm:prSet presAssocID="{507D1249-8F1A-4053-A449-444B4D351B40}" presName="parentLin" presStyleCnt="0"/>
      <dgm:spPr/>
    </dgm:pt>
    <dgm:pt modelId="{EEB45CFD-A8E4-4BB1-827D-2040ADF03893}" type="pres">
      <dgm:prSet presAssocID="{507D1249-8F1A-4053-A449-444B4D351B40}" presName="parentLeftMargin" presStyleLbl="node1" presStyleIdx="0" presStyleCnt="3"/>
      <dgm:spPr/>
    </dgm:pt>
    <dgm:pt modelId="{A1037F58-2360-4DA4-B2C6-44B55E09DAA0}" type="pres">
      <dgm:prSet presAssocID="{507D1249-8F1A-4053-A449-444B4D351B40}" presName="parentText" presStyleLbl="node1" presStyleIdx="0" presStyleCnt="3" custScaleX="83940" custScaleY="72302" custLinFactNeighborY="-11177">
        <dgm:presLayoutVars>
          <dgm:chMax val="0"/>
          <dgm:bulletEnabled val="1"/>
        </dgm:presLayoutVars>
      </dgm:prSet>
      <dgm:spPr/>
    </dgm:pt>
    <dgm:pt modelId="{CD6F11BB-C094-4C1D-959C-FDAA9CB5C5B9}" type="pres">
      <dgm:prSet presAssocID="{507D1249-8F1A-4053-A449-444B4D351B40}" presName="negativeSpace" presStyleCnt="0"/>
      <dgm:spPr/>
    </dgm:pt>
    <dgm:pt modelId="{D5753CC2-4E37-4D5D-B390-9444C24B738F}" type="pres">
      <dgm:prSet presAssocID="{507D1249-8F1A-4053-A449-444B4D351B40}" presName="childText" presStyleLbl="conFgAcc1" presStyleIdx="0" presStyleCnt="3" custLinFactNeighborY="9400">
        <dgm:presLayoutVars>
          <dgm:bulletEnabled val="1"/>
        </dgm:presLayoutVars>
      </dgm:prSet>
      <dgm:spPr/>
    </dgm:pt>
    <dgm:pt modelId="{A7CA6B05-F5E7-4587-859E-C3AAB639AE34}" type="pres">
      <dgm:prSet presAssocID="{282CB2D2-E784-4089-B46A-B9FD2F4F0857}" presName="spaceBetweenRectangles" presStyleCnt="0"/>
      <dgm:spPr/>
    </dgm:pt>
    <dgm:pt modelId="{F6C023B7-2420-4607-88B1-C16F53D3A44F}" type="pres">
      <dgm:prSet presAssocID="{29383374-0396-4764-AED1-E1ECDCF2A6C9}" presName="parentLin" presStyleCnt="0"/>
      <dgm:spPr/>
    </dgm:pt>
    <dgm:pt modelId="{6DBD218F-7F25-47A1-B8FD-FA5807D76628}" type="pres">
      <dgm:prSet presAssocID="{29383374-0396-4764-AED1-E1ECDCF2A6C9}" presName="parentLeftMargin" presStyleLbl="node1" presStyleIdx="0" presStyleCnt="3"/>
      <dgm:spPr/>
    </dgm:pt>
    <dgm:pt modelId="{9C030317-871C-427D-9C27-3D2D0EFF0556}" type="pres">
      <dgm:prSet presAssocID="{29383374-0396-4764-AED1-E1ECDCF2A6C9}" presName="parentText" presStyleLbl="node1" presStyleIdx="1" presStyleCnt="3" custScaleX="87392" custScaleY="73535">
        <dgm:presLayoutVars>
          <dgm:chMax val="0"/>
          <dgm:bulletEnabled val="1"/>
        </dgm:presLayoutVars>
      </dgm:prSet>
      <dgm:spPr/>
    </dgm:pt>
    <dgm:pt modelId="{D200A40A-65A8-4863-8ADB-E9C8F2F3B99F}" type="pres">
      <dgm:prSet presAssocID="{29383374-0396-4764-AED1-E1ECDCF2A6C9}" presName="negativeSpace" presStyleCnt="0"/>
      <dgm:spPr/>
    </dgm:pt>
    <dgm:pt modelId="{A711F709-7566-426C-91C1-0A4616B781D7}" type="pres">
      <dgm:prSet presAssocID="{29383374-0396-4764-AED1-E1ECDCF2A6C9}" presName="childText" presStyleLbl="conFgAcc1" presStyleIdx="1" presStyleCnt="3">
        <dgm:presLayoutVars>
          <dgm:bulletEnabled val="1"/>
        </dgm:presLayoutVars>
      </dgm:prSet>
      <dgm:spPr/>
    </dgm:pt>
    <dgm:pt modelId="{6FD49DF0-4CF6-4E92-BF83-85CEDF2FECF9}" type="pres">
      <dgm:prSet presAssocID="{B316FC86-3B69-4EA7-B165-1B544CB613A3}" presName="spaceBetweenRectangles" presStyleCnt="0"/>
      <dgm:spPr/>
    </dgm:pt>
    <dgm:pt modelId="{9109DD6D-DAC7-497F-8B5D-0792BD0614ED}" type="pres">
      <dgm:prSet presAssocID="{16A4050E-E3DB-43C0-9706-AE5FE56B5C6B}" presName="parentLin" presStyleCnt="0"/>
      <dgm:spPr/>
    </dgm:pt>
    <dgm:pt modelId="{D8987413-8A95-4AD1-AC4B-677499F4FD1C}" type="pres">
      <dgm:prSet presAssocID="{16A4050E-E3DB-43C0-9706-AE5FE56B5C6B}" presName="parentLeftMargin" presStyleLbl="node1" presStyleIdx="1" presStyleCnt="3"/>
      <dgm:spPr/>
    </dgm:pt>
    <dgm:pt modelId="{F7673A8F-870E-4892-83F4-BB72FB33504C}" type="pres">
      <dgm:prSet presAssocID="{16A4050E-E3DB-43C0-9706-AE5FE56B5C6B}" presName="parentText" presStyleLbl="node1" presStyleIdx="2" presStyleCnt="3" custScaleX="85785" custScaleY="63827">
        <dgm:presLayoutVars>
          <dgm:chMax val="0"/>
          <dgm:bulletEnabled val="1"/>
        </dgm:presLayoutVars>
      </dgm:prSet>
      <dgm:spPr/>
    </dgm:pt>
    <dgm:pt modelId="{E67DB9CC-DF36-441A-AAED-A510F1F5AE6D}" type="pres">
      <dgm:prSet presAssocID="{16A4050E-E3DB-43C0-9706-AE5FE56B5C6B}" presName="negativeSpace" presStyleCnt="0"/>
      <dgm:spPr/>
    </dgm:pt>
    <dgm:pt modelId="{3631952A-5E9A-4FE3-AB21-F6C189DC6998}" type="pres">
      <dgm:prSet presAssocID="{16A4050E-E3DB-43C0-9706-AE5FE56B5C6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DE3A020-044B-409E-95BE-330D1373C769}" type="presOf" srcId="{5E5C5610-526D-4767-88AA-99958A151995}" destId="{5D7272BC-5FCD-431C-8CC0-2EA83C99A3BE}" srcOrd="0" destOrd="0" presId="urn:microsoft.com/office/officeart/2005/8/layout/list1"/>
    <dgm:cxn modelId="{4A830651-CC2E-4920-97DA-6B689D0C58C7}" type="presOf" srcId="{16A4050E-E3DB-43C0-9706-AE5FE56B5C6B}" destId="{F7673A8F-870E-4892-83F4-BB72FB33504C}" srcOrd="1" destOrd="0" presId="urn:microsoft.com/office/officeart/2005/8/layout/list1"/>
    <dgm:cxn modelId="{2AF6EA71-B2A4-455A-85EF-EFFFD7D3AF8C}" type="presOf" srcId="{29383374-0396-4764-AED1-E1ECDCF2A6C9}" destId="{9C030317-871C-427D-9C27-3D2D0EFF0556}" srcOrd="1" destOrd="0" presId="urn:microsoft.com/office/officeart/2005/8/layout/list1"/>
    <dgm:cxn modelId="{DEBBD599-753E-44DF-9223-C66D3368DB05}" type="presOf" srcId="{29383374-0396-4764-AED1-E1ECDCF2A6C9}" destId="{6DBD218F-7F25-47A1-B8FD-FA5807D76628}" srcOrd="0" destOrd="0" presId="urn:microsoft.com/office/officeart/2005/8/layout/list1"/>
    <dgm:cxn modelId="{80DCB39F-A1FF-43EC-859C-96F8E2A798DF}" type="presOf" srcId="{507D1249-8F1A-4053-A449-444B4D351B40}" destId="{EEB45CFD-A8E4-4BB1-827D-2040ADF03893}" srcOrd="0" destOrd="0" presId="urn:microsoft.com/office/officeart/2005/8/layout/list1"/>
    <dgm:cxn modelId="{F48BE4B0-A2F2-46BE-8B1D-52EFA1D58D0E}" srcId="{5E5C5610-526D-4767-88AA-99958A151995}" destId="{507D1249-8F1A-4053-A449-444B4D351B40}" srcOrd="0" destOrd="0" parTransId="{B125B3A3-D1D2-429F-B1B9-E0CE5E936A07}" sibTransId="{282CB2D2-E784-4089-B46A-B9FD2F4F0857}"/>
    <dgm:cxn modelId="{196300B3-3E2A-47C6-B7B7-49D6EE783ADA}" srcId="{5E5C5610-526D-4767-88AA-99958A151995}" destId="{16A4050E-E3DB-43C0-9706-AE5FE56B5C6B}" srcOrd="2" destOrd="0" parTransId="{1C4E9A10-C758-4D50-8B96-51619F488429}" sibTransId="{EA862F6D-5CD5-424F-8807-80A309E13880}"/>
    <dgm:cxn modelId="{4AFC69B9-C795-4B2D-A6D0-707ACD3A2F75}" type="presOf" srcId="{16A4050E-E3DB-43C0-9706-AE5FE56B5C6B}" destId="{D8987413-8A95-4AD1-AC4B-677499F4FD1C}" srcOrd="0" destOrd="0" presId="urn:microsoft.com/office/officeart/2005/8/layout/list1"/>
    <dgm:cxn modelId="{BE5C24D0-6D23-4A5D-8DE5-54DA3036A855}" type="presOf" srcId="{507D1249-8F1A-4053-A449-444B4D351B40}" destId="{A1037F58-2360-4DA4-B2C6-44B55E09DAA0}" srcOrd="1" destOrd="0" presId="urn:microsoft.com/office/officeart/2005/8/layout/list1"/>
    <dgm:cxn modelId="{018F79E8-DDCB-4903-8F2C-CEF48DA8631E}" srcId="{5E5C5610-526D-4767-88AA-99958A151995}" destId="{29383374-0396-4764-AED1-E1ECDCF2A6C9}" srcOrd="1" destOrd="0" parTransId="{6D73D705-D0F5-4078-B459-D518189149F2}" sibTransId="{B316FC86-3B69-4EA7-B165-1B544CB613A3}"/>
    <dgm:cxn modelId="{31BD06C0-32F4-44CC-9ED7-5DEA9E042029}" type="presParOf" srcId="{5D7272BC-5FCD-431C-8CC0-2EA83C99A3BE}" destId="{27789110-7A34-4A0D-8B57-9F699CC4A857}" srcOrd="0" destOrd="0" presId="urn:microsoft.com/office/officeart/2005/8/layout/list1"/>
    <dgm:cxn modelId="{724E84FF-4A21-4C89-94EC-98D22728EF61}" type="presParOf" srcId="{27789110-7A34-4A0D-8B57-9F699CC4A857}" destId="{EEB45CFD-A8E4-4BB1-827D-2040ADF03893}" srcOrd="0" destOrd="0" presId="urn:microsoft.com/office/officeart/2005/8/layout/list1"/>
    <dgm:cxn modelId="{1946F91F-0749-46B0-AC86-AD015E75C013}" type="presParOf" srcId="{27789110-7A34-4A0D-8B57-9F699CC4A857}" destId="{A1037F58-2360-4DA4-B2C6-44B55E09DAA0}" srcOrd="1" destOrd="0" presId="urn:microsoft.com/office/officeart/2005/8/layout/list1"/>
    <dgm:cxn modelId="{DCC961C9-4525-4DD3-9874-F5938244A50F}" type="presParOf" srcId="{5D7272BC-5FCD-431C-8CC0-2EA83C99A3BE}" destId="{CD6F11BB-C094-4C1D-959C-FDAA9CB5C5B9}" srcOrd="1" destOrd="0" presId="urn:microsoft.com/office/officeart/2005/8/layout/list1"/>
    <dgm:cxn modelId="{B0857478-F59E-4F82-BBC6-4978F2180952}" type="presParOf" srcId="{5D7272BC-5FCD-431C-8CC0-2EA83C99A3BE}" destId="{D5753CC2-4E37-4D5D-B390-9444C24B738F}" srcOrd="2" destOrd="0" presId="urn:microsoft.com/office/officeart/2005/8/layout/list1"/>
    <dgm:cxn modelId="{29E02A52-289A-4FD2-B334-167057D1B400}" type="presParOf" srcId="{5D7272BC-5FCD-431C-8CC0-2EA83C99A3BE}" destId="{A7CA6B05-F5E7-4587-859E-C3AAB639AE34}" srcOrd="3" destOrd="0" presId="urn:microsoft.com/office/officeart/2005/8/layout/list1"/>
    <dgm:cxn modelId="{096481CA-C140-4ED4-B170-2F9A5A3CEBFB}" type="presParOf" srcId="{5D7272BC-5FCD-431C-8CC0-2EA83C99A3BE}" destId="{F6C023B7-2420-4607-88B1-C16F53D3A44F}" srcOrd="4" destOrd="0" presId="urn:microsoft.com/office/officeart/2005/8/layout/list1"/>
    <dgm:cxn modelId="{0CCD25BB-8319-4660-8B18-AD9000AA01A0}" type="presParOf" srcId="{F6C023B7-2420-4607-88B1-C16F53D3A44F}" destId="{6DBD218F-7F25-47A1-B8FD-FA5807D76628}" srcOrd="0" destOrd="0" presId="urn:microsoft.com/office/officeart/2005/8/layout/list1"/>
    <dgm:cxn modelId="{A82139FE-85B7-44CA-A308-770D9548993F}" type="presParOf" srcId="{F6C023B7-2420-4607-88B1-C16F53D3A44F}" destId="{9C030317-871C-427D-9C27-3D2D0EFF0556}" srcOrd="1" destOrd="0" presId="urn:microsoft.com/office/officeart/2005/8/layout/list1"/>
    <dgm:cxn modelId="{5D016FC5-998E-46F6-AE93-38EB43B87917}" type="presParOf" srcId="{5D7272BC-5FCD-431C-8CC0-2EA83C99A3BE}" destId="{D200A40A-65A8-4863-8ADB-E9C8F2F3B99F}" srcOrd="5" destOrd="0" presId="urn:microsoft.com/office/officeart/2005/8/layout/list1"/>
    <dgm:cxn modelId="{A4EAF6E8-D8D6-4085-99D3-AAA44FE5DB94}" type="presParOf" srcId="{5D7272BC-5FCD-431C-8CC0-2EA83C99A3BE}" destId="{A711F709-7566-426C-91C1-0A4616B781D7}" srcOrd="6" destOrd="0" presId="urn:microsoft.com/office/officeart/2005/8/layout/list1"/>
    <dgm:cxn modelId="{0B1FD6CB-E417-4D00-9CD9-BF1D32C26D4F}" type="presParOf" srcId="{5D7272BC-5FCD-431C-8CC0-2EA83C99A3BE}" destId="{6FD49DF0-4CF6-4E92-BF83-85CEDF2FECF9}" srcOrd="7" destOrd="0" presId="urn:microsoft.com/office/officeart/2005/8/layout/list1"/>
    <dgm:cxn modelId="{3900D7F2-360E-4113-82E2-660C7380BEAD}" type="presParOf" srcId="{5D7272BC-5FCD-431C-8CC0-2EA83C99A3BE}" destId="{9109DD6D-DAC7-497F-8B5D-0792BD0614ED}" srcOrd="8" destOrd="0" presId="urn:microsoft.com/office/officeart/2005/8/layout/list1"/>
    <dgm:cxn modelId="{E90220EB-A948-4DF0-B5A6-89D6FB5FF56F}" type="presParOf" srcId="{9109DD6D-DAC7-497F-8B5D-0792BD0614ED}" destId="{D8987413-8A95-4AD1-AC4B-677499F4FD1C}" srcOrd="0" destOrd="0" presId="urn:microsoft.com/office/officeart/2005/8/layout/list1"/>
    <dgm:cxn modelId="{ABC2A81F-2E2C-4920-B36F-2E6E0B8A7079}" type="presParOf" srcId="{9109DD6D-DAC7-497F-8B5D-0792BD0614ED}" destId="{F7673A8F-870E-4892-83F4-BB72FB33504C}" srcOrd="1" destOrd="0" presId="urn:microsoft.com/office/officeart/2005/8/layout/list1"/>
    <dgm:cxn modelId="{4C849050-EABE-4434-8319-6CD3AD1E481D}" type="presParOf" srcId="{5D7272BC-5FCD-431C-8CC0-2EA83C99A3BE}" destId="{E67DB9CC-DF36-441A-AAED-A510F1F5AE6D}" srcOrd="9" destOrd="0" presId="urn:microsoft.com/office/officeart/2005/8/layout/list1"/>
    <dgm:cxn modelId="{9E5B64C6-6FB3-4BA9-82E9-E974CF13E978}" type="presParOf" srcId="{5D7272BC-5FCD-431C-8CC0-2EA83C99A3BE}" destId="{3631952A-5E9A-4FE3-AB21-F6C189DC699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5C5610-526D-4767-88AA-99958A151995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9383374-0396-4764-AED1-E1ECDCF2A6C9}">
      <dgm:prSet custT="1"/>
      <dgm:spPr/>
      <dgm:t>
        <a:bodyPr/>
        <a:lstStyle/>
        <a:p>
          <a:pPr>
            <a:defRPr b="1"/>
          </a:pPr>
          <a:r>
            <a:rPr lang="en-US" sz="2000" dirty="0">
              <a:solidFill>
                <a:schemeClr val="tx1"/>
              </a:solidFill>
              <a:latin typeface="Bahnschrift" panose="020B0502040204020203" pitchFamily="34" charset="0"/>
            </a:rPr>
            <a:t>Data Driven Modeling</a:t>
          </a:r>
        </a:p>
      </dgm:t>
    </dgm:pt>
    <dgm:pt modelId="{6D73D705-D0F5-4078-B459-D518189149F2}" type="parTrans" cxnId="{018F79E8-DDCB-4903-8F2C-CEF48DA8631E}">
      <dgm:prSet/>
      <dgm:spPr/>
      <dgm:t>
        <a:bodyPr/>
        <a:lstStyle/>
        <a:p>
          <a:endParaRPr lang="en-US"/>
        </a:p>
      </dgm:t>
    </dgm:pt>
    <dgm:pt modelId="{B316FC86-3B69-4EA7-B165-1B544CB613A3}" type="sibTrans" cxnId="{018F79E8-DDCB-4903-8F2C-CEF48DA8631E}">
      <dgm:prSet/>
      <dgm:spPr/>
      <dgm:t>
        <a:bodyPr/>
        <a:lstStyle/>
        <a:p>
          <a:endParaRPr lang="en-US"/>
        </a:p>
      </dgm:t>
    </dgm:pt>
    <dgm:pt modelId="{9C246228-08FF-4FE8-9A94-A3D2F870057E}">
      <dgm:prSet custT="1"/>
      <dgm:spPr/>
      <dgm:t>
        <a:bodyPr/>
        <a:lstStyle/>
        <a:p>
          <a:r>
            <a:rPr lang="en-US" sz="2000" b="0" dirty="0">
              <a:latin typeface="Bahnschrift" panose="020B0502040204020203" pitchFamily="34" charset="0"/>
            </a:rPr>
            <a:t>Design Optimization and Parameter Tuning</a:t>
          </a:r>
        </a:p>
      </dgm:t>
    </dgm:pt>
    <dgm:pt modelId="{D5040B0A-DC33-40F5-88FD-2313640639B6}" type="parTrans" cxnId="{80C24AAC-AE4C-4F94-A6B3-039045F48D22}">
      <dgm:prSet/>
      <dgm:spPr/>
      <dgm:t>
        <a:bodyPr/>
        <a:lstStyle/>
        <a:p>
          <a:endParaRPr lang="en-US"/>
        </a:p>
      </dgm:t>
    </dgm:pt>
    <dgm:pt modelId="{21FB7E23-8BCC-4F88-B5ED-71F5D0058502}" type="sibTrans" cxnId="{80C24AAC-AE4C-4F94-A6B3-039045F48D22}">
      <dgm:prSet/>
      <dgm:spPr/>
      <dgm:t>
        <a:bodyPr/>
        <a:lstStyle/>
        <a:p>
          <a:endParaRPr lang="en-US"/>
        </a:p>
      </dgm:t>
    </dgm:pt>
    <dgm:pt modelId="{7DE4658A-867D-4CC0-A509-67F8167A28AF}">
      <dgm:prSet custT="1"/>
      <dgm:spPr/>
      <dgm:t>
        <a:bodyPr/>
        <a:lstStyle/>
        <a:p>
          <a:r>
            <a:rPr lang="en-US" sz="2000" b="0" dirty="0">
              <a:latin typeface="Bahnschrift" panose="020B0502040204020203" pitchFamily="34" charset="0"/>
            </a:rPr>
            <a:t>Less Computational Time for Simulation</a:t>
          </a:r>
        </a:p>
      </dgm:t>
    </dgm:pt>
    <dgm:pt modelId="{1FB7A8A3-7C95-4DF2-9061-026AEA95D96D}" type="parTrans" cxnId="{935EA674-689A-45F8-B847-6809CD687D64}">
      <dgm:prSet/>
      <dgm:spPr/>
      <dgm:t>
        <a:bodyPr/>
        <a:lstStyle/>
        <a:p>
          <a:endParaRPr lang="en-PK"/>
        </a:p>
      </dgm:t>
    </dgm:pt>
    <dgm:pt modelId="{B5D33E34-31AA-465E-A995-11B835B410AD}" type="sibTrans" cxnId="{935EA674-689A-45F8-B847-6809CD687D64}">
      <dgm:prSet/>
      <dgm:spPr/>
      <dgm:t>
        <a:bodyPr/>
        <a:lstStyle/>
        <a:p>
          <a:endParaRPr lang="en-PK"/>
        </a:p>
      </dgm:t>
    </dgm:pt>
    <dgm:pt modelId="{2E923431-E627-4197-B9EC-93FEB08C4F13}">
      <dgm:prSet custT="1"/>
      <dgm:spPr/>
      <dgm:t>
        <a:bodyPr/>
        <a:lstStyle/>
        <a:p>
          <a:r>
            <a:rPr lang="en-US" sz="2000" b="0" dirty="0">
              <a:solidFill>
                <a:schemeClr val="tx1"/>
              </a:solidFill>
              <a:latin typeface="Bahnschrift" panose="020B0502040204020203" pitchFamily="34" charset="0"/>
            </a:rPr>
            <a:t>Robust Physics Driven High-Fidelity Modeling</a:t>
          </a:r>
          <a:endParaRPr lang="en-PK" sz="2000" b="0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F85D15A4-8BCC-44DC-9790-70D30E43F1FD}" type="parTrans" cxnId="{C3D999E2-AE92-4346-8BBB-B941B13B664D}">
      <dgm:prSet/>
      <dgm:spPr/>
      <dgm:t>
        <a:bodyPr/>
        <a:lstStyle/>
        <a:p>
          <a:endParaRPr lang="en-PK"/>
        </a:p>
      </dgm:t>
    </dgm:pt>
    <dgm:pt modelId="{8FD16970-E100-444D-9EE9-1A3B53BA9F53}" type="sibTrans" cxnId="{C3D999E2-AE92-4346-8BBB-B941B13B664D}">
      <dgm:prSet/>
      <dgm:spPr/>
      <dgm:t>
        <a:bodyPr/>
        <a:lstStyle/>
        <a:p>
          <a:endParaRPr lang="en-PK"/>
        </a:p>
      </dgm:t>
    </dgm:pt>
    <dgm:pt modelId="{ECAC9138-FE1A-4804-80A4-18CC1C7D5AEA}">
      <dgm:prSet custT="1"/>
      <dgm:spPr/>
      <dgm:t>
        <a:bodyPr/>
        <a:lstStyle/>
        <a:p>
          <a:r>
            <a:rPr lang="en-US" sz="2000" b="0" dirty="0">
              <a:solidFill>
                <a:schemeClr val="tx1"/>
              </a:solidFill>
              <a:latin typeface="Bahnschrift" panose="020B0502040204020203" pitchFamily="34" charset="0"/>
            </a:rPr>
            <a:t>Data Sparsity in Real Time Data</a:t>
          </a:r>
          <a:endParaRPr lang="en-PK" sz="2000" b="0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7B7582C7-13E7-4E07-A4A9-1F7E7BCFC12B}" type="parTrans" cxnId="{F2E61232-5936-4743-AC8A-15CB346C624C}">
      <dgm:prSet/>
      <dgm:spPr/>
      <dgm:t>
        <a:bodyPr/>
        <a:lstStyle/>
        <a:p>
          <a:endParaRPr lang="en-PK"/>
        </a:p>
      </dgm:t>
    </dgm:pt>
    <dgm:pt modelId="{70A9CBA6-7198-43A6-9E4E-8EF2A94BD06A}" type="sibTrans" cxnId="{F2E61232-5936-4743-AC8A-15CB346C624C}">
      <dgm:prSet/>
      <dgm:spPr/>
      <dgm:t>
        <a:bodyPr/>
        <a:lstStyle/>
        <a:p>
          <a:endParaRPr lang="en-PK"/>
        </a:p>
      </dgm:t>
    </dgm:pt>
    <dgm:pt modelId="{6D42FDC6-8854-49F2-8A10-8166EE61AF85}">
      <dgm:prSet custT="1"/>
      <dgm:spPr/>
      <dgm:t>
        <a:bodyPr/>
        <a:lstStyle/>
        <a:p>
          <a:r>
            <a:rPr lang="en-US" sz="2000" b="0" dirty="0">
              <a:latin typeface="Bahnschrift" panose="020B0502040204020203" pitchFamily="34" charset="0"/>
            </a:rPr>
            <a:t>Data Acquisition of Healthy and Faulty Motors</a:t>
          </a:r>
          <a:endParaRPr lang="en-PK" sz="2000" b="0" dirty="0">
            <a:latin typeface="Bahnschrift" panose="020B0502040204020203" pitchFamily="34" charset="0"/>
          </a:endParaRPr>
        </a:p>
      </dgm:t>
    </dgm:pt>
    <dgm:pt modelId="{BF513D9C-4884-470B-809D-0631103DE700}" type="parTrans" cxnId="{35683B5E-ECBC-4027-ACA8-5B56C031C971}">
      <dgm:prSet/>
      <dgm:spPr/>
      <dgm:t>
        <a:bodyPr/>
        <a:lstStyle/>
        <a:p>
          <a:endParaRPr lang="en-PK"/>
        </a:p>
      </dgm:t>
    </dgm:pt>
    <dgm:pt modelId="{D2086BE2-5BA9-4D0F-B65E-1E58EAA3B87F}" type="sibTrans" cxnId="{35683B5E-ECBC-4027-ACA8-5B56C031C971}">
      <dgm:prSet/>
      <dgm:spPr/>
      <dgm:t>
        <a:bodyPr/>
        <a:lstStyle/>
        <a:p>
          <a:endParaRPr lang="en-PK"/>
        </a:p>
      </dgm:t>
    </dgm:pt>
    <dgm:pt modelId="{C2A976C7-9100-4D1F-900A-3790355BD38D}">
      <dgm:prSet custT="1"/>
      <dgm:spPr/>
      <dgm:t>
        <a:bodyPr/>
        <a:lstStyle/>
        <a:p>
          <a:r>
            <a:rPr lang="en-US" sz="2000" b="0" dirty="0">
              <a:latin typeface="Bahnschrift" panose="020B0502040204020203" pitchFamily="34" charset="0"/>
            </a:rPr>
            <a:t>Pitching the Data in to AI Models</a:t>
          </a:r>
          <a:endParaRPr lang="en-PK" sz="2000" b="0" dirty="0">
            <a:latin typeface="Bahnschrift" panose="020B0502040204020203" pitchFamily="34" charset="0"/>
          </a:endParaRPr>
        </a:p>
      </dgm:t>
    </dgm:pt>
    <dgm:pt modelId="{E702E559-1645-4435-B791-4127A2204445}" type="parTrans" cxnId="{29759CFE-0429-43C1-B723-BBAB8F89864F}">
      <dgm:prSet/>
      <dgm:spPr/>
      <dgm:t>
        <a:bodyPr/>
        <a:lstStyle/>
        <a:p>
          <a:endParaRPr lang="en-PK"/>
        </a:p>
      </dgm:t>
    </dgm:pt>
    <dgm:pt modelId="{81C102D1-4B37-4EB9-925C-7DCF5543F116}" type="sibTrans" cxnId="{29759CFE-0429-43C1-B723-BBAB8F89864F}">
      <dgm:prSet/>
      <dgm:spPr/>
      <dgm:t>
        <a:bodyPr/>
        <a:lstStyle/>
        <a:p>
          <a:endParaRPr lang="en-PK"/>
        </a:p>
      </dgm:t>
    </dgm:pt>
    <dgm:pt modelId="{16A4050E-E3DB-43C0-9706-AE5FE56B5C6B}">
      <dgm:prSet custT="1"/>
      <dgm:spPr/>
      <dgm:t>
        <a:bodyPr/>
        <a:lstStyle/>
        <a:p>
          <a:pPr>
            <a:defRPr b="1"/>
          </a:pPr>
          <a:r>
            <a:rPr lang="en-US" sz="2000" b="1" kern="1200" dirty="0">
              <a:solidFill>
                <a:schemeClr val="tx1"/>
              </a:solidFill>
              <a:latin typeface="Bahnschrift" panose="020B0502040204020203" pitchFamily="34" charset="0"/>
              <a:ea typeface="+mn-ea"/>
              <a:cs typeface="+mn-cs"/>
            </a:rPr>
            <a:t>Reduced Order Modeling</a:t>
          </a:r>
        </a:p>
      </dgm:t>
    </dgm:pt>
    <dgm:pt modelId="{EA862F6D-5CD5-424F-8807-80A309E13880}" type="sibTrans" cxnId="{196300B3-3E2A-47C6-B7B7-49D6EE783ADA}">
      <dgm:prSet/>
      <dgm:spPr/>
      <dgm:t>
        <a:bodyPr/>
        <a:lstStyle/>
        <a:p>
          <a:endParaRPr lang="en-US"/>
        </a:p>
      </dgm:t>
    </dgm:pt>
    <dgm:pt modelId="{1C4E9A10-C758-4D50-8B96-51619F488429}" type="parTrans" cxnId="{196300B3-3E2A-47C6-B7B7-49D6EE783ADA}">
      <dgm:prSet/>
      <dgm:spPr/>
      <dgm:t>
        <a:bodyPr/>
        <a:lstStyle/>
        <a:p>
          <a:endParaRPr lang="en-US"/>
        </a:p>
      </dgm:t>
    </dgm:pt>
    <dgm:pt modelId="{507D1249-8F1A-4053-A449-444B4D351B40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Bahnschrift" panose="020B0502040204020203" pitchFamily="34" charset="0"/>
            </a:rPr>
            <a:t>Physics Driven Modeling </a:t>
          </a:r>
          <a:endParaRPr lang="en-001" sz="2000" b="1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282CB2D2-E784-4089-B46A-B9FD2F4F0857}" type="sibTrans" cxnId="{F48BE4B0-A2F2-46BE-8B1D-52EFA1D58D0E}">
      <dgm:prSet/>
      <dgm:spPr/>
      <dgm:t>
        <a:bodyPr/>
        <a:lstStyle/>
        <a:p>
          <a:endParaRPr lang="en-001"/>
        </a:p>
      </dgm:t>
    </dgm:pt>
    <dgm:pt modelId="{B125B3A3-D1D2-429F-B1B9-E0CE5E936A07}" type="parTrans" cxnId="{F48BE4B0-A2F2-46BE-8B1D-52EFA1D58D0E}">
      <dgm:prSet/>
      <dgm:spPr/>
      <dgm:t>
        <a:bodyPr/>
        <a:lstStyle/>
        <a:p>
          <a:endParaRPr lang="en-001"/>
        </a:p>
      </dgm:t>
    </dgm:pt>
    <dgm:pt modelId="{5D7272BC-5FCD-431C-8CC0-2EA83C99A3BE}" type="pres">
      <dgm:prSet presAssocID="{5E5C5610-526D-4767-88AA-99958A151995}" presName="linear" presStyleCnt="0">
        <dgm:presLayoutVars>
          <dgm:dir/>
          <dgm:animLvl val="lvl"/>
          <dgm:resizeHandles val="exact"/>
        </dgm:presLayoutVars>
      </dgm:prSet>
      <dgm:spPr/>
    </dgm:pt>
    <dgm:pt modelId="{27789110-7A34-4A0D-8B57-9F699CC4A857}" type="pres">
      <dgm:prSet presAssocID="{507D1249-8F1A-4053-A449-444B4D351B40}" presName="parentLin" presStyleCnt="0"/>
      <dgm:spPr/>
    </dgm:pt>
    <dgm:pt modelId="{EEB45CFD-A8E4-4BB1-827D-2040ADF03893}" type="pres">
      <dgm:prSet presAssocID="{507D1249-8F1A-4053-A449-444B4D351B40}" presName="parentLeftMargin" presStyleLbl="node1" presStyleIdx="0" presStyleCnt="3"/>
      <dgm:spPr/>
    </dgm:pt>
    <dgm:pt modelId="{A1037F58-2360-4DA4-B2C6-44B55E09DAA0}" type="pres">
      <dgm:prSet presAssocID="{507D1249-8F1A-4053-A449-444B4D351B40}" presName="parentText" presStyleLbl="node1" presStyleIdx="0" presStyleCnt="3" custLinFactNeighborY="-11177">
        <dgm:presLayoutVars>
          <dgm:chMax val="0"/>
          <dgm:bulletEnabled val="1"/>
        </dgm:presLayoutVars>
      </dgm:prSet>
      <dgm:spPr/>
    </dgm:pt>
    <dgm:pt modelId="{CD6F11BB-C094-4C1D-959C-FDAA9CB5C5B9}" type="pres">
      <dgm:prSet presAssocID="{507D1249-8F1A-4053-A449-444B4D351B40}" presName="negativeSpace" presStyleCnt="0"/>
      <dgm:spPr/>
    </dgm:pt>
    <dgm:pt modelId="{D5753CC2-4E37-4D5D-B390-9444C24B738F}" type="pres">
      <dgm:prSet presAssocID="{507D1249-8F1A-4053-A449-444B4D351B40}" presName="childText" presStyleLbl="conFgAcc1" presStyleIdx="0" presStyleCnt="3" custLinFactNeighborX="2310" custLinFactNeighborY="15564">
        <dgm:presLayoutVars>
          <dgm:bulletEnabled val="1"/>
        </dgm:presLayoutVars>
      </dgm:prSet>
      <dgm:spPr/>
    </dgm:pt>
    <dgm:pt modelId="{A7CA6B05-F5E7-4587-859E-C3AAB639AE34}" type="pres">
      <dgm:prSet presAssocID="{282CB2D2-E784-4089-B46A-B9FD2F4F0857}" presName="spaceBetweenRectangles" presStyleCnt="0"/>
      <dgm:spPr/>
    </dgm:pt>
    <dgm:pt modelId="{F6C023B7-2420-4607-88B1-C16F53D3A44F}" type="pres">
      <dgm:prSet presAssocID="{29383374-0396-4764-AED1-E1ECDCF2A6C9}" presName="parentLin" presStyleCnt="0"/>
      <dgm:spPr/>
    </dgm:pt>
    <dgm:pt modelId="{6DBD218F-7F25-47A1-B8FD-FA5807D76628}" type="pres">
      <dgm:prSet presAssocID="{29383374-0396-4764-AED1-E1ECDCF2A6C9}" presName="parentLeftMargin" presStyleLbl="node1" presStyleIdx="0" presStyleCnt="3"/>
      <dgm:spPr/>
    </dgm:pt>
    <dgm:pt modelId="{9C030317-871C-427D-9C27-3D2D0EFF0556}" type="pres">
      <dgm:prSet presAssocID="{29383374-0396-4764-AED1-E1ECDCF2A6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00A40A-65A8-4863-8ADB-E9C8F2F3B99F}" type="pres">
      <dgm:prSet presAssocID="{29383374-0396-4764-AED1-E1ECDCF2A6C9}" presName="negativeSpace" presStyleCnt="0"/>
      <dgm:spPr/>
    </dgm:pt>
    <dgm:pt modelId="{A711F709-7566-426C-91C1-0A4616B781D7}" type="pres">
      <dgm:prSet presAssocID="{29383374-0396-4764-AED1-E1ECDCF2A6C9}" presName="childText" presStyleLbl="conFgAcc1" presStyleIdx="1" presStyleCnt="3">
        <dgm:presLayoutVars>
          <dgm:bulletEnabled val="1"/>
        </dgm:presLayoutVars>
      </dgm:prSet>
      <dgm:spPr/>
    </dgm:pt>
    <dgm:pt modelId="{6FD49DF0-4CF6-4E92-BF83-85CEDF2FECF9}" type="pres">
      <dgm:prSet presAssocID="{B316FC86-3B69-4EA7-B165-1B544CB613A3}" presName="spaceBetweenRectangles" presStyleCnt="0"/>
      <dgm:spPr/>
    </dgm:pt>
    <dgm:pt modelId="{9109DD6D-DAC7-497F-8B5D-0792BD0614ED}" type="pres">
      <dgm:prSet presAssocID="{16A4050E-E3DB-43C0-9706-AE5FE56B5C6B}" presName="parentLin" presStyleCnt="0"/>
      <dgm:spPr/>
    </dgm:pt>
    <dgm:pt modelId="{D8987413-8A95-4AD1-AC4B-677499F4FD1C}" type="pres">
      <dgm:prSet presAssocID="{16A4050E-E3DB-43C0-9706-AE5FE56B5C6B}" presName="parentLeftMargin" presStyleLbl="node1" presStyleIdx="1" presStyleCnt="3"/>
      <dgm:spPr/>
    </dgm:pt>
    <dgm:pt modelId="{F7673A8F-870E-4892-83F4-BB72FB33504C}" type="pres">
      <dgm:prSet presAssocID="{16A4050E-E3DB-43C0-9706-AE5FE56B5C6B}" presName="parentText" presStyleLbl="node1" presStyleIdx="2" presStyleCnt="3" custScaleY="118159">
        <dgm:presLayoutVars>
          <dgm:chMax val="0"/>
          <dgm:bulletEnabled val="1"/>
        </dgm:presLayoutVars>
      </dgm:prSet>
      <dgm:spPr/>
    </dgm:pt>
    <dgm:pt modelId="{E67DB9CC-DF36-441A-AAED-A510F1F5AE6D}" type="pres">
      <dgm:prSet presAssocID="{16A4050E-E3DB-43C0-9706-AE5FE56B5C6B}" presName="negativeSpace" presStyleCnt="0"/>
      <dgm:spPr/>
    </dgm:pt>
    <dgm:pt modelId="{3631952A-5E9A-4FE3-AB21-F6C189DC6998}" type="pres">
      <dgm:prSet presAssocID="{16A4050E-E3DB-43C0-9706-AE5FE56B5C6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8B97620-DCC2-43C6-B630-2E4A40CBA499}" type="presOf" srcId="{9C246228-08FF-4FE8-9A94-A3D2F870057E}" destId="{3631952A-5E9A-4FE3-AB21-F6C189DC6998}" srcOrd="0" destOrd="0" presId="urn:microsoft.com/office/officeart/2005/8/layout/list1"/>
    <dgm:cxn modelId="{1DE3A020-044B-409E-95BE-330D1373C769}" type="presOf" srcId="{5E5C5610-526D-4767-88AA-99958A151995}" destId="{5D7272BC-5FCD-431C-8CC0-2EA83C99A3BE}" srcOrd="0" destOrd="0" presId="urn:microsoft.com/office/officeart/2005/8/layout/list1"/>
    <dgm:cxn modelId="{F2E61232-5936-4743-AC8A-15CB346C624C}" srcId="{507D1249-8F1A-4053-A449-444B4D351B40}" destId="{ECAC9138-FE1A-4804-80A4-18CC1C7D5AEA}" srcOrd="1" destOrd="0" parTransId="{7B7582C7-13E7-4E07-A4A9-1F7E7BCFC12B}" sibTransId="{70A9CBA6-7198-43A6-9E4E-8EF2A94BD06A}"/>
    <dgm:cxn modelId="{35683B5E-ECBC-4027-ACA8-5B56C031C971}" srcId="{29383374-0396-4764-AED1-E1ECDCF2A6C9}" destId="{6D42FDC6-8854-49F2-8A10-8166EE61AF85}" srcOrd="0" destOrd="0" parTransId="{BF513D9C-4884-470B-809D-0631103DE700}" sibTransId="{D2086BE2-5BA9-4D0F-B65E-1E58EAA3B87F}"/>
    <dgm:cxn modelId="{F3C7F44D-00A7-4687-8B37-3BDA06A3F549}" type="presOf" srcId="{7DE4658A-867D-4CC0-A509-67F8167A28AF}" destId="{3631952A-5E9A-4FE3-AB21-F6C189DC6998}" srcOrd="0" destOrd="1" presId="urn:microsoft.com/office/officeart/2005/8/layout/list1"/>
    <dgm:cxn modelId="{4A830651-CC2E-4920-97DA-6B689D0C58C7}" type="presOf" srcId="{16A4050E-E3DB-43C0-9706-AE5FE56B5C6B}" destId="{F7673A8F-870E-4892-83F4-BB72FB33504C}" srcOrd="1" destOrd="0" presId="urn:microsoft.com/office/officeart/2005/8/layout/list1"/>
    <dgm:cxn modelId="{2AF6EA71-B2A4-455A-85EF-EFFFD7D3AF8C}" type="presOf" srcId="{29383374-0396-4764-AED1-E1ECDCF2A6C9}" destId="{9C030317-871C-427D-9C27-3D2D0EFF0556}" srcOrd="1" destOrd="0" presId="urn:microsoft.com/office/officeart/2005/8/layout/list1"/>
    <dgm:cxn modelId="{935EA674-689A-45F8-B847-6809CD687D64}" srcId="{16A4050E-E3DB-43C0-9706-AE5FE56B5C6B}" destId="{7DE4658A-867D-4CC0-A509-67F8167A28AF}" srcOrd="1" destOrd="0" parTransId="{1FB7A8A3-7C95-4DF2-9061-026AEA95D96D}" sibTransId="{B5D33E34-31AA-465E-A995-11B835B410AD}"/>
    <dgm:cxn modelId="{0BCD3D88-F900-41B0-8BA3-5F79C63FB0FB}" type="presOf" srcId="{2E923431-E627-4197-B9EC-93FEB08C4F13}" destId="{D5753CC2-4E37-4D5D-B390-9444C24B738F}" srcOrd="0" destOrd="0" presId="urn:microsoft.com/office/officeart/2005/8/layout/list1"/>
    <dgm:cxn modelId="{DEBBD599-753E-44DF-9223-C66D3368DB05}" type="presOf" srcId="{29383374-0396-4764-AED1-E1ECDCF2A6C9}" destId="{6DBD218F-7F25-47A1-B8FD-FA5807D76628}" srcOrd="0" destOrd="0" presId="urn:microsoft.com/office/officeart/2005/8/layout/list1"/>
    <dgm:cxn modelId="{80DCB39F-A1FF-43EC-859C-96F8E2A798DF}" type="presOf" srcId="{507D1249-8F1A-4053-A449-444B4D351B40}" destId="{EEB45CFD-A8E4-4BB1-827D-2040ADF03893}" srcOrd="0" destOrd="0" presId="urn:microsoft.com/office/officeart/2005/8/layout/list1"/>
    <dgm:cxn modelId="{80C24AAC-AE4C-4F94-A6B3-039045F48D22}" srcId="{16A4050E-E3DB-43C0-9706-AE5FE56B5C6B}" destId="{9C246228-08FF-4FE8-9A94-A3D2F870057E}" srcOrd="0" destOrd="0" parTransId="{D5040B0A-DC33-40F5-88FD-2313640639B6}" sibTransId="{21FB7E23-8BCC-4F88-B5ED-71F5D0058502}"/>
    <dgm:cxn modelId="{F48BE4B0-A2F2-46BE-8B1D-52EFA1D58D0E}" srcId="{5E5C5610-526D-4767-88AA-99958A151995}" destId="{507D1249-8F1A-4053-A449-444B4D351B40}" srcOrd="0" destOrd="0" parTransId="{B125B3A3-D1D2-429F-B1B9-E0CE5E936A07}" sibTransId="{282CB2D2-E784-4089-B46A-B9FD2F4F0857}"/>
    <dgm:cxn modelId="{196300B3-3E2A-47C6-B7B7-49D6EE783ADA}" srcId="{5E5C5610-526D-4767-88AA-99958A151995}" destId="{16A4050E-E3DB-43C0-9706-AE5FE56B5C6B}" srcOrd="2" destOrd="0" parTransId="{1C4E9A10-C758-4D50-8B96-51619F488429}" sibTransId="{EA862F6D-5CD5-424F-8807-80A309E13880}"/>
    <dgm:cxn modelId="{2133F8B3-2711-4B39-B6A4-7BDF358AB1EF}" type="presOf" srcId="{C2A976C7-9100-4D1F-900A-3790355BD38D}" destId="{A711F709-7566-426C-91C1-0A4616B781D7}" srcOrd="0" destOrd="1" presId="urn:microsoft.com/office/officeart/2005/8/layout/list1"/>
    <dgm:cxn modelId="{4AFC69B9-C795-4B2D-A6D0-707ACD3A2F75}" type="presOf" srcId="{16A4050E-E3DB-43C0-9706-AE5FE56B5C6B}" destId="{D8987413-8A95-4AD1-AC4B-677499F4FD1C}" srcOrd="0" destOrd="0" presId="urn:microsoft.com/office/officeart/2005/8/layout/list1"/>
    <dgm:cxn modelId="{9AA239BE-3FD8-4D89-A5AC-44D4176DC3C1}" type="presOf" srcId="{ECAC9138-FE1A-4804-80A4-18CC1C7D5AEA}" destId="{D5753CC2-4E37-4D5D-B390-9444C24B738F}" srcOrd="0" destOrd="1" presId="urn:microsoft.com/office/officeart/2005/8/layout/list1"/>
    <dgm:cxn modelId="{78C6CCBF-79A3-46B1-9EEA-8A45D2A14D0F}" type="presOf" srcId="{6D42FDC6-8854-49F2-8A10-8166EE61AF85}" destId="{A711F709-7566-426C-91C1-0A4616B781D7}" srcOrd="0" destOrd="0" presId="urn:microsoft.com/office/officeart/2005/8/layout/list1"/>
    <dgm:cxn modelId="{BE5C24D0-6D23-4A5D-8DE5-54DA3036A855}" type="presOf" srcId="{507D1249-8F1A-4053-A449-444B4D351B40}" destId="{A1037F58-2360-4DA4-B2C6-44B55E09DAA0}" srcOrd="1" destOrd="0" presId="urn:microsoft.com/office/officeart/2005/8/layout/list1"/>
    <dgm:cxn modelId="{C3D999E2-AE92-4346-8BBB-B941B13B664D}" srcId="{507D1249-8F1A-4053-A449-444B4D351B40}" destId="{2E923431-E627-4197-B9EC-93FEB08C4F13}" srcOrd="0" destOrd="0" parTransId="{F85D15A4-8BCC-44DC-9790-70D30E43F1FD}" sibTransId="{8FD16970-E100-444D-9EE9-1A3B53BA9F53}"/>
    <dgm:cxn modelId="{018F79E8-DDCB-4903-8F2C-CEF48DA8631E}" srcId="{5E5C5610-526D-4767-88AA-99958A151995}" destId="{29383374-0396-4764-AED1-E1ECDCF2A6C9}" srcOrd="1" destOrd="0" parTransId="{6D73D705-D0F5-4078-B459-D518189149F2}" sibTransId="{B316FC86-3B69-4EA7-B165-1B544CB613A3}"/>
    <dgm:cxn modelId="{29759CFE-0429-43C1-B723-BBAB8F89864F}" srcId="{29383374-0396-4764-AED1-E1ECDCF2A6C9}" destId="{C2A976C7-9100-4D1F-900A-3790355BD38D}" srcOrd="1" destOrd="0" parTransId="{E702E559-1645-4435-B791-4127A2204445}" sibTransId="{81C102D1-4B37-4EB9-925C-7DCF5543F116}"/>
    <dgm:cxn modelId="{31BD06C0-32F4-44CC-9ED7-5DEA9E042029}" type="presParOf" srcId="{5D7272BC-5FCD-431C-8CC0-2EA83C99A3BE}" destId="{27789110-7A34-4A0D-8B57-9F699CC4A857}" srcOrd="0" destOrd="0" presId="urn:microsoft.com/office/officeart/2005/8/layout/list1"/>
    <dgm:cxn modelId="{724E84FF-4A21-4C89-94EC-98D22728EF61}" type="presParOf" srcId="{27789110-7A34-4A0D-8B57-9F699CC4A857}" destId="{EEB45CFD-A8E4-4BB1-827D-2040ADF03893}" srcOrd="0" destOrd="0" presId="urn:microsoft.com/office/officeart/2005/8/layout/list1"/>
    <dgm:cxn modelId="{1946F91F-0749-46B0-AC86-AD015E75C013}" type="presParOf" srcId="{27789110-7A34-4A0D-8B57-9F699CC4A857}" destId="{A1037F58-2360-4DA4-B2C6-44B55E09DAA0}" srcOrd="1" destOrd="0" presId="urn:microsoft.com/office/officeart/2005/8/layout/list1"/>
    <dgm:cxn modelId="{DCC961C9-4525-4DD3-9874-F5938244A50F}" type="presParOf" srcId="{5D7272BC-5FCD-431C-8CC0-2EA83C99A3BE}" destId="{CD6F11BB-C094-4C1D-959C-FDAA9CB5C5B9}" srcOrd="1" destOrd="0" presId="urn:microsoft.com/office/officeart/2005/8/layout/list1"/>
    <dgm:cxn modelId="{B0857478-F59E-4F82-BBC6-4978F2180952}" type="presParOf" srcId="{5D7272BC-5FCD-431C-8CC0-2EA83C99A3BE}" destId="{D5753CC2-4E37-4D5D-B390-9444C24B738F}" srcOrd="2" destOrd="0" presId="urn:microsoft.com/office/officeart/2005/8/layout/list1"/>
    <dgm:cxn modelId="{29E02A52-289A-4FD2-B334-167057D1B400}" type="presParOf" srcId="{5D7272BC-5FCD-431C-8CC0-2EA83C99A3BE}" destId="{A7CA6B05-F5E7-4587-859E-C3AAB639AE34}" srcOrd="3" destOrd="0" presId="urn:microsoft.com/office/officeart/2005/8/layout/list1"/>
    <dgm:cxn modelId="{096481CA-C140-4ED4-B170-2F9A5A3CEBFB}" type="presParOf" srcId="{5D7272BC-5FCD-431C-8CC0-2EA83C99A3BE}" destId="{F6C023B7-2420-4607-88B1-C16F53D3A44F}" srcOrd="4" destOrd="0" presId="urn:microsoft.com/office/officeart/2005/8/layout/list1"/>
    <dgm:cxn modelId="{0CCD25BB-8319-4660-8B18-AD9000AA01A0}" type="presParOf" srcId="{F6C023B7-2420-4607-88B1-C16F53D3A44F}" destId="{6DBD218F-7F25-47A1-B8FD-FA5807D76628}" srcOrd="0" destOrd="0" presId="urn:microsoft.com/office/officeart/2005/8/layout/list1"/>
    <dgm:cxn modelId="{A82139FE-85B7-44CA-A308-770D9548993F}" type="presParOf" srcId="{F6C023B7-2420-4607-88B1-C16F53D3A44F}" destId="{9C030317-871C-427D-9C27-3D2D0EFF0556}" srcOrd="1" destOrd="0" presId="urn:microsoft.com/office/officeart/2005/8/layout/list1"/>
    <dgm:cxn modelId="{5D016FC5-998E-46F6-AE93-38EB43B87917}" type="presParOf" srcId="{5D7272BC-5FCD-431C-8CC0-2EA83C99A3BE}" destId="{D200A40A-65A8-4863-8ADB-E9C8F2F3B99F}" srcOrd="5" destOrd="0" presId="urn:microsoft.com/office/officeart/2005/8/layout/list1"/>
    <dgm:cxn modelId="{A4EAF6E8-D8D6-4085-99D3-AAA44FE5DB94}" type="presParOf" srcId="{5D7272BC-5FCD-431C-8CC0-2EA83C99A3BE}" destId="{A711F709-7566-426C-91C1-0A4616B781D7}" srcOrd="6" destOrd="0" presId="urn:microsoft.com/office/officeart/2005/8/layout/list1"/>
    <dgm:cxn modelId="{0B1FD6CB-E417-4D00-9CD9-BF1D32C26D4F}" type="presParOf" srcId="{5D7272BC-5FCD-431C-8CC0-2EA83C99A3BE}" destId="{6FD49DF0-4CF6-4E92-BF83-85CEDF2FECF9}" srcOrd="7" destOrd="0" presId="urn:microsoft.com/office/officeart/2005/8/layout/list1"/>
    <dgm:cxn modelId="{3900D7F2-360E-4113-82E2-660C7380BEAD}" type="presParOf" srcId="{5D7272BC-5FCD-431C-8CC0-2EA83C99A3BE}" destId="{9109DD6D-DAC7-497F-8B5D-0792BD0614ED}" srcOrd="8" destOrd="0" presId="urn:microsoft.com/office/officeart/2005/8/layout/list1"/>
    <dgm:cxn modelId="{E90220EB-A948-4DF0-B5A6-89D6FB5FF56F}" type="presParOf" srcId="{9109DD6D-DAC7-497F-8B5D-0792BD0614ED}" destId="{D8987413-8A95-4AD1-AC4B-677499F4FD1C}" srcOrd="0" destOrd="0" presId="urn:microsoft.com/office/officeart/2005/8/layout/list1"/>
    <dgm:cxn modelId="{ABC2A81F-2E2C-4920-B36F-2E6E0B8A7079}" type="presParOf" srcId="{9109DD6D-DAC7-497F-8B5D-0792BD0614ED}" destId="{F7673A8F-870E-4892-83F4-BB72FB33504C}" srcOrd="1" destOrd="0" presId="urn:microsoft.com/office/officeart/2005/8/layout/list1"/>
    <dgm:cxn modelId="{4C849050-EABE-4434-8319-6CD3AD1E481D}" type="presParOf" srcId="{5D7272BC-5FCD-431C-8CC0-2EA83C99A3BE}" destId="{E67DB9CC-DF36-441A-AAED-A510F1F5AE6D}" srcOrd="9" destOrd="0" presId="urn:microsoft.com/office/officeart/2005/8/layout/list1"/>
    <dgm:cxn modelId="{9E5B64C6-6FB3-4BA9-82E9-E974CF13E978}" type="presParOf" srcId="{5D7272BC-5FCD-431C-8CC0-2EA83C99A3BE}" destId="{3631952A-5E9A-4FE3-AB21-F6C189DC699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5C5610-526D-4767-88AA-99958A151995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9383374-0396-4764-AED1-E1ECDCF2A6C9}">
      <dgm:prSet custT="1"/>
      <dgm:spPr/>
      <dgm:t>
        <a:bodyPr/>
        <a:lstStyle/>
        <a:p>
          <a:pPr>
            <a:defRPr b="1"/>
          </a:pPr>
          <a:r>
            <a:rPr lang="en-US" sz="2400" dirty="0">
              <a:solidFill>
                <a:schemeClr val="tx1"/>
              </a:solidFill>
              <a:latin typeface="Bahnschrift" panose="020B0502040204020203" pitchFamily="34" charset="0"/>
            </a:rPr>
            <a:t>Managing Data Sparsity and Skewness</a:t>
          </a:r>
        </a:p>
      </dgm:t>
    </dgm:pt>
    <dgm:pt modelId="{6D73D705-D0F5-4078-B459-D518189149F2}" type="parTrans" cxnId="{018F79E8-DDCB-4903-8F2C-CEF48DA8631E}">
      <dgm:prSet/>
      <dgm:spPr/>
      <dgm:t>
        <a:bodyPr/>
        <a:lstStyle/>
        <a:p>
          <a:endParaRPr lang="en-US"/>
        </a:p>
      </dgm:t>
    </dgm:pt>
    <dgm:pt modelId="{B316FC86-3B69-4EA7-B165-1B544CB613A3}" type="sibTrans" cxnId="{018F79E8-DDCB-4903-8F2C-CEF48DA8631E}">
      <dgm:prSet/>
      <dgm:spPr/>
      <dgm:t>
        <a:bodyPr/>
        <a:lstStyle/>
        <a:p>
          <a:endParaRPr lang="en-US"/>
        </a:p>
      </dgm:t>
    </dgm:pt>
    <dgm:pt modelId="{507D1249-8F1A-4053-A449-444B4D351B40}">
      <dgm:prSet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Bahnschrift" panose="020B0502040204020203" pitchFamily="34" charset="0"/>
            </a:rPr>
            <a:t>Design Optimization</a:t>
          </a:r>
          <a:endParaRPr lang="en-001" sz="2400" b="1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B125B3A3-D1D2-429F-B1B9-E0CE5E936A07}" type="parTrans" cxnId="{F48BE4B0-A2F2-46BE-8B1D-52EFA1D58D0E}">
      <dgm:prSet/>
      <dgm:spPr/>
      <dgm:t>
        <a:bodyPr/>
        <a:lstStyle/>
        <a:p>
          <a:endParaRPr lang="en-001"/>
        </a:p>
      </dgm:t>
    </dgm:pt>
    <dgm:pt modelId="{282CB2D2-E784-4089-B46A-B9FD2F4F0857}" type="sibTrans" cxnId="{F48BE4B0-A2F2-46BE-8B1D-52EFA1D58D0E}">
      <dgm:prSet/>
      <dgm:spPr/>
      <dgm:t>
        <a:bodyPr/>
        <a:lstStyle/>
        <a:p>
          <a:endParaRPr lang="en-001"/>
        </a:p>
      </dgm:t>
    </dgm:pt>
    <dgm:pt modelId="{2E923431-E627-4197-B9EC-93FEB08C4F13}">
      <dgm:prSet custT="1"/>
      <dgm:spPr/>
      <dgm:t>
        <a:bodyPr/>
        <a:lstStyle/>
        <a:p>
          <a:r>
            <a:rPr lang="en-US" sz="2000" b="0" dirty="0">
              <a:latin typeface="+mn-lt"/>
            </a:rPr>
            <a:t>Sparse Non-Linear Optimization utilized for Parameter Tuning</a:t>
          </a:r>
          <a:endParaRPr lang="en-PK" sz="2000" b="0" dirty="0">
            <a:latin typeface="+mn-lt"/>
          </a:endParaRPr>
        </a:p>
      </dgm:t>
    </dgm:pt>
    <dgm:pt modelId="{F85D15A4-8BCC-44DC-9790-70D30E43F1FD}" type="parTrans" cxnId="{C3D999E2-AE92-4346-8BBB-B941B13B664D}">
      <dgm:prSet/>
      <dgm:spPr/>
      <dgm:t>
        <a:bodyPr/>
        <a:lstStyle/>
        <a:p>
          <a:endParaRPr lang="en-PK"/>
        </a:p>
      </dgm:t>
    </dgm:pt>
    <dgm:pt modelId="{8FD16970-E100-444D-9EE9-1A3B53BA9F53}" type="sibTrans" cxnId="{C3D999E2-AE92-4346-8BBB-B941B13B664D}">
      <dgm:prSet/>
      <dgm:spPr/>
      <dgm:t>
        <a:bodyPr/>
        <a:lstStyle/>
        <a:p>
          <a:endParaRPr lang="en-PK"/>
        </a:p>
      </dgm:t>
    </dgm:pt>
    <dgm:pt modelId="{ECAC9138-FE1A-4804-80A4-18CC1C7D5AEA}">
      <dgm:prSet custT="1"/>
      <dgm:spPr/>
      <dgm:t>
        <a:bodyPr/>
        <a:lstStyle/>
        <a:p>
          <a:r>
            <a:rPr lang="en-US" sz="2000" b="0" dirty="0">
              <a:latin typeface="+mn-lt"/>
            </a:rPr>
            <a:t>Set the Angular Speed of the Model in Steady State</a:t>
          </a:r>
          <a:endParaRPr lang="en-PK" sz="2000" b="0" dirty="0">
            <a:latin typeface="+mn-lt"/>
          </a:endParaRPr>
        </a:p>
      </dgm:t>
    </dgm:pt>
    <dgm:pt modelId="{7B7582C7-13E7-4E07-A4A9-1F7E7BCFC12B}" type="parTrans" cxnId="{F2E61232-5936-4743-AC8A-15CB346C624C}">
      <dgm:prSet/>
      <dgm:spPr/>
      <dgm:t>
        <a:bodyPr/>
        <a:lstStyle/>
        <a:p>
          <a:endParaRPr lang="en-PK"/>
        </a:p>
      </dgm:t>
    </dgm:pt>
    <dgm:pt modelId="{70A9CBA6-7198-43A6-9E4E-8EF2A94BD06A}" type="sibTrans" cxnId="{F2E61232-5936-4743-AC8A-15CB346C624C}">
      <dgm:prSet/>
      <dgm:spPr/>
      <dgm:t>
        <a:bodyPr/>
        <a:lstStyle/>
        <a:p>
          <a:endParaRPr lang="en-PK"/>
        </a:p>
      </dgm:t>
    </dgm:pt>
    <dgm:pt modelId="{6D42FDC6-8854-49F2-8A10-8166EE61AF85}">
      <dgm:prSet custT="1"/>
      <dgm:spPr/>
      <dgm:t>
        <a:bodyPr/>
        <a:lstStyle/>
        <a:p>
          <a:r>
            <a:rPr lang="en-US" sz="2000" b="0" dirty="0">
              <a:latin typeface="+mn-lt"/>
            </a:rPr>
            <a:t>Generating Synthetic Data in COMSOL Multiphysics Software</a:t>
          </a:r>
          <a:endParaRPr lang="en-PK" sz="2000" b="0" dirty="0">
            <a:latin typeface="+mn-lt"/>
          </a:endParaRPr>
        </a:p>
      </dgm:t>
    </dgm:pt>
    <dgm:pt modelId="{BF513D9C-4884-470B-809D-0631103DE700}" type="parTrans" cxnId="{35683B5E-ECBC-4027-ACA8-5B56C031C971}">
      <dgm:prSet/>
      <dgm:spPr/>
      <dgm:t>
        <a:bodyPr/>
        <a:lstStyle/>
        <a:p>
          <a:endParaRPr lang="en-PK"/>
        </a:p>
      </dgm:t>
    </dgm:pt>
    <dgm:pt modelId="{D2086BE2-5BA9-4D0F-B65E-1E58EAA3B87F}" type="sibTrans" cxnId="{35683B5E-ECBC-4027-ACA8-5B56C031C971}">
      <dgm:prSet/>
      <dgm:spPr/>
      <dgm:t>
        <a:bodyPr/>
        <a:lstStyle/>
        <a:p>
          <a:endParaRPr lang="en-PK"/>
        </a:p>
      </dgm:t>
    </dgm:pt>
    <dgm:pt modelId="{C2A976C7-9100-4D1F-900A-3790355BD38D}">
      <dgm:prSet custT="1"/>
      <dgm:spPr/>
      <dgm:t>
        <a:bodyPr/>
        <a:lstStyle/>
        <a:p>
          <a:r>
            <a:rPr lang="en-US" sz="2000" b="0" dirty="0">
              <a:latin typeface="+mn-lt"/>
            </a:rPr>
            <a:t>Synthetic Minority Oversampling Technique SMOTE Employed to deal class imbalance</a:t>
          </a:r>
          <a:endParaRPr lang="en-PK" sz="2000" b="0" dirty="0">
            <a:latin typeface="+mn-lt"/>
          </a:endParaRPr>
        </a:p>
      </dgm:t>
    </dgm:pt>
    <dgm:pt modelId="{E702E559-1645-4435-B791-4127A2204445}" type="parTrans" cxnId="{29759CFE-0429-43C1-B723-BBAB8F89864F}">
      <dgm:prSet/>
      <dgm:spPr/>
      <dgm:t>
        <a:bodyPr/>
        <a:lstStyle/>
        <a:p>
          <a:endParaRPr lang="en-PK"/>
        </a:p>
      </dgm:t>
    </dgm:pt>
    <dgm:pt modelId="{81C102D1-4B37-4EB9-925C-7DCF5543F116}" type="sibTrans" cxnId="{29759CFE-0429-43C1-B723-BBAB8F89864F}">
      <dgm:prSet/>
      <dgm:spPr/>
      <dgm:t>
        <a:bodyPr/>
        <a:lstStyle/>
        <a:p>
          <a:endParaRPr lang="en-PK"/>
        </a:p>
      </dgm:t>
    </dgm:pt>
    <dgm:pt modelId="{16A4050E-E3DB-43C0-9706-AE5FE56B5C6B}">
      <dgm:prSet custT="1"/>
      <dgm:spPr/>
      <dgm:t>
        <a:bodyPr/>
        <a:lstStyle/>
        <a:p>
          <a:pPr>
            <a:defRPr b="1"/>
          </a:pPr>
          <a:r>
            <a:rPr lang="en-US" sz="2400" b="1" kern="1200" dirty="0">
              <a:solidFill>
                <a:schemeClr val="tx1"/>
              </a:solidFill>
              <a:latin typeface="Bahnschrift" panose="020B0502040204020203" pitchFamily="34" charset="0"/>
              <a:ea typeface="+mn-ea"/>
              <a:cs typeface="+mn-cs"/>
            </a:rPr>
            <a:t>Feature Fusion</a:t>
          </a:r>
        </a:p>
      </dgm:t>
    </dgm:pt>
    <dgm:pt modelId="{EA862F6D-5CD5-424F-8807-80A309E13880}" type="sibTrans" cxnId="{196300B3-3E2A-47C6-B7B7-49D6EE783ADA}">
      <dgm:prSet/>
      <dgm:spPr/>
      <dgm:t>
        <a:bodyPr/>
        <a:lstStyle/>
        <a:p>
          <a:endParaRPr lang="en-US"/>
        </a:p>
      </dgm:t>
    </dgm:pt>
    <dgm:pt modelId="{1C4E9A10-C758-4D50-8B96-51619F488429}" type="parTrans" cxnId="{196300B3-3E2A-47C6-B7B7-49D6EE783ADA}">
      <dgm:prSet/>
      <dgm:spPr/>
      <dgm:t>
        <a:bodyPr/>
        <a:lstStyle/>
        <a:p>
          <a:endParaRPr lang="en-US"/>
        </a:p>
      </dgm:t>
    </dgm:pt>
    <dgm:pt modelId="{9C246228-08FF-4FE8-9A94-A3D2F870057E}">
      <dgm:prSet custT="1"/>
      <dgm:spPr/>
      <dgm:t>
        <a:bodyPr/>
        <a:lstStyle/>
        <a:p>
          <a:r>
            <a:rPr lang="en-US" sz="2000" b="0" dirty="0">
              <a:latin typeface="+mn-lt"/>
            </a:rPr>
            <a:t>Feature Fusion achieved using CCA Canonical </a:t>
          </a:r>
          <a:r>
            <a:rPr lang="en-US" sz="2000" b="0" dirty="0" err="1">
              <a:latin typeface="+mn-lt"/>
            </a:rPr>
            <a:t>Corelation</a:t>
          </a:r>
          <a:r>
            <a:rPr lang="en-US" sz="2000" b="0" dirty="0">
              <a:latin typeface="+mn-lt"/>
            </a:rPr>
            <a:t> Analysis</a:t>
          </a:r>
        </a:p>
      </dgm:t>
    </dgm:pt>
    <dgm:pt modelId="{21FB7E23-8BCC-4F88-B5ED-71F5D0058502}" type="sibTrans" cxnId="{80C24AAC-AE4C-4F94-A6B3-039045F48D22}">
      <dgm:prSet/>
      <dgm:spPr/>
      <dgm:t>
        <a:bodyPr/>
        <a:lstStyle/>
        <a:p>
          <a:endParaRPr lang="en-US"/>
        </a:p>
      </dgm:t>
    </dgm:pt>
    <dgm:pt modelId="{D5040B0A-DC33-40F5-88FD-2313640639B6}" type="parTrans" cxnId="{80C24AAC-AE4C-4F94-A6B3-039045F48D22}">
      <dgm:prSet/>
      <dgm:spPr/>
      <dgm:t>
        <a:bodyPr/>
        <a:lstStyle/>
        <a:p>
          <a:endParaRPr lang="en-US"/>
        </a:p>
      </dgm:t>
    </dgm:pt>
    <dgm:pt modelId="{7DE4658A-867D-4CC0-A509-67F8167A28AF}">
      <dgm:prSet custT="1"/>
      <dgm:spPr/>
      <dgm:t>
        <a:bodyPr/>
        <a:lstStyle/>
        <a:p>
          <a:r>
            <a:rPr lang="en-US" sz="2000" b="0" dirty="0">
              <a:latin typeface="+mn-lt"/>
            </a:rPr>
            <a:t>Data Fusion of Synthetic and Real time Data creating </a:t>
          </a:r>
          <a:r>
            <a:rPr lang="en-US" sz="2000" b="0" dirty="0" err="1">
              <a:latin typeface="+mn-lt"/>
            </a:rPr>
            <a:t>Hybird</a:t>
          </a:r>
          <a:r>
            <a:rPr lang="en-US" sz="2000" b="0" dirty="0">
              <a:latin typeface="+mn-lt"/>
            </a:rPr>
            <a:t> DT</a:t>
          </a:r>
        </a:p>
      </dgm:t>
    </dgm:pt>
    <dgm:pt modelId="{B5D33E34-31AA-465E-A995-11B835B410AD}" type="sibTrans" cxnId="{935EA674-689A-45F8-B847-6809CD687D64}">
      <dgm:prSet/>
      <dgm:spPr/>
      <dgm:t>
        <a:bodyPr/>
        <a:lstStyle/>
        <a:p>
          <a:endParaRPr lang="en-PK"/>
        </a:p>
      </dgm:t>
    </dgm:pt>
    <dgm:pt modelId="{1FB7A8A3-7C95-4DF2-9061-026AEA95D96D}" type="parTrans" cxnId="{935EA674-689A-45F8-B847-6809CD687D64}">
      <dgm:prSet/>
      <dgm:spPr/>
      <dgm:t>
        <a:bodyPr/>
        <a:lstStyle/>
        <a:p>
          <a:endParaRPr lang="en-PK"/>
        </a:p>
      </dgm:t>
    </dgm:pt>
    <dgm:pt modelId="{5D7272BC-5FCD-431C-8CC0-2EA83C99A3BE}" type="pres">
      <dgm:prSet presAssocID="{5E5C5610-526D-4767-88AA-99958A151995}" presName="linear" presStyleCnt="0">
        <dgm:presLayoutVars>
          <dgm:dir/>
          <dgm:animLvl val="lvl"/>
          <dgm:resizeHandles val="exact"/>
        </dgm:presLayoutVars>
      </dgm:prSet>
      <dgm:spPr/>
    </dgm:pt>
    <dgm:pt modelId="{27789110-7A34-4A0D-8B57-9F699CC4A857}" type="pres">
      <dgm:prSet presAssocID="{507D1249-8F1A-4053-A449-444B4D351B40}" presName="parentLin" presStyleCnt="0"/>
      <dgm:spPr/>
    </dgm:pt>
    <dgm:pt modelId="{EEB45CFD-A8E4-4BB1-827D-2040ADF03893}" type="pres">
      <dgm:prSet presAssocID="{507D1249-8F1A-4053-A449-444B4D351B40}" presName="parentLeftMargin" presStyleLbl="node1" presStyleIdx="0" presStyleCnt="3"/>
      <dgm:spPr/>
    </dgm:pt>
    <dgm:pt modelId="{A1037F58-2360-4DA4-B2C6-44B55E09DAA0}" type="pres">
      <dgm:prSet presAssocID="{507D1249-8F1A-4053-A449-444B4D351B40}" presName="parentText" presStyleLbl="node1" presStyleIdx="0" presStyleCnt="3" custScaleY="157896" custLinFactNeighborY="-11177">
        <dgm:presLayoutVars>
          <dgm:chMax val="0"/>
          <dgm:bulletEnabled val="1"/>
        </dgm:presLayoutVars>
      </dgm:prSet>
      <dgm:spPr/>
    </dgm:pt>
    <dgm:pt modelId="{CD6F11BB-C094-4C1D-959C-FDAA9CB5C5B9}" type="pres">
      <dgm:prSet presAssocID="{507D1249-8F1A-4053-A449-444B4D351B40}" presName="negativeSpace" presStyleCnt="0"/>
      <dgm:spPr/>
    </dgm:pt>
    <dgm:pt modelId="{D5753CC2-4E37-4D5D-B390-9444C24B738F}" type="pres">
      <dgm:prSet presAssocID="{507D1249-8F1A-4053-A449-444B4D351B40}" presName="childText" presStyleLbl="conFgAcc1" presStyleIdx="0" presStyleCnt="3" custLinFactNeighborX="2310" custLinFactNeighborY="15564">
        <dgm:presLayoutVars>
          <dgm:bulletEnabled val="1"/>
        </dgm:presLayoutVars>
      </dgm:prSet>
      <dgm:spPr/>
    </dgm:pt>
    <dgm:pt modelId="{A7CA6B05-F5E7-4587-859E-C3AAB639AE34}" type="pres">
      <dgm:prSet presAssocID="{282CB2D2-E784-4089-B46A-B9FD2F4F0857}" presName="spaceBetweenRectangles" presStyleCnt="0"/>
      <dgm:spPr/>
    </dgm:pt>
    <dgm:pt modelId="{F6C023B7-2420-4607-88B1-C16F53D3A44F}" type="pres">
      <dgm:prSet presAssocID="{29383374-0396-4764-AED1-E1ECDCF2A6C9}" presName="parentLin" presStyleCnt="0"/>
      <dgm:spPr/>
    </dgm:pt>
    <dgm:pt modelId="{6DBD218F-7F25-47A1-B8FD-FA5807D76628}" type="pres">
      <dgm:prSet presAssocID="{29383374-0396-4764-AED1-E1ECDCF2A6C9}" presName="parentLeftMargin" presStyleLbl="node1" presStyleIdx="0" presStyleCnt="3"/>
      <dgm:spPr/>
    </dgm:pt>
    <dgm:pt modelId="{9C030317-871C-427D-9C27-3D2D0EFF0556}" type="pres">
      <dgm:prSet presAssocID="{29383374-0396-4764-AED1-E1ECDCF2A6C9}" presName="parentText" presStyleLbl="node1" presStyleIdx="1" presStyleCnt="3" custScaleY="195947">
        <dgm:presLayoutVars>
          <dgm:chMax val="0"/>
          <dgm:bulletEnabled val="1"/>
        </dgm:presLayoutVars>
      </dgm:prSet>
      <dgm:spPr/>
    </dgm:pt>
    <dgm:pt modelId="{D200A40A-65A8-4863-8ADB-E9C8F2F3B99F}" type="pres">
      <dgm:prSet presAssocID="{29383374-0396-4764-AED1-E1ECDCF2A6C9}" presName="negativeSpace" presStyleCnt="0"/>
      <dgm:spPr/>
    </dgm:pt>
    <dgm:pt modelId="{A711F709-7566-426C-91C1-0A4616B781D7}" type="pres">
      <dgm:prSet presAssocID="{29383374-0396-4764-AED1-E1ECDCF2A6C9}" presName="childText" presStyleLbl="conFgAcc1" presStyleIdx="1" presStyleCnt="3">
        <dgm:presLayoutVars>
          <dgm:bulletEnabled val="1"/>
        </dgm:presLayoutVars>
      </dgm:prSet>
      <dgm:spPr/>
    </dgm:pt>
    <dgm:pt modelId="{6FD49DF0-4CF6-4E92-BF83-85CEDF2FECF9}" type="pres">
      <dgm:prSet presAssocID="{B316FC86-3B69-4EA7-B165-1B544CB613A3}" presName="spaceBetweenRectangles" presStyleCnt="0"/>
      <dgm:spPr/>
    </dgm:pt>
    <dgm:pt modelId="{9109DD6D-DAC7-497F-8B5D-0792BD0614ED}" type="pres">
      <dgm:prSet presAssocID="{16A4050E-E3DB-43C0-9706-AE5FE56B5C6B}" presName="parentLin" presStyleCnt="0"/>
      <dgm:spPr/>
    </dgm:pt>
    <dgm:pt modelId="{D8987413-8A95-4AD1-AC4B-677499F4FD1C}" type="pres">
      <dgm:prSet presAssocID="{16A4050E-E3DB-43C0-9706-AE5FE56B5C6B}" presName="parentLeftMargin" presStyleLbl="node1" presStyleIdx="1" presStyleCnt="3"/>
      <dgm:spPr/>
    </dgm:pt>
    <dgm:pt modelId="{F7673A8F-870E-4892-83F4-BB72FB33504C}" type="pres">
      <dgm:prSet presAssocID="{16A4050E-E3DB-43C0-9706-AE5FE56B5C6B}" presName="parentText" presStyleLbl="node1" presStyleIdx="2" presStyleCnt="3" custScaleY="188585">
        <dgm:presLayoutVars>
          <dgm:chMax val="0"/>
          <dgm:bulletEnabled val="1"/>
        </dgm:presLayoutVars>
      </dgm:prSet>
      <dgm:spPr/>
    </dgm:pt>
    <dgm:pt modelId="{E67DB9CC-DF36-441A-AAED-A510F1F5AE6D}" type="pres">
      <dgm:prSet presAssocID="{16A4050E-E3DB-43C0-9706-AE5FE56B5C6B}" presName="negativeSpace" presStyleCnt="0"/>
      <dgm:spPr/>
    </dgm:pt>
    <dgm:pt modelId="{3631952A-5E9A-4FE3-AB21-F6C189DC6998}" type="pres">
      <dgm:prSet presAssocID="{16A4050E-E3DB-43C0-9706-AE5FE56B5C6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8B97620-DCC2-43C6-B630-2E4A40CBA499}" type="presOf" srcId="{9C246228-08FF-4FE8-9A94-A3D2F870057E}" destId="{3631952A-5E9A-4FE3-AB21-F6C189DC6998}" srcOrd="0" destOrd="0" presId="urn:microsoft.com/office/officeart/2005/8/layout/list1"/>
    <dgm:cxn modelId="{1DE3A020-044B-409E-95BE-330D1373C769}" type="presOf" srcId="{5E5C5610-526D-4767-88AA-99958A151995}" destId="{5D7272BC-5FCD-431C-8CC0-2EA83C99A3BE}" srcOrd="0" destOrd="0" presId="urn:microsoft.com/office/officeart/2005/8/layout/list1"/>
    <dgm:cxn modelId="{F2E61232-5936-4743-AC8A-15CB346C624C}" srcId="{507D1249-8F1A-4053-A449-444B4D351B40}" destId="{ECAC9138-FE1A-4804-80A4-18CC1C7D5AEA}" srcOrd="1" destOrd="0" parTransId="{7B7582C7-13E7-4E07-A4A9-1F7E7BCFC12B}" sibTransId="{70A9CBA6-7198-43A6-9E4E-8EF2A94BD06A}"/>
    <dgm:cxn modelId="{35683B5E-ECBC-4027-ACA8-5B56C031C971}" srcId="{29383374-0396-4764-AED1-E1ECDCF2A6C9}" destId="{6D42FDC6-8854-49F2-8A10-8166EE61AF85}" srcOrd="0" destOrd="0" parTransId="{BF513D9C-4884-470B-809D-0631103DE700}" sibTransId="{D2086BE2-5BA9-4D0F-B65E-1E58EAA3B87F}"/>
    <dgm:cxn modelId="{F3C7F44D-00A7-4687-8B37-3BDA06A3F549}" type="presOf" srcId="{7DE4658A-867D-4CC0-A509-67F8167A28AF}" destId="{3631952A-5E9A-4FE3-AB21-F6C189DC6998}" srcOrd="0" destOrd="1" presId="urn:microsoft.com/office/officeart/2005/8/layout/list1"/>
    <dgm:cxn modelId="{4A830651-CC2E-4920-97DA-6B689D0C58C7}" type="presOf" srcId="{16A4050E-E3DB-43C0-9706-AE5FE56B5C6B}" destId="{F7673A8F-870E-4892-83F4-BB72FB33504C}" srcOrd="1" destOrd="0" presId="urn:microsoft.com/office/officeart/2005/8/layout/list1"/>
    <dgm:cxn modelId="{2AF6EA71-B2A4-455A-85EF-EFFFD7D3AF8C}" type="presOf" srcId="{29383374-0396-4764-AED1-E1ECDCF2A6C9}" destId="{9C030317-871C-427D-9C27-3D2D0EFF0556}" srcOrd="1" destOrd="0" presId="urn:microsoft.com/office/officeart/2005/8/layout/list1"/>
    <dgm:cxn modelId="{935EA674-689A-45F8-B847-6809CD687D64}" srcId="{16A4050E-E3DB-43C0-9706-AE5FE56B5C6B}" destId="{7DE4658A-867D-4CC0-A509-67F8167A28AF}" srcOrd="1" destOrd="0" parTransId="{1FB7A8A3-7C95-4DF2-9061-026AEA95D96D}" sibTransId="{B5D33E34-31AA-465E-A995-11B835B410AD}"/>
    <dgm:cxn modelId="{0BCD3D88-F900-41B0-8BA3-5F79C63FB0FB}" type="presOf" srcId="{2E923431-E627-4197-B9EC-93FEB08C4F13}" destId="{D5753CC2-4E37-4D5D-B390-9444C24B738F}" srcOrd="0" destOrd="0" presId="urn:microsoft.com/office/officeart/2005/8/layout/list1"/>
    <dgm:cxn modelId="{DEBBD599-753E-44DF-9223-C66D3368DB05}" type="presOf" srcId="{29383374-0396-4764-AED1-E1ECDCF2A6C9}" destId="{6DBD218F-7F25-47A1-B8FD-FA5807D76628}" srcOrd="0" destOrd="0" presId="urn:microsoft.com/office/officeart/2005/8/layout/list1"/>
    <dgm:cxn modelId="{80DCB39F-A1FF-43EC-859C-96F8E2A798DF}" type="presOf" srcId="{507D1249-8F1A-4053-A449-444B4D351B40}" destId="{EEB45CFD-A8E4-4BB1-827D-2040ADF03893}" srcOrd="0" destOrd="0" presId="urn:microsoft.com/office/officeart/2005/8/layout/list1"/>
    <dgm:cxn modelId="{80C24AAC-AE4C-4F94-A6B3-039045F48D22}" srcId="{16A4050E-E3DB-43C0-9706-AE5FE56B5C6B}" destId="{9C246228-08FF-4FE8-9A94-A3D2F870057E}" srcOrd="0" destOrd="0" parTransId="{D5040B0A-DC33-40F5-88FD-2313640639B6}" sibTransId="{21FB7E23-8BCC-4F88-B5ED-71F5D0058502}"/>
    <dgm:cxn modelId="{F48BE4B0-A2F2-46BE-8B1D-52EFA1D58D0E}" srcId="{5E5C5610-526D-4767-88AA-99958A151995}" destId="{507D1249-8F1A-4053-A449-444B4D351B40}" srcOrd="0" destOrd="0" parTransId="{B125B3A3-D1D2-429F-B1B9-E0CE5E936A07}" sibTransId="{282CB2D2-E784-4089-B46A-B9FD2F4F0857}"/>
    <dgm:cxn modelId="{196300B3-3E2A-47C6-B7B7-49D6EE783ADA}" srcId="{5E5C5610-526D-4767-88AA-99958A151995}" destId="{16A4050E-E3DB-43C0-9706-AE5FE56B5C6B}" srcOrd="2" destOrd="0" parTransId="{1C4E9A10-C758-4D50-8B96-51619F488429}" sibTransId="{EA862F6D-5CD5-424F-8807-80A309E13880}"/>
    <dgm:cxn modelId="{2133F8B3-2711-4B39-B6A4-7BDF358AB1EF}" type="presOf" srcId="{C2A976C7-9100-4D1F-900A-3790355BD38D}" destId="{A711F709-7566-426C-91C1-0A4616B781D7}" srcOrd="0" destOrd="1" presId="urn:microsoft.com/office/officeart/2005/8/layout/list1"/>
    <dgm:cxn modelId="{4AFC69B9-C795-4B2D-A6D0-707ACD3A2F75}" type="presOf" srcId="{16A4050E-E3DB-43C0-9706-AE5FE56B5C6B}" destId="{D8987413-8A95-4AD1-AC4B-677499F4FD1C}" srcOrd="0" destOrd="0" presId="urn:microsoft.com/office/officeart/2005/8/layout/list1"/>
    <dgm:cxn modelId="{9AA239BE-3FD8-4D89-A5AC-44D4176DC3C1}" type="presOf" srcId="{ECAC9138-FE1A-4804-80A4-18CC1C7D5AEA}" destId="{D5753CC2-4E37-4D5D-B390-9444C24B738F}" srcOrd="0" destOrd="1" presId="urn:microsoft.com/office/officeart/2005/8/layout/list1"/>
    <dgm:cxn modelId="{78C6CCBF-79A3-46B1-9EEA-8A45D2A14D0F}" type="presOf" srcId="{6D42FDC6-8854-49F2-8A10-8166EE61AF85}" destId="{A711F709-7566-426C-91C1-0A4616B781D7}" srcOrd="0" destOrd="0" presId="urn:microsoft.com/office/officeart/2005/8/layout/list1"/>
    <dgm:cxn modelId="{BE5C24D0-6D23-4A5D-8DE5-54DA3036A855}" type="presOf" srcId="{507D1249-8F1A-4053-A449-444B4D351B40}" destId="{A1037F58-2360-4DA4-B2C6-44B55E09DAA0}" srcOrd="1" destOrd="0" presId="urn:microsoft.com/office/officeart/2005/8/layout/list1"/>
    <dgm:cxn modelId="{C3D999E2-AE92-4346-8BBB-B941B13B664D}" srcId="{507D1249-8F1A-4053-A449-444B4D351B40}" destId="{2E923431-E627-4197-B9EC-93FEB08C4F13}" srcOrd="0" destOrd="0" parTransId="{F85D15A4-8BCC-44DC-9790-70D30E43F1FD}" sibTransId="{8FD16970-E100-444D-9EE9-1A3B53BA9F53}"/>
    <dgm:cxn modelId="{018F79E8-DDCB-4903-8F2C-CEF48DA8631E}" srcId="{5E5C5610-526D-4767-88AA-99958A151995}" destId="{29383374-0396-4764-AED1-E1ECDCF2A6C9}" srcOrd="1" destOrd="0" parTransId="{6D73D705-D0F5-4078-B459-D518189149F2}" sibTransId="{B316FC86-3B69-4EA7-B165-1B544CB613A3}"/>
    <dgm:cxn modelId="{29759CFE-0429-43C1-B723-BBAB8F89864F}" srcId="{29383374-0396-4764-AED1-E1ECDCF2A6C9}" destId="{C2A976C7-9100-4D1F-900A-3790355BD38D}" srcOrd="1" destOrd="0" parTransId="{E702E559-1645-4435-B791-4127A2204445}" sibTransId="{81C102D1-4B37-4EB9-925C-7DCF5543F116}"/>
    <dgm:cxn modelId="{31BD06C0-32F4-44CC-9ED7-5DEA9E042029}" type="presParOf" srcId="{5D7272BC-5FCD-431C-8CC0-2EA83C99A3BE}" destId="{27789110-7A34-4A0D-8B57-9F699CC4A857}" srcOrd="0" destOrd="0" presId="urn:microsoft.com/office/officeart/2005/8/layout/list1"/>
    <dgm:cxn modelId="{724E84FF-4A21-4C89-94EC-98D22728EF61}" type="presParOf" srcId="{27789110-7A34-4A0D-8B57-9F699CC4A857}" destId="{EEB45CFD-A8E4-4BB1-827D-2040ADF03893}" srcOrd="0" destOrd="0" presId="urn:microsoft.com/office/officeart/2005/8/layout/list1"/>
    <dgm:cxn modelId="{1946F91F-0749-46B0-AC86-AD015E75C013}" type="presParOf" srcId="{27789110-7A34-4A0D-8B57-9F699CC4A857}" destId="{A1037F58-2360-4DA4-B2C6-44B55E09DAA0}" srcOrd="1" destOrd="0" presId="urn:microsoft.com/office/officeart/2005/8/layout/list1"/>
    <dgm:cxn modelId="{DCC961C9-4525-4DD3-9874-F5938244A50F}" type="presParOf" srcId="{5D7272BC-5FCD-431C-8CC0-2EA83C99A3BE}" destId="{CD6F11BB-C094-4C1D-959C-FDAA9CB5C5B9}" srcOrd="1" destOrd="0" presId="urn:microsoft.com/office/officeart/2005/8/layout/list1"/>
    <dgm:cxn modelId="{B0857478-F59E-4F82-BBC6-4978F2180952}" type="presParOf" srcId="{5D7272BC-5FCD-431C-8CC0-2EA83C99A3BE}" destId="{D5753CC2-4E37-4D5D-B390-9444C24B738F}" srcOrd="2" destOrd="0" presId="urn:microsoft.com/office/officeart/2005/8/layout/list1"/>
    <dgm:cxn modelId="{29E02A52-289A-4FD2-B334-167057D1B400}" type="presParOf" srcId="{5D7272BC-5FCD-431C-8CC0-2EA83C99A3BE}" destId="{A7CA6B05-F5E7-4587-859E-C3AAB639AE34}" srcOrd="3" destOrd="0" presId="urn:microsoft.com/office/officeart/2005/8/layout/list1"/>
    <dgm:cxn modelId="{096481CA-C140-4ED4-B170-2F9A5A3CEBFB}" type="presParOf" srcId="{5D7272BC-5FCD-431C-8CC0-2EA83C99A3BE}" destId="{F6C023B7-2420-4607-88B1-C16F53D3A44F}" srcOrd="4" destOrd="0" presId="urn:microsoft.com/office/officeart/2005/8/layout/list1"/>
    <dgm:cxn modelId="{0CCD25BB-8319-4660-8B18-AD9000AA01A0}" type="presParOf" srcId="{F6C023B7-2420-4607-88B1-C16F53D3A44F}" destId="{6DBD218F-7F25-47A1-B8FD-FA5807D76628}" srcOrd="0" destOrd="0" presId="urn:microsoft.com/office/officeart/2005/8/layout/list1"/>
    <dgm:cxn modelId="{A82139FE-85B7-44CA-A308-770D9548993F}" type="presParOf" srcId="{F6C023B7-2420-4607-88B1-C16F53D3A44F}" destId="{9C030317-871C-427D-9C27-3D2D0EFF0556}" srcOrd="1" destOrd="0" presId="urn:microsoft.com/office/officeart/2005/8/layout/list1"/>
    <dgm:cxn modelId="{5D016FC5-998E-46F6-AE93-38EB43B87917}" type="presParOf" srcId="{5D7272BC-5FCD-431C-8CC0-2EA83C99A3BE}" destId="{D200A40A-65A8-4863-8ADB-E9C8F2F3B99F}" srcOrd="5" destOrd="0" presId="urn:microsoft.com/office/officeart/2005/8/layout/list1"/>
    <dgm:cxn modelId="{A4EAF6E8-D8D6-4085-99D3-AAA44FE5DB94}" type="presParOf" srcId="{5D7272BC-5FCD-431C-8CC0-2EA83C99A3BE}" destId="{A711F709-7566-426C-91C1-0A4616B781D7}" srcOrd="6" destOrd="0" presId="urn:microsoft.com/office/officeart/2005/8/layout/list1"/>
    <dgm:cxn modelId="{0B1FD6CB-E417-4D00-9CD9-BF1D32C26D4F}" type="presParOf" srcId="{5D7272BC-5FCD-431C-8CC0-2EA83C99A3BE}" destId="{6FD49DF0-4CF6-4E92-BF83-85CEDF2FECF9}" srcOrd="7" destOrd="0" presId="urn:microsoft.com/office/officeart/2005/8/layout/list1"/>
    <dgm:cxn modelId="{3900D7F2-360E-4113-82E2-660C7380BEAD}" type="presParOf" srcId="{5D7272BC-5FCD-431C-8CC0-2EA83C99A3BE}" destId="{9109DD6D-DAC7-497F-8B5D-0792BD0614ED}" srcOrd="8" destOrd="0" presId="urn:microsoft.com/office/officeart/2005/8/layout/list1"/>
    <dgm:cxn modelId="{E90220EB-A948-4DF0-B5A6-89D6FB5FF56F}" type="presParOf" srcId="{9109DD6D-DAC7-497F-8B5D-0792BD0614ED}" destId="{D8987413-8A95-4AD1-AC4B-677499F4FD1C}" srcOrd="0" destOrd="0" presId="urn:microsoft.com/office/officeart/2005/8/layout/list1"/>
    <dgm:cxn modelId="{ABC2A81F-2E2C-4920-B36F-2E6E0B8A7079}" type="presParOf" srcId="{9109DD6D-DAC7-497F-8B5D-0792BD0614ED}" destId="{F7673A8F-870E-4892-83F4-BB72FB33504C}" srcOrd="1" destOrd="0" presId="urn:microsoft.com/office/officeart/2005/8/layout/list1"/>
    <dgm:cxn modelId="{4C849050-EABE-4434-8319-6CD3AD1E481D}" type="presParOf" srcId="{5D7272BC-5FCD-431C-8CC0-2EA83C99A3BE}" destId="{E67DB9CC-DF36-441A-AAED-A510F1F5AE6D}" srcOrd="9" destOrd="0" presId="urn:microsoft.com/office/officeart/2005/8/layout/list1"/>
    <dgm:cxn modelId="{9E5B64C6-6FB3-4BA9-82E9-E974CF13E978}" type="presParOf" srcId="{5D7272BC-5FCD-431C-8CC0-2EA83C99A3BE}" destId="{3631952A-5E9A-4FE3-AB21-F6C189DC699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53CC2-4E37-4D5D-B390-9444C24B738F}">
      <dsp:nvSpPr>
        <dsp:cNvPr id="0" name=""/>
        <dsp:cNvSpPr/>
      </dsp:nvSpPr>
      <dsp:spPr>
        <a:xfrm>
          <a:off x="0" y="316740"/>
          <a:ext cx="7156743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37F58-2360-4DA4-B2C6-44B55E09DAA0}">
      <dsp:nvSpPr>
        <dsp:cNvPr id="0" name=""/>
        <dsp:cNvSpPr/>
      </dsp:nvSpPr>
      <dsp:spPr>
        <a:xfrm>
          <a:off x="357837" y="0"/>
          <a:ext cx="4205159" cy="81105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355" tIns="0" rIns="1893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The aim is to design a Multiphysics-informed hybrid DT for fault detection and localization in TIM. </a:t>
          </a:r>
          <a:endParaRPr lang="en-001" sz="1600" b="1" kern="1200" dirty="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397429" y="39592"/>
        <a:ext cx="4125975" cy="731870"/>
      </dsp:txXfrm>
    </dsp:sp>
    <dsp:sp modelId="{A711F709-7566-426C-91C1-0A4616B781D7}">
      <dsp:nvSpPr>
        <dsp:cNvPr id="0" name=""/>
        <dsp:cNvSpPr/>
      </dsp:nvSpPr>
      <dsp:spPr>
        <a:xfrm>
          <a:off x="0" y="1724258"/>
          <a:ext cx="7156743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30317-871C-427D-9C27-3D2D0EFF0556}">
      <dsp:nvSpPr>
        <dsp:cNvPr id="0" name=""/>
        <dsp:cNvSpPr/>
      </dsp:nvSpPr>
      <dsp:spPr>
        <a:xfrm>
          <a:off x="357837" y="1460251"/>
          <a:ext cx="4378094" cy="8248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355" tIns="0" rIns="1893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>
              <a:solidFill>
                <a:schemeClr val="tx1"/>
              </a:solidFill>
            </a:rPr>
            <a:t>Enabling the high-fidelity dynamic system to act as a virtual sensor exhibiting real-time capabilities</a:t>
          </a:r>
          <a:endParaRPr lang="en-US" sz="1600" kern="1200" dirty="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398105" y="1500519"/>
        <a:ext cx="4297558" cy="744350"/>
      </dsp:txXfrm>
    </dsp:sp>
    <dsp:sp modelId="{3631952A-5E9A-4FE3-AB21-F6C189DC6998}">
      <dsp:nvSpPr>
        <dsp:cNvPr id="0" name=""/>
        <dsp:cNvSpPr/>
      </dsp:nvSpPr>
      <dsp:spPr>
        <a:xfrm>
          <a:off x="0" y="3042163"/>
          <a:ext cx="7156743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73A8F-870E-4892-83F4-BB72FB33504C}">
      <dsp:nvSpPr>
        <dsp:cNvPr id="0" name=""/>
        <dsp:cNvSpPr/>
      </dsp:nvSpPr>
      <dsp:spPr>
        <a:xfrm>
          <a:off x="357837" y="2887058"/>
          <a:ext cx="4297588" cy="71598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355" tIns="0" rIns="1893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>
              <a:solidFill>
                <a:schemeClr val="tx1"/>
              </a:solidFill>
            </a:rPr>
            <a:t>Multiphysics-informed hybrid modeling approach enhances the interpretability of AI classifiers, improving real-time fault localization in TIM</a:t>
          </a:r>
          <a:endParaRPr lang="en-US" sz="1600" b="1" kern="1200" dirty="0">
            <a:solidFill>
              <a:schemeClr val="tx1"/>
            </a:solidFill>
            <a:latin typeface="Bahnschrift" panose="020B0502040204020203" pitchFamily="34" charset="0"/>
            <a:ea typeface="+mn-ea"/>
            <a:cs typeface="+mn-cs"/>
          </a:endParaRPr>
        </a:p>
      </dsp:txBody>
      <dsp:txXfrm>
        <a:off x="392789" y="2922010"/>
        <a:ext cx="4227684" cy="646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53CC2-4E37-4D5D-B390-9444C24B738F}">
      <dsp:nvSpPr>
        <dsp:cNvPr id="0" name=""/>
        <dsp:cNvSpPr/>
      </dsp:nvSpPr>
      <dsp:spPr>
        <a:xfrm>
          <a:off x="0" y="357089"/>
          <a:ext cx="6483701" cy="113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207" tIns="395732" rIns="50320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solidFill>
                <a:schemeClr val="tx1"/>
              </a:solidFill>
              <a:latin typeface="Bahnschrift" panose="020B0502040204020203" pitchFamily="34" charset="0"/>
            </a:rPr>
            <a:t>Robust Physics Driven High-Fidelity Modeling</a:t>
          </a:r>
          <a:endParaRPr lang="en-PK" sz="2000" b="0" kern="1200" dirty="0">
            <a:solidFill>
              <a:schemeClr val="tx1"/>
            </a:solidFill>
            <a:latin typeface="Bahnschrift" panose="020B0502040204020203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solidFill>
                <a:schemeClr val="tx1"/>
              </a:solidFill>
              <a:latin typeface="Bahnschrift" panose="020B0502040204020203" pitchFamily="34" charset="0"/>
            </a:rPr>
            <a:t>Data Sparsity in Real Time Data</a:t>
          </a:r>
          <a:endParaRPr lang="en-PK" sz="2000" b="0" kern="1200" dirty="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0" y="357089"/>
        <a:ext cx="6483701" cy="1137150"/>
      </dsp:txXfrm>
    </dsp:sp>
    <dsp:sp modelId="{A1037F58-2360-4DA4-B2C6-44B55E09DAA0}">
      <dsp:nvSpPr>
        <dsp:cNvPr id="0" name=""/>
        <dsp:cNvSpPr/>
      </dsp:nvSpPr>
      <dsp:spPr>
        <a:xfrm>
          <a:off x="324185" y="0"/>
          <a:ext cx="4538590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548" tIns="0" rIns="17154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Bahnschrift" panose="020B0502040204020203" pitchFamily="34" charset="0"/>
            </a:rPr>
            <a:t>Physics Driven Modeling </a:t>
          </a:r>
          <a:endParaRPr lang="en-001" sz="2000" b="1" kern="1200" dirty="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351565" y="27380"/>
        <a:ext cx="4483830" cy="506120"/>
      </dsp:txXfrm>
    </dsp:sp>
    <dsp:sp modelId="{A711F709-7566-426C-91C1-0A4616B781D7}">
      <dsp:nvSpPr>
        <dsp:cNvPr id="0" name=""/>
        <dsp:cNvSpPr/>
      </dsp:nvSpPr>
      <dsp:spPr>
        <a:xfrm>
          <a:off x="0" y="1861310"/>
          <a:ext cx="6483701" cy="113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207" tIns="395732" rIns="50320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Bahnschrift" panose="020B0502040204020203" pitchFamily="34" charset="0"/>
            </a:rPr>
            <a:t>Data Acquisition of Healthy and Faulty Motors</a:t>
          </a:r>
          <a:endParaRPr lang="en-PK" sz="2000" b="0" kern="1200" dirty="0">
            <a:latin typeface="Bahnschrift" panose="020B0502040204020203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Bahnschrift" panose="020B0502040204020203" pitchFamily="34" charset="0"/>
            </a:rPr>
            <a:t>Pitching the Data in to AI Models</a:t>
          </a:r>
          <a:endParaRPr lang="en-PK" sz="2000" b="0" kern="1200" dirty="0">
            <a:latin typeface="Bahnschrift" panose="020B0502040204020203" pitchFamily="34" charset="0"/>
          </a:endParaRPr>
        </a:p>
      </dsp:txBody>
      <dsp:txXfrm>
        <a:off x="0" y="1861310"/>
        <a:ext cx="6483701" cy="1137150"/>
      </dsp:txXfrm>
    </dsp:sp>
    <dsp:sp modelId="{9C030317-871C-427D-9C27-3D2D0EFF0556}">
      <dsp:nvSpPr>
        <dsp:cNvPr id="0" name=""/>
        <dsp:cNvSpPr/>
      </dsp:nvSpPr>
      <dsp:spPr>
        <a:xfrm>
          <a:off x="324185" y="1580870"/>
          <a:ext cx="4538590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548" tIns="0" rIns="17154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chemeClr val="tx1"/>
              </a:solidFill>
              <a:latin typeface="Bahnschrift" panose="020B0502040204020203" pitchFamily="34" charset="0"/>
            </a:rPr>
            <a:t>Data Driven Modeling</a:t>
          </a:r>
        </a:p>
      </dsp:txBody>
      <dsp:txXfrm>
        <a:off x="351565" y="1608250"/>
        <a:ext cx="4483830" cy="506120"/>
      </dsp:txXfrm>
    </dsp:sp>
    <dsp:sp modelId="{3631952A-5E9A-4FE3-AB21-F6C189DC6998}">
      <dsp:nvSpPr>
        <dsp:cNvPr id="0" name=""/>
        <dsp:cNvSpPr/>
      </dsp:nvSpPr>
      <dsp:spPr>
        <a:xfrm>
          <a:off x="0" y="3483351"/>
          <a:ext cx="6483701" cy="113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207" tIns="395732" rIns="50320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Bahnschrift" panose="020B0502040204020203" pitchFamily="34" charset="0"/>
            </a:rPr>
            <a:t>Design Optimization and Parameter Tuning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Bahnschrift" panose="020B0502040204020203" pitchFamily="34" charset="0"/>
            </a:rPr>
            <a:t>Less Computational Time for Simulation</a:t>
          </a:r>
        </a:p>
      </dsp:txBody>
      <dsp:txXfrm>
        <a:off x="0" y="3483351"/>
        <a:ext cx="6483701" cy="1137150"/>
      </dsp:txXfrm>
    </dsp:sp>
    <dsp:sp modelId="{F7673A8F-870E-4892-83F4-BB72FB33504C}">
      <dsp:nvSpPr>
        <dsp:cNvPr id="0" name=""/>
        <dsp:cNvSpPr/>
      </dsp:nvSpPr>
      <dsp:spPr>
        <a:xfrm>
          <a:off x="324185" y="3101060"/>
          <a:ext cx="4538590" cy="6627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548" tIns="0" rIns="17154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schemeClr val="tx1"/>
              </a:solidFill>
              <a:latin typeface="Bahnschrift" panose="020B0502040204020203" pitchFamily="34" charset="0"/>
              <a:ea typeface="+mn-ea"/>
              <a:cs typeface="+mn-cs"/>
            </a:rPr>
            <a:t>Reduced Order Modeling</a:t>
          </a:r>
        </a:p>
      </dsp:txBody>
      <dsp:txXfrm>
        <a:off x="356537" y="3133412"/>
        <a:ext cx="4473886" cy="5980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53CC2-4E37-4D5D-B390-9444C24B738F}">
      <dsp:nvSpPr>
        <dsp:cNvPr id="0" name=""/>
        <dsp:cNvSpPr/>
      </dsp:nvSpPr>
      <dsp:spPr>
        <a:xfrm>
          <a:off x="0" y="400480"/>
          <a:ext cx="8291584" cy="1004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519" tIns="229108" rIns="64351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+mn-lt"/>
            </a:rPr>
            <a:t>Sparse Non-Linear Optimization utilized for Parameter Tuning</a:t>
          </a:r>
          <a:endParaRPr lang="en-PK" sz="2000" b="0" kern="1200" dirty="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+mn-lt"/>
            </a:rPr>
            <a:t>Set the Angular Speed of the Model in Steady State</a:t>
          </a:r>
          <a:endParaRPr lang="en-PK" sz="2000" b="0" kern="1200" dirty="0">
            <a:latin typeface="+mn-lt"/>
          </a:endParaRPr>
        </a:p>
      </dsp:txBody>
      <dsp:txXfrm>
        <a:off x="0" y="400480"/>
        <a:ext cx="8291584" cy="1004850"/>
      </dsp:txXfrm>
    </dsp:sp>
    <dsp:sp modelId="{A1037F58-2360-4DA4-B2C6-44B55E09DAA0}">
      <dsp:nvSpPr>
        <dsp:cNvPr id="0" name=""/>
        <dsp:cNvSpPr/>
      </dsp:nvSpPr>
      <dsp:spPr>
        <a:xfrm>
          <a:off x="414579" y="4581"/>
          <a:ext cx="5804108" cy="51271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381" tIns="0" rIns="21938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Bahnschrift" panose="020B0502040204020203" pitchFamily="34" charset="0"/>
            </a:rPr>
            <a:t>Design Optimization</a:t>
          </a:r>
          <a:endParaRPr lang="en-001" sz="2400" b="1" kern="1200" dirty="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439608" y="29610"/>
        <a:ext cx="5754050" cy="462661"/>
      </dsp:txXfrm>
    </dsp:sp>
    <dsp:sp modelId="{A711F709-7566-426C-91C1-0A4616B781D7}">
      <dsp:nvSpPr>
        <dsp:cNvPr id="0" name=""/>
        <dsp:cNvSpPr/>
      </dsp:nvSpPr>
      <dsp:spPr>
        <a:xfrm>
          <a:off x="0" y="1929404"/>
          <a:ext cx="8291584" cy="13166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519" tIns="229108" rIns="64351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+mn-lt"/>
            </a:rPr>
            <a:t>Generating Synthetic Data in COMSOL Multiphysics Software</a:t>
          </a:r>
          <a:endParaRPr lang="en-PK" sz="2000" b="0" kern="1200" dirty="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+mn-lt"/>
            </a:rPr>
            <a:t>Synthetic Minority Oversampling Technique SMOTE Employed to deal class imbalance</a:t>
          </a:r>
          <a:endParaRPr lang="en-PK" sz="2000" b="0" kern="1200" dirty="0">
            <a:latin typeface="+mn-lt"/>
          </a:endParaRPr>
        </a:p>
      </dsp:txBody>
      <dsp:txXfrm>
        <a:off x="0" y="1929404"/>
        <a:ext cx="8291584" cy="1316699"/>
      </dsp:txXfrm>
    </dsp:sp>
    <dsp:sp modelId="{9C030317-871C-427D-9C27-3D2D0EFF0556}">
      <dsp:nvSpPr>
        <dsp:cNvPr id="0" name=""/>
        <dsp:cNvSpPr/>
      </dsp:nvSpPr>
      <dsp:spPr>
        <a:xfrm>
          <a:off x="414579" y="1455485"/>
          <a:ext cx="5804108" cy="6362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381" tIns="0" rIns="21938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solidFill>
                <a:schemeClr val="tx1"/>
              </a:solidFill>
              <a:latin typeface="Bahnschrift" panose="020B0502040204020203" pitchFamily="34" charset="0"/>
            </a:rPr>
            <a:t>Managing Data Sparsity and Skewness</a:t>
          </a:r>
        </a:p>
      </dsp:txBody>
      <dsp:txXfrm>
        <a:off x="445640" y="1486546"/>
        <a:ext cx="5741986" cy="574157"/>
      </dsp:txXfrm>
    </dsp:sp>
    <dsp:sp modelId="{3631952A-5E9A-4FE3-AB21-F6C189DC6998}">
      <dsp:nvSpPr>
        <dsp:cNvPr id="0" name=""/>
        <dsp:cNvSpPr/>
      </dsp:nvSpPr>
      <dsp:spPr>
        <a:xfrm>
          <a:off x="0" y="3755517"/>
          <a:ext cx="8291584" cy="1004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519" tIns="229108" rIns="64351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+mn-lt"/>
            </a:rPr>
            <a:t>Feature Fusion achieved using CCA Canonical </a:t>
          </a:r>
          <a:r>
            <a:rPr lang="en-US" sz="2000" b="0" kern="1200" dirty="0" err="1">
              <a:latin typeface="+mn-lt"/>
            </a:rPr>
            <a:t>Corelation</a:t>
          </a:r>
          <a:r>
            <a:rPr lang="en-US" sz="2000" b="0" kern="1200" dirty="0">
              <a:latin typeface="+mn-lt"/>
            </a:rPr>
            <a:t> Analysis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+mn-lt"/>
            </a:rPr>
            <a:t>Data Fusion of Synthetic and Real time Data creating </a:t>
          </a:r>
          <a:r>
            <a:rPr lang="en-US" sz="2000" b="0" kern="1200" dirty="0" err="1">
              <a:latin typeface="+mn-lt"/>
            </a:rPr>
            <a:t>Hybird</a:t>
          </a:r>
          <a:r>
            <a:rPr lang="en-US" sz="2000" b="0" kern="1200" dirty="0">
              <a:latin typeface="+mn-lt"/>
            </a:rPr>
            <a:t> DT</a:t>
          </a:r>
        </a:p>
      </dsp:txBody>
      <dsp:txXfrm>
        <a:off x="0" y="3755517"/>
        <a:ext cx="8291584" cy="1004850"/>
      </dsp:txXfrm>
    </dsp:sp>
    <dsp:sp modelId="{F7673A8F-870E-4892-83F4-BB72FB33504C}">
      <dsp:nvSpPr>
        <dsp:cNvPr id="0" name=""/>
        <dsp:cNvSpPr/>
      </dsp:nvSpPr>
      <dsp:spPr>
        <a:xfrm>
          <a:off x="414579" y="3305504"/>
          <a:ext cx="5804108" cy="61237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381" tIns="0" rIns="21938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 dirty="0">
              <a:solidFill>
                <a:schemeClr val="tx1"/>
              </a:solidFill>
              <a:latin typeface="Bahnschrift" panose="020B0502040204020203" pitchFamily="34" charset="0"/>
              <a:ea typeface="+mn-ea"/>
              <a:cs typeface="+mn-cs"/>
            </a:rPr>
            <a:t>Feature Fusion</a:t>
          </a:r>
        </a:p>
      </dsp:txBody>
      <dsp:txXfrm>
        <a:off x="444473" y="3335398"/>
        <a:ext cx="5744320" cy="552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690" y="3797433"/>
            <a:ext cx="10952460" cy="684451"/>
          </a:xfrm>
        </p:spPr>
        <p:txBody>
          <a:bodyPr/>
          <a:lstStyle/>
          <a:p>
            <a:r>
              <a:rPr lang="en-US" sz="2400" b="1" dirty="0">
                <a:solidFill>
                  <a:schemeClr val="tx2"/>
                </a:solidFill>
                <a:cs typeface="Times New Roman" panose="02020603050405020304" pitchFamily="18" charset="0"/>
              </a:rPr>
              <a:t>MIND Twin AI: </a:t>
            </a:r>
            <a:r>
              <a:rPr lang="en-US" sz="2400" dirty="0">
                <a:cs typeface="Times New Roman" panose="02020603050405020304" pitchFamily="18" charset="0"/>
              </a:rPr>
              <a:t>Multiphysics Informed Digital-Twin for Fault Localization in Induction Motor using AI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i="1" dirty="0">
              <a:solidFill>
                <a:srgbClr val="4454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D35381D-DA45-4891-B22B-91FC4FD08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7173"/>
            <a:ext cx="9144000" cy="2006451"/>
          </a:xfrm>
        </p:spPr>
        <p:txBody>
          <a:bodyPr>
            <a:noAutofit/>
          </a:bodyPr>
          <a:lstStyle/>
          <a:p>
            <a:pPr algn="l"/>
            <a:r>
              <a:rPr lang="en-US" sz="1600" dirty="0"/>
              <a:t>Amina Bashir (National University of sciences and technology Pakistan)</a:t>
            </a:r>
          </a:p>
          <a:p>
            <a:pPr algn="l"/>
            <a:r>
              <a:rPr lang="en-US" sz="1600" dirty="0"/>
              <a:t>Muhammad Ahmed Mohsin(National University of sciences and technology Pakistan)</a:t>
            </a:r>
          </a:p>
          <a:p>
            <a:pPr algn="l"/>
            <a:r>
              <a:rPr lang="en-US" sz="1600" dirty="0"/>
              <a:t>Muhammad </a:t>
            </a:r>
            <a:r>
              <a:rPr lang="en-US" sz="1600" dirty="0" err="1"/>
              <a:t>Jazib</a:t>
            </a:r>
            <a:r>
              <a:rPr lang="en-US" sz="1600" dirty="0"/>
              <a:t> (Pakistan Institute of Engineering and Applied Sciences Pakistan)</a:t>
            </a:r>
          </a:p>
          <a:p>
            <a:endParaRPr lang="en-US" dirty="0"/>
          </a:p>
          <a:p>
            <a:pPr algn="l"/>
            <a:endParaRPr lang="en-US" dirty="0">
              <a:solidFill>
                <a:srgbClr val="FFFFFF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5B8806-88A8-40AB-B099-E77DBE33D8D1}"/>
              </a:ext>
            </a:extLst>
          </p:cNvPr>
          <p:cNvSpPr/>
          <p:nvPr/>
        </p:nvSpPr>
        <p:spPr>
          <a:xfrm>
            <a:off x="2956264" y="1211802"/>
            <a:ext cx="6835806" cy="1313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cs typeface="Times New Roman" panose="02020603050405020304" pitchFamily="18" charset="0"/>
              </a:rPr>
              <a:t>8th IEEE International Conference 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cs typeface="Times New Roman" panose="02020603050405020304" pitchFamily="18" charset="0"/>
              </a:rPr>
              <a:t>“Big Data, Knowledge and Control Systems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cs typeface="Times New Roman" panose="02020603050405020304" pitchFamily="18" charset="0"/>
              </a:rPr>
              <a:t> Engineering” </a:t>
            </a: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cs typeface="Times New Roman" panose="02020603050405020304" pitchFamily="18" charset="0"/>
              </a:rPr>
              <a:t>(BdKCSE'2023)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D8FD91-A298-4E7E-AA6A-BE182765A6B4}"/>
              </a:ext>
            </a:extLst>
          </p:cNvPr>
          <p:cNvSpPr/>
          <p:nvPr/>
        </p:nvSpPr>
        <p:spPr>
          <a:xfrm>
            <a:off x="2797946" y="2510698"/>
            <a:ext cx="6835806" cy="1313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</a:rPr>
              <a:t>02-03 November, 2023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1D5805C-A17F-3A7C-9C3F-539AA26CB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229" y="566179"/>
            <a:ext cx="10240485" cy="1059751"/>
          </a:xfrm>
        </p:spPr>
        <p:txBody>
          <a:bodyPr/>
          <a:lstStyle/>
          <a:p>
            <a:r>
              <a:rPr lang="en-US" dirty="0"/>
              <a:t>Quantitative Results</a:t>
            </a:r>
            <a:endParaRPr lang="en-P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1B1C6F-6BE1-7873-EA5D-49381F7BF247}"/>
              </a:ext>
            </a:extLst>
          </p:cNvPr>
          <p:cNvSpPr txBox="1"/>
          <p:nvPr/>
        </p:nvSpPr>
        <p:spPr>
          <a:xfrm>
            <a:off x="731862" y="4159368"/>
            <a:ext cx="514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ML Classifier Fault Localization Based Comparison</a:t>
            </a:r>
            <a:endParaRPr lang="en-P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CE4EB-B931-9641-2B29-723BF1095C6D}"/>
              </a:ext>
            </a:extLst>
          </p:cNvPr>
          <p:cNvSpPr txBox="1"/>
          <p:nvPr/>
        </p:nvSpPr>
        <p:spPr>
          <a:xfrm>
            <a:off x="6032651" y="4180631"/>
            <a:ext cx="453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 set Prediction using ML and DL Models</a:t>
            </a:r>
            <a:endParaRPr lang="en-P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944478-00FD-4B31-B1DB-F8EE78463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17" y="2380941"/>
            <a:ext cx="4667654" cy="1714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FE6CEE-9C47-44B4-92C8-D8720648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724" y="2285683"/>
            <a:ext cx="4667654" cy="18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5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818D8-53E5-1830-5766-2C5F9C71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29" y="196848"/>
            <a:ext cx="10671976" cy="914400"/>
          </a:xfrm>
        </p:spPr>
        <p:txBody>
          <a:bodyPr/>
          <a:lstStyle/>
          <a:p>
            <a:r>
              <a:rPr lang="en-US" sz="4800" dirty="0"/>
              <a:t>Loss and Accuracy Curves for Offset Prediction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5F248-DC78-F0A5-E60E-1056A5B36D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 descr="A graph of training loss and accuracy&#10;&#10;Description automatically generated">
            <a:extLst>
              <a:ext uri="{FF2B5EF4-FFF2-40B4-BE49-F238E27FC236}">
                <a16:creationId xmlns:a16="http://schemas.microsoft.com/office/drawing/2014/main" id="{A302B96F-4F90-22F1-6601-3E29A8F46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291" y="1574333"/>
            <a:ext cx="8096952" cy="47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1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00E2B-EED3-401B-9B4B-B5833B75DA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1EC45A-D8A2-47A7-9A67-6825CE4C5AD2}"/>
              </a:ext>
            </a:extLst>
          </p:cNvPr>
          <p:cNvSpPr/>
          <p:nvPr/>
        </p:nvSpPr>
        <p:spPr>
          <a:xfrm>
            <a:off x="5081826" y="1476854"/>
            <a:ext cx="18288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60D9E9B-B83F-47C1-8CB2-F7B6265D9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6176" y="411042"/>
            <a:ext cx="6887602" cy="3779409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43B0DF"/>
                </a:solidFill>
                <a:latin typeface="+mj-lt"/>
              </a:rPr>
              <a:t>	Predictive Modeling for Complex Systems at large scale</a:t>
            </a:r>
          </a:p>
          <a:p>
            <a:pPr marL="0" indent="0">
              <a:buNone/>
            </a:pPr>
            <a:r>
              <a:rPr lang="en-US" sz="1600" dirty="0"/>
              <a:t>	Decisions demand a Predictive window on the feature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	Verification validation and uncertainty quantification</a:t>
            </a:r>
          </a:p>
          <a:p>
            <a:pPr marL="0" indent="0">
              <a:buNone/>
            </a:pPr>
            <a:r>
              <a:rPr lang="en-US" sz="1600" dirty="0"/>
              <a:t>	Achieving the levels of reliability and robustness needed for certified high-	consequence decision making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	Data, Models and decisions across multiple scales </a:t>
            </a:r>
          </a:p>
          <a:p>
            <a:pPr marL="0" indent="0">
              <a:buNone/>
            </a:pPr>
            <a:r>
              <a:rPr lang="en-US" sz="1600" dirty="0"/>
              <a:t>	An integrated framework for calibration, data assimilation uncertainty 	quantification optimization planning and control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	Scalable Algorithms for updating ,prediction and Control 	</a:t>
            </a:r>
            <a:r>
              <a:rPr lang="en-US" sz="1600" dirty="0"/>
              <a:t>Incorporating Physics based modeling</a:t>
            </a:r>
            <a:r>
              <a:rPr lang="en-US" sz="1600" b="1" dirty="0"/>
              <a:t> </a:t>
            </a:r>
            <a:r>
              <a:rPr lang="en-US" sz="1600" dirty="0"/>
              <a:t>data driven learning and state of the art 	computational science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	Optimal Sensing Strategy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Integrating Sensor Design and optimal Experimental Design</a:t>
            </a:r>
          </a:p>
          <a:p>
            <a:pPr marL="0" indent="0">
              <a:buNone/>
            </a:pPr>
            <a:endParaRPr lang="en-PK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94D816-C7EF-4FA4-85ED-B75E8ADCD72E}"/>
              </a:ext>
            </a:extLst>
          </p:cNvPr>
          <p:cNvSpPr/>
          <p:nvPr/>
        </p:nvSpPr>
        <p:spPr>
          <a:xfrm>
            <a:off x="3045807" y="0"/>
            <a:ext cx="1874849" cy="6858000"/>
          </a:xfrm>
          <a:prstGeom prst="rect">
            <a:avLst/>
          </a:prstGeom>
          <a:solidFill>
            <a:srgbClr val="BCE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EE3D07-8ED2-49FA-80CA-A0B756007B19}"/>
              </a:ext>
            </a:extLst>
          </p:cNvPr>
          <p:cNvSpPr/>
          <p:nvPr/>
        </p:nvSpPr>
        <p:spPr>
          <a:xfrm>
            <a:off x="-24821" y="0"/>
            <a:ext cx="1874849" cy="6858000"/>
          </a:xfrm>
          <a:prstGeom prst="rect">
            <a:avLst/>
          </a:prstGeom>
          <a:solidFill>
            <a:srgbClr val="BCE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C8874F2-0D22-4F50-8134-9D2F9A8258C1}"/>
              </a:ext>
            </a:extLst>
          </p:cNvPr>
          <p:cNvSpPr txBox="1">
            <a:spLocks/>
          </p:cNvSpPr>
          <p:nvPr/>
        </p:nvSpPr>
        <p:spPr>
          <a:xfrm>
            <a:off x="418923" y="1649919"/>
            <a:ext cx="4057990" cy="38449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2800" b="1" dirty="0"/>
              <a:t>Challenges for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predictive digital twins </a:t>
            </a:r>
            <a:r>
              <a:rPr lang="en-US" sz="2800" b="1" dirty="0"/>
              <a:t>FOR COMPLEX SYSTEMS ACROSS SCIENCE, MEDICINE, ENGINEERING</a:t>
            </a:r>
            <a:endParaRPr lang="en-PK" sz="2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B98D8F-1FEC-4C64-AD2E-16613380FBD8}"/>
              </a:ext>
            </a:extLst>
          </p:cNvPr>
          <p:cNvSpPr/>
          <p:nvPr/>
        </p:nvSpPr>
        <p:spPr>
          <a:xfrm>
            <a:off x="5081826" y="463723"/>
            <a:ext cx="657841" cy="480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+mj-lt"/>
              </a:rPr>
              <a:t>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3FF7B7-4BEC-42E5-902A-C815208C718A}"/>
              </a:ext>
            </a:extLst>
          </p:cNvPr>
          <p:cNvSpPr/>
          <p:nvPr/>
        </p:nvSpPr>
        <p:spPr>
          <a:xfrm>
            <a:off x="5081826" y="1394621"/>
            <a:ext cx="657841" cy="480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+mj-lt"/>
              </a:rPr>
              <a:t>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69D304-27F7-45B7-BA12-5F601775256E}"/>
              </a:ext>
            </a:extLst>
          </p:cNvPr>
          <p:cNvSpPr/>
          <p:nvPr/>
        </p:nvSpPr>
        <p:spPr>
          <a:xfrm>
            <a:off x="5118006" y="2700545"/>
            <a:ext cx="657841" cy="480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+mj-lt"/>
              </a:rPr>
              <a:t>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BCB53-F132-4B28-AB86-2D05173BB25D}"/>
              </a:ext>
            </a:extLst>
          </p:cNvPr>
          <p:cNvSpPr/>
          <p:nvPr/>
        </p:nvSpPr>
        <p:spPr>
          <a:xfrm>
            <a:off x="5118006" y="4049120"/>
            <a:ext cx="657841" cy="480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+mj-lt"/>
              </a:rPr>
              <a:t>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E89070-B850-405A-8407-7F419A9926E5}"/>
              </a:ext>
            </a:extLst>
          </p:cNvPr>
          <p:cNvSpPr/>
          <p:nvPr/>
        </p:nvSpPr>
        <p:spPr>
          <a:xfrm>
            <a:off x="5118006" y="5272811"/>
            <a:ext cx="657841" cy="480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+mj-lt"/>
              </a:rPr>
              <a:t>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3357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28F4-B645-1DED-62D8-D74E58A9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6E412-481B-1B17-E072-DA577ED0D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710" y="1877586"/>
            <a:ext cx="9829800" cy="43525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Future works involve incremental ML and parallel computing approaches, enabling dynamic updates of DT as new data becomes available.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+mj-lt"/>
              </a:rPr>
              <a:t>Further advancements can be made by exploring other methodologies to bridge the gap between physics-driven and data-driven modeling.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+mj-lt"/>
              </a:rPr>
              <a:t>Data fusion techniques can also be used to model combinations of multiple faults within a particular TIM. </a:t>
            </a:r>
          </a:p>
          <a:p>
            <a:endParaRPr lang="en-PK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F6F49-644B-48CC-C11D-521FAF9781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76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B1D9-A4C7-B92D-FAED-7A9273E8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27" y="419100"/>
            <a:ext cx="9829800" cy="914400"/>
          </a:xfrm>
        </p:spPr>
        <p:txBody>
          <a:bodyPr/>
          <a:lstStyle/>
          <a:p>
            <a:r>
              <a:rPr lang="en-US" dirty="0"/>
              <a:t>References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2FB35-2BDE-9278-C974-57E0034FDD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DD3CC-652C-3EDF-F9D2-ECB0F663923F}"/>
              </a:ext>
            </a:extLst>
          </p:cNvPr>
          <p:cNvSpPr txBox="1"/>
          <p:nvPr/>
        </p:nvSpPr>
        <p:spPr>
          <a:xfrm>
            <a:off x="872827" y="2104765"/>
            <a:ext cx="114701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latin typeface="NimbusRomNo9L-Regu"/>
              </a:rPr>
              <a:t>X. Liang, M. Z. Ali, and H. Zhang, “Induction motors fault diagnosis using finite element method: A review,” </a:t>
            </a:r>
            <a:r>
              <a:rPr lang="en-US" sz="1800" i="0" u="none" strike="noStrike" baseline="0" dirty="0">
                <a:latin typeface="NimbusRomNo9L-ReguItal"/>
              </a:rPr>
              <a:t>IEEE Transactions on Industry Applications</a:t>
            </a:r>
            <a:r>
              <a:rPr lang="en-US" sz="1800" i="0" u="none" strike="noStrike" baseline="0" dirty="0">
                <a:latin typeface="NimbusRomNo9L-Regu"/>
              </a:rPr>
              <a:t>, vol. 56, no. 2, pp. 1205–1217,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latin typeface="NimbusRomNo9L-Regu"/>
              </a:rPr>
              <a:t>P. K. Ghosh, P. K. Sadhu, R. </a:t>
            </a:r>
            <a:r>
              <a:rPr lang="en-US" sz="1800" i="0" u="none" strike="noStrike" baseline="0" dirty="0" err="1">
                <a:latin typeface="NimbusRomNo9L-Regu"/>
              </a:rPr>
              <a:t>Basak</a:t>
            </a:r>
            <a:r>
              <a:rPr lang="en-US" sz="1800" i="0" u="none" strike="noStrike" baseline="0" dirty="0">
                <a:latin typeface="NimbusRomNo9L-Regu"/>
              </a:rPr>
              <a:t>, and A. </a:t>
            </a:r>
            <a:r>
              <a:rPr lang="en-US" sz="1800" i="0" u="none" strike="noStrike" baseline="0" dirty="0" err="1">
                <a:latin typeface="NimbusRomNo9L-Regu"/>
              </a:rPr>
              <a:t>Sanyal,“Energy</a:t>
            </a:r>
            <a:r>
              <a:rPr lang="en-US" sz="1800" i="0" u="none" strike="noStrike" baseline="0" dirty="0">
                <a:latin typeface="NimbusRomNo9L-Regu"/>
              </a:rPr>
              <a:t> efficient design of three phase induction </a:t>
            </a:r>
            <a:r>
              <a:rPr lang="en-US" sz="1800" i="0" u="none" strike="noStrike" baseline="0" dirty="0" err="1">
                <a:latin typeface="NimbusRomNo9L-Regu"/>
              </a:rPr>
              <a:t>motorby</a:t>
            </a:r>
            <a:r>
              <a:rPr lang="en-US" sz="1800" i="0" u="none" strike="noStrike" baseline="0" dirty="0">
                <a:latin typeface="NimbusRomNo9L-Regu"/>
              </a:rPr>
              <a:t> </a:t>
            </a:r>
            <a:r>
              <a:rPr lang="en-US" sz="1800" i="0" u="none" strike="noStrike" baseline="0" dirty="0" err="1">
                <a:latin typeface="NimbusRomNo9L-Regu"/>
              </a:rPr>
              <a:t>watercyclealgorithm</a:t>
            </a:r>
            <a:r>
              <a:rPr lang="en-US" sz="1800" i="0" u="none" strike="noStrike" baseline="0" dirty="0">
                <a:latin typeface="NimbusRomNo9L-Regu"/>
              </a:rPr>
              <a:t>,” </a:t>
            </a:r>
            <a:r>
              <a:rPr lang="en-US" sz="1800" i="0" u="none" strike="noStrike" baseline="0" dirty="0">
                <a:latin typeface="NimbusRomNo9L-ReguItal"/>
              </a:rPr>
              <a:t>Ain Shams Engineering </a:t>
            </a:r>
            <a:r>
              <a:rPr lang="en-US" sz="1800" i="0" u="none" strike="noStrike" baseline="0" dirty="0" err="1">
                <a:latin typeface="NimbusRomNo9L-ReguItal"/>
              </a:rPr>
              <a:t>Journal</a:t>
            </a:r>
            <a:r>
              <a:rPr lang="en-US" sz="1800" i="0" u="none" strike="noStrike" baseline="0" dirty="0" err="1">
                <a:latin typeface="NimbusRomNo9L-Regu"/>
              </a:rPr>
              <a:t>,vol</a:t>
            </a:r>
            <a:r>
              <a:rPr lang="en-US" sz="1800" i="0" u="none" strike="noStrike" baseline="0" dirty="0">
                <a:latin typeface="NimbusRomNo9L-Regu"/>
              </a:rPr>
              <a:t>. 11, no.4pp.11391147,2020.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latin typeface="NimbusRomNo9L-Regu"/>
              </a:rPr>
              <a:t>S. </a:t>
            </a:r>
            <a:r>
              <a:rPr lang="en-US" sz="1800" i="0" u="none" strike="noStrike" baseline="0" dirty="0" err="1">
                <a:latin typeface="NimbusRomNo9L-Regu"/>
              </a:rPr>
              <a:t>Kocman</a:t>
            </a:r>
            <a:r>
              <a:rPr lang="en-US" sz="1800" i="0" u="none" strike="noStrike" baseline="0" dirty="0">
                <a:latin typeface="NimbusRomNo9L-Regu"/>
              </a:rPr>
              <a:t> and S. Nowak, “Analysis of the stator winding fault </a:t>
            </a:r>
            <a:r>
              <a:rPr lang="en-US" sz="1800" i="0" u="none" strike="noStrike" baseline="0" dirty="0" err="1">
                <a:latin typeface="NimbusRomNo9L-Regu"/>
              </a:rPr>
              <a:t>ofinduction</a:t>
            </a:r>
            <a:r>
              <a:rPr lang="en-US" sz="1800" i="0" u="none" strike="noStrike" baseline="0" dirty="0">
                <a:latin typeface="NimbusRomNo9L-Regu"/>
              </a:rPr>
              <a:t> motor using </a:t>
            </a:r>
            <a:r>
              <a:rPr lang="en-US" sz="1800" i="0" u="none" strike="noStrike" baseline="0" dirty="0" err="1">
                <a:latin typeface="NimbusRomNo9L-Regu"/>
              </a:rPr>
              <a:t>comsol</a:t>
            </a:r>
            <a:r>
              <a:rPr lang="en-US" sz="1800" i="0" u="none" strike="noStrike" baseline="0" dirty="0">
                <a:latin typeface="NimbusRomNo9L-Regu"/>
              </a:rPr>
              <a:t> </a:t>
            </a:r>
            <a:r>
              <a:rPr lang="en-US" sz="1800" i="0" u="none" strike="noStrike" baseline="0" dirty="0" err="1">
                <a:latin typeface="NimbusRomNo9L-Regu"/>
              </a:rPr>
              <a:t>multiphysics</a:t>
            </a:r>
            <a:r>
              <a:rPr lang="en-US" sz="1800" i="0" u="none" strike="noStrike" baseline="0" dirty="0">
                <a:latin typeface="NimbusRomNo9L-Regu"/>
              </a:rPr>
              <a:t>,” in </a:t>
            </a:r>
            <a:r>
              <a:rPr lang="en-US" sz="1800" i="0" u="none" strike="noStrike" baseline="0" dirty="0">
                <a:latin typeface="NimbusRomNo9L-ReguItal"/>
              </a:rPr>
              <a:t>2019 20th </a:t>
            </a:r>
            <a:r>
              <a:rPr lang="en-US" sz="1800" i="0" u="none" strike="noStrike" baseline="0" dirty="0" err="1">
                <a:latin typeface="NimbusRomNo9L-ReguItal"/>
              </a:rPr>
              <a:t>InternationalScientific</a:t>
            </a:r>
            <a:r>
              <a:rPr lang="en-US" sz="1800" i="0" u="none" strike="noStrike" baseline="0" dirty="0">
                <a:latin typeface="NimbusRomNo9L-ReguItal"/>
              </a:rPr>
              <a:t> Conference on Electric Power Engineering (EPE)</a:t>
            </a:r>
            <a:r>
              <a:rPr lang="en-US" sz="1800" i="0" u="none" strike="noStrike" baseline="0" dirty="0">
                <a:latin typeface="NimbusRomNo9L-Regu"/>
              </a:rPr>
              <a:t>, 2019, pp.</a:t>
            </a:r>
            <a:r>
              <a:rPr lang="en-PK" sz="1800" i="0" u="none" strike="noStrike" baseline="0" dirty="0">
                <a:latin typeface="NimbusRomNo9L-Regu"/>
              </a:rPr>
              <a:t>1–6.</a:t>
            </a:r>
            <a:endParaRPr lang="en-US" sz="180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latin typeface="NimbusRomNo9L-Regu"/>
              </a:rPr>
              <a:t>D. Wu, J. Wang, H. Wang, H. Liu, L. Lai, T. He, and T. </a:t>
            </a:r>
            <a:r>
              <a:rPr lang="en-US" sz="1800" i="0" u="none" strike="noStrike" baseline="0" dirty="0" err="1">
                <a:latin typeface="NimbusRomNo9L-Regu"/>
              </a:rPr>
              <a:t>Xie,“An</a:t>
            </a:r>
            <a:r>
              <a:rPr lang="en-US" sz="1800" i="0" u="none" strike="noStrike" baseline="0" dirty="0">
                <a:latin typeface="NimbusRomNo9L-Regu"/>
              </a:rPr>
              <a:t> automatic bearing fault diagnosis method based on </a:t>
            </a:r>
            <a:r>
              <a:rPr lang="en-US" sz="1800" i="0" u="none" strike="noStrike" baseline="0" dirty="0" err="1">
                <a:latin typeface="NimbusRomNo9L-Regu"/>
              </a:rPr>
              <a:t>characteristicsfrequency</a:t>
            </a:r>
            <a:r>
              <a:rPr lang="en-US" sz="1800" i="0" u="none" strike="noStrike" baseline="0" dirty="0">
                <a:latin typeface="NimbusRomNo9L-Regu"/>
              </a:rPr>
              <a:t> ratio,” </a:t>
            </a:r>
            <a:r>
              <a:rPr lang="en-US" sz="1800" i="0" u="none" strike="noStrike" baseline="0" dirty="0">
                <a:latin typeface="NimbusRomNo9L-ReguItal"/>
              </a:rPr>
              <a:t>Sensors</a:t>
            </a:r>
            <a:r>
              <a:rPr lang="en-US" sz="1800" i="0" u="none" strike="noStrike" baseline="0" dirty="0">
                <a:latin typeface="NimbusRomNo9L-Regu"/>
              </a:rPr>
              <a:t>, vol. 20, no. 5, p. 1519, 2020.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latin typeface="NimbusRomNo9L-Regu"/>
              </a:rPr>
              <a:t>M. A. Hearst, S. T. </a:t>
            </a:r>
            <a:r>
              <a:rPr lang="en-US" sz="1800" i="0" u="none" strike="noStrike" baseline="0" dirty="0" err="1">
                <a:latin typeface="NimbusRomNo9L-Regu"/>
              </a:rPr>
              <a:t>Dumais</a:t>
            </a:r>
            <a:r>
              <a:rPr lang="en-US" sz="1800" i="0" u="none" strike="noStrike" baseline="0" dirty="0">
                <a:latin typeface="NimbusRomNo9L-Regu"/>
              </a:rPr>
              <a:t>, E. Osuna, J. Platt, and B. </a:t>
            </a:r>
            <a:r>
              <a:rPr lang="en-US" sz="1800" i="0" u="none" strike="noStrike" baseline="0" dirty="0" err="1">
                <a:latin typeface="NimbusRomNo9L-Regu"/>
              </a:rPr>
              <a:t>Scholkopf</a:t>
            </a:r>
            <a:r>
              <a:rPr lang="en-US" sz="1800" i="0" u="none" strike="noStrike" baseline="0" dirty="0">
                <a:latin typeface="NimbusRomNo9L-Regu"/>
              </a:rPr>
              <a:t>, “</a:t>
            </a:r>
            <a:r>
              <a:rPr lang="en-US" sz="1800" i="0" u="none" strike="noStrike" baseline="0" dirty="0" err="1">
                <a:latin typeface="NimbusRomNo9L-Regu"/>
              </a:rPr>
              <a:t>Supportvector</a:t>
            </a:r>
            <a:r>
              <a:rPr lang="en-US" sz="1800" i="0" u="none" strike="noStrike" baseline="0" dirty="0">
                <a:latin typeface="NimbusRomNo9L-Regu"/>
              </a:rPr>
              <a:t> machines,” </a:t>
            </a:r>
            <a:r>
              <a:rPr lang="en-US" sz="1800" i="0" u="none" strike="noStrike" baseline="0" dirty="0">
                <a:latin typeface="NimbusRomNo9L-ReguItal"/>
              </a:rPr>
              <a:t>IEEE Intelligent Systems and their </a:t>
            </a:r>
            <a:r>
              <a:rPr lang="en-US" sz="1800" i="0" u="none" strike="noStrike" baseline="0" dirty="0" err="1">
                <a:latin typeface="NimbusRomNo9L-ReguItal"/>
              </a:rPr>
              <a:t>applications</a:t>
            </a:r>
            <a:r>
              <a:rPr lang="en-US" sz="1800" i="0" u="none" strike="noStrike" baseline="0" dirty="0" err="1">
                <a:latin typeface="NimbusRomNo9L-Regu"/>
              </a:rPr>
              <a:t>,vol</a:t>
            </a:r>
            <a:r>
              <a:rPr lang="en-US" sz="1800" i="0" u="none" strike="noStrike" baseline="0" dirty="0">
                <a:latin typeface="NimbusRomNo9L-Regu"/>
              </a:rPr>
              <a:t>. 13, no. 4, pp. 18–28, 1998.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latin typeface="NimbusRomNo9L-Regu"/>
              </a:rPr>
              <a:t>G. </a:t>
            </a:r>
            <a:r>
              <a:rPr lang="en-US" sz="1800" i="0" u="none" strike="noStrike" baseline="0" dirty="0" err="1">
                <a:latin typeface="NimbusRomNo9L-Regu"/>
              </a:rPr>
              <a:t>Biau</a:t>
            </a:r>
            <a:r>
              <a:rPr lang="en-US" sz="1800" i="0" u="none" strike="noStrike" baseline="0" dirty="0">
                <a:latin typeface="NimbusRomNo9L-Regu"/>
              </a:rPr>
              <a:t>, “Analysis of a random forests model,” </a:t>
            </a:r>
            <a:r>
              <a:rPr lang="en-US" sz="1800" i="0" u="none" strike="noStrike" baseline="0" dirty="0">
                <a:latin typeface="NimbusRomNo9L-ReguItal"/>
              </a:rPr>
              <a:t>The Journal of Machine Learning Research</a:t>
            </a:r>
            <a:r>
              <a:rPr lang="en-US" sz="1800" i="0" u="none" strike="noStrike" baseline="0" dirty="0">
                <a:latin typeface="NimbusRomNo9L-Regu"/>
              </a:rPr>
              <a:t>, vol. 13, pp. 1063–1095, 2012.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P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44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0407-799E-466A-AD63-FDA84871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08A4A7-193F-42DB-B60A-F0ED78EA53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96E580-CB72-4871-9CED-939982D70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996361"/>
              </p:ext>
            </p:extLst>
          </p:nvPr>
        </p:nvGraphicFramePr>
        <p:xfrm>
          <a:off x="994320" y="1759119"/>
          <a:ext cx="7156743" cy="4047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61DCBA7-CE8F-4858-A837-990B1800CA46}"/>
              </a:ext>
            </a:extLst>
          </p:cNvPr>
          <p:cNvSpPr txBox="1">
            <a:spLocks/>
          </p:cNvSpPr>
          <p:nvPr/>
        </p:nvSpPr>
        <p:spPr>
          <a:xfrm>
            <a:off x="8706434" y="2342542"/>
            <a:ext cx="2883445" cy="2880193"/>
          </a:xfrm>
          <a:prstGeom prst="rect">
            <a:avLst/>
          </a:prstGeom>
          <a:solidFill>
            <a:srgbClr val="96D3ED"/>
          </a:solidFill>
          <a:ln w="38100">
            <a:solidFill>
              <a:schemeClr val="bg2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b="1" dirty="0"/>
              <a:t>BIG DATA ALONE IS NOT ENOUGH</a:t>
            </a:r>
            <a:br>
              <a:rPr lang="en-US" sz="1600" dirty="0"/>
            </a:br>
            <a:endParaRPr lang="en-US" sz="1600" dirty="0"/>
          </a:p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600" dirty="0"/>
              <a:t>Digital Twins must incorporate the predictive power, interpretability, and domain knowledge of physics-based models</a:t>
            </a:r>
            <a:br>
              <a:rPr lang="en-PK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7576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446779-1B2F-4385-AB4C-F04FA4C90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459"/>
            <a:ext cx="12192000" cy="27926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5BC295-A396-48AC-99A5-56B78AFE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0" y="288279"/>
            <a:ext cx="5760720" cy="548640"/>
          </a:xfrm>
        </p:spPr>
        <p:txBody>
          <a:bodyPr/>
          <a:lstStyle/>
          <a:p>
            <a:r>
              <a:rPr lang="en-US" dirty="0"/>
              <a:t>Digital Twins</a:t>
            </a:r>
            <a:endParaRPr lang="en-PK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A864CD-A55C-4736-AC40-0FE01CE1908F}"/>
              </a:ext>
            </a:extLst>
          </p:cNvPr>
          <p:cNvSpPr txBox="1">
            <a:spLocks/>
          </p:cNvSpPr>
          <p:nvPr/>
        </p:nvSpPr>
        <p:spPr>
          <a:xfrm>
            <a:off x="1793729" y="4486160"/>
            <a:ext cx="9209052" cy="36088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i="0" dirty="0">
                <a:solidFill>
                  <a:srgbClr val="374151"/>
                </a:solidFill>
                <a:effectLst/>
              </a:rPr>
              <a:t>set of virtual information constructs that mimics the structure, context, and behavior of an individual/unique physical asset. It is dynamically updated with data from its physical twin throughout its lifecycle and informs decisions that realize value.</a:t>
            </a:r>
            <a:endParaRPr lang="en-PK" sz="2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762FBA-FB7D-4477-95B9-1420B258B84F}"/>
              </a:ext>
            </a:extLst>
          </p:cNvPr>
          <p:cNvSpPr/>
          <p:nvPr/>
        </p:nvSpPr>
        <p:spPr>
          <a:xfrm>
            <a:off x="7674963" y="4197246"/>
            <a:ext cx="929391" cy="281419"/>
          </a:xfrm>
          <a:prstGeom prst="rect">
            <a:avLst/>
          </a:prstGeom>
          <a:solidFill>
            <a:srgbClr val="C7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9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748E-8554-46ED-A0F1-626005AF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22" y="407233"/>
            <a:ext cx="10499811" cy="1256118"/>
          </a:xfrm>
        </p:spPr>
        <p:txBody>
          <a:bodyPr/>
          <a:lstStyle/>
          <a:p>
            <a:r>
              <a:rPr lang="en-US" sz="3600" dirty="0"/>
              <a:t>Mathematical and computational foundation for digital twin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775AF-8D92-461D-B802-BA650335B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9CAB698-567B-4192-9FF9-457350964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023392"/>
              </p:ext>
            </p:extLst>
          </p:nvPr>
        </p:nvGraphicFramePr>
        <p:xfrm>
          <a:off x="1116312" y="1914490"/>
          <a:ext cx="6483701" cy="468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70A6DBC-4207-48B1-958A-A391989AB4A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1294" t="4981" r="5667"/>
          <a:stretch/>
        </p:blipFill>
        <p:spPr>
          <a:xfrm>
            <a:off x="7838501" y="1914490"/>
            <a:ext cx="3988071" cy="3860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38C33B-3006-4B30-9F6E-4BDB286D2949}"/>
              </a:ext>
            </a:extLst>
          </p:cNvPr>
          <p:cNvSpPr txBox="1"/>
          <p:nvPr/>
        </p:nvSpPr>
        <p:spPr>
          <a:xfrm>
            <a:off x="8081022" y="5732979"/>
            <a:ext cx="360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1" u="none" strike="noStrike" baseline="0" dirty="0">
                <a:latin typeface="NimbusRomNo9L-Regu"/>
              </a:rPr>
              <a:t>Figure presenting Mesh Solver configuration of 2D induction </a:t>
            </a:r>
          </a:p>
          <a:p>
            <a:pPr algn="ctr"/>
            <a:r>
              <a:rPr lang="en-US" sz="1800" b="0" i="1" u="none" strike="noStrike" baseline="0" dirty="0">
                <a:latin typeface="NimbusRomNo9L-Regu"/>
              </a:rPr>
              <a:t>motor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9255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66D8D1-F6EE-4863-97B8-9B0BF2F508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126D00-949F-4DBC-9B96-98C62BD3552F}"/>
              </a:ext>
            </a:extLst>
          </p:cNvPr>
          <p:cNvSpPr/>
          <p:nvPr/>
        </p:nvSpPr>
        <p:spPr>
          <a:xfrm>
            <a:off x="0" y="0"/>
            <a:ext cx="7949011" cy="22484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F05D7F-9B7E-4AFD-A850-A61894914140}"/>
              </a:ext>
            </a:extLst>
          </p:cNvPr>
          <p:cNvSpPr/>
          <p:nvPr/>
        </p:nvSpPr>
        <p:spPr>
          <a:xfrm>
            <a:off x="0" y="4027118"/>
            <a:ext cx="7949011" cy="8455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endParaRPr lang="en-US" sz="3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FD6A99-D106-4550-9406-F99B9C8741FF}"/>
              </a:ext>
            </a:extLst>
          </p:cNvPr>
          <p:cNvSpPr txBox="1">
            <a:spLocks/>
          </p:cNvSpPr>
          <p:nvPr/>
        </p:nvSpPr>
        <p:spPr>
          <a:xfrm>
            <a:off x="649224" y="2690298"/>
            <a:ext cx="4472757" cy="12792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representation of Governing Laws of Nature that innately embeds the concepts of time space and causality</a:t>
            </a:r>
            <a:endParaRPr lang="en-P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676398-EE93-44C6-9D1A-D69D4AEAF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61" y="5309145"/>
            <a:ext cx="2560904" cy="6231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72C669-65C2-4309-BFA3-2BD6A2CF3B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88"/>
          <a:stretch/>
        </p:blipFill>
        <p:spPr>
          <a:xfrm>
            <a:off x="3479087" y="5334714"/>
            <a:ext cx="2616913" cy="6405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9BEED1-B6FB-46FA-8AE7-291B971946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80" t="24339"/>
          <a:stretch/>
        </p:blipFill>
        <p:spPr>
          <a:xfrm>
            <a:off x="6161727" y="5428102"/>
            <a:ext cx="1542236" cy="4613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BEF4EF0-CA38-4C88-BCC5-C6F150F964D9}"/>
              </a:ext>
            </a:extLst>
          </p:cNvPr>
          <p:cNvSpPr txBox="1"/>
          <p:nvPr/>
        </p:nvSpPr>
        <p:spPr>
          <a:xfrm>
            <a:off x="936632" y="6237815"/>
            <a:ext cx="94564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Boundary Equation+ Initial Conditions+ Loading Conditions + System Parameters</a:t>
            </a:r>
          </a:p>
          <a:p>
            <a:endParaRPr lang="en-PK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D1956F-B643-46EC-9993-0C2382FA960D}"/>
              </a:ext>
            </a:extLst>
          </p:cNvPr>
          <p:cNvSpPr/>
          <p:nvPr/>
        </p:nvSpPr>
        <p:spPr>
          <a:xfrm>
            <a:off x="877825" y="5108056"/>
            <a:ext cx="7071188" cy="1639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41BBED-7D34-4CBB-BA5E-40BBFA6D5525}"/>
              </a:ext>
            </a:extLst>
          </p:cNvPr>
          <p:cNvSpPr txBox="1"/>
          <p:nvPr/>
        </p:nvSpPr>
        <p:spPr>
          <a:xfrm>
            <a:off x="582752" y="848652"/>
            <a:ext cx="70067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What is a physics-based Model?</a:t>
            </a:r>
            <a:endParaRPr lang="en-PK" sz="3200" b="1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A9F441-655B-4BBA-B172-81A40919330B}"/>
              </a:ext>
            </a:extLst>
          </p:cNvPr>
          <p:cNvSpPr txBox="1"/>
          <p:nvPr/>
        </p:nvSpPr>
        <p:spPr>
          <a:xfrm>
            <a:off x="649224" y="4153674"/>
            <a:ext cx="70067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+mj-lt"/>
              </a:rPr>
              <a:t>Solving a Physics Based Model</a:t>
            </a:r>
            <a:endParaRPr lang="en-PK" sz="3200" b="1" dirty="0">
              <a:latin typeface="+mj-l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DAAC03E-A8B2-4F2A-92AA-07962C413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291" y="1139688"/>
            <a:ext cx="3924544" cy="359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06A108E-8EDE-4083-9097-7C28C7985482}"/>
              </a:ext>
            </a:extLst>
          </p:cNvPr>
          <p:cNvSpPr txBox="1"/>
          <p:nvPr/>
        </p:nvSpPr>
        <p:spPr>
          <a:xfrm>
            <a:off x="8493024" y="4749606"/>
            <a:ext cx="360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1" u="none" strike="noStrike" baseline="0" dirty="0">
                <a:latin typeface="NimbusRomNo9L-Regu"/>
              </a:rPr>
              <a:t>Figure presenting Magnetic flux density norm for healthy motor calculated using given equations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3760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B7631-8050-44EE-98DE-9B8096F80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CD983-BC14-4BDE-8BCF-666B74AA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801" y="1576148"/>
            <a:ext cx="4488986" cy="46930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5340326-CA7D-4B99-913D-64EB57D92A09}"/>
              </a:ext>
            </a:extLst>
          </p:cNvPr>
          <p:cNvSpPr txBox="1">
            <a:spLocks/>
          </p:cNvSpPr>
          <p:nvPr/>
        </p:nvSpPr>
        <p:spPr>
          <a:xfrm>
            <a:off x="1296039" y="245653"/>
            <a:ext cx="9839446" cy="1057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dirty="0"/>
              <a:t>WHY Hybrid DIGITAL TWIN?</a:t>
            </a:r>
            <a:endParaRPr lang="en-PK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29ED6C-1D1A-4EBD-A2DE-0B8D02A64095}"/>
              </a:ext>
            </a:extLst>
          </p:cNvPr>
          <p:cNvSpPr txBox="1">
            <a:spLocks/>
          </p:cNvSpPr>
          <p:nvPr/>
        </p:nvSpPr>
        <p:spPr>
          <a:xfrm>
            <a:off x="877824" y="2263027"/>
            <a:ext cx="5760720" cy="33192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Enhancing both Data and Physics Driven Modeling</a:t>
            </a:r>
          </a:p>
          <a:p>
            <a:pPr marL="285750" indent="-285750"/>
            <a:r>
              <a:rPr lang="en-US" dirty="0"/>
              <a:t>Provides Better Accuracy for Fault Localization in ML Classifiers</a:t>
            </a:r>
          </a:p>
          <a:p>
            <a:pPr marL="342900" indent="-342900"/>
            <a:r>
              <a:rPr lang="en-US" dirty="0"/>
              <a:t>Hybrid DT efficiently deals with the Data Sparsity and Data Mis-</a:t>
            </a:r>
            <a:r>
              <a:rPr lang="en-US" dirty="0" err="1"/>
              <a:t>interpretablility</a:t>
            </a: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4929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A2D3C1-7986-43BE-8DF6-11E61EB47D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583A9-AE36-4027-9993-CD95AAE50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9" y="2119239"/>
            <a:ext cx="6576429" cy="3521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948F09-7584-4BA0-8880-A2AF64331E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564"/>
          <a:stretch/>
        </p:blipFill>
        <p:spPr>
          <a:xfrm>
            <a:off x="7270841" y="2132027"/>
            <a:ext cx="3556824" cy="34955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8A5F7FE-AB72-4106-BDDB-F0AFDC3DDC7A}"/>
              </a:ext>
            </a:extLst>
          </p:cNvPr>
          <p:cNvSpPr txBox="1">
            <a:spLocks/>
          </p:cNvSpPr>
          <p:nvPr/>
        </p:nvSpPr>
        <p:spPr>
          <a:xfrm>
            <a:off x="919704" y="285954"/>
            <a:ext cx="10352592" cy="8273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 algn="ctr"/>
            <a:r>
              <a:rPr lang="en-US" sz="3200" dirty="0"/>
              <a:t>REDUCED ORDER MODELS ARE CRITICAL ENABLERS FOR PREDICTIVE DIGITAL TWIN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81591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44A9B6-6E5A-4A74-9113-C1D30EFEA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9578E6-73EB-46BB-A571-3B9A2913E651}"/>
              </a:ext>
            </a:extLst>
          </p:cNvPr>
          <p:cNvSpPr txBox="1">
            <a:spLocks/>
          </p:cNvSpPr>
          <p:nvPr/>
        </p:nvSpPr>
        <p:spPr>
          <a:xfrm>
            <a:off x="1576877" y="454023"/>
            <a:ext cx="10175853" cy="9281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dirty="0"/>
              <a:t>FRAMEWORK FOR HYBRID DT</a:t>
            </a: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308D49-C3A0-4D20-9A82-F02294121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096037"/>
              </p:ext>
            </p:extLst>
          </p:nvPr>
        </p:nvGraphicFramePr>
        <p:xfrm>
          <a:off x="2368845" y="1602734"/>
          <a:ext cx="8291584" cy="4801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7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8D21FF-6C0E-2E05-8552-9A5B110CA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" y="1797500"/>
            <a:ext cx="11350752" cy="46619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901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 Black</vt:lpstr>
      <vt:lpstr>Bahnschrift</vt:lpstr>
      <vt:lpstr>Calibri</vt:lpstr>
      <vt:lpstr>Daytona Condensed Light</vt:lpstr>
      <vt:lpstr>NimbusRomNo9L-Regu</vt:lpstr>
      <vt:lpstr>NimbusRomNo9L-ReguItal</vt:lpstr>
      <vt:lpstr>Posterama</vt:lpstr>
      <vt:lpstr>Times New Roman</vt:lpstr>
      <vt:lpstr>Wingdings</vt:lpstr>
      <vt:lpstr>Office Theme</vt:lpstr>
      <vt:lpstr>MIND Twin AI: Multiphysics Informed Digital-Twin for Fault Localization in Induction Motor using AI </vt:lpstr>
      <vt:lpstr>Introduction</vt:lpstr>
      <vt:lpstr>Digital Twins</vt:lpstr>
      <vt:lpstr>Mathematical and computational foundation for digital twin</vt:lpstr>
      <vt:lpstr>PowerPoint Presentation</vt:lpstr>
      <vt:lpstr>PowerPoint Presentation</vt:lpstr>
      <vt:lpstr>PowerPoint Presentation</vt:lpstr>
      <vt:lpstr>PowerPoint Presentation</vt:lpstr>
      <vt:lpstr>Working Methodology</vt:lpstr>
      <vt:lpstr>Quantitative Results</vt:lpstr>
      <vt:lpstr>Loss and Accuracy Curves for Offset Prediction</vt:lpstr>
      <vt:lpstr>PowerPoint Presentation</vt:lpstr>
      <vt:lpstr>FUTURE WORK</vt:lpstr>
      <vt:lpstr>References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DISCOVERY</dc:title>
  <dc:creator>amina bashir</dc:creator>
  <cp:lastModifiedBy>amina bashir</cp:lastModifiedBy>
  <cp:revision>20</cp:revision>
  <dcterms:created xsi:type="dcterms:W3CDTF">2023-10-15T14:52:19Z</dcterms:created>
  <dcterms:modified xsi:type="dcterms:W3CDTF">2023-10-16T13:30:11Z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