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78" r:id="rId3"/>
    <p:sldId id="279" r:id="rId4"/>
    <p:sldId id="280" r:id="rId5"/>
    <p:sldId id="281" r:id="rId6"/>
    <p:sldId id="282" r:id="rId7"/>
    <p:sldId id="283" r:id="rId8"/>
    <p:sldId id="300" r:id="rId9"/>
    <p:sldId id="284" r:id="rId10"/>
    <p:sldId id="285" r:id="rId11"/>
    <p:sldId id="286" r:id="rId12"/>
    <p:sldId id="350" r:id="rId13"/>
    <p:sldId id="287" r:id="rId14"/>
    <p:sldId id="292" r:id="rId15"/>
    <p:sldId id="293" r:id="rId16"/>
    <p:sldId id="294" r:id="rId17"/>
    <p:sldId id="295" r:id="rId18"/>
    <p:sldId id="296" r:id="rId19"/>
    <p:sldId id="347" r:id="rId20"/>
    <p:sldId id="348" r:id="rId21"/>
    <p:sldId id="297" r:id="rId22"/>
    <p:sldId id="298" r:id="rId23"/>
    <p:sldId id="299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48"/>
  </p:normalViewPr>
  <p:slideViewPr>
    <p:cSldViewPr>
      <p:cViewPr varScale="1">
        <p:scale>
          <a:sx n="68" d="100"/>
          <a:sy n="68" d="100"/>
        </p:scale>
        <p:origin x="186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39775-DB8E-447B-ACD3-FC830F1BE57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86A0C-1F28-45CA-BC33-2E3021FF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9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0AC4718-5D0F-4677-9774-7EB462BC168F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7B106A-6604-4191-BAEA-E776A701114E}" type="slidenum">
              <a:rPr lang="en-GB" sz="1200" smtClean="0"/>
              <a:pPr eaLnBrk="1" hangingPunct="1"/>
              <a:t>5</a:t>
            </a:fld>
            <a:endParaRPr lang="en-GB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F5B150-4C93-458D-B0BA-01276AA078E6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Feedback is a very heart of control. Three examples are given for feedback systems in the book. Students are encouraged to read Section 1.2.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07963D3-5F8A-4FF6-82BE-387E415ECB4F}" type="slidenum">
              <a:rPr lang="en-GB" sz="1200" smtClean="0"/>
              <a:pPr eaLnBrk="1" hangingPunct="1"/>
              <a:t>9</a:t>
            </a:fld>
            <a:endParaRPr lang="en-GB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Times New Roman" pitchFamily="18" charset="0"/>
                <a:cs typeface="Arial" pitchFamily="34" charset="0"/>
              </a:rPr>
              <a:t>For students in a College, a …???…… loop College environment is shown in a block diagram (system with regular check on the students). If there are no quizzes, home assignments, midterm exams, we call that system as</a:t>
            </a:r>
            <a:endParaRPr lang="en-US">
              <a:ea typeface="Times New Roman" pitchFamily="18" charset="0"/>
              <a:cs typeface="Arial" pitchFamily="34" charset="0"/>
            </a:endParaRPr>
          </a:p>
          <a:p>
            <a:r>
              <a:rPr lang="en-US">
                <a:latin typeface="Arial" pitchFamily="34" charset="0"/>
                <a:ea typeface="Times New Roman" pitchFamily="18" charset="0"/>
                <a:cs typeface="Arial" pitchFamily="34" charset="0"/>
              </a:rPr>
              <a:t>an …………………………….(Open/Closed loop)</a:t>
            </a:r>
            <a:endParaRPr lang="en-US">
              <a:ea typeface="Times New Roman" pitchFamily="18" charset="0"/>
              <a:cs typeface="Arial" pitchFamily="34" charset="0"/>
            </a:endParaRPr>
          </a:p>
          <a:p>
            <a:endParaRPr lang="en-US"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361D90-32F1-4A7E-A51C-DCBDAF2DACF7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4538" cy="34163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9325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4397349B-965D-3F46-8DC2-B6081B4256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E575CD88-F9D0-D047-83C9-11AACB991F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E2B3CFDE-11EB-E84B-945F-9AC8EE0D2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13F10C-A27C-A345-9A82-52C0704CCAF1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58048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53CFB7F-EA06-824D-9B89-FD61729E3D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FD5561B-CF1F-8242-8650-861AC227D0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199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300E98C-F116-4948-AFAD-16C154521A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CA69A28-5B6E-D144-AD40-6FEA91D6A5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00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CA49-8357-4D8D-8C13-AF9885A5E6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24BE-977C-4410-B999-8FE54D2E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CA49-8357-4D8D-8C13-AF9885A5E6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24BE-977C-4410-B999-8FE54D2E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4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CA49-8357-4D8D-8C13-AF9885A5E6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24BE-977C-4410-B999-8FE54D2E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09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: 2   Section:2.1-2.2   Page : 12-20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BEBD2-75FC-4235-92C7-4195BEE6C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51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: 2   Section:2.1-2.2   Page : 12-20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B3DB6-F03F-4B95-8716-B0E6BC1F0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CA49-8357-4D8D-8C13-AF9885A5E6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24BE-977C-4410-B999-8FE54D2E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CA49-8357-4D8D-8C13-AF9885A5E6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24BE-977C-4410-B999-8FE54D2E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CA49-8357-4D8D-8C13-AF9885A5E6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24BE-977C-4410-B999-8FE54D2E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CA49-8357-4D8D-8C13-AF9885A5E6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24BE-977C-4410-B999-8FE54D2E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CA49-8357-4D8D-8C13-AF9885A5E6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24BE-977C-4410-B999-8FE54D2E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4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CA49-8357-4D8D-8C13-AF9885A5E6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24BE-977C-4410-B999-8FE54D2E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1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CA49-8357-4D8D-8C13-AF9885A5E6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24BE-977C-4410-B999-8FE54D2E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2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CA49-8357-4D8D-8C13-AF9885A5E6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24BE-977C-4410-B999-8FE54D2E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7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CA49-8357-4D8D-8C13-AF9885A5E65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24BE-977C-4410-B999-8FE54D2E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9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1447800"/>
            <a:ext cx="8548687" cy="530606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EE-371 : Control Systems</a:t>
            </a:r>
          </a:p>
          <a:p>
            <a:pPr algn="ctr">
              <a:defRPr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Lecture#02</a:t>
            </a:r>
          </a:p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Introduction to Control Systems</a:t>
            </a:r>
          </a:p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Chapter #01</a:t>
            </a:r>
          </a:p>
          <a:p>
            <a:pPr algn="ctr">
              <a:defRPr/>
            </a:pPr>
            <a:endParaRPr lang="en-US" sz="1600" b="1" dirty="0">
              <a:solidFill>
                <a:srgbClr val="FF0000"/>
              </a:solidFill>
              <a:latin typeface="Tempus Sans ITC" pitchFamily="82" charset="0"/>
              <a:ea typeface="ＭＳ Ｐゴシック" panose="020B0600070205080204" pitchFamily="34" charset="-128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43025" algn="l"/>
              </a:tabLst>
            </a:pPr>
            <a:r>
              <a:rPr lang="en-US" sz="2400" b="1" dirty="0">
                <a:solidFill>
                  <a:srgbClr val="0070C0"/>
                </a:solidFill>
                <a:latin typeface="Tempus Sans ITC" pitchFamily="82" charset="0"/>
              </a:rPr>
              <a:t>Text Book</a:t>
            </a:r>
            <a:r>
              <a:rPr lang="en-US" sz="2400" b="1" dirty="0">
                <a:solidFill>
                  <a:srgbClr val="00B050"/>
                </a:solidFill>
                <a:latin typeface="Tempus Sans ITC" pitchFamily="82" charset="0"/>
              </a:rPr>
              <a:t>: 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ndalus" pitchFamily="18" charset="-78"/>
                <a:ea typeface="SimSun" pitchFamily="2" charset="-122"/>
                <a:cs typeface="Andalus" pitchFamily="18" charset="-78"/>
              </a:rPr>
              <a:t>Control Systems Engineering by Norman S.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ndalus" pitchFamily="18" charset="-78"/>
                <a:ea typeface="SimSun" pitchFamily="2" charset="-122"/>
                <a:cs typeface="Andalus" pitchFamily="18" charset="-78"/>
              </a:rPr>
              <a:t>Nise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ndalus" pitchFamily="18" charset="-78"/>
                <a:ea typeface="SimSun" pitchFamily="2" charset="-122"/>
                <a:cs typeface="Andalus" pitchFamily="18" charset="-78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5</a:t>
            </a:r>
            <a:r>
              <a:rPr kumimoji="0" lang="en-US" sz="2400" b="1" i="0" u="none" strike="noStrike" cap="none" normalizeH="0" baseline="30000" dirty="0">
                <a:ln>
                  <a:noFill/>
                </a:ln>
                <a:solidFill>
                  <a:srgbClr val="00B050"/>
                </a:solidFill>
                <a:effectLst/>
                <a:latin typeface="Andalus" pitchFamily="18" charset="-78"/>
                <a:cs typeface="Andalus" pitchFamily="18" charset="-78"/>
              </a:rPr>
              <a:t>th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ndalus" pitchFamily="18" charset="-78"/>
                <a:cs typeface="Andalus" pitchFamily="18" charset="-78"/>
              </a:rPr>
              <a:t> Edition</a:t>
            </a:r>
          </a:p>
          <a:p>
            <a:pPr algn="ctr">
              <a:defRPr/>
            </a:pPr>
            <a:endParaRPr lang="en-US" sz="2400" b="1" dirty="0">
              <a:solidFill>
                <a:srgbClr val="00B050"/>
              </a:solidFill>
              <a:latin typeface="Tempus Sans ITC" pitchFamily="82" charset="0"/>
            </a:endParaRPr>
          </a:p>
          <a:p>
            <a:pPr algn="ctr">
              <a:defRPr/>
            </a:pP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empus Sans ITC" pitchFamily="82" charset="0"/>
              </a:rPr>
              <a:t>Instructor: </a:t>
            </a:r>
            <a:r>
              <a:rPr lang="en-US" sz="2400" b="1" dirty="0" err="1">
                <a:solidFill>
                  <a:srgbClr val="0000FF"/>
                </a:solidFill>
                <a:latin typeface="Tempus Sans ITC" pitchFamily="82" charset="0"/>
              </a:rPr>
              <a:t>Ms</a:t>
            </a:r>
            <a:r>
              <a:rPr lang="en-US" sz="2400" b="1" dirty="0">
                <a:solidFill>
                  <a:srgbClr val="0000FF"/>
                </a:solidFill>
                <a:latin typeface="Tempus Sans ITC" pitchFamily="82" charset="0"/>
              </a:rPr>
              <a:t> Neelma Naz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Tempus Sans ITC" pitchFamily="82" charset="0"/>
              </a:rPr>
              <a:t>Class: BEE 12 C/D</a:t>
            </a:r>
          </a:p>
          <a:p>
            <a:pPr algn="ctr">
              <a:defRPr/>
            </a:pPr>
            <a:endParaRPr 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itchFamily="82" charset="0"/>
            </a:endParaRPr>
          </a:p>
          <a:p>
            <a:pPr algn="ctr">
              <a:defRPr/>
            </a:pPr>
            <a:endParaRPr lang="en-US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750" y="374650"/>
            <a:ext cx="9144000" cy="6461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603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149" name="Picture 3" descr="Description: 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0662" y="305379"/>
            <a:ext cx="1498373" cy="12620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366713"/>
            <a:ext cx="70262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2971800" algn="ctr"/>
                <a:tab pos="5943600" algn="r"/>
              </a:tabLst>
            </a:pPr>
            <a:r>
              <a:rPr lang="en-US" sz="1100" b="1" dirty="0">
                <a:solidFill>
                  <a:srgbClr val="C00000"/>
                </a:solidFill>
                <a:latin typeface="Tempus Sans ITC" pitchFamily="82" charset="0"/>
                <a:ea typeface="Times New Roman" pitchFamily="18" charset="0"/>
                <a:cs typeface="Arial" pitchFamily="34" charset="0"/>
              </a:rPr>
              <a:t> 	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  <a:ea typeface="Times New Roman" pitchFamily="18" charset="0"/>
                <a:cs typeface="Arial" pitchFamily="34" charset="0"/>
              </a:rPr>
              <a:t>School of Electrical Engineering and Computer Science </a:t>
            </a:r>
          </a:p>
          <a:p>
            <a:pPr algn="ctr">
              <a:tabLst>
                <a:tab pos="2971800" algn="ctr"/>
                <a:tab pos="5943600" algn="r"/>
              </a:tabLst>
            </a:pP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  <a:ea typeface="Times New Roman" pitchFamily="18" charset="0"/>
                <a:cs typeface="Arial" pitchFamily="34" charset="0"/>
              </a:rPr>
              <a:t>Department of Electrical Engineering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996950" y="5608638"/>
            <a:ext cx="533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/>
          </a:p>
        </p:txBody>
      </p:sp>
      <p:sp>
        <p:nvSpPr>
          <p:cNvPr id="14344" name="Slide Number Placeholder 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42350" y="6416675"/>
            <a:ext cx="50165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64A3027-78C1-468D-B17D-42B1CAC2C8E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8447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0" descr="C:\Documents and Settings\Mike\Desktop\Image Bank\ICT\InputOut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981200"/>
            <a:ext cx="77628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 descr="Large confetti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algn="ctr"/>
            <a:r>
              <a:rPr lang="en-GB" b="1">
                <a:cs typeface="Times New Roman" pitchFamily="18" charset="0"/>
              </a:rPr>
              <a:t>Flight Control System</a:t>
            </a:r>
            <a:endParaRPr lang="en-US" b="1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6200" y="2743200"/>
            <a:ext cx="2590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1800">
                <a:solidFill>
                  <a:srgbClr val="0000FF"/>
                </a:solidFill>
                <a:cs typeface="Times New Roman" pitchFamily="18" charset="0"/>
              </a:rPr>
              <a:t>The pilot operates the control to put the aircraft into a steep turn.</a:t>
            </a:r>
          </a:p>
          <a:p>
            <a:pPr algn="ctr"/>
            <a:r>
              <a:rPr lang="en-GB" sz="1800">
                <a:solidFill>
                  <a:srgbClr val="0000FF"/>
                </a:solidFill>
                <a:cs typeface="Times New Roman" pitchFamily="18" charset="0"/>
              </a:rPr>
              <a:t>Feedback also forms part of the input.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971800" y="2743200"/>
            <a:ext cx="297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1800">
                <a:solidFill>
                  <a:srgbClr val="0000FF"/>
                </a:solidFill>
                <a:cs typeface="Times New Roman" pitchFamily="18" charset="0"/>
              </a:rPr>
              <a:t>The plane’s control box (a large computer) processes this data and sends signals to the wing flaps and engines.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400800" y="2743200"/>
            <a:ext cx="2590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1800">
                <a:solidFill>
                  <a:srgbClr val="0000FF"/>
                </a:solidFill>
                <a:cs typeface="Times New Roman" pitchFamily="18" charset="0"/>
              </a:rPr>
              <a:t>The wing flaps and engines make the necessary adjustments.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142875" y="5362575"/>
            <a:ext cx="88582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1800" dirty="0">
                <a:solidFill>
                  <a:srgbClr val="0000FF"/>
                </a:solidFill>
                <a:cs typeface="Times New Roman" pitchFamily="18" charset="0"/>
              </a:rPr>
              <a:t>Sensors monitor the tilt of the aircraft and send this information to the control box. This becomes part of the input. When the required amount</a:t>
            </a:r>
            <a:br>
              <a:rPr lang="en-GB" sz="1800" dirty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GB" sz="1800" dirty="0">
                <a:solidFill>
                  <a:srgbClr val="0000FF"/>
                </a:solidFill>
                <a:cs typeface="Times New Roman" pitchFamily="18" charset="0"/>
              </a:rPr>
              <a:t>of tilt has been reached, the computer sends signals to the</a:t>
            </a:r>
            <a:br>
              <a:rPr lang="en-GB" sz="1800" dirty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GB" sz="1800" dirty="0">
                <a:solidFill>
                  <a:srgbClr val="0000FF"/>
                </a:solidFill>
                <a:cs typeface="Times New Roman" pitchFamily="18" charset="0"/>
              </a:rPr>
              <a:t>wing flaps and engine to stop any further adjustments.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15299" y="6324600"/>
            <a:ext cx="2020784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fld id="{92A4580C-2DED-4737-9FDA-2D39FAE03C8C}" type="slidenum">
              <a:rPr lang="en-US" sz="1800" smtClean="0"/>
              <a:pPr algn="ctr" eaLnBrk="1" hangingPunct="1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973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9" grpId="0" build="p" autoUpdateAnimBg="0"/>
      <p:bldP spid="10" grpId="0" build="p" autoUpdateAnimBg="0"/>
      <p:bldP spid="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774700" y="533400"/>
            <a:ext cx="7772400" cy="6858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z="4000" b="1" dirty="0">
                <a:solidFill>
                  <a:srgbClr val="C00000"/>
                </a:solidFill>
              </a:rPr>
              <a:t>Human Body Example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96000" y="0"/>
            <a:ext cx="29718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fld id="{E4C3C8FF-251A-4E4C-BAAF-1533493A4269}" type="slidenum">
              <a:rPr lang="en-US" sz="1400" smtClean="0"/>
              <a:pPr algn="ctr" eaLnBrk="1" hangingPunct="1"/>
              <a:t>11</a:t>
            </a:fld>
            <a:endParaRPr lang="en-US" sz="1400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7450138" y="2403475"/>
            <a:ext cx="14589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Output Position</a:t>
            </a: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282575" y="3051175"/>
            <a:ext cx="6667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55575" y="2351088"/>
            <a:ext cx="98425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Desired 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position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228600" y="3194050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 i="1"/>
              <a:t>R</a:t>
            </a:r>
            <a:r>
              <a:rPr lang="en-US" sz="2000" i="1" baseline="-25000"/>
              <a:t> </a:t>
            </a:r>
            <a:r>
              <a:rPr lang="en-US" sz="2000"/>
              <a:t>(</a:t>
            </a:r>
            <a:r>
              <a:rPr lang="en-US" sz="2000" i="1"/>
              <a:t>s</a:t>
            </a:r>
            <a:r>
              <a:rPr lang="en-US" sz="2000"/>
              <a:t>)</a:t>
            </a:r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 flipV="1">
            <a:off x="3267075" y="3040063"/>
            <a:ext cx="7683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gray">
          <a:xfrm>
            <a:off x="6156325" y="2603500"/>
            <a:ext cx="1330325" cy="1025525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/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3333FF"/>
                </a:solidFill>
              </a:rPr>
              <a:t>Hand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</a:pPr>
            <a:r>
              <a:rPr lang="en-US" sz="2000" b="1" i="1">
                <a:solidFill>
                  <a:srgbClr val="3333FF"/>
                </a:solidFill>
              </a:rPr>
              <a:t>G</a:t>
            </a:r>
            <a:r>
              <a:rPr lang="en-US" sz="2000" b="1">
                <a:solidFill>
                  <a:srgbClr val="3333FF"/>
                </a:solidFill>
              </a:rPr>
              <a:t>(</a:t>
            </a:r>
            <a:r>
              <a:rPr lang="en-US" sz="2000" b="1" i="1">
                <a:solidFill>
                  <a:srgbClr val="3333FF"/>
                </a:solidFill>
              </a:rPr>
              <a:t>s</a:t>
            </a:r>
            <a:r>
              <a:rPr lang="en-US" sz="2000" b="1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 flipV="1">
            <a:off x="7469188" y="2971800"/>
            <a:ext cx="14795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6257925" y="1779588"/>
            <a:ext cx="11795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CC6600"/>
                </a:solidFill>
              </a:rPr>
              <a:t>Disturbance Forces</a:t>
            </a:r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5489575" y="3225800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 i="1"/>
              <a:t>U</a:t>
            </a:r>
            <a:r>
              <a:rPr lang="en-US" sz="2000" i="1" baseline="-25000"/>
              <a:t> </a:t>
            </a:r>
            <a:r>
              <a:rPr lang="en-US" sz="2000"/>
              <a:t>(</a:t>
            </a:r>
            <a:r>
              <a:rPr lang="en-US" sz="2000" i="1"/>
              <a:t>s</a:t>
            </a:r>
            <a:r>
              <a:rPr lang="en-US" sz="2000"/>
              <a:t>)</a:t>
            </a:r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8142288" y="3078163"/>
            <a:ext cx="698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 i="1"/>
              <a:t>Y</a:t>
            </a:r>
            <a:r>
              <a:rPr lang="en-US" sz="2000"/>
              <a:t>(</a:t>
            </a:r>
            <a:r>
              <a:rPr lang="en-US" sz="2000" i="1"/>
              <a:t>s</a:t>
            </a:r>
            <a:r>
              <a:rPr lang="en-US" sz="2000"/>
              <a:t>)</a:t>
            </a:r>
          </a:p>
        </p:txBody>
      </p:sp>
      <p:sp>
        <p:nvSpPr>
          <p:cNvPr id="30734" name="Rectangle 13"/>
          <p:cNvSpPr>
            <a:spLocks noChangeArrowheads="1"/>
          </p:cNvSpPr>
          <p:nvPr/>
        </p:nvSpPr>
        <p:spPr bwMode="auto">
          <a:xfrm>
            <a:off x="3209925" y="2525713"/>
            <a:ext cx="7524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Neural Signal</a:t>
            </a:r>
          </a:p>
        </p:txBody>
      </p:sp>
      <p:sp>
        <p:nvSpPr>
          <p:cNvPr id="30735" name="Rectangle 14"/>
          <p:cNvSpPr>
            <a:spLocks noChangeArrowheads="1"/>
          </p:cNvSpPr>
          <p:nvPr/>
        </p:nvSpPr>
        <p:spPr bwMode="auto">
          <a:xfrm>
            <a:off x="214313" y="3541713"/>
            <a:ext cx="857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/>
              <a:t>Reference</a:t>
            </a:r>
          </a:p>
          <a:p>
            <a:pPr algn="ctr">
              <a:spcBef>
                <a:spcPct val="50000"/>
              </a:spcBef>
            </a:pPr>
            <a:r>
              <a:rPr lang="en-US" sz="1600" i="1"/>
              <a:t>Input</a:t>
            </a:r>
            <a:endParaRPr lang="en-US" sz="1800"/>
          </a:p>
        </p:txBody>
      </p:sp>
      <p:sp>
        <p:nvSpPr>
          <p:cNvPr id="30736" name="AutoShape 15"/>
          <p:cNvSpPr>
            <a:spLocks noChangeArrowheads="1"/>
          </p:cNvSpPr>
          <p:nvPr/>
        </p:nvSpPr>
        <p:spPr bwMode="auto">
          <a:xfrm>
            <a:off x="1471613" y="2584450"/>
            <a:ext cx="1778000" cy="9128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737" name="Rectangle 16"/>
          <p:cNvSpPr>
            <a:spLocks noChangeArrowheads="1"/>
          </p:cNvSpPr>
          <p:nvPr/>
        </p:nvSpPr>
        <p:spPr bwMode="auto">
          <a:xfrm>
            <a:off x="1555750" y="2700338"/>
            <a:ext cx="16700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Control algorithm (Brain)   </a:t>
            </a:r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1731963" y="3157538"/>
            <a:ext cx="1381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rgbClr val="CC6600"/>
                </a:solidFill>
                <a:latin typeface="Arial" pitchFamily="34" charset="0"/>
              </a:rPr>
              <a:t>Controller</a:t>
            </a:r>
          </a:p>
        </p:txBody>
      </p:sp>
      <p:sp>
        <p:nvSpPr>
          <p:cNvPr id="30739" name="Rectangle 18"/>
          <p:cNvSpPr>
            <a:spLocks noChangeArrowheads="1"/>
          </p:cNvSpPr>
          <p:nvPr/>
        </p:nvSpPr>
        <p:spPr bwMode="auto">
          <a:xfrm>
            <a:off x="6191250" y="3317875"/>
            <a:ext cx="12620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rgbClr val="CC6600"/>
                </a:solidFill>
                <a:latin typeface="Arial" pitchFamily="34" charset="0"/>
              </a:rPr>
              <a:t>Plant</a:t>
            </a:r>
          </a:p>
        </p:txBody>
      </p:sp>
      <p:grpSp>
        <p:nvGrpSpPr>
          <p:cNvPr id="30740" name="Group 19"/>
          <p:cNvGrpSpPr>
            <a:grpSpLocks/>
          </p:cNvGrpSpPr>
          <p:nvPr/>
        </p:nvGrpSpPr>
        <p:grpSpPr bwMode="auto">
          <a:xfrm>
            <a:off x="4017963" y="2554288"/>
            <a:ext cx="1649412" cy="830262"/>
            <a:chOff x="1068" y="1535"/>
            <a:chExt cx="1376" cy="626"/>
          </a:xfrm>
        </p:grpSpPr>
        <p:sp>
          <p:nvSpPr>
            <p:cNvPr id="30760" name="AutoShape 20"/>
            <p:cNvSpPr>
              <a:spLocks noChangeArrowheads="1"/>
            </p:cNvSpPr>
            <p:nvPr/>
          </p:nvSpPr>
          <p:spPr bwMode="auto">
            <a:xfrm>
              <a:off x="1068" y="1535"/>
              <a:ext cx="1376" cy="55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761" name="Rectangle 21"/>
            <p:cNvSpPr>
              <a:spLocks noChangeArrowheads="1"/>
            </p:cNvSpPr>
            <p:nvPr/>
          </p:nvSpPr>
          <p:spPr bwMode="auto">
            <a:xfrm>
              <a:off x="1133" y="1607"/>
              <a:ext cx="129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Muscle</a:t>
              </a:r>
            </a:p>
          </p:txBody>
        </p:sp>
        <p:sp>
          <p:nvSpPr>
            <p:cNvPr id="30762" name="Rectangle 22"/>
            <p:cNvSpPr>
              <a:spLocks noChangeArrowheads="1"/>
            </p:cNvSpPr>
            <p:nvPr/>
          </p:nvSpPr>
          <p:spPr bwMode="auto">
            <a:xfrm>
              <a:off x="1271" y="1884"/>
              <a:ext cx="106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rgbClr val="CC6600"/>
                  </a:solidFill>
                  <a:latin typeface="Arial" pitchFamily="34" charset="0"/>
                </a:rPr>
                <a:t>Actuator</a:t>
              </a:r>
            </a:p>
          </p:txBody>
        </p:sp>
      </p:grpSp>
      <p:sp>
        <p:nvSpPr>
          <p:cNvPr id="30741" name="Line 23"/>
          <p:cNvSpPr>
            <a:spLocks noChangeShapeType="1"/>
          </p:cNvSpPr>
          <p:nvPr/>
        </p:nvSpPr>
        <p:spPr bwMode="auto">
          <a:xfrm>
            <a:off x="5664200" y="3021013"/>
            <a:ext cx="477838" cy="142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4"/>
          <p:cNvSpPr>
            <a:spLocks noChangeShapeType="1"/>
          </p:cNvSpPr>
          <p:nvPr/>
        </p:nvSpPr>
        <p:spPr bwMode="auto">
          <a:xfrm rot="16200000" flipH="1">
            <a:off x="6474619" y="2445544"/>
            <a:ext cx="304800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Line 25"/>
          <p:cNvSpPr>
            <a:spLocks noChangeShapeType="1"/>
          </p:cNvSpPr>
          <p:nvPr/>
        </p:nvSpPr>
        <p:spPr bwMode="auto">
          <a:xfrm rot="5400000" flipH="1" flipV="1">
            <a:off x="328612" y="3946526"/>
            <a:ext cx="1508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Oval 26"/>
          <p:cNvSpPr>
            <a:spLocks noChangeArrowheads="1"/>
          </p:cNvSpPr>
          <p:nvPr/>
        </p:nvSpPr>
        <p:spPr bwMode="auto">
          <a:xfrm>
            <a:off x="957263" y="2947988"/>
            <a:ext cx="261937" cy="261937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745" name="Line 27"/>
          <p:cNvSpPr>
            <a:spLocks noChangeShapeType="1"/>
          </p:cNvSpPr>
          <p:nvPr/>
        </p:nvSpPr>
        <p:spPr bwMode="auto">
          <a:xfrm>
            <a:off x="1247775" y="3059113"/>
            <a:ext cx="214313" cy="14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46" name="Group 28"/>
          <p:cNvGrpSpPr>
            <a:grpSpLocks/>
          </p:cNvGrpSpPr>
          <p:nvPr/>
        </p:nvGrpSpPr>
        <p:grpSpPr bwMode="auto">
          <a:xfrm>
            <a:off x="4200525" y="4318000"/>
            <a:ext cx="1649413" cy="830263"/>
            <a:chOff x="1068" y="1535"/>
            <a:chExt cx="1376" cy="626"/>
          </a:xfrm>
        </p:grpSpPr>
        <p:sp>
          <p:nvSpPr>
            <p:cNvPr id="30757" name="AutoShape 29"/>
            <p:cNvSpPr>
              <a:spLocks noChangeArrowheads="1"/>
            </p:cNvSpPr>
            <p:nvPr/>
          </p:nvSpPr>
          <p:spPr bwMode="auto">
            <a:xfrm>
              <a:off x="1068" y="1535"/>
              <a:ext cx="1376" cy="55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758" name="Rectangle 30"/>
            <p:cNvSpPr>
              <a:spLocks noChangeArrowheads="1"/>
            </p:cNvSpPr>
            <p:nvPr/>
          </p:nvSpPr>
          <p:spPr bwMode="auto">
            <a:xfrm>
              <a:off x="1133" y="1607"/>
              <a:ext cx="129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Eye</a:t>
              </a:r>
            </a:p>
          </p:txBody>
        </p:sp>
        <p:sp>
          <p:nvSpPr>
            <p:cNvPr id="30759" name="Rectangle 31"/>
            <p:cNvSpPr>
              <a:spLocks noChangeArrowheads="1"/>
            </p:cNvSpPr>
            <p:nvPr/>
          </p:nvSpPr>
          <p:spPr bwMode="auto">
            <a:xfrm>
              <a:off x="1271" y="1884"/>
              <a:ext cx="106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rgbClr val="CC6600"/>
                  </a:solidFill>
                  <a:latin typeface="Arial" pitchFamily="34" charset="0"/>
                </a:rPr>
                <a:t>Sensor</a:t>
              </a:r>
            </a:p>
          </p:txBody>
        </p:sp>
      </p:grpSp>
      <p:sp>
        <p:nvSpPr>
          <p:cNvPr id="30747" name="Line 32"/>
          <p:cNvSpPr>
            <a:spLocks noChangeShapeType="1"/>
          </p:cNvSpPr>
          <p:nvPr/>
        </p:nvSpPr>
        <p:spPr bwMode="auto">
          <a:xfrm rot="16200000" flipV="1">
            <a:off x="7316788" y="3849687"/>
            <a:ext cx="1739900" cy="158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Line 33"/>
          <p:cNvSpPr>
            <a:spLocks noChangeShapeType="1"/>
          </p:cNvSpPr>
          <p:nvPr/>
        </p:nvSpPr>
        <p:spPr bwMode="auto">
          <a:xfrm>
            <a:off x="5843588" y="4686300"/>
            <a:ext cx="2351087" cy="269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Line 34"/>
          <p:cNvSpPr>
            <a:spLocks noChangeShapeType="1"/>
          </p:cNvSpPr>
          <p:nvPr/>
        </p:nvSpPr>
        <p:spPr bwMode="auto">
          <a:xfrm>
            <a:off x="1076325" y="4706938"/>
            <a:ext cx="3148013" cy="12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Text Box 35"/>
          <p:cNvSpPr txBox="1">
            <a:spLocks noChangeArrowheads="1"/>
          </p:cNvSpPr>
          <p:nvPr/>
        </p:nvSpPr>
        <p:spPr bwMode="auto">
          <a:xfrm>
            <a:off x="696913" y="5254625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i="1">
                <a:latin typeface="Arial" pitchFamily="34" charset="0"/>
              </a:rPr>
              <a:t>Open loop</a:t>
            </a:r>
          </a:p>
        </p:txBody>
      </p:sp>
      <p:sp>
        <p:nvSpPr>
          <p:cNvPr id="30751" name="Text Box 36"/>
          <p:cNvSpPr txBox="1">
            <a:spLocks noChangeArrowheads="1"/>
          </p:cNvSpPr>
          <p:nvPr/>
        </p:nvSpPr>
        <p:spPr bwMode="auto">
          <a:xfrm>
            <a:off x="747713" y="5943600"/>
            <a:ext cx="1516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i="1">
                <a:latin typeface="Arial" pitchFamily="34" charset="0"/>
              </a:rPr>
              <a:t>Closed loop</a:t>
            </a:r>
          </a:p>
        </p:txBody>
      </p:sp>
      <p:sp>
        <p:nvSpPr>
          <p:cNvPr id="30752" name="Rectangle 37"/>
          <p:cNvSpPr>
            <a:spLocks noChangeArrowheads="1"/>
          </p:cNvSpPr>
          <p:nvPr/>
        </p:nvSpPr>
        <p:spPr bwMode="auto">
          <a:xfrm>
            <a:off x="1204913" y="1903413"/>
            <a:ext cx="4629150" cy="20605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753" name="Text Box 38"/>
          <p:cNvSpPr txBox="1">
            <a:spLocks noChangeArrowheads="1"/>
          </p:cNvSpPr>
          <p:nvPr/>
        </p:nvSpPr>
        <p:spPr bwMode="auto">
          <a:xfrm>
            <a:off x="3135313" y="3508375"/>
            <a:ext cx="1781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latin typeface="Arial" pitchFamily="34" charset="0"/>
              </a:rPr>
              <a:t>Control block</a:t>
            </a:r>
          </a:p>
        </p:txBody>
      </p:sp>
      <p:sp>
        <p:nvSpPr>
          <p:cNvPr id="30754" name="Text Box 39"/>
          <p:cNvSpPr txBox="1">
            <a:spLocks noChangeArrowheads="1"/>
          </p:cNvSpPr>
          <p:nvPr/>
        </p:nvSpPr>
        <p:spPr bwMode="auto">
          <a:xfrm>
            <a:off x="2563813" y="5348288"/>
            <a:ext cx="1358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Arial" pitchFamily="34" charset="0"/>
              </a:rPr>
              <a:t>No Feedback</a:t>
            </a:r>
          </a:p>
        </p:txBody>
      </p:sp>
      <p:sp>
        <p:nvSpPr>
          <p:cNvPr id="30755" name="Text Box 40"/>
          <p:cNvSpPr txBox="1">
            <a:spLocks noChangeArrowheads="1"/>
          </p:cNvSpPr>
          <p:nvPr/>
        </p:nvSpPr>
        <p:spPr bwMode="auto">
          <a:xfrm>
            <a:off x="2554288" y="5957888"/>
            <a:ext cx="152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Arial" pitchFamily="34" charset="0"/>
              </a:rPr>
              <a:t>With Feedback</a:t>
            </a:r>
          </a:p>
        </p:txBody>
      </p:sp>
      <p:sp>
        <p:nvSpPr>
          <p:cNvPr id="30756" name="Rectangle 41"/>
          <p:cNvSpPr>
            <a:spLocks noChangeArrowheads="1"/>
          </p:cNvSpPr>
          <p:nvPr/>
        </p:nvSpPr>
        <p:spPr bwMode="auto">
          <a:xfrm>
            <a:off x="8102600" y="6273800"/>
            <a:ext cx="419100" cy="317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Slide Number Placeholder 1"/>
          <p:cNvSpPr txBox="1">
            <a:spLocks/>
          </p:cNvSpPr>
          <p:nvPr/>
        </p:nvSpPr>
        <p:spPr>
          <a:xfrm>
            <a:off x="7115299" y="6477000"/>
            <a:ext cx="2020784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r" defTabSz="914400" rtl="0" eaLnBrk="0" latinLnBrk="0" hangingPunct="0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fld id="{92A4580C-2DED-4737-9FDA-2D39FAE03C8C}" type="slidenum">
              <a:rPr lang="en-US" sz="1800" smtClean="0"/>
              <a:pPr algn="ctr" eaLnBrk="1" hangingPunct="1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889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95D6-B5BA-274F-96A1-A96E1592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kern="1200" dirty="0">
                <a:solidFill>
                  <a:srgbClr val="C00000"/>
                </a:solidFill>
                <a:ea typeface="+mn-ea"/>
                <a:cs typeface="+mn-cs"/>
              </a:rPr>
              <a:t>Multivariable Control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800" b="1" kern="1200" dirty="0">
                <a:solidFill>
                  <a:srgbClr val="C00000"/>
                </a:solidFill>
                <a:ea typeface="+mn-ea"/>
                <a:cs typeface="+mn-cs"/>
              </a:rPr>
              <a:t>System</a:t>
            </a:r>
          </a:p>
        </p:txBody>
      </p:sp>
      <p:grpSp>
        <p:nvGrpSpPr>
          <p:cNvPr id="12291" name="Group 66">
            <a:extLst>
              <a:ext uri="{FF2B5EF4-FFF2-40B4-BE49-F238E27FC236}">
                <a16:creationId xmlns:a16="http://schemas.microsoft.com/office/drawing/2014/main" id="{398E31C2-4328-4840-A4FC-B0C618DF623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65338"/>
            <a:ext cx="8229600" cy="2506662"/>
            <a:chOff x="228600" y="2750403"/>
            <a:chExt cx="8229600" cy="2507397"/>
          </a:xfrm>
        </p:grpSpPr>
        <p:grpSp>
          <p:nvGrpSpPr>
            <p:cNvPr id="12293" name="Group 54">
              <a:extLst>
                <a:ext uri="{FF2B5EF4-FFF2-40B4-BE49-F238E27FC236}">
                  <a16:creationId xmlns:a16="http://schemas.microsoft.com/office/drawing/2014/main" id="{4BDA80BC-3579-A041-8361-2F94BBEFD7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2750403"/>
              <a:ext cx="8229600" cy="2507397"/>
              <a:chOff x="228600" y="2750403"/>
              <a:chExt cx="8229600" cy="2507397"/>
            </a:xfrm>
          </p:grpSpPr>
          <p:grpSp>
            <p:nvGrpSpPr>
              <p:cNvPr id="12296" name="Group 38">
                <a:extLst>
                  <a:ext uri="{FF2B5EF4-FFF2-40B4-BE49-F238E27FC236}">
                    <a16:creationId xmlns:a16="http://schemas.microsoft.com/office/drawing/2014/main" id="{91EB6F8C-6128-D145-B5FE-E293FF0D52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600" y="2750403"/>
                <a:ext cx="8229600" cy="2507397"/>
                <a:chOff x="228600" y="2750403"/>
                <a:chExt cx="8229600" cy="2507397"/>
              </a:xfrm>
            </p:grpSpPr>
            <p:grpSp>
              <p:nvGrpSpPr>
                <p:cNvPr id="12299" name="Group 18">
                  <a:extLst>
                    <a:ext uri="{FF2B5EF4-FFF2-40B4-BE49-F238E27FC236}">
                      <a16:creationId xmlns:a16="http://schemas.microsoft.com/office/drawing/2014/main" id="{D8B34365-A800-504C-896F-6532E75C48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600" y="2750403"/>
                  <a:ext cx="8229600" cy="2507397"/>
                  <a:chOff x="762000" y="4198203"/>
                  <a:chExt cx="8229600" cy="2507397"/>
                </a:xfrm>
              </p:grpSpPr>
              <p:sp>
                <p:nvSpPr>
                  <p:cNvPr id="12311" name="TextBox 4">
                    <a:extLst>
                      <a:ext uri="{FF2B5EF4-FFF2-40B4-BE49-F238E27FC236}">
                        <a16:creationId xmlns:a16="http://schemas.microsoft.com/office/drawing/2014/main" id="{A0324202-6A4D-094A-AED4-7E5A014311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2000" y="4198203"/>
                    <a:ext cx="1066800" cy="8309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600">
                        <a:latin typeface="Franklin Gothic Book" panose="020B0503020102020204" pitchFamily="34" charset="0"/>
                      </a:rPr>
                      <a:t>Desired Output Response</a:t>
                    </a: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51804A80-28ED-BF45-B9E8-07AD38CDD7F9}"/>
                      </a:ext>
                    </a:extLst>
                  </p:cNvPr>
                  <p:cNvSpPr/>
                  <p:nvPr/>
                </p:nvSpPr>
                <p:spPr>
                  <a:xfrm>
                    <a:off x="4191000" y="5943377"/>
                    <a:ext cx="1676400" cy="762223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2313" name="TextBox 6">
                    <a:extLst>
                      <a:ext uri="{FF2B5EF4-FFF2-40B4-BE49-F238E27FC236}">
                        <a16:creationId xmlns:a16="http://schemas.microsoft.com/office/drawing/2014/main" id="{82CB8F78-A1CB-1D4D-9BE1-4429C877E65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91000" y="6112640"/>
                    <a:ext cx="167640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800">
                        <a:latin typeface="Franklin Gothic Book" panose="020B0503020102020204" pitchFamily="34" charset="0"/>
                      </a:rPr>
                      <a:t>Measurement</a:t>
                    </a:r>
                  </a:p>
                </p:txBody>
              </p:sp>
              <p:grpSp>
                <p:nvGrpSpPr>
                  <p:cNvPr id="12314" name="Group 21">
                    <a:extLst>
                      <a:ext uri="{FF2B5EF4-FFF2-40B4-BE49-F238E27FC236}">
                        <a16:creationId xmlns:a16="http://schemas.microsoft.com/office/drawing/2014/main" id="{DAD70DC1-118D-8C4A-8EDE-61A65E6A4D4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52600" y="4267200"/>
                    <a:ext cx="7239000" cy="762000"/>
                    <a:chOff x="1600200" y="4724400"/>
                    <a:chExt cx="7239000" cy="762000"/>
                  </a:xfrm>
                </p:grpSpPr>
                <p:sp>
                  <p:nvSpPr>
                    <p:cNvPr id="12318" name="TextBox 5">
                      <a:extLst>
                        <a:ext uri="{FF2B5EF4-FFF2-40B4-BE49-F238E27FC236}">
                          <a16:creationId xmlns:a16="http://schemas.microsoft.com/office/drawing/2014/main" id="{EEB956D0-49B7-F04C-AB07-A9F2E1B819F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48600" y="4825425"/>
                      <a:ext cx="990600" cy="5847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en-US" sz="1600">
                          <a:latin typeface="Franklin Gothic Book" panose="020B0503020102020204" pitchFamily="34" charset="0"/>
                        </a:rPr>
                        <a:t>Output Variables</a:t>
                      </a:r>
                    </a:p>
                  </p:txBody>
                </p:sp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BF8C6364-3753-4841-B41D-2D5E38747C57}"/>
                        </a:ext>
                      </a:extLst>
                    </p:cNvPr>
                    <p:cNvCxnSpPr>
                      <a:stCxn id="17" idx="3"/>
                    </p:cNvCxnSpPr>
                    <p:nvPr/>
                  </p:nvCxnSpPr>
                  <p:spPr>
                    <a:xfrm>
                      <a:off x="6400800" y="5104796"/>
                      <a:ext cx="1447800" cy="158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 w="med" len="med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B416593D-82A5-BA45-9D0F-C96A866D9EA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00200" y="4876129"/>
                      <a:ext cx="762000" cy="158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 w="med" len="med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321" name="Group 20">
                      <a:extLst>
                        <a:ext uri="{FF2B5EF4-FFF2-40B4-BE49-F238E27FC236}">
                          <a16:creationId xmlns:a16="http://schemas.microsoft.com/office/drawing/2014/main" id="{E3EE4F77-3169-F341-B00C-93E63138B72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62200" y="4724400"/>
                      <a:ext cx="4038600" cy="762000"/>
                      <a:chOff x="3200400" y="4572000"/>
                      <a:chExt cx="4038600" cy="762000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EDD8EA6D-0B9B-3148-8853-9B1B93E0D9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7400" y="4571285"/>
                        <a:ext cx="1371600" cy="762223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1FDB8111-C083-8B4B-BEC5-69A78525BB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00400" y="4571285"/>
                        <a:ext cx="1371600" cy="762223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12324" name="TextBox 18">
                        <a:extLst>
                          <a:ext uri="{FF2B5EF4-FFF2-40B4-BE49-F238E27FC236}">
                            <a16:creationId xmlns:a16="http://schemas.microsoft.com/office/drawing/2014/main" id="{460866FC-B609-7B47-9E42-4B6AEE2D344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76600" y="4724400"/>
                        <a:ext cx="1219200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en-US" sz="1800">
                            <a:latin typeface="Franklin Gothic Book" panose="020B0503020102020204" pitchFamily="34" charset="0"/>
                          </a:rPr>
                          <a:t>Controller</a:t>
                        </a:r>
                      </a:p>
                    </p:txBody>
                  </p:sp>
                  <p:sp>
                    <p:nvSpPr>
                      <p:cNvPr id="12325" name="TextBox 13">
                        <a:extLst>
                          <a:ext uri="{FF2B5EF4-FFF2-40B4-BE49-F238E27FC236}">
                            <a16:creationId xmlns:a16="http://schemas.microsoft.com/office/drawing/2014/main" id="{02069D50-08D7-BF4B-A93A-F1AA31B94E8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943600" y="4724400"/>
                        <a:ext cx="1219200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en-US">
                            <a:latin typeface="Franklin Gothic Book" panose="020B0503020102020204" pitchFamily="34" charset="0"/>
                          </a:rPr>
                          <a:t>Process</a:t>
                        </a:r>
                      </a:p>
                    </p:txBody>
                  </p:sp>
                  <p:cxnSp>
                    <p:nvCxnSpPr>
                      <p:cNvPr id="24" name="Straight Arrow Connector 23">
                        <a:extLst>
                          <a:ext uri="{FF2B5EF4-FFF2-40B4-BE49-F238E27FC236}">
                            <a16:creationId xmlns:a16="http://schemas.microsoft.com/office/drawing/2014/main" id="{D5F6CDF6-25B0-874C-B531-5ACB7FEFBAC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572000" y="4952396"/>
                        <a:ext cx="1295400" cy="1588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D30A78F9-1B20-AC41-B25E-349B56EECFD8}"/>
                      </a:ext>
                    </a:extLst>
                  </p:cNvPr>
                  <p:cNvCxnSpPr/>
                  <p:nvPr/>
                </p:nvCxnSpPr>
                <p:spPr>
                  <a:xfrm>
                    <a:off x="5867400" y="6095821"/>
                    <a:ext cx="1066800" cy="158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212B66EC-0D3E-0746-8D97-BE8986B8A26C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706149" y="5713916"/>
                    <a:ext cx="1675303" cy="317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D9EA8483-6678-4D4D-BDE9-2883E6EB269C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2552510" y="5676598"/>
                    <a:ext cx="129578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D6BDCC8E-8395-6242-A089-8B6E9D5D18E6}"/>
                    </a:ext>
                  </a:extLst>
                </p:cNvPr>
                <p:cNvCxnSpPr/>
                <p:nvPr/>
              </p:nvCxnSpPr>
              <p:spPr>
                <a:xfrm>
                  <a:off x="5334000" y="4876688"/>
                  <a:ext cx="13716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97A70CE9-91A7-BB4F-BC88-C1D4DEA1865E}"/>
                    </a:ext>
                  </a:extLst>
                </p:cNvPr>
                <p:cNvCxnSpPr/>
                <p:nvPr/>
              </p:nvCxnSpPr>
              <p:spPr>
                <a:xfrm>
                  <a:off x="5334000" y="5105355"/>
                  <a:ext cx="16764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0E88FC4A-D828-174C-B972-410337F22B02}"/>
                    </a:ext>
                  </a:extLst>
                </p:cNvPr>
                <p:cNvCxnSpPr/>
                <p:nvPr/>
              </p:nvCxnSpPr>
              <p:spPr>
                <a:xfrm>
                  <a:off x="2667000" y="4876688"/>
                  <a:ext cx="9906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6F79C1F7-DEC0-5B43-B5E4-838EE48F4557}"/>
                    </a:ext>
                  </a:extLst>
                </p:cNvPr>
                <p:cNvCxnSpPr/>
                <p:nvPr/>
              </p:nvCxnSpPr>
              <p:spPr>
                <a:xfrm>
                  <a:off x="2362200" y="5105355"/>
                  <a:ext cx="12954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00898EFC-3583-184B-99D5-E42CE628EBE8}"/>
                    </a:ext>
                  </a:extLst>
                </p:cNvPr>
                <p:cNvCxnSpPr/>
                <p:nvPr/>
              </p:nvCxnSpPr>
              <p:spPr>
                <a:xfrm>
                  <a:off x="2971800" y="4648021"/>
                  <a:ext cx="6858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425307C-9214-1043-BFD0-96BDC5A730B2}"/>
                    </a:ext>
                  </a:extLst>
                </p:cNvPr>
                <p:cNvCxnSpPr/>
                <p:nvPr/>
              </p:nvCxnSpPr>
              <p:spPr>
                <a:xfrm rot="5400000">
                  <a:off x="5867948" y="4037449"/>
                  <a:ext cx="1676892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43156FA-DB5A-E945-A544-00B567706EE9}"/>
                    </a:ext>
                  </a:extLst>
                </p:cNvPr>
                <p:cNvCxnSpPr/>
                <p:nvPr/>
              </p:nvCxnSpPr>
              <p:spPr>
                <a:xfrm rot="5400000">
                  <a:off x="5563148" y="3808781"/>
                  <a:ext cx="1676892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5E46C40-E60B-2D40-B5D4-42408F13CD1B}"/>
                    </a:ext>
                  </a:extLst>
                </p:cNvPr>
                <p:cNvCxnSpPr/>
                <p:nvPr/>
              </p:nvCxnSpPr>
              <p:spPr>
                <a:xfrm>
                  <a:off x="3352800" y="2971130"/>
                  <a:ext cx="12954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2691F319-2127-D049-9DBD-0A18E930EE2A}"/>
                    </a:ext>
                  </a:extLst>
                </p:cNvPr>
                <p:cNvCxnSpPr/>
                <p:nvPr/>
              </p:nvCxnSpPr>
              <p:spPr>
                <a:xfrm>
                  <a:off x="3352800" y="3428464"/>
                  <a:ext cx="12954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966508B-9B20-304F-B024-926BC48BD3B8}"/>
                    </a:ext>
                  </a:extLst>
                </p:cNvPr>
                <p:cNvCxnSpPr/>
                <p:nvPr/>
              </p:nvCxnSpPr>
              <p:spPr>
                <a:xfrm>
                  <a:off x="6019800" y="3428464"/>
                  <a:ext cx="14478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1E437ADC-65DB-244A-89A6-847EA6DC489D}"/>
                    </a:ext>
                  </a:extLst>
                </p:cNvPr>
                <p:cNvCxnSpPr/>
                <p:nvPr/>
              </p:nvCxnSpPr>
              <p:spPr>
                <a:xfrm>
                  <a:off x="6019800" y="2971130"/>
                  <a:ext cx="14478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F76F3FF-A7AD-9B42-8DB1-670AAE38A759}"/>
                  </a:ext>
                </a:extLst>
              </p:cNvPr>
              <p:cNvCxnSpPr/>
              <p:nvPr/>
            </p:nvCxnSpPr>
            <p:spPr>
              <a:xfrm>
                <a:off x="1219200" y="3199797"/>
                <a:ext cx="762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EE0A1B4-3188-0449-9983-D9586D9EA536}"/>
                  </a:ext>
                </a:extLst>
              </p:cNvPr>
              <p:cNvCxnSpPr/>
              <p:nvPr/>
            </p:nvCxnSpPr>
            <p:spPr>
              <a:xfrm>
                <a:off x="1219200" y="3428464"/>
                <a:ext cx="762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7C20E66-8D45-7140-B2B4-684A6B0D2E1B}"/>
                </a:ext>
              </a:extLst>
            </p:cNvPr>
            <p:cNvCxnSpPr/>
            <p:nvPr/>
          </p:nvCxnSpPr>
          <p:spPr>
            <a:xfrm rot="5400000">
              <a:off x="2440626" y="4112083"/>
              <a:ext cx="1067113" cy="4763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BE84A35-01D9-644D-AB3A-CFF3E0567051}"/>
                </a:ext>
              </a:extLst>
            </p:cNvPr>
            <p:cNvCxnSpPr/>
            <p:nvPr/>
          </p:nvCxnSpPr>
          <p:spPr>
            <a:xfrm rot="5400000">
              <a:off x="1602359" y="4340750"/>
              <a:ext cx="1524447" cy="4763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2" name="TextBox 67">
            <a:extLst>
              <a:ext uri="{FF2B5EF4-FFF2-40B4-BE49-F238E27FC236}">
                <a16:creationId xmlns:a16="http://schemas.microsoft.com/office/drawing/2014/main" id="{7C499705-41EF-0748-811C-7510654F4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953000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 b="1" dirty="0">
                <a:latin typeface="Franklin Gothic Book" panose="020B0503020102020204" pitchFamily="34" charset="0"/>
              </a:rPr>
              <a:t>Multi Input Multi Output (MIMO) System</a:t>
            </a:r>
          </a:p>
        </p:txBody>
      </p:sp>
    </p:spTree>
    <p:extLst>
      <p:ext uri="{BB962C8B-B14F-4D97-AF65-F5344CB8AC3E}">
        <p14:creationId xmlns:p14="http://schemas.microsoft.com/office/powerpoint/2010/main" val="208211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 descr="Large confetti"/>
          <p:cNvSpPr>
            <a:spLocks noGrp="1"/>
          </p:cNvSpPr>
          <p:nvPr>
            <p:ph type="title"/>
          </p:nvPr>
        </p:nvSpPr>
        <p:spPr>
          <a:xfrm>
            <a:off x="381000" y="352425"/>
            <a:ext cx="8229600" cy="5619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 dirty="0">
                <a:solidFill>
                  <a:srgbClr val="00B050"/>
                </a:solidFill>
              </a:rPr>
              <a:t>Classification of Control Systems</a:t>
            </a:r>
          </a:p>
        </p:txBody>
      </p:sp>
      <p:grpSp>
        <p:nvGrpSpPr>
          <p:cNvPr id="34819" name="Group 62"/>
          <p:cNvGrpSpPr>
            <a:grpSpLocks/>
          </p:cNvGrpSpPr>
          <p:nvPr/>
        </p:nvGrpSpPr>
        <p:grpSpPr bwMode="auto">
          <a:xfrm>
            <a:off x="304800" y="1600200"/>
            <a:ext cx="8004175" cy="4548188"/>
            <a:chOff x="755576" y="815298"/>
            <a:chExt cx="8204384" cy="5713773"/>
          </a:xfrm>
        </p:grpSpPr>
        <p:sp>
          <p:nvSpPr>
            <p:cNvPr id="34823" name="TextBox 10"/>
            <p:cNvSpPr txBox="1">
              <a:spLocks noChangeArrowheads="1"/>
            </p:cNvSpPr>
            <p:nvPr/>
          </p:nvSpPr>
          <p:spPr bwMode="auto">
            <a:xfrm>
              <a:off x="3762030" y="815298"/>
              <a:ext cx="18838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/>
                <a:t>Control Systems</a:t>
              </a:r>
            </a:p>
          </p:txBody>
        </p:sp>
        <p:sp>
          <p:nvSpPr>
            <p:cNvPr id="34824" name="TextBox 11"/>
            <p:cNvSpPr txBox="1">
              <a:spLocks noChangeArrowheads="1"/>
            </p:cNvSpPr>
            <p:nvPr/>
          </p:nvSpPr>
          <p:spPr bwMode="auto">
            <a:xfrm>
              <a:off x="3444773" y="2023045"/>
              <a:ext cx="9525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/>
                <a:t>Natural</a:t>
              </a:r>
            </a:p>
          </p:txBody>
        </p:sp>
        <p:sp>
          <p:nvSpPr>
            <p:cNvPr id="34825" name="TextBox 12"/>
            <p:cNvSpPr txBox="1">
              <a:spLocks noChangeArrowheads="1"/>
            </p:cNvSpPr>
            <p:nvPr/>
          </p:nvSpPr>
          <p:spPr bwMode="auto">
            <a:xfrm>
              <a:off x="4595742" y="2023045"/>
              <a:ext cx="12939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/>
                <a:t>Man-made</a:t>
              </a:r>
            </a:p>
          </p:txBody>
        </p:sp>
        <p:sp>
          <p:nvSpPr>
            <p:cNvPr id="34826" name="TextBox 20"/>
            <p:cNvSpPr txBox="1">
              <a:spLocks noChangeArrowheads="1"/>
            </p:cNvSpPr>
            <p:nvPr/>
          </p:nvSpPr>
          <p:spPr bwMode="auto">
            <a:xfrm>
              <a:off x="4063707" y="3081551"/>
              <a:ext cx="9669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/>
                <a:t>Manual</a:t>
              </a:r>
            </a:p>
          </p:txBody>
        </p:sp>
        <p:sp>
          <p:nvSpPr>
            <p:cNvPr id="34827" name="TextBox 21"/>
            <p:cNvSpPr txBox="1">
              <a:spLocks noChangeArrowheads="1"/>
            </p:cNvSpPr>
            <p:nvPr/>
          </p:nvSpPr>
          <p:spPr bwMode="auto">
            <a:xfrm>
              <a:off x="5320895" y="3062065"/>
              <a:ext cx="12650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/>
                <a:t>Automatic</a:t>
              </a:r>
            </a:p>
          </p:txBody>
        </p:sp>
        <p:sp>
          <p:nvSpPr>
            <p:cNvPr id="34828" name="TextBox 28"/>
            <p:cNvSpPr txBox="1">
              <a:spLocks noChangeArrowheads="1"/>
            </p:cNvSpPr>
            <p:nvPr/>
          </p:nvSpPr>
          <p:spPr bwMode="auto">
            <a:xfrm>
              <a:off x="4571848" y="4045170"/>
              <a:ext cx="12811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/>
                <a:t>Open-loop</a:t>
              </a:r>
            </a:p>
          </p:txBody>
        </p:sp>
        <p:sp>
          <p:nvSpPr>
            <p:cNvPr id="34829" name="TextBox 29"/>
            <p:cNvSpPr txBox="1">
              <a:spLocks noChangeArrowheads="1"/>
            </p:cNvSpPr>
            <p:nvPr/>
          </p:nvSpPr>
          <p:spPr bwMode="auto">
            <a:xfrm>
              <a:off x="5953440" y="4045170"/>
              <a:ext cx="14366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/>
                <a:t>Closed-loop</a:t>
              </a:r>
            </a:p>
          </p:txBody>
        </p:sp>
        <p:sp>
          <p:nvSpPr>
            <p:cNvPr id="34830" name="TextBox 35"/>
            <p:cNvSpPr txBox="1">
              <a:spLocks noChangeArrowheads="1"/>
            </p:cNvSpPr>
            <p:nvPr/>
          </p:nvSpPr>
          <p:spPr bwMode="auto">
            <a:xfrm>
              <a:off x="5201276" y="4990672"/>
              <a:ext cx="12939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/>
                <a:t>Non-linear</a:t>
              </a:r>
            </a:p>
          </p:txBody>
        </p:sp>
        <p:sp>
          <p:nvSpPr>
            <p:cNvPr id="34831" name="TextBox 36"/>
            <p:cNvSpPr txBox="1">
              <a:spLocks noChangeArrowheads="1"/>
            </p:cNvSpPr>
            <p:nvPr/>
          </p:nvSpPr>
          <p:spPr bwMode="auto">
            <a:xfrm>
              <a:off x="6717339" y="4897933"/>
              <a:ext cx="7665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/>
                <a:t>linear</a:t>
              </a:r>
            </a:p>
          </p:txBody>
        </p:sp>
        <p:sp>
          <p:nvSpPr>
            <p:cNvPr id="34832" name="TextBox 42"/>
            <p:cNvSpPr txBox="1">
              <a:spLocks noChangeArrowheads="1"/>
            </p:cNvSpPr>
            <p:nvPr/>
          </p:nvSpPr>
          <p:spPr bwMode="auto">
            <a:xfrm>
              <a:off x="5586248" y="5914370"/>
              <a:ext cx="1490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/>
                <a:t>Time variant</a:t>
              </a:r>
            </a:p>
          </p:txBody>
        </p:sp>
        <p:sp>
          <p:nvSpPr>
            <p:cNvPr id="34833" name="TextBox 43"/>
            <p:cNvSpPr txBox="1">
              <a:spLocks noChangeArrowheads="1"/>
            </p:cNvSpPr>
            <p:nvPr/>
          </p:nvSpPr>
          <p:spPr bwMode="auto">
            <a:xfrm>
              <a:off x="7271100" y="5914370"/>
              <a:ext cx="16888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/>
                <a:t>Time invariant</a:t>
              </a:r>
            </a:p>
          </p:txBody>
        </p:sp>
        <p:sp>
          <p:nvSpPr>
            <p:cNvPr id="34834" name="TextBox 50"/>
            <p:cNvSpPr txBox="1">
              <a:spLocks noChangeArrowheads="1"/>
            </p:cNvSpPr>
            <p:nvPr/>
          </p:nvSpPr>
          <p:spPr bwMode="auto">
            <a:xfrm>
              <a:off x="755576" y="5132592"/>
              <a:ext cx="12939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/>
                <a:t>Non-linear</a:t>
              </a:r>
            </a:p>
          </p:txBody>
        </p:sp>
        <p:sp>
          <p:nvSpPr>
            <p:cNvPr id="34835" name="TextBox 51"/>
            <p:cNvSpPr txBox="1">
              <a:spLocks noChangeArrowheads="1"/>
            </p:cNvSpPr>
            <p:nvPr/>
          </p:nvSpPr>
          <p:spPr bwMode="auto">
            <a:xfrm>
              <a:off x="2199047" y="5202916"/>
              <a:ext cx="7665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/>
                <a:t>linear</a:t>
              </a:r>
            </a:p>
          </p:txBody>
        </p:sp>
        <p:grpSp>
          <p:nvGrpSpPr>
            <p:cNvPr id="34836" name="Group 61"/>
            <p:cNvGrpSpPr>
              <a:grpSpLocks/>
            </p:cNvGrpSpPr>
            <p:nvPr/>
          </p:nvGrpSpPr>
          <p:grpSpPr bwMode="auto">
            <a:xfrm>
              <a:off x="1332128" y="1281138"/>
              <a:ext cx="6377597" cy="4755085"/>
              <a:chOff x="1332128" y="1281138"/>
              <a:chExt cx="6377597" cy="4755085"/>
            </a:xfrm>
          </p:grpSpPr>
          <p:grpSp>
            <p:nvGrpSpPr>
              <p:cNvPr id="34839" name="Group 60"/>
              <p:cNvGrpSpPr>
                <a:grpSpLocks/>
              </p:cNvGrpSpPr>
              <p:nvPr/>
            </p:nvGrpSpPr>
            <p:grpSpPr bwMode="auto">
              <a:xfrm>
                <a:off x="3905078" y="1281138"/>
                <a:ext cx="1263037" cy="741907"/>
                <a:chOff x="3905078" y="1281138"/>
                <a:chExt cx="1263037" cy="741907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894461" y="1555197"/>
                  <a:ext cx="127410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3894461" y="1555197"/>
                  <a:ext cx="0" cy="4646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166937" y="1555197"/>
                  <a:ext cx="0" cy="4646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4537207" y="1281972"/>
                  <a:ext cx="0" cy="2732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40" name="Group 22"/>
              <p:cNvGrpSpPr>
                <a:grpSpLocks/>
              </p:cNvGrpSpPr>
              <p:nvPr/>
            </p:nvGrpSpPr>
            <p:grpSpPr bwMode="auto">
              <a:xfrm>
                <a:off x="4536597" y="2393998"/>
                <a:ext cx="1278573" cy="649127"/>
                <a:chOff x="899592" y="1484784"/>
                <a:chExt cx="1020512" cy="504024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900079" y="1700662"/>
                  <a:ext cx="1015647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900079" y="1700662"/>
                  <a:ext cx="0" cy="28802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928713" y="1700662"/>
                  <a:ext cx="0" cy="28802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1411798" y="1485416"/>
                  <a:ext cx="0" cy="21524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41" name="Group 23"/>
              <p:cNvGrpSpPr>
                <a:grpSpLocks/>
              </p:cNvGrpSpPr>
              <p:nvPr/>
            </p:nvGrpSpPr>
            <p:grpSpPr bwMode="auto">
              <a:xfrm>
                <a:off x="5170205" y="3411972"/>
                <a:ext cx="1278573" cy="649127"/>
                <a:chOff x="899592" y="1484784"/>
                <a:chExt cx="1020512" cy="504024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899581" y="1701540"/>
                  <a:ext cx="10078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899581" y="1701540"/>
                  <a:ext cx="0" cy="29112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1920423" y="1701540"/>
                  <a:ext cx="0" cy="29112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1403508" y="1484746"/>
                  <a:ext cx="0" cy="21679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42" name="Group 30"/>
              <p:cNvGrpSpPr>
                <a:grpSpLocks/>
              </p:cNvGrpSpPr>
              <p:nvPr/>
            </p:nvGrpSpPr>
            <p:grpSpPr bwMode="auto">
              <a:xfrm>
                <a:off x="5799634" y="4341545"/>
                <a:ext cx="1278573" cy="649127"/>
                <a:chOff x="899592" y="1484784"/>
                <a:chExt cx="1020512" cy="50402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899821" y="1699827"/>
                  <a:ext cx="10078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899821" y="1699827"/>
                  <a:ext cx="0" cy="2895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1920663" y="1699827"/>
                  <a:ext cx="0" cy="2895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1403748" y="1484581"/>
                  <a:ext cx="0" cy="21524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43" name="Group 37"/>
              <p:cNvGrpSpPr>
                <a:grpSpLocks/>
              </p:cNvGrpSpPr>
              <p:nvPr/>
            </p:nvGrpSpPr>
            <p:grpSpPr bwMode="auto">
              <a:xfrm>
                <a:off x="6431152" y="5268887"/>
                <a:ext cx="1278573" cy="649127"/>
                <a:chOff x="899592" y="1484784"/>
                <a:chExt cx="1020512" cy="504024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899692" y="1704492"/>
                  <a:ext cx="10078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899692" y="1704492"/>
                  <a:ext cx="0" cy="28802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1920534" y="1704492"/>
                  <a:ext cx="0" cy="28802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1403619" y="1487698"/>
                  <a:ext cx="0" cy="21679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44" name="Group 45"/>
              <p:cNvGrpSpPr>
                <a:grpSpLocks/>
              </p:cNvGrpSpPr>
              <p:nvPr/>
            </p:nvGrpSpPr>
            <p:grpSpPr bwMode="auto">
              <a:xfrm>
                <a:off x="1332128" y="4459671"/>
                <a:ext cx="3483209" cy="649127"/>
                <a:chOff x="-872472" y="1484784"/>
                <a:chExt cx="2780176" cy="504024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-872888" y="1704115"/>
                  <a:ext cx="2772897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-872888" y="1704115"/>
                  <a:ext cx="0" cy="28802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37564" y="1704115"/>
                  <a:ext cx="0" cy="28802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1907802" y="1490418"/>
                  <a:ext cx="0" cy="21369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45" name="Group 52"/>
              <p:cNvGrpSpPr>
                <a:grpSpLocks/>
              </p:cNvGrpSpPr>
              <p:nvPr/>
            </p:nvGrpSpPr>
            <p:grpSpPr bwMode="auto">
              <a:xfrm>
                <a:off x="2875999" y="5387096"/>
                <a:ext cx="2886621" cy="649127"/>
                <a:chOff x="-872472" y="1484784"/>
                <a:chExt cx="2780176" cy="504024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-872637" y="1700973"/>
                  <a:ext cx="277238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-872637" y="1700973"/>
                  <a:ext cx="0" cy="28802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425008" y="1700973"/>
                  <a:ext cx="0" cy="28802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1907584" y="1490372"/>
                  <a:ext cx="0" cy="21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837" name="TextBox 57"/>
            <p:cNvSpPr txBox="1">
              <a:spLocks noChangeArrowheads="1"/>
            </p:cNvSpPr>
            <p:nvPr/>
          </p:nvSpPr>
          <p:spPr bwMode="auto">
            <a:xfrm>
              <a:off x="2177537" y="6128961"/>
              <a:ext cx="1490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/>
                <a:t>Time variant</a:t>
              </a:r>
            </a:p>
          </p:txBody>
        </p:sp>
        <p:sp>
          <p:nvSpPr>
            <p:cNvPr id="34838" name="TextBox 58"/>
            <p:cNvSpPr txBox="1">
              <a:spLocks noChangeArrowheads="1"/>
            </p:cNvSpPr>
            <p:nvPr/>
          </p:nvSpPr>
          <p:spPr bwMode="auto">
            <a:xfrm>
              <a:off x="3552301" y="6114330"/>
              <a:ext cx="16888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/>
                <a:t>Time invariant</a:t>
              </a:r>
            </a:p>
          </p:txBody>
        </p:sp>
      </p:grpSp>
      <p:sp>
        <p:nvSpPr>
          <p:cNvPr id="64" name="Freeform 63"/>
          <p:cNvSpPr/>
          <p:nvPr/>
        </p:nvSpPr>
        <p:spPr>
          <a:xfrm>
            <a:off x="3200400" y="990600"/>
            <a:ext cx="5257800" cy="5257800"/>
          </a:xfrm>
          <a:custGeom>
            <a:avLst/>
            <a:gdLst>
              <a:gd name="connsiteX0" fmla="*/ 131298 w 5425439"/>
              <a:gd name="connsiteY0" fmla="*/ 794824 h 6485205"/>
              <a:gd name="connsiteX1" fmla="*/ 1003495 w 5425439"/>
              <a:gd name="connsiteY1" fmla="*/ 2286000 h 6485205"/>
              <a:gd name="connsiteX2" fmla="*/ 1692812 w 5425439"/>
              <a:gd name="connsiteY2" fmla="*/ 3284806 h 6485205"/>
              <a:gd name="connsiteX3" fmla="*/ 2382129 w 5425439"/>
              <a:gd name="connsiteY3" fmla="*/ 4339883 h 6485205"/>
              <a:gd name="connsiteX4" fmla="*/ 2944836 w 5425439"/>
              <a:gd name="connsiteY4" fmla="*/ 5015132 h 6485205"/>
              <a:gd name="connsiteX5" fmla="*/ 3606018 w 5425439"/>
              <a:gd name="connsiteY5" fmla="*/ 6126480 h 6485205"/>
              <a:gd name="connsiteX6" fmla="*/ 4942449 w 5425439"/>
              <a:gd name="connsiteY6" fmla="*/ 6323427 h 6485205"/>
              <a:gd name="connsiteX7" fmla="*/ 4900245 w 5425439"/>
              <a:gd name="connsiteY7" fmla="*/ 5155809 h 6485205"/>
              <a:gd name="connsiteX8" fmla="*/ 1791285 w 5425439"/>
              <a:gd name="connsiteY8" fmla="*/ 724486 h 6485205"/>
              <a:gd name="connsiteX9" fmla="*/ 131298 w 5425439"/>
              <a:gd name="connsiteY9" fmla="*/ 794824 h 648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25439" h="6485205">
                <a:moveTo>
                  <a:pt x="131298" y="794824"/>
                </a:moveTo>
                <a:cubicBezTo>
                  <a:pt x="0" y="1055076"/>
                  <a:pt x="743243" y="1871003"/>
                  <a:pt x="1003495" y="2286000"/>
                </a:cubicBezTo>
                <a:cubicBezTo>
                  <a:pt x="1263747" y="2700997"/>
                  <a:pt x="1463040" y="2942492"/>
                  <a:pt x="1692812" y="3284806"/>
                </a:cubicBezTo>
                <a:cubicBezTo>
                  <a:pt x="1922584" y="3627120"/>
                  <a:pt x="2173458" y="4051495"/>
                  <a:pt x="2382129" y="4339883"/>
                </a:cubicBezTo>
                <a:cubicBezTo>
                  <a:pt x="2590800" y="4628271"/>
                  <a:pt x="2740855" y="4717366"/>
                  <a:pt x="2944836" y="5015132"/>
                </a:cubicBezTo>
                <a:cubicBezTo>
                  <a:pt x="3148817" y="5312898"/>
                  <a:pt x="3273083" y="5908431"/>
                  <a:pt x="3606018" y="6126480"/>
                </a:cubicBezTo>
                <a:cubicBezTo>
                  <a:pt x="3938954" y="6344529"/>
                  <a:pt x="4726745" y="6485205"/>
                  <a:pt x="4942449" y="6323427"/>
                </a:cubicBezTo>
                <a:cubicBezTo>
                  <a:pt x="5158153" y="6161649"/>
                  <a:pt x="5425439" y="6088966"/>
                  <a:pt x="4900245" y="5155809"/>
                </a:cubicBezTo>
                <a:cubicBezTo>
                  <a:pt x="4375051" y="4222652"/>
                  <a:pt x="2586109" y="1448972"/>
                  <a:pt x="1791285" y="724486"/>
                </a:cubicBezTo>
                <a:cubicBezTo>
                  <a:pt x="996461" y="0"/>
                  <a:pt x="262596" y="534572"/>
                  <a:pt x="131298" y="794824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/>
          </a:p>
        </p:txBody>
      </p:sp>
      <p:sp>
        <p:nvSpPr>
          <p:cNvPr id="65" name="TextBox 64"/>
          <p:cNvSpPr txBox="1"/>
          <p:nvPr/>
        </p:nvSpPr>
        <p:spPr>
          <a:xfrm rot="3371579">
            <a:off x="4008438" y="3508375"/>
            <a:ext cx="6197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LTI</a:t>
            </a:r>
            <a:r>
              <a:rPr lang="en-GB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Control Systems</a:t>
            </a:r>
            <a:r>
              <a:rPr lang="en-GB" sz="2000" dirty="0">
                <a:solidFill>
                  <a:schemeClr val="accent2"/>
                </a:solidFill>
              </a:rPr>
              <a:t>(Linear time invariant control systems)</a:t>
            </a:r>
          </a:p>
        </p:txBody>
      </p:sp>
      <p:sp>
        <p:nvSpPr>
          <p:cNvPr id="58" name="Slide Number Placeholder 1"/>
          <p:cNvSpPr txBox="1">
            <a:spLocks/>
          </p:cNvSpPr>
          <p:nvPr/>
        </p:nvSpPr>
        <p:spPr>
          <a:xfrm>
            <a:off x="7115299" y="6096000"/>
            <a:ext cx="2020784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r" defTabSz="914400" rtl="0" eaLnBrk="0" latinLnBrk="0" hangingPunct="0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fld id="{92A4580C-2DED-4737-9FDA-2D39FAE03C8C}" type="slidenum">
              <a:rPr lang="en-US" sz="1800" smtClean="0"/>
              <a:pPr algn="ctr" eaLnBrk="1" hangingPunct="1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46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What is the Control System Engineer trying to achieve? 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(Analysis and Design Objectives)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817688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First, understand the broader picture of the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application to best apply a suitable control system.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good control system is a system that will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generate a response quickly and without oscillation (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good transient response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have low error once settled (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good steady-state response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will not oscillate wildly or damage that system (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eaLnBrk="1" hangingPunct="1"/>
            <a:endParaRPr lang="en-US" sz="2800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59725" y="6487927"/>
            <a:ext cx="1157288" cy="365125"/>
          </a:xfrm>
        </p:spPr>
        <p:txBody>
          <a:bodyPr rtlCol="0"/>
          <a:lstStyle/>
          <a:p>
            <a:pPr algn="ctr">
              <a:defRPr/>
            </a:pPr>
            <a:fld id="{DD661A05-D97F-4A39-93EF-54A59216423B}" type="slidenum"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>
                <a:defRPr/>
              </a:pPr>
              <a:t>14</a:t>
            </a:fld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7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8" r="4700" b="3700"/>
          <a:stretch>
            <a:fillRect/>
          </a:stretch>
        </p:blipFill>
        <p:spPr bwMode="auto">
          <a:xfrm>
            <a:off x="2238375" y="1709738"/>
            <a:ext cx="6905625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8438" y="838200"/>
            <a:ext cx="8699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Times-Roman"/>
              </a:rPr>
              <a:t>Consider an elevator. When the fourth-floor button is pressed, the elevator rises to the fourth floor with a </a:t>
            </a:r>
            <a:r>
              <a:rPr lang="en-US" dirty="0">
                <a:solidFill>
                  <a:schemeClr val="accent2"/>
                </a:solidFill>
                <a:latin typeface="Times-Roman"/>
              </a:rPr>
              <a:t>speed</a:t>
            </a:r>
            <a:r>
              <a:rPr lang="en-US" dirty="0">
                <a:latin typeface="Times-Roman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Times-Roman"/>
              </a:rPr>
              <a:t>floor-leveling accuracy </a:t>
            </a:r>
            <a:r>
              <a:rPr lang="en-US" dirty="0">
                <a:latin typeface="Times-Roman"/>
              </a:rPr>
              <a:t>designed for passenger comfort.</a:t>
            </a: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 rtlCol="0"/>
          <a:lstStyle/>
          <a:p>
            <a:pPr algn="ctr">
              <a:defRPr/>
            </a:pPr>
            <a:fld id="{765BF9BE-27C6-41B8-84DF-5F0945D60959}" type="slidenum">
              <a:rPr lang="en-US">
                <a:solidFill>
                  <a:schemeClr val="tx1">
                    <a:tint val="75000"/>
                  </a:schemeClr>
                </a:solidFill>
              </a:rPr>
              <a:pPr algn="ctr">
                <a:defRPr/>
              </a:pPr>
              <a:t>15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8438" y="38100"/>
            <a:ext cx="7069137" cy="6588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4000" b="1" kern="0" dirty="0">
                <a:solidFill>
                  <a:srgbClr val="C00000"/>
                </a:solidFill>
              </a:rPr>
              <a:t>Control Systems </a:t>
            </a:r>
            <a:r>
              <a:rPr lang="en-US" b="1" kern="0" dirty="0">
                <a:solidFill>
                  <a:srgbClr val="C00000"/>
                </a:solidFill>
              </a:rPr>
              <a:t>(</a:t>
            </a:r>
            <a:r>
              <a:rPr lang="en-US" b="1" kern="0" dirty="0">
                <a:solidFill>
                  <a:srgbClr val="00B050"/>
                </a:solidFill>
              </a:rPr>
              <a:t>Example</a:t>
            </a:r>
            <a:r>
              <a:rPr lang="en-US" b="1" kern="0" dirty="0">
                <a:solidFill>
                  <a:srgbClr val="C00000"/>
                </a:solidFill>
              </a:rPr>
              <a:t>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3813" y="2397125"/>
            <a:ext cx="2508251" cy="19081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Times-Roman"/>
              </a:rPr>
              <a:t>Two measures of performance are : </a:t>
            </a:r>
          </a:p>
          <a:p>
            <a:pPr marL="341313" indent="-341313">
              <a:spcBef>
                <a:spcPts val="600"/>
              </a:spcBef>
              <a:defRPr/>
            </a:pPr>
            <a:r>
              <a:rPr lang="en-US" sz="1800" dirty="0">
                <a:solidFill>
                  <a:schemeClr val="accent2"/>
                </a:solidFill>
                <a:latin typeface="Times-Roman"/>
              </a:rPr>
              <a:t>(1)</a:t>
            </a:r>
            <a:r>
              <a:rPr lang="en-US" sz="1800" dirty="0">
                <a:latin typeface="Times-Roman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-Roman"/>
              </a:rPr>
              <a:t>the transient response</a:t>
            </a:r>
          </a:p>
          <a:p>
            <a:pPr marL="341313" indent="-341313">
              <a:spcBef>
                <a:spcPts val="600"/>
              </a:spcBef>
              <a:defRPr/>
            </a:pPr>
            <a:r>
              <a:rPr lang="en-US" sz="1800" dirty="0">
                <a:solidFill>
                  <a:schemeClr val="accent2"/>
                </a:solidFill>
                <a:latin typeface="Times-Roman"/>
              </a:rPr>
              <a:t>(2) the steady-state error.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" y="5300663"/>
            <a:ext cx="83439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Times-Roman"/>
              </a:rPr>
              <a:t>Passenger </a:t>
            </a:r>
            <a:r>
              <a:rPr lang="en-US">
                <a:solidFill>
                  <a:schemeClr val="accent2"/>
                </a:solidFill>
                <a:latin typeface="Times-Roman"/>
              </a:rPr>
              <a:t>comfort</a:t>
            </a:r>
            <a:r>
              <a:rPr lang="en-US">
                <a:latin typeface="Times-Roman"/>
              </a:rPr>
              <a:t> and passenger </a:t>
            </a:r>
            <a:r>
              <a:rPr lang="en-US">
                <a:solidFill>
                  <a:schemeClr val="accent2"/>
                </a:solidFill>
                <a:latin typeface="Times-Roman"/>
              </a:rPr>
              <a:t>patience</a:t>
            </a:r>
            <a:r>
              <a:rPr lang="en-US">
                <a:latin typeface="Times-Roman"/>
              </a:rPr>
              <a:t> are dependent upon the transient response</a:t>
            </a:r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959725" y="6487927"/>
            <a:ext cx="1157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D661A05-D97F-4A39-93EF-54A59216423B}" type="slidenum"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>
                <a:defRPr/>
              </a:pPr>
              <a:t>15</a:t>
            </a:fld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47173" r="8099" b="3996"/>
          <a:stretch>
            <a:fillRect/>
          </a:stretch>
        </p:blipFill>
        <p:spPr bwMode="auto">
          <a:xfrm>
            <a:off x="4092575" y="3429000"/>
            <a:ext cx="497205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Rectangle 15"/>
          <p:cNvSpPr txBox="1">
            <a:spLocks noChangeArrowheads="1"/>
          </p:cNvSpPr>
          <p:nvPr/>
        </p:nvSpPr>
        <p:spPr>
          <a:xfrm>
            <a:off x="0" y="42863"/>
            <a:ext cx="6342063" cy="5000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b="1" kern="0" dirty="0">
                <a:solidFill>
                  <a:srgbClr val="C00000"/>
                </a:solidFill>
                <a:latin typeface="Arial" pitchFamily="34" charset="0"/>
                <a:ea typeface="+mj-ea"/>
                <a:cs typeface="+mj-cs"/>
              </a:rPr>
              <a:t>Antenna azimuth position control system:</a:t>
            </a:r>
          </a:p>
        </p:txBody>
      </p:sp>
      <p:pic>
        <p:nvPicPr>
          <p:cNvPr id="112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r="674" b="57365"/>
          <a:stretch>
            <a:fillRect/>
          </a:stretch>
        </p:blipFill>
        <p:spPr bwMode="auto">
          <a:xfrm>
            <a:off x="23813" y="723900"/>
            <a:ext cx="49974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269" name="Rectangle 1"/>
          <p:cNvSpPr>
            <a:spLocks noChangeArrowheads="1"/>
          </p:cNvSpPr>
          <p:nvPr/>
        </p:nvSpPr>
        <p:spPr bwMode="auto">
          <a:xfrm>
            <a:off x="5429250" y="1795463"/>
            <a:ext cx="2071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system concept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73250" y="5126038"/>
            <a:ext cx="2000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detailed layout</a:t>
            </a:r>
          </a:p>
        </p:txBody>
      </p:sp>
      <p:sp>
        <p:nvSpPr>
          <p:cNvPr id="1946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 rtlCol="0"/>
          <a:lstStyle/>
          <a:p>
            <a:pPr algn="ctr">
              <a:defRPr/>
            </a:pPr>
            <a:fld id="{0C334458-FC0B-494C-BD5B-60A0FEE2A33F}" type="slidenum">
              <a:rPr lang="en-US">
                <a:solidFill>
                  <a:schemeClr val="tx1">
                    <a:tint val="75000"/>
                  </a:schemeClr>
                </a:solidFill>
              </a:rPr>
              <a:pPr algn="ctr">
                <a:defRPr/>
              </a:pPr>
              <a:t>16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959725" y="6487927"/>
            <a:ext cx="1157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D661A05-D97F-4A39-93EF-54A59216423B}" type="slidenum"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>
                <a:defRPr/>
              </a:pPr>
              <a:t>16</a:t>
            </a:fld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9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54205" r="1712" b="2078"/>
          <a:stretch>
            <a:fillRect/>
          </a:stretch>
        </p:blipFill>
        <p:spPr bwMode="auto">
          <a:xfrm>
            <a:off x="227013" y="3616325"/>
            <a:ext cx="5599112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Rectangle 15"/>
          <p:cNvSpPr txBox="1">
            <a:spLocks noChangeArrowheads="1"/>
          </p:cNvSpPr>
          <p:nvPr/>
        </p:nvSpPr>
        <p:spPr>
          <a:xfrm>
            <a:off x="227013" y="190500"/>
            <a:ext cx="3200400" cy="638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800" b="1" kern="0" dirty="0">
                <a:solidFill>
                  <a:srgbClr val="C00000"/>
                </a:solidFill>
                <a:latin typeface="Arial" pitchFamily="34" charset="0"/>
                <a:ea typeface="+mj-ea"/>
                <a:cs typeface="+mj-cs"/>
              </a:rPr>
              <a:t>Antenna azimuth position control system: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" t="-2" r="7787" b="49614"/>
          <a:stretch>
            <a:fillRect/>
          </a:stretch>
        </p:blipFill>
        <p:spPr bwMode="auto">
          <a:xfrm>
            <a:off x="4476750" y="50800"/>
            <a:ext cx="4605338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41463" y="1992313"/>
            <a:ext cx="2547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Schematic diagram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870575" y="4884738"/>
            <a:ext cx="3273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functional block diagram</a:t>
            </a:r>
          </a:p>
        </p:txBody>
      </p:sp>
      <p:sp>
        <p:nvSpPr>
          <p:cNvPr id="204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 rtlCol="0"/>
          <a:lstStyle/>
          <a:p>
            <a:pPr algn="ctr">
              <a:defRPr/>
            </a:pPr>
            <a:fld id="{92FD49C4-1982-483F-ABCE-514B77278A34}" type="slidenum">
              <a:rPr lang="en-US">
                <a:solidFill>
                  <a:schemeClr val="tx1">
                    <a:tint val="75000"/>
                  </a:schemeClr>
                </a:solidFill>
              </a:rPr>
              <a:pPr algn="ctr">
                <a:defRPr/>
              </a:pPr>
              <a:t>17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959725" y="6487927"/>
            <a:ext cx="1157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D661A05-D97F-4A39-93EF-54A59216423B}" type="slidenum"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>
                <a:defRPr/>
              </a:pPr>
              <a:t>17</a:t>
            </a:fld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2260600"/>
            <a:ext cx="6484938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609600" y="754208"/>
            <a:ext cx="7350125" cy="8461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000" b="1" kern="0" dirty="0">
                <a:solidFill>
                  <a:schemeClr val="accent2"/>
                </a:solidFill>
                <a:latin typeface="Andalus" pitchFamily="18" charset="-78"/>
                <a:ea typeface="+mj-ea"/>
                <a:cs typeface="Andalus" pitchFamily="18" charset="-78"/>
              </a:rPr>
              <a:t>Response of a position control system showing effect of high and low controller gain on the output response</a:t>
            </a:r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59725" y="6487927"/>
            <a:ext cx="1157288" cy="365125"/>
          </a:xfrm>
        </p:spPr>
        <p:txBody>
          <a:bodyPr rtlCol="0"/>
          <a:lstStyle/>
          <a:p>
            <a:pPr algn="ctr">
              <a:defRPr/>
            </a:pPr>
            <a:fld id="{DD661A05-D97F-4A39-93EF-54A59216423B}" type="slidenum"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>
                <a:defRPr/>
              </a:pPr>
              <a:t>18</a:t>
            </a:fld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7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BA15-632D-CB4C-A8C0-1E8D599F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b="1" kern="1200" dirty="0">
                <a:solidFill>
                  <a:schemeClr val="tx1"/>
                </a:solidFill>
                <a:ea typeface="+mn-ea"/>
                <a:cs typeface="+mn-cs"/>
              </a:rPr>
              <a:t>Control System Classification</a:t>
            </a:r>
          </a:p>
        </p:txBody>
      </p:sp>
      <p:sp>
        <p:nvSpPr>
          <p:cNvPr id="9219" name="TextBox 4">
            <a:extLst>
              <a:ext uri="{FF2B5EF4-FFF2-40B4-BE49-F238E27FC236}">
                <a16:creationId xmlns:a16="http://schemas.microsoft.com/office/drawing/2014/main" id="{1B15E61E-00A1-C84E-B36C-3D19B73BE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953000"/>
            <a:ext cx="563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latin typeface="Franklin Gothic Book" panose="020B0503020102020204" pitchFamily="34" charset="0"/>
              </a:rPr>
              <a:t>Open-Loop Control System</a:t>
            </a:r>
          </a:p>
        </p:txBody>
      </p:sp>
      <p:pic>
        <p:nvPicPr>
          <p:cNvPr id="7" name="Picture 6" descr="missile.jpg">
            <a:extLst>
              <a:ext uri="{FF2B5EF4-FFF2-40B4-BE49-F238E27FC236}">
                <a16:creationId xmlns:a16="http://schemas.microsoft.com/office/drawing/2014/main" id="{B07C6356-57C7-3C4E-8B0B-D40C9D79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7620000" cy="258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221" name="TextBox 7">
            <a:extLst>
              <a:ext uri="{FF2B5EF4-FFF2-40B4-BE49-F238E27FC236}">
                <a16:creationId xmlns:a16="http://schemas.microsoft.com/office/drawing/2014/main" id="{4E00A8AB-3300-604E-9B7F-15ABC48CC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87513"/>
            <a:ext cx="5638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latin typeface="Franklin Gothic Book" panose="020B0503020102020204" pitchFamily="34" charset="0"/>
              </a:rPr>
              <a:t>Missile Launcher System</a:t>
            </a:r>
          </a:p>
        </p:txBody>
      </p:sp>
    </p:spTree>
    <p:extLst>
      <p:ext uri="{BB962C8B-B14F-4D97-AF65-F5344CB8AC3E}">
        <p14:creationId xmlns:p14="http://schemas.microsoft.com/office/powerpoint/2010/main" val="292992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Types of Control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090738"/>
            <a:ext cx="7848600" cy="35385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  <a:defRPr/>
            </a:pPr>
            <a:r>
              <a:rPr lang="en-US" sz="3200" dirty="0">
                <a:ea typeface="ヒラギノ角ゴ Pro W3" pitchFamily="-84" charset="-128"/>
                <a:cs typeface="Times New Roman" pitchFamily="18" charset="0"/>
              </a:rPr>
              <a:t>A system designed to follow a changing reference is called </a:t>
            </a:r>
            <a:r>
              <a:rPr lang="en-US" sz="3200" b="1" dirty="0">
                <a:solidFill>
                  <a:srgbClr val="C00000"/>
                </a:solidFill>
                <a:ea typeface="ヒラギノ角ゴ Pro W3" pitchFamily="-84" charset="-128"/>
                <a:cs typeface="Times New Roman" pitchFamily="18" charset="0"/>
              </a:rPr>
              <a:t>tracking control or servo.</a:t>
            </a:r>
          </a:p>
          <a:p>
            <a:pPr algn="just">
              <a:defRPr/>
            </a:pPr>
            <a:endParaRPr lang="en-US" sz="3200" b="1" dirty="0">
              <a:solidFill>
                <a:schemeClr val="accent1">
                  <a:lumMod val="75000"/>
                </a:schemeClr>
              </a:solidFill>
              <a:ea typeface="ヒラギノ角ゴ Pro W3" pitchFamily="-84" charset="-128"/>
              <a:cs typeface="Times New Roman" pitchFamily="18" charset="0"/>
            </a:endParaRPr>
          </a:p>
          <a:p>
            <a:pPr algn="just">
              <a:defRPr/>
            </a:pPr>
            <a:endParaRPr lang="en-US" sz="3200" b="1" dirty="0">
              <a:solidFill>
                <a:schemeClr val="accent1">
                  <a:lumMod val="75000"/>
                </a:schemeClr>
              </a:solidFill>
              <a:ea typeface="ヒラギノ角ゴ Pro W3" pitchFamily="-84" charset="-128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3200" dirty="0">
                <a:cs typeface="Times New Roman" pitchFamily="18" charset="0"/>
              </a:rPr>
              <a:t>A system designed to maintain an output fixed regardless of the disturbance present is called a </a:t>
            </a:r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regulating control or a regulator.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15299" y="6477000"/>
            <a:ext cx="2020784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fld id="{92A4580C-2DED-4737-9FDA-2D39FAE03C8C}" type="slidenum">
              <a:rPr lang="en-US" sz="1800" smtClean="0"/>
              <a:pPr algn="ctr" eaLnBrk="1" hangingPunct="1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6204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98CB-0D5F-A74F-923E-68DFDE9F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b="1" kern="1200" dirty="0">
                <a:solidFill>
                  <a:schemeClr val="tx1"/>
                </a:solidFill>
                <a:ea typeface="+mn-ea"/>
                <a:cs typeface="+mn-cs"/>
              </a:rPr>
              <a:t>Control System Classification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FDCA373-24C0-894B-A60E-2D773B115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057400"/>
            <a:ext cx="8458200" cy="3090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244" name="TextBox 4">
            <a:extLst>
              <a:ext uri="{FF2B5EF4-FFF2-40B4-BE49-F238E27FC236}">
                <a16:creationId xmlns:a16="http://schemas.microsoft.com/office/drawing/2014/main" id="{252D20D4-60FC-D64F-808A-C9AF92615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45113"/>
            <a:ext cx="5638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latin typeface="Franklin Gothic Book" panose="020B0503020102020204" pitchFamily="34" charset="0"/>
              </a:rPr>
              <a:t>Closed-Loop Feedback Control System</a:t>
            </a:r>
          </a:p>
        </p:txBody>
      </p:sp>
      <p:sp>
        <p:nvSpPr>
          <p:cNvPr id="10245" name="TextBox 5">
            <a:extLst>
              <a:ext uri="{FF2B5EF4-FFF2-40B4-BE49-F238E27FC236}">
                <a16:creationId xmlns:a16="http://schemas.microsoft.com/office/drawing/2014/main" id="{7F61E731-C6A8-994B-B259-DA50063A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563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latin typeface="Franklin Gothic Book" panose="020B0503020102020204" pitchFamily="34" charset="0"/>
              </a:rPr>
              <a:t>Missile Launcher System</a:t>
            </a:r>
          </a:p>
        </p:txBody>
      </p:sp>
    </p:spTree>
    <p:extLst>
      <p:ext uri="{BB962C8B-B14F-4D97-AF65-F5344CB8AC3E}">
        <p14:creationId xmlns:p14="http://schemas.microsoft.com/office/powerpoint/2010/main" val="2466775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260600"/>
            <a:ext cx="85344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660400" y="965200"/>
            <a:ext cx="7848600" cy="8223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b="1" kern="0" dirty="0">
                <a:solidFill>
                  <a:srgbClr val="C00000"/>
                </a:solidFill>
                <a:latin typeface="Andalus" pitchFamily="18" charset="-78"/>
                <a:ea typeface="+mj-ea"/>
                <a:cs typeface="Andalus" pitchFamily="18" charset="-78"/>
              </a:rPr>
              <a:t>The control system design process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 rtlCol="0"/>
          <a:lstStyle/>
          <a:p>
            <a:pPr algn="ctr">
              <a:defRPr/>
            </a:pPr>
            <a:fld id="{A7B75CB9-D886-4BD1-B02B-C564D069A0FF}" type="slidenum">
              <a:rPr lang="en-US">
                <a:solidFill>
                  <a:schemeClr val="tx1">
                    <a:tint val="75000"/>
                  </a:schemeClr>
                </a:solidFill>
              </a:rPr>
              <a:pPr algn="ctr">
                <a:defRPr/>
              </a:pPr>
              <a:t>21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959725" y="6487927"/>
            <a:ext cx="1157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D661A05-D97F-4A39-93EF-54A59216423B}" type="slidenum"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>
                <a:defRPr/>
              </a:pPr>
              <a:t>21</a:t>
            </a:fld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84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1" name="Picture 3" descr="stepper-test"/>
          <p:cNvPicPr>
            <a:picLocks noGrp="1" noChangeAspect="1" noChangeArrowheads="1" noCrop="1"/>
          </p:cNvPicPr>
          <p:nvPr>
            <p:ph sz="quarter" idx="1"/>
          </p:nvPr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5105400"/>
            <a:ext cx="1812925" cy="1662113"/>
          </a:xfrm>
          <a:noFill/>
        </p:spPr>
      </p:pic>
      <p:pic>
        <p:nvPicPr>
          <p:cNvPr id="145429" name="Picture 21" descr="Electromagnetic movement"/>
          <p:cNvPicPr>
            <a:picLocks noGrp="1" noChangeAspect="1" noChangeArrowheads="1" noCrop="1"/>
          </p:cNvPicPr>
          <p:nvPr>
            <p:ph sz="quarter" idx="3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21488" y="4019550"/>
            <a:ext cx="2093912" cy="1655763"/>
          </a:xfrm>
          <a:noFill/>
        </p:spPr>
      </p:pic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3886200" y="4114800"/>
            <a:ext cx="1371600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  <a:latin typeface="Arial" pitchFamily="34" charset="0"/>
              </a:rPr>
              <a:t>Electro-Mechanical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1660525"/>
            <a:ext cx="5562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buFontTx/>
              <a:buChar char="•"/>
            </a:pP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  A</a:t>
            </a:r>
            <a:r>
              <a:rPr lang="en-US" sz="2000" dirty="0">
                <a:latin typeface="Arial" pitchFamily="34" charset="0"/>
              </a:rPr>
              <a:t>ctuator  is  a device which converts energy from one form to another. </a:t>
            </a:r>
            <a:r>
              <a:rPr lang="en-US" sz="2000" dirty="0" err="1">
                <a:latin typeface="Arial" pitchFamily="34" charset="0"/>
              </a:rPr>
              <a:t>e.g</a:t>
            </a:r>
            <a:r>
              <a:rPr lang="en-US" sz="2000" dirty="0">
                <a:latin typeface="Arial" pitchFamily="34" charset="0"/>
              </a:rPr>
              <a:t>: microphone, thermometer, loud speaker, antenna and many more.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2667000" y="3810000"/>
            <a:ext cx="1295400" cy="466725"/>
          </a:xfrm>
          <a:prstGeom prst="rect">
            <a:avLst/>
          </a:prstGeom>
          <a:solidFill>
            <a:srgbClr val="80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>
            <a:spAutoFit/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E6C8B8"/>
                </a:solidFill>
                <a:latin typeface="Arial" pitchFamily="34" charset="0"/>
              </a:rPr>
              <a:t>Energy</a:t>
            </a:r>
          </a:p>
        </p:txBody>
      </p:sp>
      <p:sp>
        <p:nvSpPr>
          <p:cNvPr id="145415" name="AutoShape 7"/>
          <p:cNvSpPr>
            <a:spLocks noChangeArrowheads="1"/>
          </p:cNvSpPr>
          <p:nvPr/>
        </p:nvSpPr>
        <p:spPr bwMode="auto">
          <a:xfrm>
            <a:off x="1076325" y="2819400"/>
            <a:ext cx="1743075" cy="381000"/>
          </a:xfrm>
          <a:prstGeom prst="wedgeEllipseCallout">
            <a:avLst>
              <a:gd name="adj1" fmla="val 53856"/>
              <a:gd name="adj2" fmla="val 218333"/>
            </a:avLst>
          </a:prstGeom>
          <a:solidFill>
            <a:schemeClr val="accent1">
              <a:alpha val="25882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Electrical</a:t>
            </a:r>
          </a:p>
        </p:txBody>
      </p:sp>
      <p:sp>
        <p:nvSpPr>
          <p:cNvPr id="145416" name="AutoShape 8"/>
          <p:cNvSpPr>
            <a:spLocks noChangeArrowheads="1"/>
          </p:cNvSpPr>
          <p:nvPr/>
        </p:nvSpPr>
        <p:spPr bwMode="auto">
          <a:xfrm>
            <a:off x="457200" y="3962400"/>
            <a:ext cx="1447800" cy="419100"/>
          </a:xfrm>
          <a:prstGeom prst="wedgeEllipseCallout">
            <a:avLst>
              <a:gd name="adj1" fmla="val 110199"/>
              <a:gd name="adj2" fmla="val -17801"/>
            </a:avLst>
          </a:prstGeom>
          <a:solidFill>
            <a:srgbClr val="E6C8B8"/>
          </a:solidFill>
          <a:ln w="9525">
            <a:solidFill>
              <a:srgbClr val="E6C8B8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Thermal</a:t>
            </a:r>
          </a:p>
        </p:txBody>
      </p:sp>
      <p:sp>
        <p:nvSpPr>
          <p:cNvPr id="145417" name="AutoShape 9"/>
          <p:cNvSpPr>
            <a:spLocks noChangeArrowheads="1"/>
          </p:cNvSpPr>
          <p:nvPr/>
        </p:nvSpPr>
        <p:spPr bwMode="auto">
          <a:xfrm>
            <a:off x="628650" y="4552950"/>
            <a:ext cx="1543050" cy="762000"/>
          </a:xfrm>
          <a:prstGeom prst="wedgeRectCallout">
            <a:avLst>
              <a:gd name="adj1" fmla="val 95167"/>
              <a:gd name="adj2" fmla="val -93125"/>
            </a:avLst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Fluid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 Hydraulic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 Pneumatic</a:t>
            </a:r>
          </a:p>
        </p:txBody>
      </p:sp>
      <p:sp>
        <p:nvSpPr>
          <p:cNvPr id="145418" name="AutoShape 10"/>
          <p:cNvSpPr>
            <a:spLocks noChangeArrowheads="1"/>
          </p:cNvSpPr>
          <p:nvPr/>
        </p:nvSpPr>
        <p:spPr bwMode="auto">
          <a:xfrm>
            <a:off x="533400" y="3352800"/>
            <a:ext cx="1905000" cy="457200"/>
          </a:xfrm>
          <a:prstGeom prst="wedgeEllipseCallout">
            <a:avLst>
              <a:gd name="adj1" fmla="val 69167"/>
              <a:gd name="adj2" fmla="val 8263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Mechanical</a:t>
            </a:r>
          </a:p>
        </p:txBody>
      </p:sp>
      <p:sp>
        <p:nvSpPr>
          <p:cNvPr id="145419" name="AutoShape 11"/>
          <p:cNvSpPr>
            <a:spLocks noChangeArrowheads="1"/>
          </p:cNvSpPr>
          <p:nvPr/>
        </p:nvSpPr>
        <p:spPr bwMode="auto">
          <a:xfrm>
            <a:off x="1924050" y="5372100"/>
            <a:ext cx="1676400" cy="457200"/>
          </a:xfrm>
          <a:prstGeom prst="wedgeEllipseCallout">
            <a:avLst>
              <a:gd name="adj1" fmla="val 14676"/>
              <a:gd name="adj2" fmla="val -301736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Chemical</a:t>
            </a:r>
          </a:p>
        </p:txBody>
      </p:sp>
      <p:sp>
        <p:nvSpPr>
          <p:cNvPr id="145420" name="AutoShape 12"/>
          <p:cNvSpPr>
            <a:spLocks noChangeArrowheads="1"/>
          </p:cNvSpPr>
          <p:nvPr/>
        </p:nvSpPr>
        <p:spPr bwMode="auto">
          <a:xfrm>
            <a:off x="4038600" y="3733800"/>
            <a:ext cx="1524000" cy="533400"/>
          </a:xfrm>
          <a:prstGeom prst="rightArrow">
            <a:avLst>
              <a:gd name="adj1" fmla="val 50000"/>
              <a:gd name="adj2" fmla="val 71429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0000FF"/>
                </a:solidFill>
                <a:latin typeface="Arial" pitchFamily="34" charset="0"/>
              </a:rPr>
              <a:t>Actuator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5562600" y="3733800"/>
            <a:ext cx="1295400" cy="466725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>
            <a:spAutoFit/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E6C8B8"/>
                </a:solidFill>
                <a:latin typeface="Arial" pitchFamily="34" charset="0"/>
              </a:rPr>
              <a:t>Motion</a:t>
            </a:r>
          </a:p>
        </p:txBody>
      </p:sp>
      <p:sp>
        <p:nvSpPr>
          <p:cNvPr id="145422" name="AutoShape 14"/>
          <p:cNvSpPr>
            <a:spLocks noChangeArrowheads="1"/>
          </p:cNvSpPr>
          <p:nvPr/>
        </p:nvSpPr>
        <p:spPr bwMode="auto">
          <a:xfrm>
            <a:off x="5867400" y="4572000"/>
            <a:ext cx="685800" cy="609600"/>
          </a:xfrm>
          <a:prstGeom prst="curvedRightArrow">
            <a:avLst>
              <a:gd name="adj1" fmla="val 20000"/>
              <a:gd name="adj2" fmla="val 40000"/>
              <a:gd name="adj3" fmla="val 375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00FF"/>
                </a:solidFill>
                <a:latin typeface="Arial" pitchFamily="34" charset="0"/>
              </a:rPr>
              <a:t>Rotary</a:t>
            </a:r>
          </a:p>
        </p:txBody>
      </p:sp>
      <p:sp>
        <p:nvSpPr>
          <p:cNvPr id="145423" name="AutoShape 15"/>
          <p:cNvSpPr>
            <a:spLocks noChangeArrowheads="1"/>
          </p:cNvSpPr>
          <p:nvPr/>
        </p:nvSpPr>
        <p:spPr bwMode="auto">
          <a:xfrm>
            <a:off x="6096000" y="4191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5424" name="AutoShape 16"/>
          <p:cNvSpPr>
            <a:spLocks noChangeArrowheads="1"/>
          </p:cNvSpPr>
          <p:nvPr/>
        </p:nvSpPr>
        <p:spPr bwMode="auto">
          <a:xfrm>
            <a:off x="6934200" y="38100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5" name="AutoShape 17"/>
          <p:cNvSpPr>
            <a:spLocks noChangeArrowheads="1"/>
          </p:cNvSpPr>
          <p:nvPr/>
        </p:nvSpPr>
        <p:spPr bwMode="auto">
          <a:xfrm>
            <a:off x="7696200" y="3733800"/>
            <a:ext cx="9906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FF"/>
                </a:solidFill>
                <a:latin typeface="Arial" pitchFamily="34" charset="0"/>
              </a:rPr>
              <a:t>Linear</a:t>
            </a:r>
          </a:p>
        </p:txBody>
      </p:sp>
      <p:sp>
        <p:nvSpPr>
          <p:cNvPr id="145426" name="AutoShape 18"/>
          <p:cNvSpPr>
            <a:spLocks noChangeArrowheads="1"/>
          </p:cNvSpPr>
          <p:nvPr/>
        </p:nvSpPr>
        <p:spPr bwMode="auto">
          <a:xfrm>
            <a:off x="6096000" y="30480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5427" name="AutoShape 19"/>
          <p:cNvSpPr>
            <a:spLocks noChangeArrowheads="1"/>
          </p:cNvSpPr>
          <p:nvPr/>
        </p:nvSpPr>
        <p:spPr bwMode="auto">
          <a:xfrm>
            <a:off x="5562600" y="2590800"/>
            <a:ext cx="1295400" cy="533400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Arial" pitchFamily="34" charset="0"/>
              </a:rPr>
              <a:t>Complex</a:t>
            </a:r>
          </a:p>
        </p:txBody>
      </p:sp>
      <p:pic>
        <p:nvPicPr>
          <p:cNvPr id="145430" name="Picture 22" descr="Strain Gauge Animation (from aeroconsystems.com)"/>
          <p:cNvPicPr>
            <a:picLocks noGrp="1" noChangeAspect="1" noChangeArrowheads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1200" y="1828800"/>
            <a:ext cx="762000" cy="762000"/>
          </a:xfrm>
          <a:noFill/>
        </p:spPr>
      </p:pic>
      <p:pic>
        <p:nvPicPr>
          <p:cNvPr id="145431" name="Picture 23" descr="Strain Gauge Animation (from aeroconsystems.com)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28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959725" y="6487927"/>
            <a:ext cx="1157288" cy="365125"/>
          </a:xfrm>
          <a:prstGeom prst="rect">
            <a:avLst/>
          </a:prstGeom>
        </p:spPr>
        <p:txBody>
          <a:bodyPr rtlCol="0"/>
          <a:lstStyle/>
          <a:p>
            <a:pPr algn="ctr">
              <a:defRPr/>
            </a:pPr>
            <a:fld id="{DD661A05-D97F-4A39-93EF-54A59216423B}" type="slidenum"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>
                <a:defRPr/>
              </a:pPr>
              <a:t>22</a:t>
            </a:fld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7500" y="304800"/>
            <a:ext cx="34290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</a:rPr>
              <a:t>What is a Actuator?</a:t>
            </a:r>
          </a:p>
        </p:txBody>
      </p:sp>
    </p:spTree>
    <p:extLst>
      <p:ext uri="{BB962C8B-B14F-4D97-AF65-F5344CB8AC3E}">
        <p14:creationId xmlns:p14="http://schemas.microsoft.com/office/powerpoint/2010/main" val="289792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nimBg="1"/>
      <p:bldP spid="145413" grpId="0"/>
      <p:bldP spid="145414" grpId="0" animBg="1"/>
      <p:bldP spid="145415" grpId="0" animBg="1"/>
      <p:bldP spid="145416" grpId="0" animBg="1"/>
      <p:bldP spid="145417" grpId="0" animBg="1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4" grpId="0" animBg="1"/>
      <p:bldP spid="145425" grpId="0" animBg="1"/>
      <p:bldP spid="145426" grpId="0" animBg="1"/>
      <p:bldP spid="1454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3200400" y="762000"/>
            <a:ext cx="3275013" cy="584200"/>
          </a:xfrm>
          <a:prstGeom prst="rect">
            <a:avLst/>
          </a:prstGeom>
          <a:solidFill>
            <a:srgbClr val="FF00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What is a sensor?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1981200" y="4343400"/>
            <a:ext cx="2133600" cy="466725"/>
          </a:xfrm>
          <a:prstGeom prst="rect">
            <a:avLst/>
          </a:prstGeom>
          <a:solidFill>
            <a:srgbClr val="80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>
            <a:spAutoFit/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E6C8B8"/>
                </a:solidFill>
                <a:latin typeface="Arial" pitchFamily="34" charset="0"/>
              </a:rPr>
              <a:t>Measurement</a:t>
            </a:r>
          </a:p>
        </p:txBody>
      </p:sp>
      <p:sp>
        <p:nvSpPr>
          <p:cNvPr id="146436" name="AutoShape 4"/>
          <p:cNvSpPr>
            <a:spLocks noChangeArrowheads="1"/>
          </p:cNvSpPr>
          <p:nvPr/>
        </p:nvSpPr>
        <p:spPr bwMode="auto">
          <a:xfrm>
            <a:off x="1600200" y="2819400"/>
            <a:ext cx="2133600" cy="533400"/>
          </a:xfrm>
          <a:prstGeom prst="wedgeEllipseCallout">
            <a:avLst>
              <a:gd name="adj1" fmla="val 9005"/>
              <a:gd name="adj2" fmla="val 202380"/>
            </a:avLst>
          </a:prstGeom>
          <a:solidFill>
            <a:srgbClr val="FF00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FF"/>
                </a:solidFill>
                <a:latin typeface="Arial" pitchFamily="34" charset="0"/>
              </a:rPr>
              <a:t>Temperature</a:t>
            </a:r>
          </a:p>
          <a:p>
            <a:pPr algn="ctr"/>
            <a:endParaRPr lang="en-US" sz="180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146437" name="AutoShape 5"/>
          <p:cNvSpPr>
            <a:spLocks noChangeArrowheads="1"/>
          </p:cNvSpPr>
          <p:nvPr/>
        </p:nvSpPr>
        <p:spPr bwMode="auto">
          <a:xfrm>
            <a:off x="838200" y="5105400"/>
            <a:ext cx="838200" cy="381000"/>
          </a:xfrm>
          <a:prstGeom prst="wedgeRectCallout">
            <a:avLst>
              <a:gd name="adj1" fmla="val 85417"/>
              <a:gd name="adj2" fmla="val -146250"/>
            </a:avLst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b="1">
                <a:solidFill>
                  <a:srgbClr val="800000"/>
                </a:solidFill>
                <a:latin typeface="Arial" pitchFamily="34" charset="0"/>
              </a:rPr>
              <a:t>Force</a:t>
            </a:r>
          </a:p>
        </p:txBody>
      </p:sp>
      <p:sp>
        <p:nvSpPr>
          <p:cNvPr id="146438" name="AutoShape 6"/>
          <p:cNvSpPr>
            <a:spLocks noChangeArrowheads="1"/>
          </p:cNvSpPr>
          <p:nvPr/>
        </p:nvSpPr>
        <p:spPr bwMode="auto">
          <a:xfrm>
            <a:off x="304800" y="3429000"/>
            <a:ext cx="1524000" cy="457200"/>
          </a:xfrm>
          <a:prstGeom prst="wedgeEllipseCallout">
            <a:avLst>
              <a:gd name="adj1" fmla="val 61458"/>
              <a:gd name="adj2" fmla="val 12430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Distance</a:t>
            </a:r>
          </a:p>
        </p:txBody>
      </p:sp>
      <p:sp>
        <p:nvSpPr>
          <p:cNvPr id="146439" name="AutoShape 7"/>
          <p:cNvSpPr>
            <a:spLocks noChangeArrowheads="1"/>
          </p:cNvSpPr>
          <p:nvPr/>
        </p:nvSpPr>
        <p:spPr bwMode="auto">
          <a:xfrm>
            <a:off x="1752600" y="5562600"/>
            <a:ext cx="1371600" cy="457200"/>
          </a:xfrm>
          <a:prstGeom prst="wedgeEllipseCallout">
            <a:avLst>
              <a:gd name="adj1" fmla="val 31829"/>
              <a:gd name="adj2" fmla="val -226736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Speed</a:t>
            </a:r>
          </a:p>
        </p:txBody>
      </p:sp>
      <p:sp>
        <p:nvSpPr>
          <p:cNvPr id="146440" name="AutoShape 8"/>
          <p:cNvSpPr>
            <a:spLocks noChangeArrowheads="1"/>
          </p:cNvSpPr>
          <p:nvPr/>
        </p:nvSpPr>
        <p:spPr bwMode="auto">
          <a:xfrm>
            <a:off x="4114800" y="4267200"/>
            <a:ext cx="1447800" cy="457200"/>
          </a:xfrm>
          <a:prstGeom prst="rightArrow">
            <a:avLst>
              <a:gd name="adj1" fmla="val 50000"/>
              <a:gd name="adj2" fmla="val 79167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0000FF"/>
                </a:solidFill>
                <a:latin typeface="Arial" pitchFamily="34" charset="0"/>
              </a:rPr>
              <a:t>Sensor</a:t>
            </a: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5562600" y="4114800"/>
            <a:ext cx="1447800" cy="8318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>
            <a:spAutoFit/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E6C8B8"/>
                </a:solidFill>
                <a:latin typeface="Arial" pitchFamily="34" charset="0"/>
              </a:rPr>
              <a:t>Electrical Signals</a:t>
            </a:r>
          </a:p>
        </p:txBody>
      </p:sp>
      <p:sp>
        <p:nvSpPr>
          <p:cNvPr id="146443" name="AutoShape 11"/>
          <p:cNvSpPr>
            <a:spLocks noChangeArrowheads="1"/>
          </p:cNvSpPr>
          <p:nvPr/>
        </p:nvSpPr>
        <p:spPr bwMode="auto">
          <a:xfrm>
            <a:off x="7086600" y="4267200"/>
            <a:ext cx="1066800" cy="4572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0000FF"/>
                </a:solidFill>
                <a:latin typeface="Arial" pitchFamily="34" charset="0"/>
              </a:rPr>
              <a:t>Voltage</a:t>
            </a:r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0" y="1555750"/>
            <a:ext cx="9144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>
                <a:latin typeface="Arial" pitchFamily="34" charset="0"/>
              </a:rPr>
              <a:t>Sensors are transducers that produce (transform) electrical energy (signals) as a result of some type of stimulation (measurement space)</a:t>
            </a:r>
          </a:p>
        </p:txBody>
      </p:sp>
      <p:sp>
        <p:nvSpPr>
          <p:cNvPr id="146445" name="Rectangle 13"/>
          <p:cNvSpPr>
            <a:spLocks noChangeArrowheads="1"/>
          </p:cNvSpPr>
          <p:nvPr/>
        </p:nvSpPr>
        <p:spPr bwMode="auto">
          <a:xfrm>
            <a:off x="7543800" y="4876800"/>
            <a:ext cx="1022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3300"/>
                </a:solidFill>
                <a:latin typeface="Arial" pitchFamily="34" charset="0"/>
              </a:rPr>
              <a:t>Voltage </a:t>
            </a:r>
          </a:p>
          <a:p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Current </a:t>
            </a:r>
          </a:p>
          <a:p>
            <a:r>
              <a:rPr lang="en-US" sz="1800">
                <a:solidFill>
                  <a:srgbClr val="008000"/>
                </a:solidFill>
                <a:latin typeface="Arial" pitchFamily="34" charset="0"/>
              </a:rPr>
              <a:t>Digital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959725" y="6487927"/>
            <a:ext cx="1157288" cy="365125"/>
          </a:xfrm>
          <a:prstGeom prst="rect">
            <a:avLst/>
          </a:prstGeom>
        </p:spPr>
        <p:txBody>
          <a:bodyPr rtlCol="0"/>
          <a:lstStyle/>
          <a:p>
            <a:pPr algn="ctr">
              <a:defRPr/>
            </a:pPr>
            <a:fld id="{DD661A05-D97F-4A39-93EF-54A59216423B}" type="slidenum"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>
                <a:defRPr/>
              </a:pPr>
              <a:t>23</a:t>
            </a:fld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nimBg="1"/>
      <p:bldP spid="146435" grpId="0" animBg="1"/>
      <p:bldP spid="146436" grpId="0" animBg="1"/>
      <p:bldP spid="146437" grpId="0" animBg="1"/>
      <p:bldP spid="146438" grpId="0" animBg="1"/>
      <p:bldP spid="146439" grpId="0" animBg="1"/>
      <p:bldP spid="146440" grpId="0" animBg="1"/>
      <p:bldP spid="146441" grpId="0" animBg="1"/>
      <p:bldP spid="146443" grpId="0" animBg="1"/>
      <p:bldP spid="146444" grpId="0"/>
      <p:bldP spid="1464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 descr="c:\Program Files\Microsoft Office\Clipart\standard\stddir2\BD0730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1600200"/>
            <a:ext cx="363378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59725" y="6487927"/>
            <a:ext cx="1157288" cy="365125"/>
          </a:xfrm>
        </p:spPr>
        <p:txBody>
          <a:bodyPr rtlCol="0"/>
          <a:lstStyle/>
          <a:p>
            <a:pPr algn="ctr">
              <a:defRPr/>
            </a:pPr>
            <a:fld id="{DD661A05-D97F-4A39-93EF-54A59216423B}" type="slidenum"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>
                <a:defRPr/>
              </a:pPr>
              <a:t>24</a:t>
            </a:fld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8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cs typeface="Times New Roman" pitchFamily="18" charset="0"/>
              </a:rPr>
              <a:t>Parts of Control System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GB" sz="2000">
                <a:cs typeface="Times New Roman" pitchFamily="18" charset="0"/>
              </a:rPr>
              <a:t>    </a:t>
            </a:r>
            <a:r>
              <a:rPr lang="en-GB" sz="2400">
                <a:cs typeface="Times New Roman" pitchFamily="18" charset="0"/>
              </a:rPr>
              <a:t>In their simplest form,</a:t>
            </a:r>
            <a:r>
              <a:rPr lang="en-GB" sz="2400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en-GB" sz="2400">
                <a:solidFill>
                  <a:srgbClr val="0000FF"/>
                </a:solidFill>
                <a:cs typeface="Times New Roman" pitchFamily="18" charset="0"/>
              </a:rPr>
              <a:t>control systems</a:t>
            </a:r>
            <a:r>
              <a:rPr lang="en-GB" sz="2400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en-GB" sz="2400">
                <a:cs typeface="Times New Roman" pitchFamily="18" charset="0"/>
              </a:rPr>
              <a:t>take in data as</a:t>
            </a:r>
            <a:r>
              <a:rPr lang="en-GB" sz="2400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en-GB" sz="2400">
                <a:solidFill>
                  <a:srgbClr val="0000FF"/>
                </a:solidFill>
                <a:cs typeface="Times New Roman" pitchFamily="18" charset="0"/>
              </a:rPr>
              <a:t>input</a:t>
            </a:r>
            <a:r>
              <a:rPr lang="en-GB" sz="2400">
                <a:cs typeface="Times New Roman" pitchFamily="18" charset="0"/>
              </a:rPr>
              <a:t>,</a:t>
            </a:r>
            <a:r>
              <a:rPr lang="en-GB" sz="2400">
                <a:solidFill>
                  <a:srgbClr val="0000FF"/>
                </a:solidFill>
                <a:cs typeface="Times New Roman" pitchFamily="18" charset="0"/>
              </a:rPr>
              <a:t> process</a:t>
            </a:r>
            <a:r>
              <a:rPr lang="en-GB" sz="2400">
                <a:solidFill>
                  <a:srgbClr val="A50021"/>
                </a:solidFill>
                <a:cs typeface="Times New Roman" pitchFamily="18" charset="0"/>
              </a:rPr>
              <a:t> </a:t>
            </a:r>
            <a:r>
              <a:rPr lang="en-GB" sz="2400">
                <a:cs typeface="Times New Roman" pitchFamily="18" charset="0"/>
              </a:rPr>
              <a:t>the data, and then send out signals as</a:t>
            </a:r>
            <a:r>
              <a:rPr lang="en-GB" sz="2400">
                <a:solidFill>
                  <a:srgbClr val="A50021"/>
                </a:solidFill>
                <a:cs typeface="Times New Roman" pitchFamily="18" charset="0"/>
              </a:rPr>
              <a:t> </a:t>
            </a:r>
            <a:r>
              <a:rPr lang="en-GB" sz="2400">
                <a:solidFill>
                  <a:srgbClr val="0000FF"/>
                </a:solidFill>
                <a:cs typeface="Times New Roman" pitchFamily="18" charset="0"/>
              </a:rPr>
              <a:t>output…</a:t>
            </a:r>
            <a:r>
              <a:rPr lang="en-GB" sz="2400">
                <a:solidFill>
                  <a:srgbClr val="000099"/>
                </a:solidFill>
                <a:cs typeface="Times New Roman" pitchFamily="18" charset="0"/>
              </a:rPr>
              <a:t> 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15299" y="6477000"/>
            <a:ext cx="2020784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fld id="{92A4580C-2DED-4737-9FDA-2D39FAE03C8C}" type="slidenum">
              <a:rPr lang="en-US" sz="1800" smtClean="0"/>
              <a:pPr algn="ctr" eaLnBrk="1" hangingPunct="1"/>
              <a:t>3</a:t>
            </a:fld>
            <a:endParaRPr lang="en-US" sz="1800" dirty="0"/>
          </a:p>
        </p:txBody>
      </p:sp>
      <p:pic>
        <p:nvPicPr>
          <p:cNvPr id="6150" name="ShockwaveFlash1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8255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78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cs typeface="Times New Roman" pitchFamily="18" charset="0"/>
              </a:rPr>
              <a:t>Types of Control System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GB" sz="2000">
                <a:cs typeface="Times New Roman" pitchFamily="18" charset="0"/>
              </a:rPr>
              <a:t>    </a:t>
            </a:r>
            <a:endParaRPr lang="en-GB" sz="2000">
              <a:solidFill>
                <a:srgbClr val="000099"/>
              </a:solidFill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57200" y="1752600"/>
            <a:ext cx="777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lang="en-GB">
                <a:cs typeface="Times New Roman" pitchFamily="18" charset="0"/>
              </a:rPr>
              <a:t>There are two main types of control system… 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17500" y="2690813"/>
            <a:ext cx="3657600" cy="2795587"/>
            <a:chOff x="240" y="1584"/>
            <a:chExt cx="2304" cy="1761"/>
          </a:xfrm>
        </p:grpSpPr>
        <p:pic>
          <p:nvPicPr>
            <p:cNvPr id="25610" name="Picture 29" descr="C:\Documents and Settings\Mike\Desktop\Image Bank\ICT\000Ellips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584"/>
              <a:ext cx="2304" cy="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1" name="Rectangle 7"/>
            <p:cNvSpPr>
              <a:spLocks noChangeArrowheads="1"/>
            </p:cNvSpPr>
            <p:nvPr/>
          </p:nvSpPr>
          <p:spPr bwMode="auto">
            <a:xfrm>
              <a:off x="1005" y="2205"/>
              <a:ext cx="77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>
                  <a:solidFill>
                    <a:srgbClr val="333333"/>
                  </a:solidFill>
                  <a:cs typeface="Times New Roman" pitchFamily="18" charset="0"/>
                </a:rPr>
                <a:t>Open Loop</a:t>
              </a:r>
            </a:p>
            <a:p>
              <a:pPr algn="ctr"/>
              <a:r>
                <a:rPr lang="en-GB">
                  <a:solidFill>
                    <a:srgbClr val="333333"/>
                  </a:solidFill>
                  <a:cs typeface="Times New Roman" pitchFamily="18" charset="0"/>
                </a:rPr>
                <a:t>System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168900" y="2690813"/>
            <a:ext cx="3657600" cy="2795587"/>
            <a:chOff x="3312" y="1440"/>
            <a:chExt cx="2304" cy="1761"/>
          </a:xfrm>
        </p:grpSpPr>
        <p:pic>
          <p:nvPicPr>
            <p:cNvPr id="25608" name="Picture 30" descr="C:\Documents and Settings\Mike\Desktop\Image Bank\ICT\000Ellips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1440"/>
              <a:ext cx="2304" cy="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4032" y="2061"/>
              <a:ext cx="86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>
                  <a:solidFill>
                    <a:srgbClr val="333333"/>
                  </a:solidFill>
                  <a:cs typeface="Times New Roman" pitchFamily="18" charset="0"/>
                </a:rPr>
                <a:t>Closed Loop</a:t>
              </a:r>
            </a:p>
            <a:p>
              <a:pPr algn="ctr"/>
              <a:r>
                <a:rPr lang="en-GB">
                  <a:solidFill>
                    <a:srgbClr val="333333"/>
                  </a:solidFill>
                  <a:cs typeface="Times New Roman" pitchFamily="18" charset="0"/>
                </a:rPr>
                <a:t>System</a:t>
              </a: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294188" y="3733800"/>
            <a:ext cx="584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4000">
                <a:cs typeface="Times New Roman" pitchFamily="18" charset="0"/>
              </a:rPr>
              <a:t>&amp;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15299" y="6477000"/>
            <a:ext cx="2020784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fld id="{92A4580C-2DED-4737-9FDA-2D39FAE03C8C}" type="slidenum">
              <a:rPr lang="en-US" sz="1800" smtClean="0"/>
              <a:pPr algn="ctr" eaLnBrk="1" hangingPunct="1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299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1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76200" y="4327525"/>
            <a:ext cx="2971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2000">
                <a:solidFill>
                  <a:srgbClr val="0000FF"/>
                </a:solidFill>
                <a:cs typeface="Times New Roman" pitchFamily="18" charset="0"/>
              </a:rPr>
              <a:t>A person steps</a:t>
            </a:r>
            <a:br>
              <a:rPr lang="en-GB" sz="200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GB" sz="2000">
                <a:solidFill>
                  <a:srgbClr val="0000FF"/>
                </a:solidFill>
                <a:cs typeface="Times New Roman" pitchFamily="18" charset="0"/>
              </a:rPr>
              <a:t>on a pressure pad, and the pressure pad sends a signal to</a:t>
            </a:r>
            <a:br>
              <a:rPr lang="en-GB" sz="200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GB" sz="2000">
                <a:solidFill>
                  <a:srgbClr val="0000FF"/>
                </a:solidFill>
                <a:cs typeface="Times New Roman" pitchFamily="18" charset="0"/>
              </a:rPr>
              <a:t>the control box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276600" y="4327525"/>
            <a:ext cx="2590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2000">
                <a:solidFill>
                  <a:srgbClr val="0000FF"/>
                </a:solidFill>
                <a:cs typeface="Times New Roman" pitchFamily="18" charset="0"/>
              </a:rPr>
              <a:t>The control box processes the data, and sends</a:t>
            </a:r>
            <a:br>
              <a:rPr lang="en-GB" sz="200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GB" sz="2000">
                <a:solidFill>
                  <a:srgbClr val="0000FF"/>
                </a:solidFill>
                <a:cs typeface="Times New Roman" pitchFamily="18" charset="0"/>
              </a:rPr>
              <a:t>a signal to the electric door 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6172200" y="4327525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2000">
                <a:solidFill>
                  <a:srgbClr val="0000FF"/>
                </a:solidFill>
                <a:cs typeface="Times New Roman" pitchFamily="18" charset="0"/>
              </a:rPr>
              <a:t>The door opens in time for the person to walk through 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2547938" y="482600"/>
            <a:ext cx="4348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4000" b="1" dirty="0">
                <a:cs typeface="Times New Roman" pitchFamily="18" charset="0"/>
              </a:rPr>
              <a:t>Open Loop System</a:t>
            </a:r>
          </a:p>
        </p:txBody>
      </p:sp>
      <p:sp>
        <p:nvSpPr>
          <p:cNvPr id="2055" name="Text Box 14"/>
          <p:cNvSpPr txBox="1">
            <a:spLocks noChangeArrowheads="1"/>
          </p:cNvSpPr>
          <p:nvPr/>
        </p:nvSpPr>
        <p:spPr bwMode="auto">
          <a:xfrm>
            <a:off x="228600" y="1639888"/>
            <a:ext cx="8915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lang="en-GB">
                <a:cs typeface="Times New Roman" pitchFamily="18" charset="0"/>
              </a:rPr>
              <a:t>      The </a:t>
            </a:r>
            <a:r>
              <a:rPr lang="en-GB">
                <a:solidFill>
                  <a:srgbClr val="0000FF"/>
                </a:solidFill>
                <a:cs typeface="Times New Roman" pitchFamily="18" charset="0"/>
              </a:rPr>
              <a:t>open loop system</a:t>
            </a:r>
            <a:r>
              <a:rPr lang="en-GB">
                <a:cs typeface="Times New Roman" pitchFamily="18" charset="0"/>
              </a:rPr>
              <a:t> is the simplest type of control system, as it does not take account of the output. The input data is processed, then sent as </a:t>
            </a:r>
            <a:r>
              <a:rPr lang="en-GB">
                <a:solidFill>
                  <a:srgbClr val="0000FF"/>
                </a:solidFill>
                <a:cs typeface="Times New Roman" pitchFamily="18" charset="0"/>
              </a:rPr>
              <a:t>output</a:t>
            </a:r>
            <a:r>
              <a:rPr lang="en-GB">
                <a:cs typeface="Times New Roman" pitchFamily="18" charset="0"/>
              </a:rPr>
              <a:t>, e.g. an automatic door…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15299" y="6477000"/>
            <a:ext cx="2020784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fld id="{92A4580C-2DED-4737-9FDA-2D39FAE03C8C}" type="slidenum">
              <a:rPr lang="en-US" sz="1800" smtClean="0"/>
              <a:pPr algn="ctr" eaLnBrk="1" hangingPunct="1"/>
              <a:t>5</a:t>
            </a:fld>
            <a:endParaRPr lang="en-US" sz="1800" dirty="0"/>
          </a:p>
        </p:txBody>
      </p:sp>
      <p:pic>
        <p:nvPicPr>
          <p:cNvPr id="7174" name="ShockwaveFlash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86995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981200" y="3276600"/>
            <a:ext cx="1295400" cy="381000"/>
          </a:xfrm>
          <a:prstGeom prst="rightArrow">
            <a:avLst>
              <a:gd name="adj1" fmla="val 50000"/>
              <a:gd name="adj2" fmla="val 47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943600" y="3200400"/>
            <a:ext cx="1219200" cy="457200"/>
          </a:xfrm>
          <a:prstGeom prst="rightArrow">
            <a:avLst>
              <a:gd name="adj1" fmla="val 50000"/>
              <a:gd name="adj2" fmla="val 47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843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uild="p" autoUpdateAnimBg="0"/>
      <p:bldP spid="47111" grpId="0" build="p" autoUpdateAnimBg="0"/>
      <p:bldP spid="47112" grpId="0" build="p" autoUpdateAnimBg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4572000" y="2819400"/>
            <a:ext cx="2114550" cy="1352550"/>
          </a:xfrm>
          <a:prstGeom prst="cube">
            <a:avLst>
              <a:gd name="adj" fmla="val 7787"/>
            </a:avLst>
          </a:prstGeom>
          <a:solidFill>
            <a:schemeClr val="accent1">
              <a:alpha val="12157"/>
            </a:schemeClr>
          </a:solidFill>
          <a:ln w="9525">
            <a:solidFill>
              <a:srgbClr val="CC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NUST</a:t>
            </a:r>
          </a:p>
          <a:p>
            <a:pPr algn="ctr"/>
            <a:r>
              <a:rPr lang="en-US">
                <a:latin typeface="Arial" pitchFamily="34" charset="0"/>
              </a:rPr>
              <a:t>(Plant)</a:t>
            </a:r>
          </a:p>
          <a:p>
            <a:pPr algn="ctr"/>
            <a:r>
              <a:rPr lang="en-US">
                <a:latin typeface="Arial" pitchFamily="34" charset="0"/>
              </a:rPr>
              <a:t>Students</a:t>
            </a:r>
          </a:p>
        </p:txBody>
      </p:sp>
      <p:sp>
        <p:nvSpPr>
          <p:cNvPr id="128007" name="AutoShape 7"/>
          <p:cNvSpPr>
            <a:spLocks noChangeArrowheads="1"/>
          </p:cNvSpPr>
          <p:nvPr/>
        </p:nvSpPr>
        <p:spPr bwMode="auto">
          <a:xfrm>
            <a:off x="2552700" y="2819400"/>
            <a:ext cx="1543050" cy="1466850"/>
          </a:xfrm>
          <a:prstGeom prst="roundRect">
            <a:avLst>
              <a:gd name="adj" fmla="val 16667"/>
            </a:avLst>
          </a:prstGeom>
          <a:solidFill>
            <a:schemeClr val="accent1">
              <a:alpha val="38823"/>
            </a:schemeClr>
          </a:solidFill>
          <a:ln w="9525">
            <a:solidFill>
              <a:srgbClr val="CC66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pitchFamily="34" charset="0"/>
              </a:rPr>
              <a:t>(Actuator)</a:t>
            </a:r>
          </a:p>
          <a:p>
            <a:pPr algn="ctr"/>
            <a:endParaRPr lang="en-US">
              <a:solidFill>
                <a:srgbClr val="FF0000"/>
              </a:solidFill>
              <a:latin typeface="Arial" pitchFamily="34" charset="0"/>
            </a:endParaRPr>
          </a:p>
          <a:p>
            <a:pPr algn="ctr"/>
            <a:r>
              <a:rPr lang="en-US">
                <a:latin typeface="Arial" pitchFamily="34" charset="0"/>
              </a:rPr>
              <a:t>Teaching </a:t>
            </a:r>
          </a:p>
          <a:p>
            <a:pPr algn="ctr"/>
            <a:r>
              <a:rPr lang="en-US">
                <a:latin typeface="Arial" pitchFamily="34" charset="0"/>
              </a:rPr>
              <a:t>Activities</a:t>
            </a:r>
          </a:p>
        </p:txBody>
      </p:sp>
      <p:sp>
        <p:nvSpPr>
          <p:cNvPr id="128008" name="AutoShape 8"/>
          <p:cNvSpPr>
            <a:spLocks noChangeArrowheads="1"/>
          </p:cNvSpPr>
          <p:nvPr/>
        </p:nvSpPr>
        <p:spPr bwMode="auto">
          <a:xfrm>
            <a:off x="247650" y="2781300"/>
            <a:ext cx="1828800" cy="1562100"/>
          </a:xfrm>
          <a:prstGeom prst="roundRect">
            <a:avLst>
              <a:gd name="adj" fmla="val 16667"/>
            </a:avLst>
          </a:prstGeom>
          <a:solidFill>
            <a:schemeClr val="accent1">
              <a:alpha val="38823"/>
            </a:schemeClr>
          </a:solidFill>
          <a:ln w="9525">
            <a:solidFill>
              <a:srgbClr val="CC66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pitchFamily="34" charset="0"/>
              </a:rPr>
              <a:t>(Controller)</a:t>
            </a:r>
          </a:p>
          <a:p>
            <a:pPr algn="ctr"/>
            <a:endParaRPr lang="en-US">
              <a:solidFill>
                <a:srgbClr val="FF0000"/>
              </a:solidFill>
              <a:latin typeface="Arial" pitchFamily="34" charset="0"/>
            </a:endParaRPr>
          </a:p>
          <a:p>
            <a:pPr algn="ctr"/>
            <a:r>
              <a:rPr lang="en-US">
                <a:latin typeface="Arial" pitchFamily="34" charset="0"/>
              </a:rPr>
              <a:t>NUST</a:t>
            </a:r>
          </a:p>
          <a:p>
            <a:pPr algn="ctr"/>
            <a:r>
              <a:rPr lang="en-US">
                <a:latin typeface="Arial" pitchFamily="34" charset="0"/>
              </a:rPr>
              <a:t>Environment</a:t>
            </a:r>
          </a:p>
        </p:txBody>
      </p:sp>
      <p:sp>
        <p:nvSpPr>
          <p:cNvPr id="128009" name="AutoShape 9"/>
          <p:cNvSpPr>
            <a:spLocks noChangeArrowheads="1"/>
          </p:cNvSpPr>
          <p:nvPr/>
        </p:nvSpPr>
        <p:spPr bwMode="auto">
          <a:xfrm>
            <a:off x="2095500" y="3448050"/>
            <a:ext cx="438150" cy="228600"/>
          </a:xfrm>
          <a:prstGeom prst="rightArrow">
            <a:avLst>
              <a:gd name="adj1" fmla="val 50000"/>
              <a:gd name="adj2" fmla="val 47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2" name="AutoShape 12"/>
          <p:cNvSpPr>
            <a:spLocks noChangeArrowheads="1"/>
          </p:cNvSpPr>
          <p:nvPr/>
        </p:nvSpPr>
        <p:spPr bwMode="auto">
          <a:xfrm>
            <a:off x="4114800" y="3448050"/>
            <a:ext cx="438150" cy="228600"/>
          </a:xfrm>
          <a:prstGeom prst="rightArrow">
            <a:avLst>
              <a:gd name="adj1" fmla="val 50000"/>
              <a:gd name="adj2" fmla="val 47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AutoShape 15"/>
          <p:cNvSpPr>
            <a:spLocks noChangeArrowheads="1"/>
          </p:cNvSpPr>
          <p:nvPr/>
        </p:nvSpPr>
        <p:spPr bwMode="auto">
          <a:xfrm>
            <a:off x="6629400" y="340995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AutoShape 17"/>
          <p:cNvSpPr>
            <a:spLocks noChangeArrowheads="1"/>
          </p:cNvSpPr>
          <p:nvPr/>
        </p:nvSpPr>
        <p:spPr bwMode="auto">
          <a:xfrm>
            <a:off x="3903663" y="865188"/>
            <a:ext cx="3427412" cy="1690687"/>
          </a:xfrm>
          <a:prstGeom prst="cloudCallout">
            <a:avLst>
              <a:gd name="adj1" fmla="val 7435"/>
              <a:gd name="adj2" fmla="val 6643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/>
              <a:t>Disturbance</a:t>
            </a:r>
          </a:p>
          <a:p>
            <a:pPr algn="ctr"/>
            <a:r>
              <a:rPr lang="en-US"/>
              <a:t>Parties, Chit Chat </a:t>
            </a:r>
          </a:p>
          <a:p>
            <a:pPr algn="ctr"/>
            <a:r>
              <a:rPr lang="en-US"/>
              <a:t>Games, TV, Net</a:t>
            </a:r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8353425" y="2652713"/>
            <a:ext cx="7334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pitchFamily="34" charset="0"/>
              </a:rPr>
              <a:t>Output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Result</a:t>
            </a:r>
          </a:p>
        </p:txBody>
      </p:sp>
      <p:sp>
        <p:nvSpPr>
          <p:cNvPr id="128032" name="Rectangle 32"/>
          <p:cNvSpPr>
            <a:spLocks noChangeArrowheads="1"/>
          </p:cNvSpPr>
          <p:nvPr/>
        </p:nvSpPr>
        <p:spPr bwMode="auto">
          <a:xfrm>
            <a:off x="0" y="5394325"/>
            <a:ext cx="9144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000">
                <a:latin typeface="Arial" pitchFamily="34" charset="0"/>
                <a:ea typeface="Times New Roman" pitchFamily="18" charset="0"/>
                <a:cs typeface="Arial" pitchFamily="34" charset="0"/>
              </a:rPr>
              <a:t>For students in a College, a …???…..loop College environment is shown in a  block diagram (system with </a:t>
            </a:r>
            <a:r>
              <a:rPr lang="en-US" sz="2000" b="1">
                <a:solidFill>
                  <a:srgbClr val="FF33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NO REGULAR</a:t>
            </a:r>
            <a:r>
              <a:rPr lang="en-US" sz="2000">
                <a:latin typeface="Arial" pitchFamily="34" charset="0"/>
                <a:ea typeface="Times New Roman" pitchFamily="18" charset="0"/>
                <a:cs typeface="Arial" pitchFamily="34" charset="0"/>
              </a:rPr>
              <a:t> check (Feedback) on the students). If there are no quizzes, home assignments, midterm exams, we call that system as an ……………………………  (Open Loop / Closed Loop ??)</a:t>
            </a:r>
            <a:endParaRPr lang="en-US" sz="2000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28034" name="AutoShape 34"/>
          <p:cNvSpPr>
            <a:spLocks noChangeArrowheads="1"/>
          </p:cNvSpPr>
          <p:nvPr/>
        </p:nvSpPr>
        <p:spPr bwMode="auto">
          <a:xfrm>
            <a:off x="7162800" y="2990850"/>
            <a:ext cx="1104900" cy="1066800"/>
          </a:xfrm>
          <a:prstGeom prst="roundRect">
            <a:avLst>
              <a:gd name="adj" fmla="val 16667"/>
            </a:avLst>
          </a:prstGeom>
          <a:solidFill>
            <a:schemeClr val="accent1">
              <a:alpha val="38823"/>
            </a:schemeClr>
          </a:solidFill>
          <a:ln w="9525">
            <a:solidFill>
              <a:srgbClr val="CC66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pitchFamily="34" charset="0"/>
              </a:rPr>
              <a:t>Yearly </a:t>
            </a:r>
          </a:p>
          <a:p>
            <a:pPr algn="ctr"/>
            <a:r>
              <a:rPr lang="en-US">
                <a:solidFill>
                  <a:srgbClr val="FF0000"/>
                </a:solidFill>
                <a:latin typeface="Arial" pitchFamily="34" charset="0"/>
              </a:rPr>
              <a:t>Exam</a:t>
            </a:r>
            <a:endParaRPr lang="en-US">
              <a:latin typeface="Arial" pitchFamily="34" charset="0"/>
            </a:endParaRPr>
          </a:p>
        </p:txBody>
      </p:sp>
      <p:sp>
        <p:nvSpPr>
          <p:cNvPr id="128035" name="AutoShape 35"/>
          <p:cNvSpPr>
            <a:spLocks noChangeArrowheads="1"/>
          </p:cNvSpPr>
          <p:nvPr/>
        </p:nvSpPr>
        <p:spPr bwMode="auto">
          <a:xfrm>
            <a:off x="8267700" y="340995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36" name="Text Box 36"/>
          <p:cNvSpPr txBox="1">
            <a:spLocks noChangeArrowheads="1"/>
          </p:cNvSpPr>
          <p:nvPr/>
        </p:nvSpPr>
        <p:spPr bwMode="auto">
          <a:xfrm>
            <a:off x="7762875" y="4138613"/>
            <a:ext cx="1381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Performance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76250" y="800100"/>
            <a:ext cx="1543050" cy="1981200"/>
            <a:chOff x="300" y="504"/>
            <a:chExt cx="972" cy="1248"/>
          </a:xfrm>
        </p:grpSpPr>
        <p:sp>
          <p:nvSpPr>
            <p:cNvPr id="26641" name="AutoShape 37"/>
            <p:cNvSpPr>
              <a:spLocks noChangeArrowheads="1"/>
            </p:cNvSpPr>
            <p:nvPr/>
          </p:nvSpPr>
          <p:spPr bwMode="auto">
            <a:xfrm>
              <a:off x="624" y="1200"/>
              <a:ext cx="252" cy="552"/>
            </a:xfrm>
            <a:prstGeom prst="downArrow">
              <a:avLst>
                <a:gd name="adj1" fmla="val 50000"/>
                <a:gd name="adj2" fmla="val 5476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6642" name="AutoShape 38"/>
            <p:cNvSpPr>
              <a:spLocks noChangeArrowheads="1"/>
            </p:cNvSpPr>
            <p:nvPr/>
          </p:nvSpPr>
          <p:spPr bwMode="auto">
            <a:xfrm>
              <a:off x="300" y="504"/>
              <a:ext cx="972" cy="68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38823"/>
              </a:schemeClr>
            </a:solidFill>
            <a:ln w="9525">
              <a:solidFill>
                <a:srgbClr val="CC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rial" pitchFamily="34" charset="0"/>
                </a:rPr>
                <a:t>Students </a:t>
              </a:r>
            </a:p>
            <a:p>
              <a:pPr algn="ctr"/>
              <a:r>
                <a:rPr lang="en-US">
                  <a:solidFill>
                    <a:srgbClr val="FF0000"/>
                  </a:solidFill>
                  <a:latin typeface="Arial" pitchFamily="34" charset="0"/>
                </a:rPr>
                <a:t>Intake</a:t>
              </a:r>
            </a:p>
          </p:txBody>
        </p:sp>
      </p:grpSp>
      <p:sp>
        <p:nvSpPr>
          <p:cNvPr id="128040" name="Text Box 40"/>
          <p:cNvSpPr txBox="1">
            <a:spLocks noChangeArrowheads="1"/>
          </p:cNvSpPr>
          <p:nvPr/>
        </p:nvSpPr>
        <p:spPr bwMode="auto">
          <a:xfrm>
            <a:off x="228600" y="304800"/>
            <a:ext cx="859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Arial" pitchFamily="34" charset="0"/>
              </a:rPr>
              <a:t>Example of Open-Loop System i.e without Feedback</a:t>
            </a:r>
          </a:p>
        </p:txBody>
      </p:sp>
      <p:sp>
        <p:nvSpPr>
          <p:cNvPr id="2664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096000" y="0"/>
            <a:ext cx="29718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fld id="{615F1388-5AC4-42F8-8D0A-F3B437A009D3}" type="slidenum">
              <a:rPr lang="en-US" sz="1400" smtClean="0"/>
              <a:pPr algn="ctr" eaLnBrk="1" hangingPunct="1"/>
              <a:t>6</a:t>
            </a:fld>
            <a:endParaRPr lang="en-US" sz="140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115299" y="6477000"/>
            <a:ext cx="2020784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r" defTabSz="914400" rtl="0" eaLnBrk="0" latinLnBrk="0" hangingPunct="0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fld id="{92A4580C-2DED-4737-9FDA-2D39FAE03C8C}" type="slidenum">
              <a:rPr lang="en-US" sz="1800" smtClean="0"/>
              <a:pPr algn="ctr" eaLnBrk="1" hangingPunct="1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15235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nimBg="1"/>
      <p:bldP spid="128007" grpId="0" animBg="1"/>
      <p:bldP spid="128008" grpId="0" animBg="1"/>
      <p:bldP spid="128009" grpId="0" animBg="1"/>
      <p:bldP spid="128012" grpId="0" animBg="1"/>
      <p:bldP spid="128015" grpId="0" animBg="1"/>
      <p:bldP spid="128017" grpId="0" animBg="1"/>
      <p:bldP spid="128025" grpId="0"/>
      <p:bldP spid="128032" grpId="0"/>
      <p:bldP spid="128034" grpId="0" animBg="1"/>
      <p:bldP spid="128035" grpId="0" animBg="1"/>
      <p:bldP spid="128036" grpId="0"/>
      <p:bldP spid="1280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Feedback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Feedback is a key tool that can be used to modify the behavior of a system.</a:t>
            </a:r>
          </a:p>
          <a:p>
            <a:pPr eaLnBrk="1" hangingPunct="1"/>
            <a:r>
              <a:rPr lang="en-US" dirty="0"/>
              <a:t>This behavior altering effect of feedback is a key mechanism that control engineers exploit deliberately to achieve the objective of acting on a system to ensure that the desired performance specifications are achieved.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15299" y="6477000"/>
            <a:ext cx="2020784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fld id="{92A4580C-2DED-4737-9FDA-2D39FAE03C8C}" type="slidenum">
              <a:rPr lang="en-US" sz="1800" smtClean="0"/>
              <a:pPr algn="ctr" eaLnBrk="1" hangingPunct="1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653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2057400" y="152400"/>
            <a:ext cx="44150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>
            <a:spAutoFit/>
          </a:bodyPr>
          <a:lstStyle/>
          <a:p>
            <a:r>
              <a:rPr lang="en-GB" sz="4000" b="1" dirty="0">
                <a:latin typeface="+mj-lt"/>
                <a:cs typeface="Times New Roman" pitchFamily="18" charset="0"/>
              </a:rPr>
              <a:t>Closed Loop System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228600" y="989013"/>
            <a:ext cx="8077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 algn="just">
              <a:spcBef>
                <a:spcPct val="50000"/>
              </a:spcBef>
              <a:buClr>
                <a:srgbClr val="0000FF"/>
              </a:buClr>
            </a:pPr>
            <a:r>
              <a:rPr lang="en-GB" sz="2800" b="0" dirty="0">
                <a:latin typeface="+mj-lt"/>
                <a:cs typeface="Times New Roman" pitchFamily="18" charset="0"/>
              </a:rPr>
              <a:t>    A </a:t>
            </a:r>
            <a:r>
              <a:rPr lang="en-GB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closed loop system</a:t>
            </a:r>
            <a:r>
              <a:rPr lang="en-GB" sz="2800" b="0" dirty="0">
                <a:latin typeface="+mj-lt"/>
                <a:cs typeface="Times New Roman" pitchFamily="18" charset="0"/>
              </a:rPr>
              <a:t> uses </a:t>
            </a:r>
            <a:r>
              <a:rPr lang="en-GB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feedback </a:t>
            </a:r>
            <a:r>
              <a:rPr lang="en-GB" sz="2800" b="0" dirty="0">
                <a:latin typeface="+mj-lt"/>
                <a:cs typeface="Times New Roman" pitchFamily="18" charset="0"/>
              </a:rPr>
              <a:t>provided by</a:t>
            </a:r>
            <a:r>
              <a:rPr lang="en-GB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sensors</a:t>
            </a:r>
            <a:r>
              <a:rPr lang="en-GB" sz="2800" b="0" dirty="0">
                <a:latin typeface="+mj-lt"/>
                <a:cs typeface="Times New Roman" pitchFamily="18" charset="0"/>
              </a:rPr>
              <a:t>. Feedback is where information from the output gets used as part of the input. A </a:t>
            </a:r>
            <a:r>
              <a:rPr lang="en-GB" sz="2800" b="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feedback loop</a:t>
            </a:r>
            <a:r>
              <a:rPr lang="en-GB" sz="2800" b="0" dirty="0">
                <a:latin typeface="+mj-lt"/>
                <a:cs typeface="Times New Roman" pitchFamily="18" charset="0"/>
              </a:rPr>
              <a:t> provides extra data, which is processed with the input data. </a:t>
            </a:r>
          </a:p>
        </p:txBody>
      </p:sp>
      <p:pic>
        <p:nvPicPr>
          <p:cNvPr id="1025" name="ShockwaveFlash1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8255000" cy="31750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35124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0" y="1404938"/>
            <a:ext cx="4953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lang="en-GB">
                <a:cs typeface="Times New Roman" pitchFamily="18" charset="0"/>
              </a:rPr>
              <a:t>Most control systems are closed loop systems. For example</a:t>
            </a: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2209800" y="533400"/>
            <a:ext cx="4632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4000" b="1" dirty="0">
                <a:cs typeface="Times New Roman" pitchFamily="18" charset="0"/>
              </a:rPr>
              <a:t>Closed Loop System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1800225" y="2998788"/>
            <a:ext cx="4035425" cy="19304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tIns="0" anchorCtr="1"/>
          <a:lstStyle/>
          <a:p>
            <a:pPr algn="ctr"/>
            <a:r>
              <a:rPr lang="en-US">
                <a:latin typeface="Arial" pitchFamily="34" charset="0"/>
              </a:rPr>
              <a:t>Controller</a:t>
            </a:r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6248400" y="3414713"/>
            <a:ext cx="2114550" cy="1352550"/>
          </a:xfrm>
          <a:prstGeom prst="cube">
            <a:avLst>
              <a:gd name="adj" fmla="val 7787"/>
            </a:avLst>
          </a:prstGeom>
          <a:solidFill>
            <a:schemeClr val="accent1">
              <a:alpha val="12157"/>
            </a:schemeClr>
          </a:solidFill>
          <a:ln w="9525">
            <a:solidFill>
              <a:srgbClr val="CC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NUST</a:t>
            </a:r>
          </a:p>
          <a:p>
            <a:pPr algn="ctr"/>
            <a:r>
              <a:rPr lang="en-US">
                <a:latin typeface="Arial" pitchFamily="34" charset="0"/>
              </a:rPr>
              <a:t>(Plant)</a:t>
            </a:r>
          </a:p>
          <a:p>
            <a:pPr algn="ctr"/>
            <a:r>
              <a:rPr lang="en-US">
                <a:latin typeface="Arial" pitchFamily="34" charset="0"/>
              </a:rPr>
              <a:t>Students</a:t>
            </a: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4229100" y="3414713"/>
            <a:ext cx="1543050" cy="1466850"/>
          </a:xfrm>
          <a:prstGeom prst="roundRect">
            <a:avLst>
              <a:gd name="adj" fmla="val 16667"/>
            </a:avLst>
          </a:prstGeom>
          <a:solidFill>
            <a:schemeClr val="accent1">
              <a:alpha val="38823"/>
            </a:schemeClr>
          </a:solidFill>
          <a:ln w="9525">
            <a:solidFill>
              <a:srgbClr val="CC66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pitchFamily="34" charset="0"/>
              </a:rPr>
              <a:t>(Actuator)</a:t>
            </a:r>
          </a:p>
          <a:p>
            <a:pPr algn="ctr"/>
            <a:endParaRPr lang="en-US">
              <a:solidFill>
                <a:srgbClr val="FF0000"/>
              </a:solidFill>
              <a:latin typeface="Arial" pitchFamily="34" charset="0"/>
            </a:endParaRPr>
          </a:p>
          <a:p>
            <a:pPr algn="ctr"/>
            <a:r>
              <a:rPr lang="en-US">
                <a:latin typeface="Arial" pitchFamily="34" charset="0"/>
              </a:rPr>
              <a:t>Teaching </a:t>
            </a:r>
          </a:p>
          <a:p>
            <a:pPr algn="ctr"/>
            <a:r>
              <a:rPr lang="en-US">
                <a:latin typeface="Arial" pitchFamily="34" charset="0"/>
              </a:rPr>
              <a:t>Activities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924050" y="3376613"/>
            <a:ext cx="1828800" cy="1562100"/>
          </a:xfrm>
          <a:prstGeom prst="roundRect">
            <a:avLst>
              <a:gd name="adj" fmla="val 16667"/>
            </a:avLst>
          </a:prstGeom>
          <a:solidFill>
            <a:schemeClr val="accent1">
              <a:alpha val="38823"/>
            </a:schemeClr>
          </a:solidFill>
          <a:ln w="9525">
            <a:solidFill>
              <a:srgbClr val="CC66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pitchFamily="34" charset="0"/>
              </a:rPr>
              <a:t>(Controller)</a:t>
            </a:r>
          </a:p>
          <a:p>
            <a:pPr algn="ctr"/>
            <a:endParaRPr lang="en-US">
              <a:solidFill>
                <a:srgbClr val="FF0000"/>
              </a:solidFill>
              <a:latin typeface="Arial" pitchFamily="34" charset="0"/>
            </a:endParaRPr>
          </a:p>
          <a:p>
            <a:pPr algn="ctr"/>
            <a:r>
              <a:rPr lang="en-US">
                <a:latin typeface="Arial" pitchFamily="34" charset="0"/>
              </a:rPr>
              <a:t>NUST</a:t>
            </a:r>
          </a:p>
          <a:p>
            <a:pPr algn="ctr"/>
            <a:r>
              <a:rPr lang="en-US">
                <a:latin typeface="Arial" pitchFamily="34" charset="0"/>
              </a:rPr>
              <a:t>Environment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771900" y="4043363"/>
            <a:ext cx="438150" cy="228600"/>
          </a:xfrm>
          <a:prstGeom prst="rightArrow">
            <a:avLst>
              <a:gd name="adj1" fmla="val 50000"/>
              <a:gd name="adj2" fmla="val 47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791200" y="4043363"/>
            <a:ext cx="438150" cy="228600"/>
          </a:xfrm>
          <a:prstGeom prst="rightArrow">
            <a:avLst>
              <a:gd name="adj1" fmla="val 50000"/>
              <a:gd name="adj2" fmla="val 47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485900" y="4119563"/>
            <a:ext cx="438150" cy="228600"/>
          </a:xfrm>
          <a:prstGeom prst="rightArrow">
            <a:avLst>
              <a:gd name="adj1" fmla="val 50000"/>
              <a:gd name="adj2" fmla="val 47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8305800" y="4005263"/>
            <a:ext cx="819150" cy="228600"/>
          </a:xfrm>
          <a:prstGeom prst="rightArrow">
            <a:avLst>
              <a:gd name="adj1" fmla="val 50000"/>
              <a:gd name="adj2" fmla="val 895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19800" y="4157663"/>
            <a:ext cx="2689225" cy="1562100"/>
            <a:chOff x="3792" y="1800"/>
            <a:chExt cx="1694" cy="984"/>
          </a:xfrm>
        </p:grpSpPr>
        <p:sp>
          <p:nvSpPr>
            <p:cNvPr id="28698" name="Line 11"/>
            <p:cNvSpPr>
              <a:spLocks noChangeShapeType="1"/>
            </p:cNvSpPr>
            <p:nvPr/>
          </p:nvSpPr>
          <p:spPr bwMode="auto">
            <a:xfrm>
              <a:off x="5460" y="1800"/>
              <a:ext cx="0" cy="984"/>
            </a:xfrm>
            <a:prstGeom prst="line">
              <a:avLst/>
            </a:prstGeom>
            <a:noFill/>
            <a:ln w="127000" cmpd="tri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Line 12"/>
            <p:cNvSpPr>
              <a:spLocks noChangeShapeType="1"/>
            </p:cNvSpPr>
            <p:nvPr/>
          </p:nvSpPr>
          <p:spPr bwMode="auto">
            <a:xfrm flipH="1">
              <a:off x="3792" y="2752"/>
              <a:ext cx="1694" cy="2"/>
            </a:xfrm>
            <a:prstGeom prst="line">
              <a:avLst/>
            </a:prstGeom>
            <a:noFill/>
            <a:ln w="127000" cmpd="tri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7625" y="3462338"/>
            <a:ext cx="9906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pitchFamily="34" charset="0"/>
              </a:rPr>
              <a:t>Reference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pitchFamily="34" charset="0"/>
              </a:rPr>
              <a:t>(Standard)</a:t>
            </a: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3867150" y="4997450"/>
            <a:ext cx="2171700" cy="1349375"/>
          </a:xfrm>
          <a:prstGeom prst="roundRect">
            <a:avLst>
              <a:gd name="adj" fmla="val 16667"/>
            </a:avLst>
          </a:prstGeom>
          <a:solidFill>
            <a:schemeClr val="accent1">
              <a:alpha val="38823"/>
            </a:schemeClr>
          </a:solidFill>
          <a:ln w="9525">
            <a:solidFill>
              <a:srgbClr val="CC66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Arial" pitchFamily="34" charset="0"/>
              </a:rPr>
              <a:t>(Sensor)</a:t>
            </a:r>
          </a:p>
          <a:p>
            <a:pPr algn="ctr"/>
            <a:r>
              <a:rPr lang="en-US" sz="2000">
                <a:latin typeface="Arial" pitchFamily="34" charset="0"/>
              </a:rPr>
              <a:t>End &amp; Mid,Terms</a:t>
            </a:r>
          </a:p>
          <a:p>
            <a:pPr algn="ctr"/>
            <a:r>
              <a:rPr lang="en-US" sz="2000">
                <a:latin typeface="Arial" pitchFamily="34" charset="0"/>
              </a:rPr>
              <a:t>Quizes, Labs</a:t>
            </a:r>
          </a:p>
          <a:p>
            <a:pPr algn="ctr"/>
            <a:r>
              <a:rPr lang="en-US" sz="2000">
                <a:latin typeface="Arial" pitchFamily="34" charset="0"/>
              </a:rPr>
              <a:t>Assignments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123950" y="4481513"/>
            <a:ext cx="2727325" cy="1301750"/>
            <a:chOff x="708" y="2004"/>
            <a:chExt cx="1718" cy="820"/>
          </a:xfrm>
        </p:grpSpPr>
        <p:sp>
          <p:nvSpPr>
            <p:cNvPr id="28696" name="Line 16"/>
            <p:cNvSpPr>
              <a:spLocks noChangeShapeType="1"/>
            </p:cNvSpPr>
            <p:nvPr/>
          </p:nvSpPr>
          <p:spPr bwMode="auto">
            <a:xfrm>
              <a:off x="750" y="2004"/>
              <a:ext cx="0" cy="786"/>
            </a:xfrm>
            <a:prstGeom prst="line">
              <a:avLst/>
            </a:prstGeom>
            <a:noFill/>
            <a:ln w="127000" cmpd="tri">
              <a:solidFill>
                <a:schemeClr val="accent1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17"/>
            <p:cNvSpPr>
              <a:spLocks noChangeShapeType="1"/>
            </p:cNvSpPr>
            <p:nvPr/>
          </p:nvSpPr>
          <p:spPr bwMode="auto">
            <a:xfrm flipH="1" flipV="1">
              <a:off x="708" y="2820"/>
              <a:ext cx="1718" cy="4"/>
            </a:xfrm>
            <a:prstGeom prst="line">
              <a:avLst/>
            </a:prstGeom>
            <a:noFill/>
            <a:ln w="127000" cmpd="tri">
              <a:solidFill>
                <a:schemeClr val="accent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8429625" y="3343275"/>
            <a:ext cx="600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latin typeface="Arial" pitchFamily="34" charset="0"/>
              </a:rPr>
              <a:t>Output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pitchFamily="34" charset="0"/>
              </a:rPr>
              <a:t>Result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76250" y="3967163"/>
            <a:ext cx="990600" cy="523875"/>
            <a:chOff x="300" y="1680"/>
            <a:chExt cx="624" cy="330"/>
          </a:xfrm>
        </p:grpSpPr>
        <p:sp>
          <p:nvSpPr>
            <p:cNvPr id="28692" name="Oval 21"/>
            <p:cNvSpPr>
              <a:spLocks noChangeArrowheads="1"/>
            </p:cNvSpPr>
            <p:nvPr/>
          </p:nvSpPr>
          <p:spPr bwMode="auto">
            <a:xfrm>
              <a:off x="576" y="1680"/>
              <a:ext cx="348" cy="3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/>
              <a:endParaRPr lang="en-US"/>
            </a:p>
          </p:txBody>
        </p:sp>
        <p:sp>
          <p:nvSpPr>
            <p:cNvPr id="28693" name="AutoShape 22"/>
            <p:cNvSpPr>
              <a:spLocks noChangeArrowheads="1"/>
            </p:cNvSpPr>
            <p:nvPr/>
          </p:nvSpPr>
          <p:spPr bwMode="auto">
            <a:xfrm>
              <a:off x="300" y="1788"/>
              <a:ext cx="276" cy="144"/>
            </a:xfrm>
            <a:prstGeom prst="rightArrow">
              <a:avLst>
                <a:gd name="adj1" fmla="val 50000"/>
                <a:gd name="adj2" fmla="val 4791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Text Box 23"/>
            <p:cNvSpPr txBox="1">
              <a:spLocks noChangeArrowheads="1"/>
            </p:cNvSpPr>
            <p:nvPr/>
          </p:nvSpPr>
          <p:spPr bwMode="auto">
            <a:xfrm>
              <a:off x="567" y="1767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+</a:t>
              </a:r>
            </a:p>
          </p:txBody>
        </p:sp>
        <p:sp>
          <p:nvSpPr>
            <p:cNvPr id="28695" name="Text Box 24"/>
            <p:cNvSpPr txBox="1">
              <a:spLocks noChangeArrowheads="1"/>
            </p:cNvSpPr>
            <p:nvPr/>
          </p:nvSpPr>
          <p:spPr bwMode="auto">
            <a:xfrm>
              <a:off x="658" y="1837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-</a:t>
              </a:r>
            </a:p>
          </p:txBody>
        </p:sp>
      </p:grpSp>
      <p:sp>
        <p:nvSpPr>
          <p:cNvPr id="32" name="AutoShape 26"/>
          <p:cNvSpPr>
            <a:spLocks noChangeArrowheads="1"/>
          </p:cNvSpPr>
          <p:nvPr/>
        </p:nvSpPr>
        <p:spPr bwMode="auto">
          <a:xfrm>
            <a:off x="266700" y="2232025"/>
            <a:ext cx="1028700" cy="457200"/>
          </a:xfrm>
          <a:prstGeom prst="wedgeRectCallout">
            <a:avLst>
              <a:gd name="adj1" fmla="val 78551"/>
              <a:gd name="adj2" fmla="val 355903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rgbClr val="CC3300"/>
                </a:solidFill>
                <a:latin typeface="Arial" pitchFamily="34" charset="0"/>
              </a:rPr>
              <a:t>Error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332413" y="1455738"/>
            <a:ext cx="3427412" cy="1690687"/>
          </a:xfrm>
          <a:prstGeom prst="cloudCallout">
            <a:avLst>
              <a:gd name="adj1" fmla="val 11329"/>
              <a:gd name="adj2" fmla="val 6421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/>
              <a:t>Disturbance</a:t>
            </a:r>
          </a:p>
          <a:p>
            <a:pPr algn="ctr"/>
            <a:r>
              <a:rPr lang="en-US"/>
              <a:t>Parties, Chit Chat </a:t>
            </a:r>
          </a:p>
          <a:p>
            <a:pPr algn="ctr"/>
            <a:r>
              <a:rPr lang="en-US"/>
              <a:t>Games, TV, Net</a:t>
            </a:r>
          </a:p>
        </p:txBody>
      </p:sp>
      <p:sp>
        <p:nvSpPr>
          <p:cNvPr id="2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15299" y="6346825"/>
            <a:ext cx="2020784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fld id="{92A4580C-2DED-4737-9FDA-2D39FAE03C8C}" type="slidenum">
              <a:rPr lang="en-US" sz="1800" smtClean="0"/>
              <a:pPr algn="ctr" eaLnBrk="1" hangingPunct="1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9537124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 build="p" autoUpdateAnimBg="0" advAuto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/>
      <p:bldP spid="22" grpId="0" animBg="1"/>
      <p:bldP spid="26" grpId="0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1111</Words>
  <Application>Microsoft Office PowerPoint</Application>
  <PresentationFormat>On-screen Show (4:3)</PresentationFormat>
  <Paragraphs>234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Andalus</vt:lpstr>
      <vt:lpstr>Arial</vt:lpstr>
      <vt:lpstr>Calibri</vt:lpstr>
      <vt:lpstr>Franklin Gothic Book</vt:lpstr>
      <vt:lpstr>Tempus Sans ITC</vt:lpstr>
      <vt:lpstr>Times New Roman</vt:lpstr>
      <vt:lpstr>Times-Roman</vt:lpstr>
      <vt:lpstr>Wingdings</vt:lpstr>
      <vt:lpstr>Office Theme</vt:lpstr>
      <vt:lpstr>PowerPoint Presentation</vt:lpstr>
      <vt:lpstr>Types of Control System</vt:lpstr>
      <vt:lpstr>Parts of Control System</vt:lpstr>
      <vt:lpstr>Types of Control System</vt:lpstr>
      <vt:lpstr>PowerPoint Presentation</vt:lpstr>
      <vt:lpstr>PowerPoint Presentation</vt:lpstr>
      <vt:lpstr>Feedback</vt:lpstr>
      <vt:lpstr>PowerPoint Presentation</vt:lpstr>
      <vt:lpstr>PowerPoint Presentation</vt:lpstr>
      <vt:lpstr>Flight Control System</vt:lpstr>
      <vt:lpstr>Human Body Example</vt:lpstr>
      <vt:lpstr>Multivariable Control System</vt:lpstr>
      <vt:lpstr>Classification of Control Systems</vt:lpstr>
      <vt:lpstr>What is the Control System Engineer trying to achieve? (Analysis and Design Objectives)</vt:lpstr>
      <vt:lpstr>PowerPoint Presentation</vt:lpstr>
      <vt:lpstr>PowerPoint Presentation</vt:lpstr>
      <vt:lpstr>PowerPoint Presentation</vt:lpstr>
      <vt:lpstr>PowerPoint Presentation</vt:lpstr>
      <vt:lpstr>Control System Classification</vt:lpstr>
      <vt:lpstr>Control System Classification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Neelma Naz</cp:lastModifiedBy>
  <cp:revision>34</cp:revision>
  <dcterms:created xsi:type="dcterms:W3CDTF">2015-02-17T04:44:28Z</dcterms:created>
  <dcterms:modified xsi:type="dcterms:W3CDTF">2023-01-31T05:35:05Z</dcterms:modified>
</cp:coreProperties>
</file>