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342" r:id="rId2"/>
    <p:sldId id="343" r:id="rId3"/>
    <p:sldId id="344" r:id="rId4"/>
    <p:sldId id="345" r:id="rId5"/>
    <p:sldId id="358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36" autoAdjust="0"/>
    <p:restoredTop sz="90929"/>
  </p:normalViewPr>
  <p:slideViewPr>
    <p:cSldViewPr snapToGrid="0">
      <p:cViewPr varScale="1">
        <p:scale>
          <a:sx n="86" d="100"/>
          <a:sy n="86" d="100"/>
        </p:scale>
        <p:origin x="9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/>
            </a:lvl1pPr>
          </a:lstStyle>
          <a:p>
            <a:pPr>
              <a:defRPr/>
            </a:pPr>
            <a:fld id="{57E8020D-635D-4EB2-89A8-1631F71BB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72984-9E2F-4BC8-B888-B6C3C0AA3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8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7AA6B-F30D-4732-BF25-13256B05A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E76DF-6BC3-4278-B358-57481DE88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68B66-C097-40AA-A32E-41509CBC6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6E347-1426-4EA5-ADB5-38D36C23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1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4EE87-5F87-43FE-A00F-701907971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48611-1E03-425A-8428-0065EAB04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4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6E55D-3C4E-46CD-ABAB-5826AB5B6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0AD1E-A24F-4396-9969-5E4D32E41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4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58B47-1396-4836-B051-FB13CC438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8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49909-1689-4543-8B9D-6BD2162AF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2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85800"/>
            <a:ext cx="8610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aseline="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248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 smtClean="0">
                <a:latin typeface="+mn-lt"/>
              </a:defRPr>
            </a:lvl1pPr>
          </a:lstStyle>
          <a:p>
            <a:pPr>
              <a:defRPr/>
            </a:pPr>
            <a:fld id="{6AF7A428-E1D3-44D8-914A-CF00D6FD5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wmf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Discrete-Time Filter Design by Windowing</a:t>
            </a:r>
            <a:br>
              <a:rPr lang="en-US"/>
            </a:br>
            <a:r>
              <a:rPr lang="en-US"/>
              <a:t>Chapter-7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96900" y="6350000"/>
            <a:ext cx="79883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Content and Figures are from Discrete-Time Signal Processing, 2e by Oppenheim, Shafer, and Buck, ©1999-2000 Prentice Hall Inc.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40BDB-115C-481B-8A17-66938A55220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Blackman Window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4121150"/>
            <a:ext cx="4219575" cy="225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622300"/>
            <a:ext cx="423386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77813" y="3148013"/>
          <a:ext cx="6731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5" imgW="4051300" imgH="660400" progId="Equation.3">
                  <p:embed/>
                </p:oleObj>
              </mc:Choice>
              <mc:Fallback>
                <p:oleObj name="Equation" r:id="rId5" imgW="4051300" imgH="66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3148013"/>
                        <a:ext cx="6731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304800" y="685800"/>
            <a:ext cx="36195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aseline="0" dirty="0">
                <a:latin typeface="Verdana" pitchFamily="34" charset="0"/>
              </a:rPr>
              <a:t>Large main lob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baseline="0" dirty="0">
                <a:latin typeface="Verdana" pitchFamily="34" charset="0"/>
              </a:rPr>
              <a:t>12</a:t>
            </a:r>
            <a:r>
              <a:rPr lang="en-US" sz="1800" baseline="0" dirty="0">
                <a:latin typeface="Verdana" pitchFamily="34" charset="0"/>
                <a:sym typeface="Symbol" pitchFamily="18" charset="2"/>
              </a:rPr>
              <a:t>/M</a:t>
            </a:r>
            <a:endParaRPr lang="en-US" sz="1800" baseline="0" dirty="0">
              <a:latin typeface="Verdana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sz="1800" baseline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aseline="0" dirty="0">
                <a:latin typeface="Verdana" pitchFamily="34" charset="0"/>
              </a:rPr>
              <a:t>Very good side lobs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1800" baseline="0" dirty="0">
                <a:latin typeface="Verdana" pitchFamily="34" charset="0"/>
              </a:rPr>
              <a:t>-57 dB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sz="1800" baseline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baseline="0" dirty="0">
                <a:latin typeface="Verdana" pitchFamily="34" charset="0"/>
              </a:rPr>
              <a:t>Complex equation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baseline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baseline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baseline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baseline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baseline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baseline="0" dirty="0">
              <a:latin typeface="Verdana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000" baseline="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666B1-E2BE-44AD-AB35-8216546030D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Incorporation of Generalized Linear Phase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Windows are designed with linear phase in mind</a:t>
            </a:r>
          </a:p>
          <a:p>
            <a:pPr lvl="1" eaLnBrk="1" hangingPunct="1"/>
            <a:r>
              <a:rPr lang="en-US" dirty="0"/>
              <a:t>Symmetric around M/2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So their Fourier transform are of the form</a:t>
            </a:r>
            <a:br>
              <a:rPr lang="en-US" dirty="0"/>
            </a:br>
            <a:endParaRPr lang="en-US" dirty="0"/>
          </a:p>
          <a:p>
            <a:pPr eaLnBrk="1" hangingPunct="1"/>
            <a:endParaRPr lang="en-US" dirty="0"/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3021013" y="1527175"/>
          <a:ext cx="32051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3" imgW="1930400" imgH="457200" progId="Equation.3">
                  <p:embed/>
                </p:oleObj>
              </mc:Choice>
              <mc:Fallback>
                <p:oleObj name="Equation" r:id="rId3" imgW="1930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1527175"/>
                        <a:ext cx="320516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485186"/>
              </p:ext>
            </p:extLst>
          </p:nvPr>
        </p:nvGraphicFramePr>
        <p:xfrm>
          <a:off x="993775" y="3709988"/>
          <a:ext cx="75485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5" imgW="4546600" imgH="241300" progId="Equation.3">
                  <p:embed/>
                </p:oleObj>
              </mc:Choice>
              <mc:Fallback>
                <p:oleObj name="Equation" r:id="rId5" imgW="4546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3709988"/>
                        <a:ext cx="75485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A35FBD-FA70-4418-AFD7-A23F75D44B9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Linear-Phase Lowpass filter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4273550" cy="5486400"/>
          </a:xfrm>
        </p:spPr>
        <p:txBody>
          <a:bodyPr/>
          <a:lstStyle/>
          <a:p>
            <a:pPr eaLnBrk="1" hangingPunct="1"/>
            <a:r>
              <a:rPr lang="en-US"/>
              <a:t>Desired frequency response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Corresponding impulse response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Desired response is even symmetric, use symmetric window</a:t>
            </a: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793750" y="992188"/>
          <a:ext cx="35845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3" imgW="2159000" imgH="508000" progId="Equation.3">
                  <p:embed/>
                </p:oleObj>
              </mc:Choice>
              <mc:Fallback>
                <p:oleObj name="Equation" r:id="rId3" imgW="21590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992188"/>
                        <a:ext cx="35845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998538" y="2451100"/>
          <a:ext cx="28257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5" imgW="1701800" imgH="431800" progId="Equation.3">
                  <p:embed/>
                </p:oleObj>
              </mc:Choice>
              <mc:Fallback>
                <p:oleObj name="Equation" r:id="rId5" imgW="1701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2451100"/>
                        <a:ext cx="28257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6"/>
          <p:cNvGraphicFramePr>
            <a:graphicFrameLocks noChangeAspect="1"/>
          </p:cNvGraphicFramePr>
          <p:nvPr/>
        </p:nvGraphicFramePr>
        <p:xfrm>
          <a:off x="920750" y="4270375"/>
          <a:ext cx="31638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7" imgW="1905000" imgH="431800" progId="Equation.3">
                  <p:embed/>
                </p:oleObj>
              </mc:Choice>
              <mc:Fallback>
                <p:oleObj name="Equation" r:id="rId7" imgW="1905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270375"/>
                        <a:ext cx="31638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6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809625"/>
            <a:ext cx="42195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994BD-48FC-4053-87ED-342C6694413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133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4675188"/>
            <a:ext cx="4187825" cy="205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Kaiser Window Filter Design Method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4346575" cy="5486400"/>
          </a:xfrm>
        </p:spPr>
        <p:txBody>
          <a:bodyPr/>
          <a:lstStyle/>
          <a:p>
            <a:pPr eaLnBrk="1" hangingPunct="1"/>
            <a:r>
              <a:rPr lang="en-US"/>
              <a:t>Parameterized equation forming a set of windows</a:t>
            </a:r>
          </a:p>
          <a:p>
            <a:pPr lvl="1" eaLnBrk="1" hangingPunct="1"/>
            <a:r>
              <a:rPr lang="en-US"/>
              <a:t>Parameter to change main-lob width and side-lob area trade-off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I</a:t>
            </a:r>
            <a:r>
              <a:rPr lang="en-US" baseline="-25000"/>
              <a:t>0</a:t>
            </a:r>
            <a:r>
              <a:rPr lang="en-US"/>
              <a:t>(.) represents zeroth-order modified Bessel function of 1</a:t>
            </a:r>
            <a:r>
              <a:rPr lang="en-US" baseline="30000"/>
              <a:t>st</a:t>
            </a:r>
            <a:r>
              <a:rPr lang="en-US"/>
              <a:t> kind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graphicFrame>
        <p:nvGraphicFramePr>
          <p:cNvPr id="13318" name="Object 4"/>
          <p:cNvGraphicFramePr>
            <a:graphicFrameLocks noChangeAspect="1"/>
          </p:cNvGraphicFramePr>
          <p:nvPr/>
        </p:nvGraphicFramePr>
        <p:xfrm>
          <a:off x="127000" y="2352675"/>
          <a:ext cx="4849813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4" imgW="2921000" imgH="1016000" progId="Equation.3">
                  <p:embed/>
                </p:oleObj>
              </mc:Choice>
              <mc:Fallback>
                <p:oleObj name="Equation" r:id="rId4" imgW="2921000" imgH="1016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2352675"/>
                        <a:ext cx="4849813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2649538"/>
            <a:ext cx="4151313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625475"/>
            <a:ext cx="4141788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77C62-3900-4F6D-B60F-1D2756F76FA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Determining Kaiser Window Parameters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Given filter specifications Kaiser developed empirical equations</a:t>
            </a:r>
          </a:p>
          <a:p>
            <a:pPr lvl="1" eaLnBrk="1" hangingPunct="1"/>
            <a:r>
              <a:rPr lang="en-US"/>
              <a:t>Given the peak approximation error </a:t>
            </a:r>
            <a:r>
              <a:rPr lang="en-US">
                <a:sym typeface="Symbol" pitchFamily="18" charset="2"/>
              </a:rPr>
              <a:t> or in dB as A=-20log</a:t>
            </a:r>
            <a:r>
              <a:rPr lang="en-US" baseline="-25000">
                <a:sym typeface="Symbol" pitchFamily="18" charset="2"/>
              </a:rPr>
              <a:t>10 </a:t>
            </a:r>
            <a:r>
              <a:rPr lang="en-US">
                <a:sym typeface="Symbol" pitchFamily="18" charset="2"/>
              </a:rPr>
              <a:t>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and transition band width </a:t>
            </a:r>
          </a:p>
          <a:p>
            <a:pPr eaLnBrk="1" hangingPunct="1"/>
            <a:r>
              <a:rPr lang="en-US"/>
              <a:t>The shape parameter </a:t>
            </a:r>
            <a:r>
              <a:rPr lang="en-US">
                <a:sym typeface="Symbol" pitchFamily="18" charset="2"/>
              </a:rPr>
              <a:t> should be</a:t>
            </a:r>
          </a:p>
          <a:p>
            <a:pPr eaLnBrk="1" hangingPunct="1"/>
            <a:endParaRPr lang="en-US">
              <a:sym typeface="Symbol" pitchFamily="18" charset="2"/>
            </a:endParaRPr>
          </a:p>
          <a:p>
            <a:pPr eaLnBrk="1" hangingPunct="1"/>
            <a:endParaRPr lang="en-US">
              <a:sym typeface="Symbol" pitchFamily="18" charset="2"/>
            </a:endParaRPr>
          </a:p>
          <a:p>
            <a:pPr eaLnBrk="1" hangingPunct="1"/>
            <a:endParaRPr lang="en-US">
              <a:sym typeface="Symbol" pitchFamily="18" charset="2"/>
            </a:endParaRPr>
          </a:p>
          <a:p>
            <a:pPr eaLnBrk="1" hangingPunct="1"/>
            <a:endParaRPr lang="en-US">
              <a:sym typeface="Symbol" pitchFamily="18" charset="2"/>
            </a:endParaRPr>
          </a:p>
          <a:p>
            <a:pPr eaLnBrk="1" hangingPunct="1"/>
            <a:r>
              <a:rPr lang="en-US">
                <a:sym typeface="Symbol" pitchFamily="18" charset="2"/>
              </a:rPr>
              <a:t>The filter order M is determined approximately by  </a:t>
            </a:r>
            <a:endParaRPr lang="en-US"/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1387475" y="2222500"/>
          <a:ext cx="66008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3" imgW="3975100" imgH="711200" progId="Equation.3">
                  <p:embed/>
                </p:oleObj>
              </mc:Choice>
              <mc:Fallback>
                <p:oleObj name="Equation" r:id="rId3" imgW="39751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222500"/>
                        <a:ext cx="660082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4170363" y="1381125"/>
          <a:ext cx="15398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5" imgW="927100" imgH="241300" progId="Equation.3">
                  <p:embed/>
                </p:oleObj>
              </mc:Choice>
              <mc:Fallback>
                <p:oleObj name="Equation" r:id="rId5" imgW="9271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1381125"/>
                        <a:ext cx="153987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6"/>
          <p:cNvGraphicFramePr>
            <a:graphicFrameLocks noChangeAspect="1"/>
          </p:cNvGraphicFramePr>
          <p:nvPr/>
        </p:nvGraphicFramePr>
        <p:xfrm>
          <a:off x="3859213" y="4062413"/>
          <a:ext cx="16668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7" imgW="1002865" imgH="406224" progId="Equation.3">
                  <p:embed/>
                </p:oleObj>
              </mc:Choice>
              <mc:Fallback>
                <p:oleObj name="Equation" r:id="rId7" imgW="1002865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4062413"/>
                        <a:ext cx="1666875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D1959-C805-499E-9BB8-51335822A80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Kaiser Window Design of a Lowpass Filter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Specifications</a:t>
            </a:r>
          </a:p>
          <a:p>
            <a:pPr eaLnBrk="1" hangingPunct="1"/>
            <a:r>
              <a:rPr lang="en-US"/>
              <a:t>Window design methods assume</a:t>
            </a:r>
          </a:p>
          <a:p>
            <a:pPr eaLnBrk="1" hangingPunct="1"/>
            <a:r>
              <a:rPr lang="en-US"/>
              <a:t>Determine cut-off frequency</a:t>
            </a:r>
          </a:p>
          <a:p>
            <a:pPr lvl="1" eaLnBrk="1" hangingPunct="1"/>
            <a:r>
              <a:rPr lang="en-US"/>
              <a:t>Due to the symmetry we can choose it to be  </a:t>
            </a:r>
          </a:p>
          <a:p>
            <a:pPr eaLnBrk="1" hangingPunct="1"/>
            <a:r>
              <a:rPr lang="en-US"/>
              <a:t>Compute 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And Kaiser window parameters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Then the impulse response is given as</a:t>
            </a:r>
          </a:p>
          <a:p>
            <a:pPr eaLnBrk="1" hangingPunct="1"/>
            <a:endParaRPr lang="en-US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219653"/>
              </p:ext>
            </p:extLst>
          </p:nvPr>
        </p:nvGraphicFramePr>
        <p:xfrm>
          <a:off x="3141663" y="714375"/>
          <a:ext cx="42640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3" imgW="2565360" imgH="241200" progId="Equation.3">
                  <p:embed/>
                </p:oleObj>
              </mc:Choice>
              <mc:Fallback>
                <p:oleObj name="Equation" r:id="rId3" imgW="25653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714375"/>
                        <a:ext cx="42640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5106988" y="1073150"/>
          <a:ext cx="18986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5" imgW="1143000" imgH="215900" progId="Equation.3">
                  <p:embed/>
                </p:oleObj>
              </mc:Choice>
              <mc:Fallback>
                <p:oleObj name="Equation" r:id="rId5" imgW="11430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1073150"/>
                        <a:ext cx="18986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6381750" y="1781175"/>
          <a:ext cx="12033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7" imgW="723586" imgH="228501" progId="Equation.3">
                  <p:embed/>
                </p:oleObj>
              </mc:Choice>
              <mc:Fallback>
                <p:oleObj name="Equation" r:id="rId7" imgW="723586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1781175"/>
                        <a:ext cx="12033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1182688" y="2492375"/>
          <a:ext cx="24050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9" imgW="1447800" imgH="241300" progId="Equation.3">
                  <p:embed/>
                </p:oleObj>
              </mc:Choice>
              <mc:Fallback>
                <p:oleObj name="Equation" r:id="rId9" imgW="14478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2492375"/>
                        <a:ext cx="240506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4810125" y="2482850"/>
          <a:ext cx="24463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11" imgW="1473200" imgH="228600" progId="Equation.3">
                  <p:embed/>
                </p:oleObj>
              </mc:Choice>
              <mc:Fallback>
                <p:oleObj name="Equation" r:id="rId11" imgW="14732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2482850"/>
                        <a:ext cx="24463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1763713" y="3308350"/>
          <a:ext cx="12239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13" imgW="736600" imgH="203200" progId="Equation.3">
                  <p:embed/>
                </p:oleObj>
              </mc:Choice>
              <mc:Fallback>
                <p:oleObj name="Equation" r:id="rId13" imgW="7366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08350"/>
                        <a:ext cx="122396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5275263" y="3324225"/>
          <a:ext cx="8858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15" imgW="532937" imgH="177646" progId="Equation.3">
                  <p:embed/>
                </p:oleObj>
              </mc:Choice>
              <mc:Fallback>
                <p:oleObj name="Equation" r:id="rId15" imgW="532937" imgH="1776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3324225"/>
                        <a:ext cx="8858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730250" y="4044950"/>
          <a:ext cx="7548563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17" imgW="4546600" imgH="1016000" progId="Equation.3">
                  <p:embed/>
                </p:oleObj>
              </mc:Choice>
              <mc:Fallback>
                <p:oleObj name="Equation" r:id="rId17" imgW="4546600" imgH="1016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044950"/>
                        <a:ext cx="7548563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CD5F3-AD94-434E-9AC2-CFB606F592F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Frequency Selective Filters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general multiband impulse response can be written as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Window methods can be applied to multiband filters</a:t>
            </a:r>
          </a:p>
          <a:p>
            <a:pPr eaLnBrk="1" hangingPunct="1"/>
            <a:r>
              <a:rPr lang="en-US"/>
              <a:t>Example multiband frequency response</a:t>
            </a:r>
          </a:p>
          <a:p>
            <a:pPr lvl="1" eaLnBrk="1" hangingPunct="1"/>
            <a:r>
              <a:rPr lang="en-US"/>
              <a:t>Special cases of</a:t>
            </a:r>
          </a:p>
          <a:p>
            <a:pPr lvl="2" eaLnBrk="1" hangingPunct="1"/>
            <a:r>
              <a:rPr lang="en-US"/>
              <a:t>Bandpass</a:t>
            </a:r>
          </a:p>
          <a:p>
            <a:pPr lvl="2" eaLnBrk="1" hangingPunct="1"/>
            <a:r>
              <a:rPr lang="en-US"/>
              <a:t>Highpass</a:t>
            </a:r>
          </a:p>
          <a:p>
            <a:pPr lvl="2" eaLnBrk="1" hangingPunct="1"/>
            <a:r>
              <a:rPr lang="en-US"/>
              <a:t>Bandstop 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3105150"/>
            <a:ext cx="5137150" cy="276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2613025" y="1169988"/>
          <a:ext cx="44481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4" imgW="2679700" imgH="444500" progId="Equation.3">
                  <p:embed/>
                </p:oleObj>
              </mc:Choice>
              <mc:Fallback>
                <p:oleObj name="Equation" r:id="rId4" imgW="26797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1169988"/>
                        <a:ext cx="444817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B79AF-61E2-4D86-82F9-EFDA36B84A3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Filter Design by Windowing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Simplest way of designing FIR filters</a:t>
            </a:r>
          </a:p>
          <a:p>
            <a:pPr eaLnBrk="1" hangingPunct="1"/>
            <a:r>
              <a:rPr lang="en-US"/>
              <a:t>Method is all discrete-time no continuous-time involved</a:t>
            </a:r>
          </a:p>
          <a:p>
            <a:pPr eaLnBrk="1" hangingPunct="1"/>
            <a:r>
              <a:rPr lang="en-US"/>
              <a:t>Start with ideal frequency response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Choose ideal frequency response as desired response</a:t>
            </a:r>
          </a:p>
          <a:p>
            <a:pPr eaLnBrk="1" hangingPunct="1"/>
            <a:r>
              <a:rPr lang="en-US"/>
              <a:t>Most ideal impulse responses are of infinite length</a:t>
            </a:r>
          </a:p>
          <a:p>
            <a:pPr eaLnBrk="1" hangingPunct="1"/>
            <a:r>
              <a:rPr lang="en-US"/>
              <a:t>The easiest way to obtain a causal FIR filter from ideal is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More generally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graphicFrame>
        <p:nvGraphicFramePr>
          <p:cNvPr id="3077" name="Object 4"/>
          <p:cNvGraphicFramePr>
            <a:graphicFrameLocks noChangeAspect="1"/>
          </p:cNvGraphicFramePr>
          <p:nvPr/>
        </p:nvGraphicFramePr>
        <p:xfrm>
          <a:off x="1728788" y="1774825"/>
          <a:ext cx="25511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3" imgW="1536700" imgH="431800" progId="Equation.3">
                  <p:embed/>
                </p:oleObj>
              </mc:Choice>
              <mc:Fallback>
                <p:oleObj name="Equation" r:id="rId3" imgW="1536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1774825"/>
                        <a:ext cx="25511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5"/>
          <p:cNvGraphicFramePr>
            <a:graphicFrameLocks noChangeAspect="1"/>
          </p:cNvGraphicFramePr>
          <p:nvPr/>
        </p:nvGraphicFramePr>
        <p:xfrm>
          <a:off x="5114925" y="1773238"/>
          <a:ext cx="295116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5" imgW="1777229" imgH="482391" progId="Equation.3">
                  <p:embed/>
                </p:oleObj>
              </mc:Choice>
              <mc:Fallback>
                <p:oleObj name="Equation" r:id="rId5" imgW="1777229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1773238"/>
                        <a:ext cx="2951163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6"/>
          <p:cNvGraphicFramePr>
            <a:graphicFrameLocks noChangeAspect="1"/>
          </p:cNvGraphicFramePr>
          <p:nvPr/>
        </p:nvGraphicFramePr>
        <p:xfrm>
          <a:off x="2911475" y="3833813"/>
          <a:ext cx="271938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7" imgW="1638300" imgH="457200" progId="Equation.3">
                  <p:embed/>
                </p:oleObj>
              </mc:Choice>
              <mc:Fallback>
                <p:oleObj name="Equation" r:id="rId7" imgW="16383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3833813"/>
                        <a:ext cx="2719388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7"/>
          <p:cNvGraphicFramePr>
            <a:graphicFrameLocks noChangeAspect="1"/>
          </p:cNvGraphicFramePr>
          <p:nvPr/>
        </p:nvGraphicFramePr>
        <p:xfrm>
          <a:off x="1501775" y="5132388"/>
          <a:ext cx="581818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9" imgW="3505200" imgH="457200" progId="Equation.3">
                  <p:embed/>
                </p:oleObj>
              </mc:Choice>
              <mc:Fallback>
                <p:oleObj name="Equation" r:id="rId9" imgW="3505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5132388"/>
                        <a:ext cx="5818188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19F23E-E155-4560-888F-FD0F20E7F7D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Windowing in Frequency Domain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Windowed frequency response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windowed version is smeared version of desired response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w[n]=1 for all n, then W(</a:t>
            </a:r>
            <a:r>
              <a:rPr lang="en-US" dirty="0" err="1"/>
              <a:t>e</a:t>
            </a:r>
            <a:r>
              <a:rPr lang="en-US" baseline="30000" dirty="0" err="1"/>
              <a:t>j</a:t>
            </a:r>
            <a:r>
              <a:rPr lang="en-US" baseline="30000" dirty="0">
                <a:sym typeface="Symbol" pitchFamily="18" charset="2"/>
              </a:rPr>
              <a:t></a:t>
            </a:r>
            <a:r>
              <a:rPr lang="en-US" dirty="0">
                <a:sym typeface="Symbol" pitchFamily="18" charset="2"/>
              </a:rPr>
              <a:t>) is impulse train with 2 period (practically speaking)</a:t>
            </a:r>
            <a:endParaRPr lang="en-US" dirty="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776538" y="1030288"/>
          <a:ext cx="362743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2184120" imgH="482400" progId="Equation.3">
                  <p:embed/>
                </p:oleObj>
              </mc:Choice>
              <mc:Fallback>
                <p:oleObj name="Equation" r:id="rId3" imgW="21841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1030288"/>
                        <a:ext cx="3627437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2001838"/>
            <a:ext cx="56864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72108-F812-43DD-ABA2-2DF7691151B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Windows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Prefer windows that concentrate around DC in frequency</a:t>
            </a:r>
          </a:p>
          <a:p>
            <a:pPr lvl="1" eaLnBrk="1" hangingPunct="1">
              <a:defRPr/>
            </a:pPr>
            <a:r>
              <a:rPr lang="en-US" dirty="0"/>
              <a:t>Less smearing, closer approximation</a:t>
            </a:r>
          </a:p>
          <a:p>
            <a:pPr eaLnBrk="1" hangingPunct="1">
              <a:defRPr/>
            </a:pPr>
            <a:r>
              <a:rPr lang="en-US" dirty="0"/>
              <a:t>Prefer window that has minimal span in time </a:t>
            </a:r>
          </a:p>
          <a:p>
            <a:pPr lvl="1" eaLnBrk="1" hangingPunct="1">
              <a:defRPr/>
            </a:pPr>
            <a:r>
              <a:rPr lang="en-US" dirty="0"/>
              <a:t>computationally efficient</a:t>
            </a:r>
          </a:p>
          <a:p>
            <a:pPr eaLnBrk="1" hangingPunct="1">
              <a:defRPr/>
            </a:pPr>
            <a:r>
              <a:rPr lang="en-US" dirty="0"/>
              <a:t>So we want concentration in time and in frequency</a:t>
            </a:r>
          </a:p>
          <a:p>
            <a:pPr lvl="1" eaLnBrk="1" hangingPunct="1">
              <a:defRPr/>
            </a:pPr>
            <a:r>
              <a:rPr lang="en-US" dirty="0"/>
              <a:t>Contradictory requirements</a:t>
            </a:r>
          </a:p>
          <a:p>
            <a:pPr eaLnBrk="1" hangingPunct="1">
              <a:defRPr/>
            </a:pPr>
            <a:r>
              <a:rPr lang="en-US" dirty="0"/>
              <a:t>Example: Rectangular window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5125" name="Object 4"/>
          <p:cNvGraphicFramePr>
            <a:graphicFrameLocks noChangeAspect="1"/>
          </p:cNvGraphicFramePr>
          <p:nvPr/>
        </p:nvGraphicFramePr>
        <p:xfrm>
          <a:off x="1220788" y="3182938"/>
          <a:ext cx="640873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3" imgW="3860800" imgH="444500" progId="Equation.3">
                  <p:embed/>
                </p:oleObj>
              </mc:Choice>
              <mc:Fallback>
                <p:oleObj name="Equation" r:id="rId3" imgW="38608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3182938"/>
                        <a:ext cx="6408737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4027488"/>
            <a:ext cx="4368800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72108-F812-43DD-ABA2-2DF7691151B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Windows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1138406"/>
            <a:ext cx="7477126" cy="455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94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E2D52-7358-4744-86A2-97E99336BF8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Rectangular Window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876300" y="5145088"/>
          <a:ext cx="244633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1473200" imgH="457200" progId="Equation.3">
                  <p:embed/>
                </p:oleObj>
              </mc:Choice>
              <mc:Fallback>
                <p:oleObj name="Equation" r:id="rId3" imgW="1473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5145088"/>
                        <a:ext cx="2446338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673100"/>
            <a:ext cx="4984750" cy="303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88" y="3660775"/>
            <a:ext cx="4997450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3619500" cy="5486400"/>
          </a:xfrm>
        </p:spPr>
        <p:txBody>
          <a:bodyPr/>
          <a:lstStyle/>
          <a:p>
            <a:pPr eaLnBrk="1" hangingPunct="1"/>
            <a:r>
              <a:rPr lang="en-US"/>
              <a:t>Narrowest main lob</a:t>
            </a:r>
          </a:p>
          <a:p>
            <a:pPr lvl="1" eaLnBrk="1" hangingPunct="1"/>
            <a:r>
              <a:rPr lang="en-US"/>
              <a:t>4</a:t>
            </a:r>
            <a:r>
              <a:rPr lang="en-US">
                <a:sym typeface="Symbol" pitchFamily="18" charset="2"/>
              </a:rPr>
              <a:t>/(M+1)</a:t>
            </a:r>
            <a:endParaRPr lang="en-US"/>
          </a:p>
          <a:p>
            <a:pPr lvl="1" eaLnBrk="1" hangingPunct="1"/>
            <a:r>
              <a:rPr lang="en-US"/>
              <a:t>Sharpest transitions at discontinuities in frequency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Large side lobs</a:t>
            </a:r>
          </a:p>
          <a:p>
            <a:pPr lvl="1" eaLnBrk="1" hangingPunct="1"/>
            <a:r>
              <a:rPr lang="en-US"/>
              <a:t>-13 dB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Simplest window possible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B08DA-47AB-41E6-8CBF-6CA835642E1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Bartlett (Triangular) Window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38113" y="4451350"/>
          <a:ext cx="3795712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2286000" imgH="711200" progId="Equation.3">
                  <p:embed/>
                </p:oleObj>
              </mc:Choice>
              <mc:Fallback>
                <p:oleObj name="Equation" r:id="rId3" imgW="22860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4451350"/>
                        <a:ext cx="3795712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673100"/>
            <a:ext cx="4984750" cy="303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3698875"/>
            <a:ext cx="4962525" cy="250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3619500" cy="54864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Medium main lob</a:t>
            </a:r>
          </a:p>
          <a:p>
            <a:pPr lvl="1" eaLnBrk="1" hangingPunct="1"/>
            <a:r>
              <a:rPr lang="en-US" dirty="0"/>
              <a:t>8</a:t>
            </a:r>
            <a:r>
              <a:rPr lang="en-US" dirty="0">
                <a:sym typeface="Symbol" pitchFamily="18" charset="2"/>
              </a:rPr>
              <a:t>/M</a:t>
            </a: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Side lobs</a:t>
            </a:r>
          </a:p>
          <a:p>
            <a:pPr lvl="1" eaLnBrk="1" hangingPunct="1"/>
            <a:r>
              <a:rPr lang="en-US" dirty="0"/>
              <a:t>-25 dB</a:t>
            </a:r>
          </a:p>
          <a:p>
            <a:pPr lvl="1"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Simple equation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2F5FC-C963-4C49-A154-10D5923E12E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Hanning Window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850900"/>
            <a:ext cx="4692650" cy="285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3" y="3619500"/>
            <a:ext cx="4672012" cy="24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98" name="Object 7"/>
          <p:cNvGraphicFramePr>
            <a:graphicFrameLocks noChangeAspect="1"/>
          </p:cNvGraphicFramePr>
          <p:nvPr/>
        </p:nvGraphicFramePr>
        <p:xfrm>
          <a:off x="0" y="4575175"/>
          <a:ext cx="42608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2565400" imgH="685800" progId="Equation.3">
                  <p:embed/>
                </p:oleObj>
              </mc:Choice>
              <mc:Fallback>
                <p:oleObj name="Equation" r:id="rId5" imgW="25654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5175"/>
                        <a:ext cx="426085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3619500" cy="54864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Medium main lob</a:t>
            </a:r>
          </a:p>
          <a:p>
            <a:pPr lvl="1" eaLnBrk="1" hangingPunct="1"/>
            <a:r>
              <a:rPr lang="en-US" dirty="0"/>
              <a:t>8</a:t>
            </a:r>
            <a:r>
              <a:rPr lang="en-US" dirty="0">
                <a:sym typeface="Symbol" pitchFamily="18" charset="2"/>
              </a:rPr>
              <a:t>/M</a:t>
            </a: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Side lobs</a:t>
            </a:r>
          </a:p>
          <a:p>
            <a:pPr lvl="1" eaLnBrk="1" hangingPunct="1"/>
            <a:r>
              <a:rPr lang="en-US" dirty="0"/>
              <a:t>-31 dB</a:t>
            </a:r>
          </a:p>
          <a:p>
            <a:pPr lvl="1"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Equation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CBDDE-E53A-469A-9717-3A8211FB4DA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Hamming Window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622300"/>
            <a:ext cx="423386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3187700"/>
            <a:ext cx="4249737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0" y="3414713"/>
          <a:ext cx="48736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5" imgW="2933700" imgH="660400" progId="Equation.3">
                  <p:embed/>
                </p:oleObj>
              </mc:Choice>
              <mc:Fallback>
                <p:oleObj name="Equation" r:id="rId5" imgW="2933700" imgH="66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14713"/>
                        <a:ext cx="48736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04800" y="685800"/>
            <a:ext cx="36195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aseline="0" dirty="0">
                <a:latin typeface="Verdana" pitchFamily="34" charset="0"/>
              </a:rPr>
              <a:t>Medium main lob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800" baseline="0" dirty="0">
                <a:latin typeface="Verdana" pitchFamily="34" charset="0"/>
              </a:rPr>
              <a:t>8</a:t>
            </a:r>
            <a:r>
              <a:rPr lang="en-US" sz="1800" baseline="0" dirty="0">
                <a:latin typeface="Verdana" pitchFamily="34" charset="0"/>
                <a:sym typeface="Symbol" pitchFamily="18" charset="2"/>
              </a:rPr>
              <a:t>/M</a:t>
            </a:r>
            <a:endParaRPr lang="en-US" sz="1800" baseline="0" dirty="0">
              <a:latin typeface="Verdana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800" baseline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aseline="0" dirty="0">
                <a:latin typeface="Verdana" pitchFamily="34" charset="0"/>
              </a:rPr>
              <a:t>Good side lobs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800" baseline="0" dirty="0">
                <a:latin typeface="Verdana" pitchFamily="34" charset="0"/>
              </a:rPr>
              <a:t>-41 dB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800" baseline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aseline="0" dirty="0">
                <a:latin typeface="Verdana" pitchFamily="34" charset="0"/>
              </a:rPr>
              <a:t>Equation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9426</TotalTime>
  <Words>457</Words>
  <Application>Microsoft Office PowerPoint</Application>
  <PresentationFormat>On-screen Show (4:3)</PresentationFormat>
  <Paragraphs>169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Symbol</vt:lpstr>
      <vt:lpstr>Times New Roman</vt:lpstr>
      <vt:lpstr>Verdana</vt:lpstr>
      <vt:lpstr>Default Design</vt:lpstr>
      <vt:lpstr>Equation</vt:lpstr>
      <vt:lpstr>Discrete-Time Filter Design by Windowing Chapter-7</vt:lpstr>
      <vt:lpstr>Filter Design by Windowing</vt:lpstr>
      <vt:lpstr>Windowing in Frequency Domain</vt:lpstr>
      <vt:lpstr>Properties of Windows</vt:lpstr>
      <vt:lpstr>Properties of Windows</vt:lpstr>
      <vt:lpstr>Rectangular Window</vt:lpstr>
      <vt:lpstr>Bartlett (Triangular) Window</vt:lpstr>
      <vt:lpstr>Hanning Window</vt:lpstr>
      <vt:lpstr>Hamming Window</vt:lpstr>
      <vt:lpstr>Blackman Window</vt:lpstr>
      <vt:lpstr>Incorporation of Generalized Linear Phase</vt:lpstr>
      <vt:lpstr>Linear-Phase Lowpass filter</vt:lpstr>
      <vt:lpstr>Kaiser Window Filter Design Method</vt:lpstr>
      <vt:lpstr>Determining Kaiser Window Parameters</vt:lpstr>
      <vt:lpstr>Example: Kaiser Window Design of a Lowpass Filter</vt:lpstr>
      <vt:lpstr>General Frequency Selective Filters</vt:lpstr>
    </vt:vector>
  </TitlesOfParts>
  <Company>Silicon Laboratories,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Ahmad</cp:lastModifiedBy>
  <cp:revision>255</cp:revision>
  <dcterms:created xsi:type="dcterms:W3CDTF">2005-01-04T22:47:34Z</dcterms:created>
  <dcterms:modified xsi:type="dcterms:W3CDTF">2017-05-15T06:44:26Z</dcterms:modified>
</cp:coreProperties>
</file>