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342" r:id="rId2"/>
    <p:sldId id="343" r:id="rId3"/>
    <p:sldId id="344" r:id="rId4"/>
    <p:sldId id="357" r:id="rId5"/>
    <p:sldId id="345" r:id="rId6"/>
    <p:sldId id="347" r:id="rId7"/>
    <p:sldId id="365" r:id="rId8"/>
    <p:sldId id="348" r:id="rId9"/>
    <p:sldId id="349" r:id="rId10"/>
    <p:sldId id="350" r:id="rId11"/>
    <p:sldId id="351" r:id="rId12"/>
    <p:sldId id="354" r:id="rId13"/>
    <p:sldId id="355" r:id="rId14"/>
    <p:sldId id="356" r:id="rId15"/>
    <p:sldId id="358" r:id="rId16"/>
    <p:sldId id="359" r:id="rId17"/>
    <p:sldId id="360" r:id="rId18"/>
    <p:sldId id="361" r:id="rId19"/>
    <p:sldId id="362" r:id="rId20"/>
    <p:sldId id="363" r:id="rId21"/>
    <p:sldId id="36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124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1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7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5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8133FCAA-B038-4ECA-98BF-2EA99DE7F1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8E0CF-F741-45C5-A276-75B76754F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54C20D-7D4E-4C4A-ACEE-AA012FD104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9EA61-3A23-4048-A9B6-7F03345E9E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9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1494D-933B-4AFB-B4BA-4BC3BDCFC7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CA823-3D1D-4B1A-93A8-58986DB8AB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7DA1F-1129-4B54-B35E-D8FEDB824E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4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DECDD-5E1C-493D-B10C-912C1464DA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48FD6-BF5A-4B01-AE4C-6520FF3B81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9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6E845-65C8-4EAC-8DB8-4332144B24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6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825E7-25F0-4BFB-B3C0-52603A360B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347DC-61F8-47CA-986D-D0DA520EE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610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aseline="0">
                <a:latin typeface="Verdana" pitchFamily="34" charset="0"/>
              </a:defRPr>
            </a:lvl1pPr>
          </a:lstStyle>
          <a:p>
            <a:r>
              <a:rPr lang="en-US"/>
              <a:t>Copyright (C) 2005 Güner Arslan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248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aseline="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latin typeface="Verdana" pitchFamily="34" charset="0"/>
              </a:defRPr>
            </a:lvl1pPr>
          </a:lstStyle>
          <a:p>
            <a:fld id="{4CE84FF9-13C7-460A-8BDC-CD8075F3B0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43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png"/><Relationship Id="rId11" Type="http://schemas.openxmlformats.org/officeDocument/2006/relationships/image" Target="../media/image45.wmf"/><Relationship Id="rId5" Type="http://schemas.openxmlformats.org/officeDocument/2006/relationships/image" Target="../media/image48.png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47.png"/><Relationship Id="rId9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2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6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 Discrete Fourier Transform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Chapter 8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96900" y="6350000"/>
            <a:ext cx="79883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Content and Figures are from Discrete-Time Signal Processing, 2e by Oppenheim, Shafer, and Buck, ©1999-2000 Prentice Hall Inc.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Cont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d</a:t>
            </a:r>
            <a:endParaRPr lang="en-US" smtClean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4735513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If we consider x[n] of length 10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We get a different set of DFT coefficients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Still samples of the DTFT but in different places</a:t>
            </a: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</p:txBody>
      </p:sp>
      <p:pic>
        <p:nvPicPr>
          <p:cNvPr id="235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825500"/>
            <a:ext cx="39909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Properties of DFT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Linearity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Circular </a:t>
            </a:r>
            <a:r>
              <a:rPr lang="en-US" dirty="0" smtClean="0">
                <a:ea typeface="+mn-ea"/>
                <a:cs typeface="+mn-cs"/>
              </a:rPr>
              <a:t>Shift of a Sequence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63500" y="1163638"/>
          <a:ext cx="485457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3" imgW="2933700" imgH="685800" progId="Equation.3">
                  <p:embed/>
                </p:oleObj>
              </mc:Choice>
              <mc:Fallback>
                <p:oleObj name="Equation" r:id="rId3" imgW="29337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" y="1163638"/>
                        <a:ext cx="485457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307975" y="5089525"/>
          <a:ext cx="56308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5" imgW="3403600" imgH="673100" progId="Equation.3">
                  <p:embed/>
                </p:oleObj>
              </mc:Choice>
              <mc:Fallback>
                <p:oleObj name="Equation" r:id="rId5" imgW="3403600" imgH="67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5089525"/>
                        <a:ext cx="563086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65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877888"/>
            <a:ext cx="37909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6552" name="Line 8"/>
          <p:cNvSpPr>
            <a:spLocks noChangeShapeType="1"/>
          </p:cNvSpPr>
          <p:nvPr/>
        </p:nvSpPr>
        <p:spPr bwMode="auto">
          <a:xfrm flipV="1">
            <a:off x="4365625" y="3798888"/>
            <a:ext cx="1095375" cy="109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Circular Convolution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5108575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Circular convolution of of two finite length sequences</a:t>
            </a: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615950"/>
            <a:ext cx="3449638" cy="572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6628" name="Object 7"/>
          <p:cNvGraphicFramePr>
            <a:graphicFrameLocks noChangeAspect="1"/>
          </p:cNvGraphicFramePr>
          <p:nvPr/>
        </p:nvGraphicFramePr>
        <p:xfrm>
          <a:off x="1052513" y="1584325"/>
          <a:ext cx="342106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4" imgW="1993900" imgH="431800" progId="Equation.3">
                  <p:embed/>
                </p:oleObj>
              </mc:Choice>
              <mc:Fallback>
                <p:oleObj name="Equation" r:id="rId4" imgW="19939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1584325"/>
                        <a:ext cx="3421062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9"/>
          <p:cNvGraphicFramePr>
            <a:graphicFrameLocks noChangeAspect="1"/>
          </p:cNvGraphicFramePr>
          <p:nvPr/>
        </p:nvGraphicFramePr>
        <p:xfrm>
          <a:off x="1050925" y="2625725"/>
          <a:ext cx="34210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6" imgW="1993900" imgH="431800" progId="Equation.3">
                  <p:embed/>
                </p:oleObj>
              </mc:Choice>
              <mc:Fallback>
                <p:oleObj name="Equation" r:id="rId6" imgW="19939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625725"/>
                        <a:ext cx="3421063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Example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Circular convolution of two rectangular pulses L=N=6</a:t>
            </a: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DFT of each sequence</a:t>
            </a: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Multiplication of DFTs</a:t>
            </a: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And the inverse DFT </a:t>
            </a:r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8" y="1160463"/>
            <a:ext cx="38100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976313" y="1281113"/>
          <a:ext cx="37750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4" imgW="2222500" imgH="457200" progId="Equation.3">
                  <p:embed/>
                </p:oleObj>
              </mc:Choice>
              <mc:Fallback>
                <p:oleObj name="Equation" r:id="rId4" imgW="22225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281113"/>
                        <a:ext cx="37750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520700" y="2633663"/>
          <a:ext cx="44005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6" imgW="2590800" imgH="469900" progId="Equation.3">
                  <p:embed/>
                </p:oleObj>
              </mc:Choice>
              <mc:Fallback>
                <p:oleObj name="Equation" r:id="rId6" imgW="25908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633663"/>
                        <a:ext cx="44005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876300" y="4078288"/>
          <a:ext cx="37115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8" imgW="2184400" imgH="482600" progId="Equation.3">
                  <p:embed/>
                </p:oleObj>
              </mc:Choice>
              <mc:Fallback>
                <p:oleObj name="Equation" r:id="rId8" imgW="21844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078288"/>
                        <a:ext cx="37115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8"/>
          <p:cNvGraphicFramePr>
            <a:graphicFrameLocks noChangeAspect="1"/>
          </p:cNvGraphicFramePr>
          <p:nvPr/>
        </p:nvGraphicFramePr>
        <p:xfrm>
          <a:off x="1179513" y="5464175"/>
          <a:ext cx="29765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10" imgW="1752600" imgH="457200" progId="Equation.3">
                  <p:embed/>
                </p:oleObj>
              </mc:Choice>
              <mc:Fallback>
                <p:oleObj name="Equation" r:id="rId10" imgW="17526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5464175"/>
                        <a:ext cx="2976562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Example</a:t>
            </a:r>
          </a:p>
        </p:txBody>
      </p:sp>
      <p:sp>
        <p:nvSpPr>
          <p:cNvPr id="241667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685800"/>
            <a:ext cx="41148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We can augment zeros to each sequence </a:t>
            </a:r>
            <a:r>
              <a:rPr lang="en-US" dirty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=2L=12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The DFT of each sequence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Multiplication of DFTs 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2416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660400"/>
            <a:ext cx="459581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16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1571625"/>
            <a:ext cx="45434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167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436813"/>
            <a:ext cx="45339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167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8" y="3587750"/>
            <a:ext cx="44958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4760913"/>
            <a:ext cx="454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8680" name="Object 12"/>
          <p:cNvGraphicFramePr>
            <a:graphicFrameLocks noChangeAspect="1"/>
          </p:cNvGraphicFramePr>
          <p:nvPr/>
        </p:nvGraphicFramePr>
        <p:xfrm>
          <a:off x="865188" y="1862138"/>
          <a:ext cx="3041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8" imgW="1790700" imgH="635000" progId="Equation.3">
                  <p:embed/>
                </p:oleObj>
              </mc:Choice>
              <mc:Fallback>
                <p:oleObj name="Equation" r:id="rId8" imgW="1790700" imgH="635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862138"/>
                        <a:ext cx="30416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3"/>
          <p:cNvGraphicFramePr>
            <a:graphicFrameLocks noChangeAspect="1"/>
          </p:cNvGraphicFramePr>
          <p:nvPr/>
        </p:nvGraphicFramePr>
        <p:xfrm>
          <a:off x="1120775" y="3651250"/>
          <a:ext cx="25019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10" imgW="1473200" imgH="723900" progId="Equation.3">
                  <p:embed/>
                </p:oleObj>
              </mc:Choice>
              <mc:Fallback>
                <p:oleObj name="Equation" r:id="rId10" imgW="1473200" imgH="723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651250"/>
                        <a:ext cx="25019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Review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Discrete Fourier Series Pair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Discrete Fourier Transform Pair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5164138" y="4619625"/>
          <a:ext cx="37893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3" imgW="2286000" imgH="330200" progId="Equation.3">
                  <p:embed/>
                </p:oleObj>
              </mc:Choice>
              <mc:Fallback>
                <p:oleObj name="Equation" r:id="rId3" imgW="22860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4619625"/>
                        <a:ext cx="37893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2978150" y="1317625"/>
          <a:ext cx="29432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5" imgW="1587500" imgH="457200" progId="Equation.3">
                  <p:embed/>
                </p:oleObj>
              </mc:Choice>
              <mc:Fallback>
                <p:oleObj name="Equation" r:id="rId5" imgW="15875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1317625"/>
                        <a:ext cx="29432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3011488" y="2219325"/>
          <a:ext cx="27320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7" imgW="1460500" imgH="457200" progId="Equation.3">
                  <p:embed/>
                </p:oleObj>
              </mc:Choice>
              <mc:Fallback>
                <p:oleObj name="Equation" r:id="rId7" imgW="1460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2219325"/>
                        <a:ext cx="2732087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1"/>
          <p:cNvSpPr>
            <a:spLocks noChangeArrowheads="1"/>
          </p:cNvSpPr>
          <p:nvPr/>
        </p:nvSpPr>
        <p:spPr bwMode="auto">
          <a:xfrm>
            <a:off x="5094288" y="4541838"/>
            <a:ext cx="3944937" cy="71755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41100"/>
              </p:ext>
            </p:extLst>
          </p:nvPr>
        </p:nvGraphicFramePr>
        <p:xfrm>
          <a:off x="1187572" y="3950067"/>
          <a:ext cx="26098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9" imgW="1574800" imgH="431800" progId="Equation.3">
                  <p:embed/>
                </p:oleObj>
              </mc:Choice>
              <mc:Fallback>
                <p:oleObj name="Equation" r:id="rId9" imgW="1574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72" y="3950067"/>
                        <a:ext cx="260985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51422"/>
              </p:ext>
            </p:extLst>
          </p:nvPr>
        </p:nvGraphicFramePr>
        <p:xfrm>
          <a:off x="1166568" y="4901407"/>
          <a:ext cx="277971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11" imgW="1676400" imgH="431800" progId="Equation.3">
                  <p:embed/>
                </p:oleObj>
              </mc:Choice>
              <mc:Fallback>
                <p:oleObj name="Equation" r:id="rId11" imgW="16764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568" y="4901407"/>
                        <a:ext cx="2779712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Linear Convolution Using DFT</a:t>
            </a:r>
          </a:p>
        </p:txBody>
      </p:sp>
      <p:pic>
        <p:nvPicPr>
          <p:cNvPr id="307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239838"/>
            <a:ext cx="8904288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Linear Convolution Using DFT</a:t>
            </a:r>
          </a:p>
        </p:txBody>
      </p:sp>
      <p:pic>
        <p:nvPicPr>
          <p:cNvPr id="3174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658938"/>
            <a:ext cx="881697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93675" y="2943225"/>
            <a:ext cx="5483225" cy="433388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Rectangle 1"/>
          <p:cNvSpPr>
            <a:spLocks noChangeArrowheads="1"/>
          </p:cNvSpPr>
          <p:nvPr/>
        </p:nvSpPr>
        <p:spPr bwMode="auto">
          <a:xfrm>
            <a:off x="0" y="3422650"/>
            <a:ext cx="9144000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Linear Convolution Using DFT</a:t>
            </a: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766763"/>
            <a:ext cx="8901112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LTI Systems Using DFT</a:t>
            </a:r>
          </a:p>
        </p:txBody>
      </p:sp>
      <p:pic>
        <p:nvPicPr>
          <p:cNvPr id="3379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09600"/>
            <a:ext cx="82962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Sampling the Fourier Transform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Consider an aperiodic sequence with a Fourier transform</a:t>
            </a: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Assume that a sequence is obtained by sampling the DTFT</a:t>
            </a: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Since the DTFT is periodic resulting sequence is also periodic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We can also write it in terms of the z-transform</a:t>
            </a: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The sampling points are shown in figure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       could be the DFS of a sequence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Write the corresponding sequence</a:t>
            </a: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2640013" y="1900238"/>
          <a:ext cx="37893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3" imgW="2286000" imgH="330200" progId="Equation.3">
                  <p:embed/>
                </p:oleObj>
              </mc:Choice>
              <mc:Fallback>
                <p:oleObj name="Equation" r:id="rId3" imgW="22860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900238"/>
                        <a:ext cx="37893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3443288" y="1093788"/>
          <a:ext cx="2359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5" imgW="1422400" imgH="228600" progId="Equation.3">
                  <p:embed/>
                </p:oleObj>
              </mc:Choice>
              <mc:Fallback>
                <p:oleObj name="Equation" r:id="rId5" imgW="1422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1093788"/>
                        <a:ext cx="23590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2840038" y="3386138"/>
          <a:ext cx="35369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7" imgW="2133600" imgH="304800" progId="Equation.3">
                  <p:embed/>
                </p:oleObj>
              </mc:Choice>
              <mc:Fallback>
                <p:oleObj name="Equation" r:id="rId7" imgW="2133600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3386138"/>
                        <a:ext cx="35369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835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3862388"/>
            <a:ext cx="2962275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5367" name="Object 8"/>
          <p:cNvGraphicFramePr>
            <a:graphicFrameLocks noChangeAspect="1"/>
          </p:cNvGraphicFramePr>
          <p:nvPr/>
        </p:nvGraphicFramePr>
        <p:xfrm>
          <a:off x="750888" y="4302125"/>
          <a:ext cx="5254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10" imgW="317087" imgH="266353" progId="Equation.3">
                  <p:embed/>
                </p:oleObj>
              </mc:Choice>
              <mc:Fallback>
                <p:oleObj name="Equation" r:id="rId10" imgW="317087" imgH="26635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302125"/>
                        <a:ext cx="5254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9"/>
          <p:cNvGraphicFramePr>
            <a:graphicFrameLocks noChangeAspect="1"/>
          </p:cNvGraphicFramePr>
          <p:nvPr/>
        </p:nvGraphicFramePr>
        <p:xfrm>
          <a:off x="1968500" y="5126038"/>
          <a:ext cx="28003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12" imgW="1688367" imgH="431613" progId="Equation.3">
                  <p:embed/>
                </p:oleObj>
              </mc:Choice>
              <mc:Fallback>
                <p:oleObj name="Equation" r:id="rId12" imgW="1688367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126038"/>
                        <a:ext cx="280035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LTI Systems Using DFT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sz="1800" dirty="0" smtClean="0">
                <a:solidFill>
                  <a:schemeClr val="tx1"/>
                </a:solidFill>
                <a:ea typeface="+mj-ea"/>
                <a:cs typeface="+mj-cs"/>
              </a:rPr>
              <a:t>Block Convolution Techniques</a:t>
            </a:r>
          </a:p>
        </p:txBody>
      </p:sp>
      <p:pic>
        <p:nvPicPr>
          <p:cNvPr id="348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81200"/>
            <a:ext cx="84455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77800"/>
            <a:ext cx="8337550" cy="654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the Fourier Transform Cont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d</a:t>
            </a:r>
            <a:endParaRPr lang="en-US" smtClean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The only assumption made on the sequence is that DTFT exist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Combine equation to get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Term in the brackets is 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So we get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284163" y="1092200"/>
          <a:ext cx="250666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3" imgW="1511300" imgH="431800" progId="Equation.3">
                  <p:embed/>
                </p:oleObj>
              </mc:Choice>
              <mc:Fallback>
                <p:oleObj name="Equation" r:id="rId3" imgW="1511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1092200"/>
                        <a:ext cx="2506662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5780088" y="1144588"/>
          <a:ext cx="28003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5" imgW="1688367" imgH="431613" progId="Equation.3">
                  <p:embed/>
                </p:oleObj>
              </mc:Choice>
              <mc:Fallback>
                <p:oleObj name="Equation" r:id="rId5" imgW="1688367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1144588"/>
                        <a:ext cx="280035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ChangeAspect="1"/>
          </p:cNvGraphicFramePr>
          <p:nvPr/>
        </p:nvGraphicFramePr>
        <p:xfrm>
          <a:off x="3300413" y="1206500"/>
          <a:ext cx="19796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7" imgW="1193282" imgH="266584" progId="Equation.3">
                  <p:embed/>
                </p:oleObj>
              </mc:Choice>
              <mc:Fallback>
                <p:oleObj name="Equation" r:id="rId7" imgW="1193282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1206500"/>
                        <a:ext cx="19796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7"/>
          <p:cNvGraphicFramePr>
            <a:graphicFrameLocks noChangeAspect="1"/>
          </p:cNvGraphicFramePr>
          <p:nvPr/>
        </p:nvGraphicFramePr>
        <p:xfrm>
          <a:off x="1774825" y="2160588"/>
          <a:ext cx="59388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9" imgW="3581400" imgH="939800" progId="Equation.3">
                  <p:embed/>
                </p:oleObj>
              </mc:Choice>
              <mc:Fallback>
                <p:oleObj name="Equation" r:id="rId9" imgW="35814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160588"/>
                        <a:ext cx="5938838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8"/>
          <p:cNvGraphicFramePr>
            <a:graphicFrameLocks noChangeAspect="1"/>
          </p:cNvGraphicFramePr>
          <p:nvPr/>
        </p:nvGraphicFramePr>
        <p:xfrm>
          <a:off x="2135188" y="4067175"/>
          <a:ext cx="52641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11" imgW="3175000" imgH="431800" progId="Equation.3">
                  <p:embed/>
                </p:oleObj>
              </mc:Choice>
              <mc:Fallback>
                <p:oleObj name="Equation" r:id="rId11" imgW="31750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067175"/>
                        <a:ext cx="52641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9"/>
          <p:cNvGraphicFramePr>
            <a:graphicFrameLocks noChangeAspect="1"/>
          </p:cNvGraphicFramePr>
          <p:nvPr/>
        </p:nvGraphicFramePr>
        <p:xfrm>
          <a:off x="2481263" y="5156200"/>
          <a:ext cx="44434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13" imgW="2679700" imgH="431800" progId="Equation.3">
                  <p:embed/>
                </p:oleObj>
              </mc:Choice>
              <mc:Fallback>
                <p:oleObj name="Equation" r:id="rId13" imgW="26797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5156200"/>
                        <a:ext cx="4443412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Relation between Finite-length and Periodic Signals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Consider finite length signal x[n] spanning from 0 to N-1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Convolve with periodic impulse train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The Fourier transform of the periodic sequence is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This implies that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DFS coefficients of a periodic signal can be thought as equally spaced samples of the Fourier transform of one period</a:t>
            </a:r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1543050" y="1395413"/>
          <a:ext cx="598011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3" imgW="3606800" imgH="431800" progId="Equation.3">
                  <p:embed/>
                </p:oleObj>
              </mc:Choice>
              <mc:Fallback>
                <p:oleObj name="Equation" r:id="rId3" imgW="3606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1395413"/>
                        <a:ext cx="5980113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1477963" y="2419350"/>
          <a:ext cx="532765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5" imgW="3213100" imgH="965200" progId="Equation.3">
                  <p:embed/>
                </p:oleObj>
              </mc:Choice>
              <mc:Fallback>
                <p:oleObj name="Equation" r:id="rId5" imgW="32131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2419350"/>
                        <a:ext cx="5327650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2649538" y="4459288"/>
          <a:ext cx="32845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7" imgW="1981200" imgH="508000" progId="Equation.3">
                  <p:embed/>
                </p:oleObj>
              </mc:Choice>
              <mc:Fallback>
                <p:oleObj name="Equation" r:id="rId7" imgW="19812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4459288"/>
                        <a:ext cx="328453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"/>
          <p:cNvSpPr>
            <a:spLocks noChangeArrowheads="1"/>
          </p:cNvSpPr>
          <p:nvPr/>
        </p:nvSpPr>
        <p:spPr bwMode="auto">
          <a:xfrm>
            <a:off x="265113" y="211138"/>
            <a:ext cx="8659812" cy="6245225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the Fourier Transform Cont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d</a:t>
            </a:r>
            <a:endParaRPr lang="en-US" smtClean="0"/>
          </a:p>
        </p:txBody>
      </p:sp>
      <p:pic>
        <p:nvPicPr>
          <p:cNvPr id="230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700088"/>
            <a:ext cx="71628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304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4583113"/>
            <a:ext cx="7167562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The Discrete Fourier Transform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Consider a finite length sequence x[n] of length N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For given length-N sequence associate a periodic sequence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The DFS coefficients of the periodic sequence are samples of the DTFT of x[n]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Since x[n] is of length N there is no overlap between terms of x[n-</a:t>
            </a:r>
            <a:r>
              <a:rPr lang="en-US" dirty="0" err="1" smtClean="0">
                <a:ea typeface="+mn-ea"/>
                <a:cs typeface="+mn-cs"/>
              </a:rPr>
              <a:t>rN</a:t>
            </a:r>
            <a:r>
              <a:rPr lang="en-US" dirty="0" smtClean="0">
                <a:ea typeface="+mn-ea"/>
                <a:cs typeface="+mn-cs"/>
              </a:rPr>
              <a:t>] and we can write the periodic sequence as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To maintain duality between time and frequency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We choose one period of       as the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Fourier transform </a:t>
            </a:r>
            <a:r>
              <a:rPr lang="en-US" dirty="0" smtClean="0">
                <a:ea typeface="+mn-ea"/>
              </a:rPr>
              <a:t>of x[n]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632075" y="1082675"/>
          <a:ext cx="42957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3" imgW="2514600" imgH="215900" progId="Equation.3">
                  <p:embed/>
                </p:oleObj>
              </mc:Choice>
              <mc:Fallback>
                <p:oleObj name="Equation" r:id="rId3" imgW="25146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1082675"/>
                        <a:ext cx="42957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3452813" y="1797050"/>
          <a:ext cx="22129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5" imgW="1295400" imgH="431800" progId="Equation.3">
                  <p:embed/>
                </p:oleObj>
              </mc:Choice>
              <mc:Fallback>
                <p:oleObj name="Equation" r:id="rId5" imgW="1295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1797050"/>
                        <a:ext cx="22129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4852988" y="5486400"/>
          <a:ext cx="3679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7" imgW="2171700" imgH="266700" progId="Equation.3">
                  <p:embed/>
                </p:oleObj>
              </mc:Choice>
              <mc:Fallback>
                <p:oleObj name="Equation" r:id="rId7" imgW="21717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5486400"/>
                        <a:ext cx="36798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/>
          <p:cNvGraphicFramePr>
            <a:graphicFrameLocks noChangeAspect="1"/>
          </p:cNvGraphicFramePr>
          <p:nvPr/>
        </p:nvGraphicFramePr>
        <p:xfrm>
          <a:off x="4013200" y="4875213"/>
          <a:ext cx="5270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9" imgW="317087" imgH="266353" progId="Equation.3">
                  <p:embed/>
                </p:oleObj>
              </mc:Choice>
              <mc:Fallback>
                <p:oleObj name="Equation" r:id="rId9" imgW="317087" imgH="26635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875213"/>
                        <a:ext cx="5270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750888" y="5338763"/>
          <a:ext cx="32115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11" imgW="1879600" imgH="508000" progId="Equation.3">
                  <p:embed/>
                </p:oleObj>
              </mc:Choice>
              <mc:Fallback>
                <p:oleObj name="Equation" r:id="rId11" imgW="18796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338763"/>
                        <a:ext cx="32115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3000375" y="4013200"/>
          <a:ext cx="3594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13" imgW="2120900" imgH="241300" progId="Equation.3">
                  <p:embed/>
                </p:oleObj>
              </mc:Choice>
              <mc:Fallback>
                <p:oleObj name="Equation" r:id="rId13" imgW="21209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013200"/>
                        <a:ext cx="35941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The Discrete Fourier Transform</a:t>
            </a:r>
          </a:p>
        </p:txBody>
      </p:sp>
      <p:pic>
        <p:nvPicPr>
          <p:cNvPr id="2150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039813"/>
            <a:ext cx="8299450" cy="353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Discrete Fourier Transform Cont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d</a:t>
            </a:r>
            <a:endParaRPr lang="en-US" smtClean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The DFS pair</a:t>
            </a: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The equations involve only on period so we can write</a:t>
            </a: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The Discrete Fourier Transform </a:t>
            </a: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The DFT pair can also be written as</a:t>
            </a: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4981575" y="1042988"/>
          <a:ext cx="28003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3" imgW="1688367" imgH="431613" progId="Equation.3">
                  <p:embed/>
                </p:oleObj>
              </mc:Choice>
              <mc:Fallback>
                <p:oleObj name="Equation" r:id="rId3" imgW="168836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1042988"/>
                        <a:ext cx="280035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1239838" y="1117600"/>
          <a:ext cx="26527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5" imgW="1600200" imgH="431800" progId="Equation.3">
                  <p:embed/>
                </p:oleObj>
              </mc:Choice>
              <mc:Fallback>
                <p:oleObj name="Equation" r:id="rId5" imgW="1600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1117600"/>
                        <a:ext cx="2652712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6"/>
          <p:cNvGraphicFramePr>
            <a:graphicFrameLocks noChangeAspect="1"/>
          </p:cNvGraphicFramePr>
          <p:nvPr/>
        </p:nvGraphicFramePr>
        <p:xfrm>
          <a:off x="2447925" y="2220913"/>
          <a:ext cx="448468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7" imgW="2705100" imgH="635000" progId="Equation.3">
                  <p:embed/>
                </p:oleObj>
              </mc:Choice>
              <mc:Fallback>
                <p:oleObj name="Equation" r:id="rId7" imgW="2705100" imgH="63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220913"/>
                        <a:ext cx="4484688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7"/>
          <p:cNvGraphicFramePr>
            <a:graphicFrameLocks noChangeAspect="1"/>
          </p:cNvGraphicFramePr>
          <p:nvPr/>
        </p:nvGraphicFramePr>
        <p:xfrm>
          <a:off x="2441575" y="3263900"/>
          <a:ext cx="46116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9" imgW="2781300" imgH="635000" progId="Equation.3">
                  <p:embed/>
                </p:oleObj>
              </mc:Choice>
              <mc:Fallback>
                <p:oleObj name="Equation" r:id="rId9" imgW="2781300" imgH="63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263900"/>
                        <a:ext cx="461168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8"/>
          <p:cNvGraphicFramePr>
            <a:graphicFrameLocks noChangeAspect="1"/>
          </p:cNvGraphicFramePr>
          <p:nvPr/>
        </p:nvGraphicFramePr>
        <p:xfrm>
          <a:off x="1398588" y="4735513"/>
          <a:ext cx="26098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11" imgW="1574800" imgH="431800" progId="Equation.3">
                  <p:embed/>
                </p:oleObj>
              </mc:Choice>
              <mc:Fallback>
                <p:oleObj name="Equation" r:id="rId11" imgW="1574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735513"/>
                        <a:ext cx="260985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9"/>
          <p:cNvGraphicFramePr>
            <a:graphicFrameLocks noChangeAspect="1"/>
          </p:cNvGraphicFramePr>
          <p:nvPr/>
        </p:nvGraphicFramePr>
        <p:xfrm>
          <a:off x="4859338" y="4725988"/>
          <a:ext cx="277971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13" imgW="1676400" imgH="431800" progId="Equation.3">
                  <p:embed/>
                </p:oleObj>
              </mc:Choice>
              <mc:Fallback>
                <p:oleObj name="Equation" r:id="rId13" imgW="16764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725988"/>
                        <a:ext cx="2779712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0"/>
          <p:cNvGraphicFramePr>
            <a:graphicFrameLocks noChangeAspect="1"/>
          </p:cNvGraphicFramePr>
          <p:nvPr/>
        </p:nvGraphicFramePr>
        <p:xfrm>
          <a:off x="3733800" y="5840413"/>
          <a:ext cx="2082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15" imgW="1257300" imgH="228600" progId="Equation.3">
                  <p:embed/>
                </p:oleObj>
              </mc:Choice>
              <mc:Fallback>
                <p:oleObj name="Equation" r:id="rId15" imgW="12573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840413"/>
                        <a:ext cx="2082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668215" y="750277"/>
            <a:ext cx="7162800" cy="105507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68215" y="4407877"/>
            <a:ext cx="6998677" cy="1066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Example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4735513" cy="5486400"/>
          </a:xfrm>
        </p:spPr>
        <p:txBody>
          <a:bodyPr/>
          <a:lstStyle/>
          <a:p>
            <a:pPr eaLnBrk="1" hangingPunct="1"/>
            <a:r>
              <a:rPr lang="en-US" smtClean="0"/>
              <a:t>The DFT of a rectangular pulse</a:t>
            </a:r>
          </a:p>
          <a:p>
            <a:pPr eaLnBrk="1" hangingPunct="1"/>
            <a:r>
              <a:rPr lang="en-US" smtClean="0"/>
              <a:t>x[n] is of length 5</a:t>
            </a:r>
          </a:p>
          <a:p>
            <a:pPr eaLnBrk="1" hangingPunct="1"/>
            <a:r>
              <a:rPr lang="en-US" smtClean="0"/>
              <a:t>We can consider x[n] of any length greater than 5</a:t>
            </a:r>
          </a:p>
          <a:p>
            <a:pPr eaLnBrk="1" hangingPunct="1"/>
            <a:r>
              <a:rPr lang="en-US" smtClean="0"/>
              <a:t>Let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s pick N=5</a:t>
            </a:r>
          </a:p>
          <a:p>
            <a:pPr eaLnBrk="1" hangingPunct="1"/>
            <a:r>
              <a:rPr lang="en-US" smtClean="0"/>
              <a:t>Calculate the DFS of the periodic form of x[n]</a:t>
            </a:r>
          </a:p>
        </p:txBody>
      </p:sp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039813"/>
            <a:ext cx="383857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3556" name="Object 5"/>
          <p:cNvGraphicFramePr>
            <a:graphicFrameLocks noChangeAspect="1"/>
          </p:cNvGraphicFramePr>
          <p:nvPr/>
        </p:nvGraphicFramePr>
        <p:xfrm>
          <a:off x="1084263" y="3322638"/>
          <a:ext cx="3281362" cy="22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4" imgW="1930400" imgH="1346200" progId="Equation.3">
                  <p:embed/>
                </p:oleObj>
              </mc:Choice>
              <mc:Fallback>
                <p:oleObj name="Equation" r:id="rId4" imgW="1930400" imgH="134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3322638"/>
                        <a:ext cx="3281362" cy="228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863969" y="3329354"/>
            <a:ext cx="1582616" cy="15005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13735</TotalTime>
  <Words>451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Default Design</vt:lpstr>
      <vt:lpstr>Equation</vt:lpstr>
      <vt:lpstr>The Discrete Fourier Transform  Chapter 8</vt:lpstr>
      <vt:lpstr>Sampling the Fourier Transform</vt:lpstr>
      <vt:lpstr>Sampling the Fourier Transform Cont’d</vt:lpstr>
      <vt:lpstr>Relation between Finite-length and Periodic Signals</vt:lpstr>
      <vt:lpstr>Sampling the Fourier Transform Cont’d</vt:lpstr>
      <vt:lpstr>The Discrete Fourier Transform</vt:lpstr>
      <vt:lpstr>The Discrete Fourier Transform</vt:lpstr>
      <vt:lpstr>The Discrete Fourier Transform Cont’d</vt:lpstr>
      <vt:lpstr>Example</vt:lpstr>
      <vt:lpstr>Example Cont’d</vt:lpstr>
      <vt:lpstr>Properties of DFT</vt:lpstr>
      <vt:lpstr>Circular Convolution</vt:lpstr>
      <vt:lpstr>Example</vt:lpstr>
      <vt:lpstr>Example</vt:lpstr>
      <vt:lpstr>Review</vt:lpstr>
      <vt:lpstr>Linear Convolution Using DFT</vt:lpstr>
      <vt:lpstr>Linear Convolution Using DFT</vt:lpstr>
      <vt:lpstr>Linear Convolution Using DFT</vt:lpstr>
      <vt:lpstr>LTI Systems Using DFT</vt:lpstr>
      <vt:lpstr>LTI Systems Using DFT Block Convolution Techniques</vt:lpstr>
      <vt:lpstr>PowerPoint Presentation</vt:lpstr>
    </vt:vector>
  </TitlesOfParts>
  <Company>Silicon Laboratories,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Ahmad</cp:lastModifiedBy>
  <cp:revision>326</cp:revision>
  <dcterms:created xsi:type="dcterms:W3CDTF">2005-01-04T22:47:34Z</dcterms:created>
  <dcterms:modified xsi:type="dcterms:W3CDTF">2014-04-14T12:51:37Z</dcterms:modified>
</cp:coreProperties>
</file>