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342" r:id="rId2"/>
    <p:sldId id="343" r:id="rId3"/>
    <p:sldId id="344" r:id="rId4"/>
    <p:sldId id="358" r:id="rId5"/>
    <p:sldId id="359" r:id="rId6"/>
    <p:sldId id="361" r:id="rId7"/>
    <p:sldId id="346" r:id="rId8"/>
    <p:sldId id="360" r:id="rId9"/>
    <p:sldId id="35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 snapToGrid="0"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 smtClean="0">
                <a:cs typeface="+mn-cs"/>
              </a:defRPr>
            </a:lvl1pPr>
          </a:lstStyle>
          <a:p>
            <a:pPr>
              <a:defRPr/>
            </a:pPr>
            <a:fld id="{B518B47A-1C93-254A-BD89-4B8B9593F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78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ACDA8-FFBB-DF4A-8A90-3F16156F2D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4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68E2D-DA21-2248-8C47-C4847D09C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3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28600"/>
            <a:ext cx="21526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055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ECA6B-E6BF-6042-956A-4A79F7985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4068F-FA31-FB4D-B331-0C4B72A15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3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9EAA2-5FD6-6644-B58B-0F098A7E4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2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858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6858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A5618-CB18-9C4F-81B2-187E5881C7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9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0243E-40AB-C241-B684-FDFFB0E1C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5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A3F10-112C-064C-A5B5-ADD169FB99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4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2F440-838B-A64D-8270-5CDEFCB62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2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21814-CFCA-CC40-BF6B-61F79E23C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3AF28-80D7-B040-A877-0E5C461C5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0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1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85800"/>
            <a:ext cx="8610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aseline="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248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aseline="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B4A3DEF-7B46-0A46-BDC8-87BFE1DB5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3" Type="http://schemas.openxmlformats.org/officeDocument/2006/relationships/image" Target="../media/image11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3" Type="http://schemas.openxmlformats.org/officeDocument/2006/relationships/image" Target="../media/image11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Changing the Sampling Rate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596900" y="6350000"/>
            <a:ext cx="79883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Verdana" charset="0"/>
                <a:cs typeface="+mn-cs"/>
              </a:rPr>
              <a:t>Content and Figures are from Discrete-Time Signal Processing, 2e by Oppenheim, Shafer, and Buck, ©1999-2000 Prentice Hall Inc.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>
                <a:cs typeface="+mj-cs"/>
              </a:rPr>
              <a:t>Changing the Sampling Rate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A continuous-time signal can be represented by its samples as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r>
              <a:rPr lang="en-US">
                <a:cs typeface="+mn-cs"/>
              </a:rPr>
              <a:t>We can use bandlimited interpolation to go back to the continuous-time signal from its samples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Some applications require us to change the sampling rate</a:t>
            </a:r>
          </a:p>
          <a:p>
            <a:pPr lvl="1" eaLnBrk="1" hangingPunct="1">
              <a:defRPr/>
            </a:pPr>
            <a:r>
              <a:rPr lang="en-US"/>
              <a:t>Or to obtain a new discrete-time representation of the same continuous-time signal of the form</a:t>
            </a:r>
          </a:p>
          <a:p>
            <a:pPr lvl="1" eaLnBrk="1" hangingPunct="1">
              <a:defRPr/>
            </a:pPr>
            <a:endParaRPr lang="en-US"/>
          </a:p>
          <a:p>
            <a:pPr lvl="1"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>
                <a:cs typeface="+mn-cs"/>
              </a:rPr>
              <a:t>The problem is to get x</a:t>
            </a:r>
            <a:r>
              <a:rPr lang="ja-JP" altLang="en-US">
                <a:latin typeface="Arial"/>
                <a:cs typeface="+mn-cs"/>
              </a:rPr>
              <a:t>’</a:t>
            </a:r>
            <a:r>
              <a:rPr lang="en-US">
                <a:cs typeface="+mn-cs"/>
              </a:rPr>
              <a:t>[n] given x[n]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One way of accomplishing this is to </a:t>
            </a:r>
          </a:p>
          <a:p>
            <a:pPr lvl="1" eaLnBrk="1" hangingPunct="1">
              <a:defRPr/>
            </a:pPr>
            <a:r>
              <a:rPr lang="en-US"/>
              <a:t>Reconstruct the continuous-time signal from x[n]</a:t>
            </a:r>
          </a:p>
          <a:p>
            <a:pPr lvl="1" eaLnBrk="1" hangingPunct="1">
              <a:defRPr/>
            </a:pPr>
            <a:r>
              <a:rPr lang="en-US"/>
              <a:t>Resample the continuous-time signal using new rate to get x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[n]</a:t>
            </a:r>
          </a:p>
          <a:p>
            <a:pPr lvl="1" eaLnBrk="1" hangingPunct="1">
              <a:defRPr/>
            </a:pPr>
            <a:r>
              <a:rPr lang="en-US"/>
              <a:t>This requires analog processing which is often undersired</a:t>
            </a:r>
          </a:p>
        </p:txBody>
      </p:sp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3708400" y="1254125"/>
          <a:ext cx="1571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3" imgW="914400" imgH="228600" progId="Equation.3">
                  <p:embed/>
                </p:oleObj>
              </mc:Choice>
              <mc:Fallback>
                <p:oleObj name="Equation" r:id="rId3" imgW="914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254125"/>
                        <a:ext cx="15716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2316163" y="3613150"/>
          <a:ext cx="43449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5" imgW="2527300" imgH="228600" progId="Equation.3">
                  <p:embed/>
                </p:oleObj>
              </mc:Choice>
              <mc:Fallback>
                <p:oleObj name="Equation" r:id="rId5" imgW="2527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3613150"/>
                        <a:ext cx="43449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>
                <a:cs typeface="+mj-cs"/>
              </a:rPr>
              <a:t>Sampling Rate Reduction by an Integer Factor: Downsampling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We reduce the sampling rate of a sequence by </a:t>
            </a:r>
            <a:r>
              <a:rPr lang="ja-JP" altLang="en-US">
                <a:latin typeface="Arial"/>
                <a:cs typeface="+mn-cs"/>
              </a:rPr>
              <a:t>“</a:t>
            </a:r>
            <a:r>
              <a:rPr lang="en-US">
                <a:cs typeface="+mn-cs"/>
              </a:rPr>
              <a:t>sampling</a:t>
            </a:r>
            <a:r>
              <a:rPr lang="ja-JP" altLang="en-US">
                <a:latin typeface="Arial"/>
                <a:cs typeface="+mn-cs"/>
              </a:rPr>
              <a:t>”</a:t>
            </a:r>
            <a:r>
              <a:rPr lang="en-US">
                <a:cs typeface="+mn-cs"/>
              </a:rPr>
              <a:t> it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r>
              <a:rPr lang="en-US">
                <a:cs typeface="+mn-cs"/>
              </a:rPr>
              <a:t>This is accomplished with a sampling rate compressor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r>
              <a:rPr lang="en-US">
                <a:cs typeface="+mn-cs"/>
              </a:rPr>
              <a:t>We obtain x</a:t>
            </a:r>
            <a:r>
              <a:rPr lang="en-US" baseline="-25000">
                <a:cs typeface="+mn-cs"/>
              </a:rPr>
              <a:t>d</a:t>
            </a:r>
            <a:r>
              <a:rPr lang="en-US">
                <a:cs typeface="+mn-cs"/>
              </a:rPr>
              <a:t>[n] that is identical to what we would get by reconstructing the signal and resampling it with T</a:t>
            </a:r>
            <a:r>
              <a:rPr lang="ja-JP" altLang="en-US">
                <a:latin typeface="Arial"/>
                <a:cs typeface="+mn-cs"/>
              </a:rPr>
              <a:t>’</a:t>
            </a:r>
            <a:r>
              <a:rPr lang="en-US">
                <a:cs typeface="+mn-cs"/>
              </a:rPr>
              <a:t>=MT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There will be no aliasing if </a:t>
            </a:r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3054350" y="1254125"/>
          <a:ext cx="28813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3" imgW="1676400" imgH="228600" progId="Equation.3">
                  <p:embed/>
                </p:oleObj>
              </mc:Choice>
              <mc:Fallback>
                <p:oleObj name="Equation" r:id="rId3" imgW="1676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1254125"/>
                        <a:ext cx="28813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3614738" y="5360988"/>
          <a:ext cx="17462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5" imgW="1015559" imgH="406224" progId="Equation.3">
                  <p:embed/>
                </p:oleObj>
              </mc:Choice>
              <mc:Fallback>
                <p:oleObj name="Equation" r:id="rId5" imgW="1015559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5360988"/>
                        <a:ext cx="174625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08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2551113"/>
            <a:ext cx="58197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>
                <a:cs typeface="+mj-cs"/>
              </a:rPr>
              <a:t>Sampling Rate Reduction by an Integer Factor: Downsampling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We reduce the sampling rate of a sequence by </a:t>
            </a:r>
            <a:r>
              <a:rPr lang="ja-JP" altLang="en-US" dirty="0">
                <a:latin typeface="Arial"/>
                <a:cs typeface="+mn-cs"/>
              </a:rPr>
              <a:t>“</a:t>
            </a:r>
            <a:r>
              <a:rPr lang="en-US" dirty="0">
                <a:cs typeface="+mn-cs"/>
              </a:rPr>
              <a:t>sampling</a:t>
            </a:r>
            <a:r>
              <a:rPr lang="ja-JP" altLang="en-US" dirty="0">
                <a:latin typeface="Arial"/>
                <a:cs typeface="+mn-cs"/>
              </a:rPr>
              <a:t>”</a:t>
            </a:r>
            <a:r>
              <a:rPr lang="en-US" dirty="0">
                <a:cs typeface="+mn-cs"/>
              </a:rPr>
              <a:t> it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This is accomplished with a sampling rate compressor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We obtain </a:t>
            </a:r>
            <a:r>
              <a:rPr lang="en-US" dirty="0" err="1">
                <a:cs typeface="+mn-cs"/>
              </a:rPr>
              <a:t>x</a:t>
            </a:r>
            <a:r>
              <a:rPr lang="en-US" baseline="-25000" dirty="0" err="1">
                <a:cs typeface="+mn-cs"/>
              </a:rPr>
              <a:t>d</a:t>
            </a:r>
            <a:r>
              <a:rPr lang="en-US" dirty="0">
                <a:cs typeface="+mn-cs"/>
              </a:rPr>
              <a:t>[n] that is identical to what we would get by reconstructing the signal and resampling it with T</a:t>
            </a:r>
            <a:r>
              <a:rPr lang="ja-JP" altLang="en-US" dirty="0">
                <a:latin typeface="Arial"/>
                <a:cs typeface="+mn-cs"/>
              </a:rPr>
              <a:t>’</a:t>
            </a:r>
            <a:r>
              <a:rPr lang="en-US" dirty="0">
                <a:cs typeface="+mn-cs"/>
              </a:rPr>
              <a:t>=MT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There will be no aliasing if </a:t>
            </a:r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3054350" y="1254125"/>
          <a:ext cx="28813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3" imgW="1676400" imgH="228600" progId="Equation.3">
                  <p:embed/>
                </p:oleObj>
              </mc:Choice>
              <mc:Fallback>
                <p:oleObj name="Equation" r:id="rId3" imgW="1676400" imgH="228600" progId="Equation.3">
                  <p:embed/>
                  <p:pic>
                    <p:nvPicPr>
                      <p:cNvPr id="51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1254125"/>
                        <a:ext cx="28813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3614738" y="5360988"/>
          <a:ext cx="17462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5" imgW="1015559" imgH="406224" progId="Equation.3">
                  <p:embed/>
                </p:oleObj>
              </mc:Choice>
              <mc:Fallback>
                <p:oleObj name="Equation" r:id="rId5" imgW="1015559" imgH="406224" progId="Equation.3">
                  <p:embed/>
                  <p:pic>
                    <p:nvPicPr>
                      <p:cNvPr id="51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5360988"/>
                        <a:ext cx="174625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08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2551113"/>
            <a:ext cx="58197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724150" y="2570163"/>
            <a:ext cx="1704975" cy="915987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7174" y="2133600"/>
            <a:ext cx="183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Anti-aliasing Filter</a:t>
            </a:r>
          </a:p>
        </p:txBody>
      </p:sp>
    </p:spTree>
    <p:extLst>
      <p:ext uri="{BB962C8B-B14F-4D97-AF65-F5344CB8AC3E}">
        <p14:creationId xmlns:p14="http://schemas.microsoft.com/office/powerpoint/2010/main" val="341316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>
                <a:cs typeface="+mj-cs"/>
              </a:rPr>
              <a:t>Frequency Domain Representation of Downsampling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8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defRPr/>
                </a:pPr>
                <a:r>
                  <a:rPr lang="en-US" dirty="0">
                    <a:cs typeface="+mn-cs"/>
                  </a:rPr>
                  <a:t>Recall the DTFT of x[n]=x</a:t>
                </a:r>
                <a:r>
                  <a:rPr lang="en-US" baseline="-25000" dirty="0">
                    <a:cs typeface="+mn-cs"/>
                  </a:rPr>
                  <a:t>c</a:t>
                </a:r>
                <a:r>
                  <a:rPr lang="en-US" dirty="0">
                    <a:cs typeface="+mn-cs"/>
                  </a:rPr>
                  <a:t>(</a:t>
                </a:r>
                <a:r>
                  <a:rPr lang="en-US" dirty="0" err="1">
                    <a:cs typeface="+mn-cs"/>
                  </a:rPr>
                  <a:t>nT</a:t>
                </a:r>
                <a:r>
                  <a:rPr lang="en-US" dirty="0">
                    <a:cs typeface="+mn-cs"/>
                  </a:rPr>
                  <a:t>)</a:t>
                </a:r>
              </a:p>
              <a:p>
                <a:pPr eaLnBrk="1" hangingPunct="1">
                  <a:defRPr/>
                </a:pPr>
                <a:endParaRPr lang="en-US" dirty="0">
                  <a:cs typeface="+mn-cs"/>
                </a:endParaRPr>
              </a:p>
              <a:p>
                <a:pPr eaLnBrk="1" hangingPunct="1">
                  <a:defRPr/>
                </a:pPr>
                <a:endParaRPr lang="en-US" dirty="0">
                  <a:cs typeface="+mn-cs"/>
                </a:endParaRPr>
              </a:p>
              <a:p>
                <a:pPr eaLnBrk="1" hangingPunct="1">
                  <a:defRPr/>
                </a:pPr>
                <a:r>
                  <a:rPr lang="en-US" dirty="0">
                    <a:cs typeface="+mn-cs"/>
                  </a:rPr>
                  <a:t>The DTFT of the </a:t>
                </a:r>
                <a:r>
                  <a:rPr lang="en-US" dirty="0" err="1">
                    <a:cs typeface="+mn-cs"/>
                  </a:rPr>
                  <a:t>downsampled</a:t>
                </a:r>
                <a:r>
                  <a:rPr lang="en-US" dirty="0">
                    <a:cs typeface="+mn-cs"/>
                  </a:rPr>
                  <a:t> signal can similarly written as</a:t>
                </a:r>
              </a:p>
              <a:p>
                <a:pPr eaLnBrk="1" hangingPunct="1">
                  <a:defRPr/>
                </a:pPr>
                <a:endParaRPr lang="en-US" dirty="0">
                  <a:cs typeface="+mn-cs"/>
                </a:endParaRPr>
              </a:p>
              <a:p>
                <a:pPr eaLnBrk="1" hangingPunct="1">
                  <a:defRPr/>
                </a:pPr>
                <a:endParaRPr lang="en-US" dirty="0">
                  <a:cs typeface="+mn-cs"/>
                </a:endParaRPr>
              </a:p>
              <a:p>
                <a:pPr eaLnBrk="1" hangingPunct="1">
                  <a:defRPr/>
                </a:pPr>
                <a:endParaRPr lang="en-US" dirty="0">
                  <a:cs typeface="+mn-cs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cs typeface="+mn-cs"/>
                </a:endParaRPr>
              </a:p>
              <a:p>
                <a:pPr eaLnBrk="1" hangingPunct="1">
                  <a:defRPr/>
                </a:pPr>
                <a:r>
                  <a:rPr lang="en-US" dirty="0">
                    <a:cs typeface="+mn-cs"/>
                  </a:rPr>
                  <a:t>Let</a:t>
                </a:r>
                <a:r>
                  <a:rPr lang="ja-JP" altLang="en-US" dirty="0">
                    <a:latin typeface="Arial"/>
                    <a:cs typeface="+mn-cs"/>
                  </a:rPr>
                  <a:t>’</a:t>
                </a:r>
                <a:r>
                  <a:rPr lang="en-US" dirty="0">
                    <a:cs typeface="+mn-cs"/>
                  </a:rPr>
                  <a:t>s represent the summation index as </a:t>
                </a:r>
              </a:p>
              <a:p>
                <a:pPr eaLnBrk="1" hangingPunct="1">
                  <a:defRPr/>
                </a:pPr>
                <a:endParaRPr lang="en-US" dirty="0">
                  <a:cs typeface="+mn-cs"/>
                </a:endParaRPr>
              </a:p>
              <a:p>
                <a:pPr eaLnBrk="1" hangingPunct="1">
                  <a:defRPr/>
                </a:pPr>
                <a:endParaRPr lang="en-US" dirty="0">
                  <a:cs typeface="+mn-cs"/>
                </a:endParaRPr>
              </a:p>
              <a:p>
                <a:pPr eaLnBrk="1" hangingPunct="1">
                  <a:defRPr/>
                </a:pPr>
                <a:endParaRPr lang="en-US" dirty="0">
                  <a:cs typeface="+mn-cs"/>
                </a:endParaRPr>
              </a:p>
              <a:p>
                <a:pPr eaLnBrk="1" hangingPunct="1">
                  <a:defRPr/>
                </a:pPr>
                <a:endParaRPr lang="en-US" dirty="0">
                  <a:cs typeface="+mn-cs"/>
                </a:endParaRPr>
              </a:p>
              <a:p>
                <a:pPr eaLnBrk="1" hangingPunct="1">
                  <a:defRPr/>
                </a:pPr>
                <a:r>
                  <a:rPr lang="en-US" dirty="0">
                    <a:cs typeface="+mn-cs"/>
                  </a:rPr>
                  <a:t>And finally</a:t>
                </a:r>
              </a:p>
            </p:txBody>
          </p:sp>
        </mc:Choice>
        <mc:Fallback xmlns="">
          <p:sp>
            <p:nvSpPr>
              <p:cNvPr id="291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778" t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2673350" y="993775"/>
          <a:ext cx="36449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4" imgW="2120900" imgH="482600" progId="Equation.3">
                  <p:embed/>
                </p:oleObj>
              </mc:Choice>
              <mc:Fallback>
                <p:oleObj name="Equation" r:id="rId4" imgW="2120900" imgH="482600" progId="Equation.3">
                  <p:embed/>
                  <p:pic>
                    <p:nvPicPr>
                      <p:cNvPr id="614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993775"/>
                        <a:ext cx="36449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931863" y="2205038"/>
          <a:ext cx="7027862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6" imgW="4089400" imgH="482600" progId="Equation.3">
                  <p:embed/>
                </p:oleObj>
              </mc:Choice>
              <mc:Fallback>
                <p:oleObj name="Equation" r:id="rId6" imgW="4089400" imgH="482600" progId="Equation.3">
                  <p:embed/>
                  <p:pic>
                    <p:nvPicPr>
                      <p:cNvPr id="614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2205038"/>
                        <a:ext cx="7027862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437860"/>
              </p:ext>
            </p:extLst>
          </p:nvPr>
        </p:nvGraphicFramePr>
        <p:xfrm>
          <a:off x="1752600" y="4263777"/>
          <a:ext cx="53689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8" imgW="3124080" imgH="177480" progId="Equation.3">
                  <p:embed/>
                </p:oleObj>
              </mc:Choice>
              <mc:Fallback>
                <p:oleObj name="Equation" r:id="rId8" imgW="3124080" imgH="177480" progId="Equation.3">
                  <p:embed/>
                  <p:pic>
                    <p:nvPicPr>
                      <p:cNvPr id="614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63777"/>
                        <a:ext cx="53689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029684"/>
              </p:ext>
            </p:extLst>
          </p:nvPr>
        </p:nvGraphicFramePr>
        <p:xfrm>
          <a:off x="1692275" y="4582743"/>
          <a:ext cx="54340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10" imgW="3162240" imgH="482400" progId="Equation.3">
                  <p:embed/>
                </p:oleObj>
              </mc:Choice>
              <mc:Fallback>
                <p:oleObj name="Equation" r:id="rId10" imgW="3162240" imgH="482400" progId="Equation.3">
                  <p:embed/>
                  <p:pic>
                    <p:nvPicPr>
                      <p:cNvPr id="61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582743"/>
                        <a:ext cx="543401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416312"/>
              </p:ext>
            </p:extLst>
          </p:nvPr>
        </p:nvGraphicFramePr>
        <p:xfrm>
          <a:off x="2786063" y="5845171"/>
          <a:ext cx="31432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12" imgW="1828800" imgH="558800" progId="Equation.3">
                  <p:embed/>
                </p:oleObj>
              </mc:Choice>
              <mc:Fallback>
                <p:oleObj name="Equation" r:id="rId12" imgW="1828800" imgH="558800" progId="Equation.3">
                  <p:embed/>
                  <p:pic>
                    <p:nvPicPr>
                      <p:cNvPr id="615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5845171"/>
                        <a:ext cx="314325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88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>
                <a:cs typeface="+mj-cs"/>
              </a:rPr>
              <a:t>Frequency Domain Representation of Downsampling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8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defRPr/>
                </a:pPr>
                <a:r>
                  <a:rPr lang="en-US" dirty="0">
                    <a:cs typeface="+mn-cs"/>
                  </a:rPr>
                  <a:t>Recall the DTFT of x[n]=x</a:t>
                </a:r>
                <a:r>
                  <a:rPr lang="en-US" baseline="-25000" dirty="0">
                    <a:cs typeface="+mn-cs"/>
                  </a:rPr>
                  <a:t>c</a:t>
                </a:r>
                <a:r>
                  <a:rPr lang="en-US" dirty="0">
                    <a:cs typeface="+mn-cs"/>
                  </a:rPr>
                  <a:t>(</a:t>
                </a:r>
                <a:r>
                  <a:rPr lang="en-US" dirty="0" err="1">
                    <a:cs typeface="+mn-cs"/>
                  </a:rPr>
                  <a:t>nT</a:t>
                </a:r>
                <a:r>
                  <a:rPr lang="en-US" dirty="0">
                    <a:cs typeface="+mn-cs"/>
                  </a:rPr>
                  <a:t>)</a:t>
                </a:r>
              </a:p>
              <a:p>
                <a:pPr eaLnBrk="1" hangingPunct="1">
                  <a:defRPr/>
                </a:pPr>
                <a:endParaRPr lang="en-US" dirty="0">
                  <a:cs typeface="+mn-cs"/>
                </a:endParaRPr>
              </a:p>
              <a:p>
                <a:pPr eaLnBrk="1" hangingPunct="1">
                  <a:defRPr/>
                </a:pPr>
                <a:endParaRPr lang="en-US" dirty="0">
                  <a:cs typeface="+mn-cs"/>
                </a:endParaRPr>
              </a:p>
              <a:p>
                <a:pPr eaLnBrk="1" hangingPunct="1">
                  <a:defRPr/>
                </a:pPr>
                <a:r>
                  <a:rPr lang="en-US" dirty="0">
                    <a:cs typeface="+mn-cs"/>
                  </a:rPr>
                  <a:t>The DTFT of the </a:t>
                </a:r>
                <a:r>
                  <a:rPr lang="en-US" dirty="0" err="1">
                    <a:cs typeface="+mn-cs"/>
                  </a:rPr>
                  <a:t>downsampled</a:t>
                </a:r>
                <a:r>
                  <a:rPr lang="en-US" dirty="0">
                    <a:cs typeface="+mn-cs"/>
                  </a:rPr>
                  <a:t> signal can similarly written as</a:t>
                </a:r>
              </a:p>
              <a:p>
                <a:pPr eaLnBrk="1" hangingPunct="1">
                  <a:defRPr/>
                </a:pPr>
                <a:endParaRPr lang="en-US" dirty="0">
                  <a:cs typeface="+mn-cs"/>
                </a:endParaRPr>
              </a:p>
              <a:p>
                <a:pPr eaLnBrk="1" hangingPunct="1">
                  <a:defRPr/>
                </a:pPr>
                <a:endParaRPr lang="en-US" dirty="0">
                  <a:cs typeface="+mn-cs"/>
                </a:endParaRPr>
              </a:p>
              <a:p>
                <a:pPr eaLnBrk="1" hangingPunct="1">
                  <a:defRPr/>
                </a:pPr>
                <a:endParaRPr lang="en-US" dirty="0">
                  <a:cs typeface="+mn-cs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cs typeface="+mn-cs"/>
                </a:endParaRPr>
              </a:p>
              <a:p>
                <a:pPr eaLnBrk="1" hangingPunct="1">
                  <a:defRPr/>
                </a:pPr>
                <a:r>
                  <a:rPr lang="en-US" dirty="0">
                    <a:cs typeface="+mn-cs"/>
                  </a:rPr>
                  <a:t>Let</a:t>
                </a:r>
                <a:r>
                  <a:rPr lang="ja-JP" altLang="en-US" dirty="0">
                    <a:latin typeface="Arial"/>
                    <a:cs typeface="+mn-cs"/>
                  </a:rPr>
                  <a:t>’</a:t>
                </a:r>
                <a:r>
                  <a:rPr lang="en-US" dirty="0">
                    <a:cs typeface="+mn-cs"/>
                  </a:rPr>
                  <a:t>s represent the summation index as </a:t>
                </a:r>
              </a:p>
              <a:p>
                <a:pPr eaLnBrk="1" hangingPunct="1">
                  <a:defRPr/>
                </a:pPr>
                <a:endParaRPr lang="en-US" dirty="0">
                  <a:cs typeface="+mn-cs"/>
                </a:endParaRPr>
              </a:p>
              <a:p>
                <a:pPr eaLnBrk="1" hangingPunct="1">
                  <a:defRPr/>
                </a:pPr>
                <a:endParaRPr lang="en-US" dirty="0">
                  <a:cs typeface="+mn-cs"/>
                </a:endParaRPr>
              </a:p>
              <a:p>
                <a:pPr eaLnBrk="1" hangingPunct="1">
                  <a:defRPr/>
                </a:pPr>
                <a:endParaRPr lang="en-US" dirty="0">
                  <a:cs typeface="+mn-cs"/>
                </a:endParaRPr>
              </a:p>
              <a:p>
                <a:pPr eaLnBrk="1" hangingPunct="1">
                  <a:defRPr/>
                </a:pPr>
                <a:endParaRPr lang="en-US" dirty="0">
                  <a:cs typeface="+mn-cs"/>
                </a:endParaRPr>
              </a:p>
              <a:p>
                <a:pPr eaLnBrk="1" hangingPunct="1">
                  <a:defRPr/>
                </a:pPr>
                <a:r>
                  <a:rPr lang="en-US" dirty="0">
                    <a:cs typeface="+mn-cs"/>
                  </a:rPr>
                  <a:t>And finally</a:t>
                </a:r>
              </a:p>
            </p:txBody>
          </p:sp>
        </mc:Choice>
        <mc:Fallback xmlns="">
          <p:sp>
            <p:nvSpPr>
              <p:cNvPr id="291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778" t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2673350" y="993775"/>
          <a:ext cx="36449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4" imgW="2120900" imgH="482600" progId="Equation.3">
                  <p:embed/>
                </p:oleObj>
              </mc:Choice>
              <mc:Fallback>
                <p:oleObj name="Equation" r:id="rId4" imgW="2120900" imgH="482600" progId="Equation.3">
                  <p:embed/>
                  <p:pic>
                    <p:nvPicPr>
                      <p:cNvPr id="614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993775"/>
                        <a:ext cx="36449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931863" y="2205038"/>
          <a:ext cx="7027862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6" imgW="4089400" imgH="482600" progId="Equation.3">
                  <p:embed/>
                </p:oleObj>
              </mc:Choice>
              <mc:Fallback>
                <p:oleObj name="Equation" r:id="rId6" imgW="4089400" imgH="482600" progId="Equation.3">
                  <p:embed/>
                  <p:pic>
                    <p:nvPicPr>
                      <p:cNvPr id="614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2205038"/>
                        <a:ext cx="7027862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"/>
          <p:cNvGraphicFramePr>
            <a:graphicFrameLocks noChangeAspect="1"/>
          </p:cNvGraphicFramePr>
          <p:nvPr/>
        </p:nvGraphicFramePr>
        <p:xfrm>
          <a:off x="1752600" y="4263777"/>
          <a:ext cx="53689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8" imgW="3124080" imgH="177480" progId="Equation.3">
                  <p:embed/>
                </p:oleObj>
              </mc:Choice>
              <mc:Fallback>
                <p:oleObj name="Equation" r:id="rId8" imgW="3124080" imgH="177480" progId="Equation.3">
                  <p:embed/>
                  <p:pic>
                    <p:nvPicPr>
                      <p:cNvPr id="614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63777"/>
                        <a:ext cx="53689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7"/>
          <p:cNvGraphicFramePr>
            <a:graphicFrameLocks noChangeAspect="1"/>
          </p:cNvGraphicFramePr>
          <p:nvPr/>
        </p:nvGraphicFramePr>
        <p:xfrm>
          <a:off x="1692275" y="4582743"/>
          <a:ext cx="54340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10" imgW="3162240" imgH="482400" progId="Equation.3">
                  <p:embed/>
                </p:oleObj>
              </mc:Choice>
              <mc:Fallback>
                <p:oleObj name="Equation" r:id="rId10" imgW="3162240" imgH="482400" progId="Equation.3">
                  <p:embed/>
                  <p:pic>
                    <p:nvPicPr>
                      <p:cNvPr id="61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582743"/>
                        <a:ext cx="543401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8"/>
          <p:cNvGraphicFramePr>
            <a:graphicFrameLocks noChangeAspect="1"/>
          </p:cNvGraphicFramePr>
          <p:nvPr/>
        </p:nvGraphicFramePr>
        <p:xfrm>
          <a:off x="2786063" y="5845171"/>
          <a:ext cx="31432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12" imgW="1828800" imgH="558800" progId="Equation.3">
                  <p:embed/>
                </p:oleObj>
              </mc:Choice>
              <mc:Fallback>
                <p:oleObj name="Equation" r:id="rId12" imgW="1828800" imgH="558800" progId="Equation.3">
                  <p:embed/>
                  <p:pic>
                    <p:nvPicPr>
                      <p:cNvPr id="615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5845171"/>
                        <a:ext cx="314325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urved Left Arrow 1"/>
          <p:cNvSpPr/>
          <p:nvPr/>
        </p:nvSpPr>
        <p:spPr bwMode="auto">
          <a:xfrm>
            <a:off x="6602412" y="3416300"/>
            <a:ext cx="1038225" cy="290909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6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>
                <a:cs typeface="+mj-cs"/>
              </a:rPr>
              <a:t>Frequency Domain Representation of Downsampling: No Aliasing</a:t>
            </a:r>
          </a:p>
        </p:txBody>
      </p:sp>
      <p:pic>
        <p:nvPicPr>
          <p:cNvPr id="292868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611188"/>
            <a:ext cx="6435725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2869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2077547"/>
            <a:ext cx="6523037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2870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523758"/>
            <a:ext cx="63754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2871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4744302"/>
            <a:ext cx="638333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86306" y="3270219"/>
                <a:ext cx="104837" cy="338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4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l-GR" sz="1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306" y="3270219"/>
                <a:ext cx="104837" cy="338169"/>
              </a:xfrm>
              <a:prstGeom prst="rect">
                <a:avLst/>
              </a:prstGeom>
              <a:blipFill>
                <a:blip r:embed="rId7"/>
                <a:stretch>
                  <a:fillRect l="-23529" r="-23529" b="-30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 bwMode="auto">
          <a:xfrm>
            <a:off x="4819650" y="3752850"/>
            <a:ext cx="219075" cy="171450"/>
          </a:xfrm>
          <a:prstGeom prst="ellips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>
                <a:cs typeface="+mj-cs"/>
              </a:rPr>
              <a:t>Important Points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Downsampling</a:t>
            </a:r>
            <a:r>
              <a:rPr lang="en-US" dirty="0"/>
              <a:t> in time domain means you are squeezing the signal in time domain.</a:t>
            </a:r>
          </a:p>
          <a:p>
            <a:endParaRPr lang="en-US" dirty="0"/>
          </a:p>
          <a:p>
            <a:r>
              <a:rPr lang="en-US" dirty="0"/>
              <a:t>This squeezing in time is reflected as expansion in frequency domain, so spectrum expands and scaled down.</a:t>
            </a:r>
          </a:p>
        </p:txBody>
      </p:sp>
    </p:spTree>
    <p:extLst>
      <p:ext uri="{BB962C8B-B14F-4D97-AF65-F5344CB8AC3E}">
        <p14:creationId xmlns:p14="http://schemas.microsoft.com/office/powerpoint/2010/main" val="239246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>
                <a:cs typeface="+mj-cs"/>
              </a:rPr>
              <a:t>Application of </a:t>
            </a:r>
            <a:r>
              <a:rPr lang="en-US" sz="2000" dirty="0" err="1">
                <a:cs typeface="+mj-cs"/>
              </a:rPr>
              <a:t>downsampling</a:t>
            </a:r>
            <a:endParaRPr lang="en-US" sz="2000" dirty="0"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system (where specs of hardware mismatch)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Audio/Image Processing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8" y="1200149"/>
            <a:ext cx="2414397" cy="24069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25" y="1200149"/>
            <a:ext cx="5410200" cy="241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28" y="4216643"/>
            <a:ext cx="4000500" cy="1846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820" y="3724275"/>
            <a:ext cx="4068476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3786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15950</TotalTime>
  <Words>406</Words>
  <Application>Microsoft Macintosh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Times New Roman</vt:lpstr>
      <vt:lpstr>Verdana</vt:lpstr>
      <vt:lpstr>Default Design</vt:lpstr>
      <vt:lpstr>Equation</vt:lpstr>
      <vt:lpstr>Changing the Sampling Rate</vt:lpstr>
      <vt:lpstr>Changing the Sampling Rate</vt:lpstr>
      <vt:lpstr>Sampling Rate Reduction by an Integer Factor: Downsampling</vt:lpstr>
      <vt:lpstr>Sampling Rate Reduction by an Integer Factor: Downsampling</vt:lpstr>
      <vt:lpstr>Frequency Domain Representation of Downsampling</vt:lpstr>
      <vt:lpstr>Frequency Domain Representation of Downsampling</vt:lpstr>
      <vt:lpstr>Frequency Domain Representation of Downsampling: No Aliasing</vt:lpstr>
      <vt:lpstr>Important Points</vt:lpstr>
      <vt:lpstr>Application of downsampling</vt:lpstr>
    </vt:vector>
  </TitlesOfParts>
  <Company>Silicon Laboratories,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Ahmad Salman</cp:lastModifiedBy>
  <cp:revision>359</cp:revision>
  <dcterms:created xsi:type="dcterms:W3CDTF">2005-01-04T22:47:34Z</dcterms:created>
  <dcterms:modified xsi:type="dcterms:W3CDTF">2020-11-30T07:51:17Z</dcterms:modified>
</cp:coreProperties>
</file>