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342" r:id="rId2"/>
    <p:sldId id="349" r:id="rId3"/>
    <p:sldId id="350" r:id="rId4"/>
    <p:sldId id="351" r:id="rId5"/>
    <p:sldId id="352" r:id="rId6"/>
    <p:sldId id="35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1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 smtClean="0">
                <a:cs typeface="+mn-cs"/>
              </a:defRPr>
            </a:lvl1pPr>
          </a:lstStyle>
          <a:p>
            <a:pPr>
              <a:defRPr/>
            </a:pPr>
            <a:fld id="{B518B47A-1C93-254A-BD89-4B8B9593FE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78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ACDA8-FFBB-DF4A-8A90-3F16156F2D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4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68E2D-DA21-2248-8C47-C4847D09C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3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228600"/>
            <a:ext cx="21526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055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ECA6B-E6BF-6042-956A-4A79F7985E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4068F-FA31-FB4D-B331-0C4B72A154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3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9EAA2-5FD6-6644-B58B-0F098A7E4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2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6858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6858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A5618-CB18-9C4F-81B2-187E5881C7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9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0243E-40AB-C241-B684-FDFFB0E1CE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5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A3F10-112C-064C-A5B5-ADD169FB99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4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2F440-838B-A64D-8270-5CDEFCB62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2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21814-CFCA-CC40-BF6B-61F79E23C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3AF28-80D7-B040-A877-0E5C461C5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0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1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685800"/>
            <a:ext cx="8610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aseline="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2484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aseline="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B4A3DEF-7B46-0A46-BDC8-87BFE1DB5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3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Changing the Sampling Rate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596900" y="6350000"/>
            <a:ext cx="79883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latin typeface="Verdana" charset="0"/>
                <a:cs typeface="+mn-cs"/>
              </a:rPr>
              <a:t>Content and Figures are from Discrete-Time Signal Processing, 2e by Oppenheim, Shafer, and Buck, ©1999-2000 Prentice Hall Inc.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>
                <a:cs typeface="+mj-cs"/>
              </a:rPr>
              <a:t>Increasing the Sampling Rate by an Integer Factor: Upsampling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We increase the sampling rate of a sequence interpolating it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This is accomplished with a sampling rate expander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We obtain x</a:t>
            </a:r>
            <a:r>
              <a:rPr lang="en-US" baseline="-25000" dirty="0">
                <a:cs typeface="+mn-cs"/>
              </a:rPr>
              <a:t>i</a:t>
            </a:r>
            <a:r>
              <a:rPr lang="en-US" dirty="0">
                <a:cs typeface="+mn-cs"/>
              </a:rPr>
              <a:t>[n] that is identical to what we would get by reconstructing the signal and resampling it with T</a:t>
            </a:r>
            <a:r>
              <a:rPr lang="ja-JP" altLang="en-US" dirty="0">
                <a:latin typeface="Arial"/>
                <a:cs typeface="+mn-cs"/>
              </a:rPr>
              <a:t>’</a:t>
            </a:r>
            <a:r>
              <a:rPr lang="en-US" dirty="0">
                <a:cs typeface="+mn-cs"/>
              </a:rPr>
              <a:t>=T/L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Upsampling consists of two steps  </a:t>
            </a:r>
          </a:p>
          <a:p>
            <a:pPr lvl="1" eaLnBrk="1" hangingPunct="1">
              <a:defRPr/>
            </a:pPr>
            <a:r>
              <a:rPr lang="en-US" dirty="0"/>
              <a:t>Expanding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Interpolating</a:t>
            </a:r>
          </a:p>
        </p:txBody>
      </p:sp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2933700" y="1254125"/>
          <a:ext cx="3122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3" imgW="1816100" imgH="228600" progId="Equation.3">
                  <p:embed/>
                </p:oleObj>
              </mc:Choice>
              <mc:Fallback>
                <p:oleObj name="Equation" r:id="rId3" imgW="1816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1254125"/>
                        <a:ext cx="3122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59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227263"/>
            <a:ext cx="50577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9221" name="Object 8"/>
          <p:cNvGraphicFramePr>
            <a:graphicFrameLocks noChangeAspect="1"/>
          </p:cNvGraphicFramePr>
          <p:nvPr/>
        </p:nvGraphicFramePr>
        <p:xfrm>
          <a:off x="1558925" y="4927600"/>
          <a:ext cx="60912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6" imgW="3543300" imgH="457200" progId="Equation.3">
                  <p:embed/>
                </p:oleObj>
              </mc:Choice>
              <mc:Fallback>
                <p:oleObj name="Equation" r:id="rId6" imgW="35433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4927600"/>
                        <a:ext cx="609123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2838" y="2530700"/>
            <a:ext cx="703000" cy="18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>
                <a:cs typeface="+mj-cs"/>
              </a:rPr>
              <a:t>Frequency Domain Representation of Expander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The DTFT of x</a:t>
            </a:r>
            <a:r>
              <a:rPr lang="en-US" baseline="-25000">
                <a:cs typeface="+mn-cs"/>
              </a:rPr>
              <a:t>e</a:t>
            </a:r>
            <a:r>
              <a:rPr lang="en-US">
                <a:cs typeface="+mn-cs"/>
              </a:rPr>
              <a:t>[n] can be written as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r>
              <a:rPr lang="en-US">
                <a:cs typeface="+mn-cs"/>
              </a:rPr>
              <a:t>The output of the expander is frequency-scaled</a:t>
            </a:r>
          </a:p>
        </p:txBody>
      </p:sp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987425" y="1117600"/>
          <a:ext cx="70500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3" imgW="4102100" imgH="457200" progId="Equation.3">
                  <p:embed/>
                </p:oleObj>
              </mc:Choice>
              <mc:Fallback>
                <p:oleObj name="Equation" r:id="rId3" imgW="4102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1117600"/>
                        <a:ext cx="7050088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69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2259013"/>
            <a:ext cx="572452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69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3476625"/>
            <a:ext cx="56769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696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4743450"/>
            <a:ext cx="56388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2976" y="5031758"/>
            <a:ext cx="518000" cy="37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>
                <a:cs typeface="+mj-cs"/>
              </a:rPr>
              <a:t>Frequency Domain Representation of Interpolator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To get interpolated signal we apply the following LPF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The extrapolator output is given as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/>
              <a:t>The DTFT of the desired interpolated signals is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  <p:pic>
        <p:nvPicPr>
          <p:cNvPr id="297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2884488"/>
            <a:ext cx="56388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7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1092201"/>
            <a:ext cx="56673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79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5111751"/>
            <a:ext cx="57531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26523" y="1359947"/>
            <a:ext cx="246185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267" y="3167791"/>
            <a:ext cx="518000" cy="377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>
                <a:cs typeface="+mj-cs"/>
              </a:rPr>
              <a:t>Interpolator in Time Domain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x</a:t>
            </a:r>
            <a:r>
              <a:rPr lang="en-US" baseline="-25000">
                <a:cs typeface="+mn-cs"/>
              </a:rPr>
              <a:t>i</a:t>
            </a:r>
            <a:r>
              <a:rPr lang="en-US">
                <a:cs typeface="+mn-cs"/>
              </a:rPr>
              <a:t>[n] in a low-pass filtered version of x[n]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The low-pass filter impulse response is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r>
              <a:rPr lang="en-US">
                <a:cs typeface="+mn-cs"/>
              </a:rPr>
              <a:t>Hence the interpolated signal is written as 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r>
              <a:rPr lang="en-US">
                <a:cs typeface="+mn-cs"/>
              </a:rPr>
              <a:t>Note that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r>
              <a:rPr lang="en-US">
                <a:cs typeface="+mn-cs"/>
              </a:rPr>
              <a:t>Therefore the filter output can be written as</a:t>
            </a:r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585448"/>
              </p:ext>
            </p:extLst>
          </p:nvPr>
        </p:nvGraphicFramePr>
        <p:xfrm>
          <a:off x="3541713" y="1517650"/>
          <a:ext cx="18542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3" name="Equation" r:id="rId3" imgW="1091880" imgH="393480" progId="Equation.3">
                  <p:embed/>
                </p:oleObj>
              </mc:Choice>
              <mc:Fallback>
                <p:oleObj name="Equation" r:id="rId3" imgW="10918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1517650"/>
                        <a:ext cx="18542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450653"/>
              </p:ext>
            </p:extLst>
          </p:nvPr>
        </p:nvGraphicFramePr>
        <p:xfrm>
          <a:off x="2732088" y="2625725"/>
          <a:ext cx="34051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4" name="Equation" r:id="rId5" imgW="2006280" imgH="431640" progId="Equation.3">
                  <p:embed/>
                </p:oleObj>
              </mc:Choice>
              <mc:Fallback>
                <p:oleObj name="Equation" r:id="rId5" imgW="20062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2625725"/>
                        <a:ext cx="3405187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/>
        </p:nvGraphicFramePr>
        <p:xfrm>
          <a:off x="2774950" y="3505200"/>
          <a:ext cx="308292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Equation" r:id="rId7" imgW="1816100" imgH="457200" progId="Equation.3">
                  <p:embed/>
                </p:oleObj>
              </mc:Choice>
              <mc:Fallback>
                <p:oleObj name="Equation" r:id="rId7" imgW="18161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3505200"/>
                        <a:ext cx="3082925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7"/>
          <p:cNvGraphicFramePr>
            <a:graphicFrameLocks noChangeAspect="1"/>
          </p:cNvGraphicFramePr>
          <p:nvPr/>
        </p:nvGraphicFramePr>
        <p:xfrm>
          <a:off x="881063" y="4781550"/>
          <a:ext cx="7140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6" name="Equation" r:id="rId9" imgW="4152900" imgH="228600" progId="Equation.3">
                  <p:embed/>
                </p:oleObj>
              </mc:Choice>
              <mc:Fallback>
                <p:oleObj name="Equation" r:id="rId9" imgW="41529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4781550"/>
                        <a:ext cx="71405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>
                <a:cs typeface="+mj-cs"/>
              </a:rPr>
              <a:t>Changing the Sampling Rate by Non-Integer Factor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Combine </a:t>
            </a:r>
            <a:r>
              <a:rPr lang="en-US" dirty="0" err="1">
                <a:cs typeface="+mn-cs"/>
              </a:rPr>
              <a:t>upsampling</a:t>
            </a:r>
            <a:r>
              <a:rPr lang="en-US" dirty="0">
                <a:cs typeface="+mn-cs"/>
              </a:rPr>
              <a:t> and </a:t>
            </a:r>
            <a:r>
              <a:rPr lang="en-US" dirty="0" err="1">
                <a:cs typeface="+mn-cs"/>
              </a:rPr>
              <a:t>downsampling</a:t>
            </a:r>
            <a:r>
              <a:rPr lang="en-US" dirty="0">
                <a:cs typeface="+mn-cs"/>
              </a:rPr>
              <a:t> for non-integer factors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The two low-pass filters can be combined into a single one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  <p:pic>
        <p:nvPicPr>
          <p:cNvPr id="300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6904"/>
            <a:ext cx="73818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000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8" y="4262438"/>
            <a:ext cx="52863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059" y="2223307"/>
            <a:ext cx="703000" cy="18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730" y="4591362"/>
            <a:ext cx="703000" cy="18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5828" y="1318137"/>
            <a:ext cx="1758461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Upsampling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35614" y="1317258"/>
            <a:ext cx="1758461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Downsampling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15689</TotalTime>
  <Words>211</Words>
  <Application>Microsoft Office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Times New Roman</vt:lpstr>
      <vt:lpstr>Verdana</vt:lpstr>
      <vt:lpstr>Default Design</vt:lpstr>
      <vt:lpstr>Equation</vt:lpstr>
      <vt:lpstr>Changing the Sampling Rate</vt:lpstr>
      <vt:lpstr>Increasing the Sampling Rate by an Integer Factor: Upsampling</vt:lpstr>
      <vt:lpstr>Frequency Domain Representation of Expander</vt:lpstr>
      <vt:lpstr>Frequency Domain Representation of Interpolator</vt:lpstr>
      <vt:lpstr>Interpolator in Time Domain</vt:lpstr>
      <vt:lpstr>Changing the Sampling Rate by Non-Integer Factor</vt:lpstr>
    </vt:vector>
  </TitlesOfParts>
  <Company>Silicon Laboratories,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Ahmad</cp:lastModifiedBy>
  <cp:revision>359</cp:revision>
  <dcterms:created xsi:type="dcterms:W3CDTF">2005-01-04T22:47:34Z</dcterms:created>
  <dcterms:modified xsi:type="dcterms:W3CDTF">2017-11-07T12:51:56Z</dcterms:modified>
</cp:coreProperties>
</file>